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6"/>
  </p:notesMasterIdLst>
  <p:handoutMasterIdLst>
    <p:handoutMasterId r:id="rId17"/>
  </p:handoutMasterIdLst>
  <p:sldIdLst>
    <p:sldId id="259" r:id="rId2"/>
    <p:sldId id="261" r:id="rId3"/>
    <p:sldId id="281" r:id="rId4"/>
    <p:sldId id="282" r:id="rId5"/>
    <p:sldId id="288" r:id="rId6"/>
    <p:sldId id="283" r:id="rId7"/>
    <p:sldId id="284" r:id="rId8"/>
    <p:sldId id="262" r:id="rId9"/>
    <p:sldId id="287" r:id="rId10"/>
    <p:sldId id="286"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9CC93D-E52E-4D84-901B-11D7331DD495}">
          <p14:sldIdLst>
            <p14:sldId id="259"/>
          </p14:sldIdLst>
        </p14:section>
        <p14:section name="Overview and Objectives" id="{ABA716BF-3A5C-4ADB-94C9-CFEF84EBA240}">
          <p14:sldIdLst>
            <p14:sldId id="261"/>
            <p14:sldId id="281"/>
            <p14:sldId id="282"/>
            <p14:sldId id="288"/>
            <p14:sldId id="283"/>
            <p14:sldId id="284"/>
            <p14:sldId id="262"/>
            <p14:sldId id="287"/>
          </p14:sldIdLst>
        </p14:section>
        <p14:section name="Topic 1" id="{6D9936A3-3945-4757-BC8B-B5C252D8E036}">
          <p14:sldIdLst>
            <p14:sldId id="286"/>
            <p14:sldId id="267"/>
          </p14:sldIdLst>
        </p14:section>
        <p14:section name="Sample Slides for Visuals" id="{BAB3A466-96C9-4230-9978-795378D75699}">
          <p14:sldIdLst>
            <p14:sldId id="268"/>
            <p14:sldId id="269"/>
            <p14:sldId id="270"/>
          </p14:sldIdLst>
        </p14:section>
        <p14:section name="Case Study" id="{8C0305C9-B152-4FBA-A789-FE1976D53990}">
          <p14:sldIdLst/>
        </p14:section>
        <p14:section name="Conclusion and Summary" id="{790CEF5B-569A-4C2F-BED5-750B08C0E5AD}">
          <p14:sldIdLst/>
        </p14:section>
        <p14:section name="Appendix" id="{3F78B471-41DA-46F2-A8E4-97E471896AB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74" autoAdjust="0"/>
    <p:restoredTop sz="83977" autoAdjust="0"/>
  </p:normalViewPr>
  <p:slideViewPr>
    <p:cSldViewPr>
      <p:cViewPr varScale="1">
        <p:scale>
          <a:sx n="66" d="100"/>
          <a:sy n="66" d="100"/>
        </p:scale>
        <p:origin x="-1602" y="-96"/>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9/22/2025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5704020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9/22/2025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1041286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template can be used as a starter file for presenting training materials in a group setting.</a:t>
            </a:r>
          </a:p>
          <a:p>
            <a:endParaRPr lang="en-US" dirty="0" smtClean="0"/>
          </a:p>
          <a:p>
            <a:pPr lvl="0"/>
            <a:r>
              <a:rPr lang="en-US" sz="1200" b="1" dirty="0" smtClean="0"/>
              <a:t>Sections</a:t>
            </a:r>
            <a:endParaRPr lang="en-US" sz="1200" b="0" dirty="0" smtClean="0"/>
          </a:p>
          <a:p>
            <a:pPr lvl="0"/>
            <a:r>
              <a:rPr lang="en-US" sz="1200" b="0" dirty="0" smtClean="0"/>
              <a:t>Right-click on a slide to add sections.</a:t>
            </a:r>
            <a:r>
              <a:rPr lang="en-US" sz="1200" b="0" baseline="0" dirty="0" smtClean="0"/>
              <a:t> Sections can help to organize your slides or facilitate collaboration between multiple authors.</a:t>
            </a:r>
            <a:endParaRPr lang="en-US" sz="1200" b="0" dirty="0" smtClean="0"/>
          </a:p>
          <a:p>
            <a:pPr lvl="0"/>
            <a:endParaRPr lang="en-US" sz="1200" b="1" dirty="0" smtClean="0"/>
          </a:p>
          <a:p>
            <a:pPr lvl="0"/>
            <a:r>
              <a:rPr lang="en-US" sz="1200" b="1" dirty="0" smtClean="0"/>
              <a:t>Notes</a:t>
            </a:r>
          </a:p>
          <a:p>
            <a:pPr lvl="0"/>
            <a:r>
              <a:rPr lang="en-US" sz="1200" dirty="0" smtClean="0"/>
              <a:t>Use the Notes section for delivery notes or to provide additional details for the audience.</a:t>
            </a:r>
            <a:r>
              <a:rPr lang="en-US" sz="1200" baseline="0" dirty="0" smtClean="0"/>
              <a:t> View these notes in Presentation View during your presentation. </a:t>
            </a:r>
          </a:p>
          <a:p>
            <a:pPr lvl="0">
              <a:buFontTx/>
              <a:buNone/>
            </a:pPr>
            <a:r>
              <a:rPr lang="en-US" sz="1200" dirty="0" smtClean="0"/>
              <a:t>Keep in mind the font size (important for accessibility, visibility, videotaping, and online production)</a:t>
            </a:r>
          </a:p>
          <a:p>
            <a:pPr lvl="0"/>
            <a:endParaRPr lang="en-US" sz="1200" dirty="0" smtClean="0"/>
          </a:p>
          <a:p>
            <a:pPr lvl="0">
              <a:buFontTx/>
              <a:buNone/>
            </a:pPr>
            <a:r>
              <a:rPr lang="en-US" sz="1200" b="1" dirty="0" smtClean="0"/>
              <a:t>Coordinated colors </a:t>
            </a:r>
          </a:p>
          <a:p>
            <a:pPr lvl="0">
              <a:buFontTx/>
              <a:buNone/>
            </a:pPr>
            <a:r>
              <a:rPr lang="en-US" sz="1200" dirty="0" smtClean="0"/>
              <a:t>Pay particular attention to the graphs, charts, and text boxes.</a:t>
            </a:r>
            <a:r>
              <a:rPr lang="en-US" sz="1200" baseline="0" dirty="0" smtClean="0"/>
              <a:t> </a:t>
            </a:r>
            <a:endParaRPr lang="en-US" sz="1200" dirty="0" smtClean="0"/>
          </a:p>
          <a:p>
            <a:pPr lvl="0"/>
            <a:r>
              <a:rPr lang="en-US" sz="1200" dirty="0" smtClean="0"/>
              <a:t>Consider that attendees will print in black and white or </a:t>
            </a:r>
            <a:r>
              <a:rPr lang="en-US" sz="1200" dirty="0" err="1" smtClean="0"/>
              <a:t>grayscale</a:t>
            </a:r>
            <a:r>
              <a:rPr lang="en-US" sz="1200" dirty="0" smtClean="0"/>
              <a:t>. Run a test print to make sure your colors work when printed in pure black and white and </a:t>
            </a:r>
            <a:r>
              <a:rPr lang="en-US" sz="1200" dirty="0" err="1" smtClean="0"/>
              <a:t>grayscale</a:t>
            </a:r>
            <a:r>
              <a:rPr lang="en-US" sz="1200" dirty="0" smtClean="0"/>
              <a:t>.</a:t>
            </a:r>
          </a:p>
          <a:p>
            <a:pPr lvl="0">
              <a:buFontTx/>
              <a:buNone/>
            </a:pPr>
            <a:endParaRPr lang="en-US" sz="1200" dirty="0" smtClean="0"/>
          </a:p>
          <a:p>
            <a:pPr lvl="0">
              <a:buFontTx/>
              <a:buNone/>
            </a:pPr>
            <a:r>
              <a:rPr lang="en-US" sz="1200" b="1" dirty="0" smtClean="0"/>
              <a:t>Graphics, tables, and graphs</a:t>
            </a:r>
          </a:p>
          <a:p>
            <a:pPr lvl="0"/>
            <a:r>
              <a:rPr lang="en-US" sz="1200" dirty="0" smtClean="0"/>
              <a:t>Keep it simple: If possible, use consistent, non-distracting styles and colors.</a:t>
            </a:r>
          </a:p>
          <a:p>
            <a:pPr lvl="0"/>
            <a:r>
              <a:rPr lang="en-US" sz="1200" dirty="0" smtClean="0"/>
              <a:t>Label all graphs and tables.</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 slides to each topic section as necessary, including slides with tables, graphs, and images. </a:t>
            </a:r>
          </a:p>
          <a:p>
            <a:r>
              <a:rPr lang="en-US" dirty="0" smtClean="0"/>
              <a:t>See next section for sample</a:t>
            </a:r>
            <a:r>
              <a:rPr lang="en-US" baseline="0" dirty="0" smtClean="0"/>
              <a:t> </a:t>
            </a:r>
            <a:r>
              <a:rPr lang="en-US" dirty="0" smtClean="0"/>
              <a:t>table,</a:t>
            </a:r>
            <a:r>
              <a:rPr lang="en-US" baseline="0" dirty="0" smtClean="0"/>
              <a:t> graph, image, and video layouts. </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Keep it brief. Make your text as brief as possible to maintain a larger font size.</a:t>
            </a:r>
          </a:p>
          <a:p>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3"/>
          <p:cNvSpPr>
            <a:spLocks noGrp="1" noChangeArrowheads="1"/>
          </p:cNvSpPr>
          <p:nvPr>
            <p:ph type="hdr" sz="quarter"/>
          </p:nvPr>
        </p:nvSpPr>
        <p:spPr>
          <a:noFill/>
        </p:spPr>
        <p:txBody>
          <a:bodyPr/>
          <a:lstStyle/>
          <a:p>
            <a:r>
              <a:rPr lang="en-US" smtClean="0"/>
              <a:t>Microsoft </a:t>
            </a:r>
            <a:r>
              <a:rPr lang="en-US" b="1" smtClean="0"/>
              <a:t>Engineering Excellence</a:t>
            </a:r>
            <a:endParaRPr lang="en-US" smtClean="0"/>
          </a:p>
        </p:txBody>
      </p:sp>
      <p:sp>
        <p:nvSpPr>
          <p:cNvPr id="46083" name="Rectangle 25"/>
          <p:cNvSpPr>
            <a:spLocks noGrp="1" noChangeArrowheads="1"/>
          </p:cNvSpPr>
          <p:nvPr>
            <p:ph type="ftr" sz="quarter" idx="4"/>
          </p:nvPr>
        </p:nvSpPr>
        <p:spPr>
          <a:noFill/>
        </p:spPr>
        <p:txBody>
          <a:bodyPr/>
          <a:lstStyle/>
          <a:p>
            <a:r>
              <a:rPr lang="en-US" smtClean="0"/>
              <a:t>Microsoft Confidential</a:t>
            </a:r>
          </a:p>
        </p:txBody>
      </p:sp>
      <p:sp>
        <p:nvSpPr>
          <p:cNvPr id="46084" name="Rectangle 26"/>
          <p:cNvSpPr>
            <a:spLocks noGrp="1" noChangeArrowheads="1"/>
          </p:cNvSpPr>
          <p:nvPr>
            <p:ph type="sldNum" sz="quarter" idx="5"/>
          </p:nvPr>
        </p:nvSpPr>
        <p:spPr>
          <a:noFill/>
        </p:spPr>
        <p:txBody>
          <a:bodyPr/>
          <a:lstStyle/>
          <a:p>
            <a:fld id="{F2C51ECC-86A3-4073-ADEB-F5E3C216F85C}" type="slidenum">
              <a:rPr lang="en-US" smtClean="0"/>
              <a:pPr/>
              <a:t>13</a:t>
            </a:fld>
            <a:endParaRPr lang="en-US" smtClean="0"/>
          </a:p>
        </p:txBody>
      </p:sp>
      <p:sp>
        <p:nvSpPr>
          <p:cNvPr id="46085" name="Rectangle 2"/>
          <p:cNvSpPr>
            <a:spLocks noGrp="1" noRot="1" noChangeAspect="1" noChangeArrowheads="1" noTextEdit="1"/>
          </p:cNvSpPr>
          <p:nvPr>
            <p:ph type="sldImg"/>
          </p:nvPr>
        </p:nvSpPr>
        <p:spPr>
          <a:xfrm>
            <a:off x="1143000" y="450850"/>
            <a:ext cx="4572000" cy="3429000"/>
          </a:xfrm>
          <a:ln/>
        </p:spPr>
      </p:sp>
      <p:sp>
        <p:nvSpPr>
          <p:cNvPr id="46086" name="Rectangle 3"/>
          <p:cNvSpPr>
            <a:spLocks noGrp="1" noChangeArrowheads="1"/>
          </p:cNvSpPr>
          <p:nvPr>
            <p:ph type="body" idx="1"/>
          </p:nvPr>
        </p:nvSpPr>
        <p:spPr>
          <a:xfrm>
            <a:off x="307492" y="4130103"/>
            <a:ext cx="6261652" cy="4593861"/>
          </a:xfrm>
          <a:noFill/>
          <a:ln/>
        </p:spPr>
        <p:txBody>
          <a:bodyPr/>
          <a:lstStyle/>
          <a:p>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3"/>
          <p:cNvSpPr>
            <a:spLocks noGrp="1" noChangeArrowheads="1"/>
          </p:cNvSpPr>
          <p:nvPr>
            <p:ph type="hdr" sz="quarter"/>
          </p:nvPr>
        </p:nvSpPr>
        <p:spPr>
          <a:noFill/>
        </p:spPr>
        <p:txBody>
          <a:bodyPr/>
          <a:lstStyle/>
          <a:p>
            <a:r>
              <a:rPr lang="en-US" smtClean="0"/>
              <a:t>Microsoft </a:t>
            </a:r>
            <a:r>
              <a:rPr lang="en-US" b="1" smtClean="0"/>
              <a:t>Engineering Excellence</a:t>
            </a:r>
            <a:endParaRPr lang="en-US" smtClean="0"/>
          </a:p>
        </p:txBody>
      </p:sp>
      <p:sp>
        <p:nvSpPr>
          <p:cNvPr id="47107" name="Rectangle 25"/>
          <p:cNvSpPr>
            <a:spLocks noGrp="1" noChangeArrowheads="1"/>
          </p:cNvSpPr>
          <p:nvPr>
            <p:ph type="ftr" sz="quarter" idx="4"/>
          </p:nvPr>
        </p:nvSpPr>
        <p:spPr>
          <a:noFill/>
        </p:spPr>
        <p:txBody>
          <a:bodyPr/>
          <a:lstStyle/>
          <a:p>
            <a:r>
              <a:rPr lang="en-US" smtClean="0"/>
              <a:t>Microsoft Confidential</a:t>
            </a:r>
          </a:p>
        </p:txBody>
      </p:sp>
      <p:sp>
        <p:nvSpPr>
          <p:cNvPr id="47108" name="Rectangle 26"/>
          <p:cNvSpPr>
            <a:spLocks noGrp="1" noChangeArrowheads="1"/>
          </p:cNvSpPr>
          <p:nvPr>
            <p:ph type="sldNum" sz="quarter" idx="5"/>
          </p:nvPr>
        </p:nvSpPr>
        <p:spPr>
          <a:noFill/>
        </p:spPr>
        <p:txBody>
          <a:bodyPr/>
          <a:lstStyle/>
          <a:p>
            <a:fld id="{ED19570C-A909-40C0-B9F8-7AD3BA2C3C56}" type="slidenum">
              <a:rPr lang="en-US" smtClean="0"/>
              <a:pPr/>
              <a:t>14</a:t>
            </a:fld>
            <a:endParaRPr lang="en-US" smtClean="0"/>
          </a:p>
        </p:txBody>
      </p:sp>
      <p:sp>
        <p:nvSpPr>
          <p:cNvPr id="47109" name="Rectangle 2"/>
          <p:cNvSpPr>
            <a:spLocks noGrp="1" noRot="1" noChangeAspect="1" noChangeArrowheads="1" noTextEdit="1"/>
          </p:cNvSpPr>
          <p:nvPr>
            <p:ph type="sldImg"/>
          </p:nvPr>
        </p:nvSpPr>
        <p:spPr>
          <a:xfrm>
            <a:off x="1143000" y="450850"/>
            <a:ext cx="4572000" cy="3429000"/>
          </a:xfrm>
          <a:ln/>
        </p:spPr>
      </p:sp>
      <p:sp>
        <p:nvSpPr>
          <p:cNvPr id="47110" name="Rectangle 3"/>
          <p:cNvSpPr>
            <a:spLocks noGrp="1" noChangeArrowheads="1"/>
          </p:cNvSpPr>
          <p:nvPr>
            <p:ph type="body" idx="1"/>
          </p:nvPr>
        </p:nvSpPr>
        <p:spPr>
          <a:xfrm>
            <a:off x="307492" y="4130103"/>
            <a:ext cx="6261652" cy="4593861"/>
          </a:xfrm>
          <a:noFill/>
          <a:ln/>
        </p:spPr>
        <p:txBody>
          <a:bodyPr/>
          <a:lstStyle/>
          <a:p>
            <a:pPr marL="0" marR="0" indent="0" algn="l" defTabSz="914400" rtl="0" eaLnBrk="1" fontAlgn="auto" latinLnBrk="0" hangingPunct="1">
              <a:lnSpc>
                <a:spcPct val="80000"/>
              </a:lnSpc>
              <a:spcBef>
                <a:spcPts val="0"/>
              </a:spcBef>
              <a:spcAft>
                <a:spcPts val="0"/>
              </a:spcAft>
              <a:buClrTx/>
              <a:buSzTx/>
              <a:buFontTx/>
              <a:buNone/>
              <a:tabLst/>
              <a:defRPr/>
            </a:pPr>
            <a:r>
              <a:rPr lang="en-US" dirty="0" smtClean="0"/>
              <a:t>If there is relevant</a:t>
            </a:r>
            <a:r>
              <a:rPr lang="en-US" baseline="0" dirty="0" smtClean="0"/>
              <a:t> video content, such as a case study video, demo of a product, or other training materials, include it in the presentation as well. </a:t>
            </a:r>
            <a:endParaRPr lang="en-US" dirty="0" smtClean="0"/>
          </a:p>
          <a:p>
            <a:pPr>
              <a:lnSpc>
                <a:spcPct val="80000"/>
              </a:lnSpc>
              <a:buFontTx/>
              <a:buNone/>
            </a:pP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en-US" dirty="0" smtClean="0"/>
              <a:t>Give a brief overview of the presentation.</a:t>
            </a:r>
            <a:r>
              <a:rPr lang="en-US" baseline="0" dirty="0" smtClean="0"/>
              <a:t> D</a:t>
            </a:r>
            <a:r>
              <a:rPr lang="en-US" dirty="0" smtClean="0"/>
              <a:t>escribe the major focus of the presentation and why it is important.</a:t>
            </a:r>
          </a:p>
          <a:p>
            <a:pPr>
              <a:lnSpc>
                <a:spcPct val="80000"/>
              </a:lnSpc>
            </a:pPr>
            <a:r>
              <a:rPr lang="en-US" dirty="0" smtClean="0"/>
              <a:t>Introduce each of the major topics.</a:t>
            </a:r>
          </a:p>
          <a:p>
            <a:r>
              <a:rPr lang="en-US" dirty="0" smtClean="0"/>
              <a:t>To provide a road map for the audience, you</a:t>
            </a:r>
            <a:r>
              <a:rPr lang="en-US" baseline="0" dirty="0" smtClean="0"/>
              <a:t> can </a:t>
            </a:r>
            <a:r>
              <a:rPr lang="en-US" dirty="0" smtClean="0"/>
              <a:t>repeat this Overview slide throughout the presentation, highlighting the particular topic you will discuss next.</a:t>
            </a:r>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is another option</a:t>
            </a:r>
            <a:r>
              <a:rPr lang="en-US" sz="1200" baseline="0" dirty="0" smtClean="0"/>
              <a:t> for an Overview slides using transitions.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5693FD4-8F83-4EF7-AC3F-0DC0388986B0}"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228600" marR="0" indent="-228600" algn="l" defTabSz="914400" rtl="0" eaLnBrk="1" fontAlgn="auto" latinLnBrk="0" hangingPunct="1">
              <a:lnSpc>
                <a:spcPct val="100000"/>
              </a:lnSpc>
              <a:spcBef>
                <a:spcPts val="0"/>
              </a:spcBef>
              <a:spcAft>
                <a:spcPts val="0"/>
              </a:spcAft>
              <a:buClrTx/>
              <a:buSzTx/>
              <a:buFont typeface="+mj-lt"/>
              <a:buNone/>
              <a:tabLst/>
              <a:defRPr/>
            </a:pPr>
            <a:r>
              <a:rPr lang="en-US" sz="1200" dirty="0" smtClean="0"/>
              <a:t>This is another option</a:t>
            </a:r>
            <a:r>
              <a:rPr lang="en-US" sz="1200" baseline="0" dirty="0" smtClean="0"/>
              <a:t> for an Overview slide.</a:t>
            </a:r>
            <a:endParaRPr lang="en-US" sz="1200" dirty="0" smtClean="0"/>
          </a:p>
          <a:p>
            <a:pPr marL="228600" indent="-228600">
              <a:buFont typeface="+mj-lt"/>
              <a:buNone/>
            </a:pPr>
            <a:endParaRPr lang="en-US" sz="1200" dirty="0"/>
          </a:p>
        </p:txBody>
      </p:sp>
      <p:sp>
        <p:nvSpPr>
          <p:cNvPr id="5" name="Slide Image Placeholder 4"/>
          <p:cNvSpPr>
            <a:spLocks noGrp="1" noRot="1" noChangeAspect="1"/>
          </p:cNvSpPr>
          <p:nvPr>
            <p:ph type="sldImg"/>
          </p:nvPr>
        </p:nvSpPr>
        <p:spPr>
          <a:xfrm>
            <a:off x="539750" y="503238"/>
            <a:ext cx="3143250" cy="2359025"/>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What</a:t>
            </a:r>
            <a:r>
              <a:rPr lang="en-US" b="0" baseline="0" dirty="0" smtClean="0"/>
              <a:t> will the audience be able to do after this training is complete?</a:t>
            </a:r>
            <a:r>
              <a:rPr lang="en-US" dirty="0" smtClean="0"/>
              <a:t> Briefly describe each objective how the audience</a:t>
            </a:r>
            <a:r>
              <a:rPr lang="en-US" baseline="0" dirty="0" smtClean="0"/>
              <a:t> </a:t>
            </a:r>
            <a:r>
              <a:rPr lang="en-US" dirty="0" smtClean="0"/>
              <a:t>will benefit from this</a:t>
            </a:r>
            <a:r>
              <a:rPr lang="en-US" baseline="0" dirty="0" smtClean="0"/>
              <a:t> 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Use a section header for each of the topics, so there is a clear transition to the audience. </a:t>
            </a:r>
          </a:p>
          <a:p>
            <a:endParaRPr lang="en-US" dirty="0"/>
          </a:p>
        </p:txBody>
      </p:sp>
      <p:sp>
        <p:nvSpPr>
          <p:cNvPr id="4" name="Slide Number Placeholder 3"/>
          <p:cNvSpPr>
            <a:spLocks noGrp="1"/>
          </p:cNvSpPr>
          <p:nvPr>
            <p:ph type="sldNum" sz="quarter" idx="10"/>
          </p:nvPr>
        </p:nvSpPr>
        <p:spPr/>
        <p:txBody>
          <a:bodyPr/>
          <a:lstStyle/>
          <a:p>
            <a:fld id="{75693FD4-8F83-4EF7-AC3F-0DC0388986B0}"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a:defRPr b="1" cap="small" baseline="0">
                <a:solidFill>
                  <a:srgbClr val="0033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962400" y="4038600"/>
            <a:ext cx="4772528" cy="990600"/>
          </a:xfrm>
        </p:spPr>
        <p:txBody>
          <a:bodyPr>
            <a:normAutofit/>
          </a:bodyPr>
          <a:lstStyle>
            <a:lvl1pPr marL="0" indent="0" algn="r">
              <a:buNone/>
              <a:defRPr sz="2000" b="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a:buNone/>
              <a:defRPr sz="2000" baseline="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55600"/>
            <a:ext cx="8194675"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73100" y="1497013"/>
            <a:ext cx="3975100" cy="4759325"/>
          </a:xfrm>
        </p:spPr>
        <p:txBody>
          <a:bodyPr/>
          <a:lstStyle>
            <a:lvl4pPr>
              <a:defRPr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937760" y="1497013"/>
            <a:ext cx="3977640" cy="4759325"/>
          </a:xfrm>
        </p:spPr>
        <p:txBody>
          <a:bodyPr/>
          <a:lstStyle>
            <a:lvl4pPr>
              <a:defRPr baseline="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9/22/2025</a:t>
            </a:fld>
            <a:endParaRPr lang="en-US" dirty="0"/>
          </a:p>
        </p:txBody>
      </p:sp>
      <p:sp>
        <p:nvSpPr>
          <p:cNvPr id="6" name="Footer Placeholder 4"/>
          <p:cNvSpPr>
            <a:spLocks noGrp="1"/>
          </p:cNvSpPr>
          <p:nvPr>
            <p:ph type="ftr" sz="quarter" idx="11"/>
          </p:nvPr>
        </p:nvSpPr>
        <p:spPr>
          <a:xfrm>
            <a:off x="3352800" y="6356350"/>
            <a:ext cx="2895600" cy="365125"/>
          </a:xfrm>
        </p:spPr>
        <p:txBody>
          <a:bodyPr/>
          <a:lstStyle/>
          <a:p>
            <a:endParaRPr lang="en-US" dirty="0"/>
          </a:p>
        </p:txBody>
      </p:sp>
      <p:sp>
        <p:nvSpPr>
          <p:cNvPr id="7"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9/22/2025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9/22/2025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lang="en-US" smtClean="0"/>
              <a:pPr/>
              <a:t>9/22/2025</a:t>
            </a:fld>
            <a:endParaRPr lang="en-US" dirty="0"/>
          </a:p>
        </p:txBody>
      </p:sp>
      <p:sp>
        <p:nvSpPr>
          <p:cNvPr id="4" name="Footer Placeholder 4"/>
          <p:cNvSpPr>
            <a:spLocks noGrp="1"/>
          </p:cNvSpPr>
          <p:nvPr>
            <p:ph type="ftr" sz="quarter" idx="11"/>
          </p:nvPr>
        </p:nvSpPr>
        <p:spPr>
          <a:xfrm>
            <a:off x="3352800" y="6356350"/>
            <a:ext cx="2895600" cy="365125"/>
          </a:xfrm>
        </p:spPr>
        <p:txBody>
          <a:bodyPr/>
          <a:lstStyle/>
          <a:p>
            <a:endParaRPr lang="en-US" dirty="0"/>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a:defRPr sz="4000" b="1" cap="small" baseline="0">
                <a:solidFill>
                  <a:srgbClr val="003300"/>
                </a:solidFill>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9/22/2025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a:buNone/>
              <a:defRPr sz="1800"/>
            </a:lvl1pPr>
          </a:lstStyle>
          <a:p>
            <a:r>
              <a:rPr lang="en-US" dirty="0" smtClean="0"/>
              <a:t>Company Logo</a:t>
            </a:r>
            <a:endParaRPr lang="en-US" dirty="0"/>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a:defRPr lang="en-US" dirty="0"/>
            </a:lvl1pPr>
          </a:lstStyle>
          <a:p>
            <a:r>
              <a:rPr lang="en-US" dirty="0" smtClean="0"/>
              <a:t>Click To Edit Master Title Style</a:t>
            </a:r>
            <a:endParaRPr lang="en-US" dirty="0"/>
          </a:p>
        </p:txBody>
      </p:sp>
      <p:sp>
        <p:nvSpPr>
          <p:cNvPr id="3" name="Content Placeholder 2"/>
          <p:cNvSpPr>
            <a:spLocks noGrp="1"/>
          </p:cNvSpPr>
          <p:nvPr>
            <p:ph idx="1"/>
          </p:nvPr>
        </p:nvSpPr>
        <p:spPr>
          <a:xfrm>
            <a:off x="762000" y="1596413"/>
            <a:ext cx="8077200" cy="4297363"/>
          </a:xfrm>
        </p:spPr>
        <p:txBody>
          <a:bodyPr>
            <a:normAutofit/>
          </a:bodyPr>
          <a:lstStyle>
            <a:lvl1pPr>
              <a:defRPr sz="3200">
                <a:latin typeface="+mn-lt"/>
              </a:defRPr>
            </a:lvl1pPr>
            <a:lvl2pPr>
              <a:defRPr sz="2800">
                <a:latin typeface="+mn-lt"/>
              </a:defRPr>
            </a:lvl2pPr>
            <a:lvl3pPr>
              <a:defRPr sz="2400">
                <a:latin typeface="+mn-lt"/>
              </a:defRPr>
            </a:lvl3pPr>
            <a:lvl4pPr>
              <a:defRPr sz="2400">
                <a:latin typeface="+mn-lt"/>
              </a:defRPr>
            </a:lvl4pPr>
            <a:lvl5pPr>
              <a:defRPr sz="24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9/22/2025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68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7B281C-5159-4971-8228-52B9A72E9ED2}" type="datetimeFigureOut">
              <a:rPr lang="en-US" smtClean="0"/>
              <a:pPr/>
              <a:t>9/22/2025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736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6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7B281C-5159-4971-8228-52B9A72E9ED2}" type="datetimeFigureOut">
              <a:rPr lang="en-US" smtClean="0"/>
              <a:pPr/>
              <a:t>9/22/2025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036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9/22/2025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9/22/2025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9/22/2025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74638"/>
            <a:ext cx="5867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9/22/2025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9/22/2025</a:t>
            </a:fld>
            <a:endParaRPr lang="en-US" dirty="0"/>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8" name="Picture 7"/>
          <p:cNvPicPr>
            <a:picLocks noChangeAspect="1"/>
          </p:cNvPicPr>
          <p:nvPr/>
        </p:nvPicPr>
        <p:blipFill rotWithShape="1">
          <a:blip r:embed="rId16"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62" r:id="rId10"/>
    <p:sldLayoutId id="2147483654" r:id="rId11"/>
    <p:sldLayoutId id="2147483655" r:id="rId12"/>
    <p:sldLayoutId id="2147483663" r:id="rId13"/>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lang="en-US" sz="4400" kern="1200" dirty="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0.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1.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14.png"/><Relationship Id="rId4"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hyperlink" Target="https://aws.amazon.com/what-is/machine-learning/" TargetMode="Externa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7.xml"/><Relationship Id="rId5" Type="http://schemas.openxmlformats.org/officeDocument/2006/relationships/image" Target="../media/image12.png"/><Relationship Id="rId4" Type="http://schemas.openxmlformats.org/officeDocument/2006/relationships/hyperlink" Target="https://vitalflux.com/category/machine-learn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lstStyle/>
          <a:p>
            <a:pPr algn="ctr"/>
            <a:r>
              <a:rPr lang="en-US" dirty="0" smtClean="0"/>
              <a:t>BOOSTING ALGORITHM</a:t>
            </a:r>
            <a:endParaRPr lang="en-US" dirty="0"/>
          </a:p>
        </p:txBody>
      </p:sp>
      <p:sp>
        <p:nvSpPr>
          <p:cNvPr id="3" name="Subtitle 2"/>
          <p:cNvSpPr>
            <a:spLocks noGrp="1"/>
          </p:cNvSpPr>
          <p:nvPr>
            <p:ph type="subTitle" idx="1"/>
            <p:custDataLst>
              <p:tags r:id="rId3"/>
            </p:custDataLst>
          </p:nvPr>
        </p:nvSpPr>
        <p:spPr/>
        <p:txBody>
          <a:bodyPr>
            <a:normAutofit/>
          </a:bodyPr>
          <a:lstStyle/>
          <a:p>
            <a:r>
              <a:rPr lang="en-US" sz="2400" dirty="0" smtClean="0">
                <a:latin typeface="+mn-lt"/>
              </a:rPr>
              <a:t>NANDHINI SHANMUGAVEL</a:t>
            </a:r>
            <a:endParaRPr lang="en-US" sz="2400" dirty="0" smtClean="0">
              <a:latin typeface="+mn-lt"/>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0"/>
            <a:ext cx="8458200" cy="2590800"/>
          </a:xfrm>
        </p:spPr>
        <p:txBody>
          <a:bodyPr>
            <a:normAutofit/>
          </a:bodyPr>
          <a:lstStyle/>
          <a:p>
            <a:r>
              <a:rPr lang="en-IN" sz="5400" dirty="0" err="1" smtClean="0"/>
              <a:t>HistGradientBoosting</a:t>
            </a:r>
            <a:r>
              <a:rPr lang="en-IN" sz="5400" dirty="0" smtClean="0"/>
              <a:t/>
            </a:r>
            <a:br>
              <a:rPr lang="en-IN" sz="5400" dirty="0" smtClean="0"/>
            </a:br>
            <a:r>
              <a:rPr lang="en-IN" sz="5400" dirty="0" err="1" smtClean="0"/>
              <a:t>Regressor</a:t>
            </a:r>
            <a:endParaRPr lang="en-US" sz="5400"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41248" y="152400"/>
            <a:ext cx="7388352" cy="1143000"/>
          </a:xfrm>
        </p:spPr>
        <p:txBody>
          <a:bodyPr>
            <a:normAutofit/>
          </a:bodyPr>
          <a:lstStyle/>
          <a:p>
            <a:r>
              <a:rPr lang="en-US" dirty="0" err="1" smtClean="0"/>
              <a:t>HistGradientBoosting</a:t>
            </a:r>
            <a:r>
              <a:rPr lang="en-US" dirty="0" smtClean="0"/>
              <a:t> </a:t>
            </a:r>
            <a:r>
              <a:rPr lang="en-US" dirty="0" err="1" smtClean="0"/>
              <a:t>Regressor</a:t>
            </a:r>
            <a:endParaRPr lang="en-US" dirty="0"/>
          </a:p>
        </p:txBody>
      </p:sp>
      <p:sp>
        <p:nvSpPr>
          <p:cNvPr id="6" name="5-Point Star 5"/>
          <p:cNvSpPr/>
          <p:nvPr/>
        </p:nvSpPr>
        <p:spPr>
          <a:xfrm>
            <a:off x="8398329" y="228600"/>
            <a:ext cx="685800" cy="685800"/>
          </a:xfrm>
          <a:prstGeom prst="star5">
            <a:avLst/>
          </a:prstGeom>
          <a:solidFill>
            <a:schemeClr val="accent6"/>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90599" y="1582341"/>
            <a:ext cx="7407729" cy="3785652"/>
          </a:xfrm>
          <a:prstGeom prst="rect">
            <a:avLst/>
          </a:prstGeom>
        </p:spPr>
        <p:txBody>
          <a:bodyPr wrap="square">
            <a:spAutoFit/>
          </a:bodyPr>
          <a:lstStyle/>
          <a:p>
            <a:pPr marL="285750" indent="-285750">
              <a:buFont typeface="Arial" pitchFamily="34" charset="0"/>
              <a:buChar char="•"/>
            </a:pPr>
            <a:r>
              <a:rPr lang="en-US" sz="2000" dirty="0"/>
              <a:t>This estimator has native support for missing values (</a:t>
            </a:r>
            <a:r>
              <a:rPr lang="en-US" sz="2000" dirty="0" err="1"/>
              <a:t>NaNs</a:t>
            </a:r>
            <a:r>
              <a:rPr lang="en-US" sz="2000" dirty="0"/>
              <a:t>). </a:t>
            </a:r>
            <a:endParaRPr lang="en-US" sz="2000" dirty="0" smtClean="0"/>
          </a:p>
          <a:p>
            <a:pPr marL="285750" indent="-285750">
              <a:buFont typeface="Arial" pitchFamily="34" charset="0"/>
              <a:buChar char="•"/>
            </a:pPr>
            <a:endParaRPr lang="en-US" sz="2000" dirty="0"/>
          </a:p>
          <a:p>
            <a:pPr marL="285750" indent="-285750">
              <a:buFont typeface="Arial" pitchFamily="34" charset="0"/>
              <a:buChar char="•"/>
            </a:pPr>
            <a:r>
              <a:rPr lang="en-US" sz="2000" dirty="0" smtClean="0"/>
              <a:t>During </a:t>
            </a:r>
            <a:r>
              <a:rPr lang="en-US" sz="2000" dirty="0"/>
              <a:t>training, the tree grower learns at each split point whether samples with missing values should go to the left or right child, based on the potential gain. </a:t>
            </a:r>
            <a:endParaRPr lang="en-US" sz="2000" dirty="0" smtClean="0"/>
          </a:p>
          <a:p>
            <a:pPr marL="285750" indent="-285750">
              <a:buFont typeface="Arial" pitchFamily="34" charset="0"/>
              <a:buChar char="•"/>
            </a:pPr>
            <a:endParaRPr lang="en-US" sz="2000" dirty="0" smtClean="0"/>
          </a:p>
          <a:p>
            <a:pPr marL="285750" indent="-285750">
              <a:buFont typeface="Arial" pitchFamily="34" charset="0"/>
              <a:buChar char="•"/>
            </a:pPr>
            <a:r>
              <a:rPr lang="en-US" sz="2000" dirty="0" smtClean="0"/>
              <a:t>When </a:t>
            </a:r>
            <a:r>
              <a:rPr lang="en-US" sz="2000" dirty="0"/>
              <a:t>predicting, samples with missing values are assigned to the left or right child consequently. </a:t>
            </a:r>
            <a:endParaRPr lang="en-US" sz="2000" dirty="0" smtClean="0"/>
          </a:p>
          <a:p>
            <a:pPr marL="285750" indent="-285750">
              <a:buFont typeface="Arial" pitchFamily="34" charset="0"/>
              <a:buChar char="•"/>
            </a:pPr>
            <a:endParaRPr lang="en-US" sz="2000" dirty="0" smtClean="0"/>
          </a:p>
          <a:p>
            <a:pPr marL="285750" indent="-285750">
              <a:buFont typeface="Arial" pitchFamily="34" charset="0"/>
              <a:buChar char="•"/>
            </a:pPr>
            <a:r>
              <a:rPr lang="en-US" sz="2000" dirty="0" smtClean="0"/>
              <a:t>If </a:t>
            </a:r>
            <a:r>
              <a:rPr lang="en-US" sz="2000" dirty="0"/>
              <a:t>no missing values were encountered for a given feature during training, then samples with missing values are mapped to whichever child has the most samples. </a:t>
            </a:r>
            <a:endParaRPr lang="en-US" sz="2000" dirty="0"/>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4474" y="1607662"/>
            <a:ext cx="7102126" cy="4640738"/>
          </a:xfrm>
          <a:prstGeom prst="rect">
            <a:avLst/>
          </a:prstGeom>
        </p:spPr>
      </p:pic>
      <p:sp>
        <p:nvSpPr>
          <p:cNvPr id="7" name="Rectangle 6"/>
          <p:cNvSpPr/>
          <p:nvPr/>
        </p:nvSpPr>
        <p:spPr>
          <a:xfrm>
            <a:off x="2057400" y="609600"/>
            <a:ext cx="5486400" cy="461665"/>
          </a:xfrm>
          <a:prstGeom prst="rect">
            <a:avLst/>
          </a:prstGeom>
        </p:spPr>
        <p:txBody>
          <a:bodyPr wrap="square">
            <a:spAutoFit/>
          </a:bodyPr>
          <a:lstStyle/>
          <a:p>
            <a:r>
              <a:rPr lang="en-IN" sz="2400" dirty="0" err="1" smtClean="0"/>
              <a:t>HistGradientBoosting</a:t>
            </a:r>
            <a:r>
              <a:rPr lang="en-IN" sz="2400" dirty="0" smtClean="0"/>
              <a:t> </a:t>
            </a:r>
            <a:r>
              <a:rPr lang="en-IN" sz="2400" dirty="0" err="1" smtClean="0"/>
              <a:t>Regressor</a:t>
            </a:r>
            <a:endParaRPr lang="en-US" sz="2400"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8077200" cy="3992562"/>
          </a:xfrm>
        </p:spPr>
        <p:txBody>
          <a:bodyPr>
            <a:normAutofit fontScale="90000"/>
          </a:bodyPr>
          <a:lstStyle/>
          <a:p>
            <a:r>
              <a:rPr lang="en-US" sz="2700" b="1" dirty="0"/>
              <a:t>Advantages of Histogram-Based Gradient </a:t>
            </a:r>
            <a:r>
              <a:rPr lang="en-US" sz="2700" b="1" dirty="0" smtClean="0"/>
              <a:t>Boosting</a:t>
            </a:r>
            <a:br>
              <a:rPr lang="en-US" sz="2700" b="1" dirty="0" smtClean="0"/>
            </a:br>
            <a:r>
              <a:rPr lang="en-US" sz="2700" b="1" dirty="0"/>
              <a:t/>
            </a:r>
            <a:br>
              <a:rPr lang="en-US" sz="2700" b="1" dirty="0"/>
            </a:br>
            <a:r>
              <a:rPr lang="en-US" sz="2700" b="1" dirty="0"/>
              <a:t>Speed</a:t>
            </a:r>
            <a:br>
              <a:rPr lang="en-US" sz="2700" b="1" dirty="0"/>
            </a:br>
            <a:r>
              <a:rPr lang="en-US" sz="2700" dirty="0"/>
              <a:t>One of the primary advantages of histogram-based gradient boosting is its remarkable speed. </a:t>
            </a:r>
            <a:r>
              <a:rPr lang="en-US" sz="2700" dirty="0"/>
              <a:t>Traditional methods can become slow when dealing with a large number of samples, but histogram-based estimators can be orders of magnitude faster in such scenarios. </a:t>
            </a:r>
            <a:r>
              <a:rPr lang="en-US" sz="2700" dirty="0"/>
              <a:t>This speed boost is mainly attributed to the use of histograms and optimized data structures</a:t>
            </a:r>
            <a:r>
              <a:rPr lang="en-US" sz="2700" dirty="0" smtClean="0"/>
              <a:t>.</a:t>
            </a:r>
            <a:br>
              <a:rPr lang="en-US" sz="2700" dirty="0" smtClean="0"/>
            </a:br>
            <a:r>
              <a:rPr lang="en-US" dirty="0"/>
              <a:t/>
            </a:r>
            <a:br>
              <a:rPr lang="en-US" dirty="0"/>
            </a:br>
            <a:endParaRPr lang="en-US" dirty="0"/>
          </a:p>
        </p:txBody>
      </p:sp>
      <p:sp>
        <p:nvSpPr>
          <p:cNvPr id="3" name="Rectangle 2"/>
          <p:cNvSpPr/>
          <p:nvPr/>
        </p:nvSpPr>
        <p:spPr>
          <a:xfrm>
            <a:off x="762000" y="3657600"/>
            <a:ext cx="7620000" cy="3416320"/>
          </a:xfrm>
          <a:prstGeom prst="rect">
            <a:avLst/>
          </a:prstGeom>
        </p:spPr>
        <p:txBody>
          <a:bodyPr wrap="square">
            <a:spAutoFit/>
          </a:bodyPr>
          <a:lstStyle/>
          <a:p>
            <a:r>
              <a:rPr lang="en-US" sz="2400" b="1" dirty="0"/>
              <a:t>Built-In Support for Missing Values</a:t>
            </a:r>
          </a:p>
          <a:p>
            <a:r>
              <a:rPr lang="en-US" sz="2400" dirty="0"/>
              <a:t>Histogram-based estimators come with built-in support for handling missing values. This means you don’t need to preprocess your data by imputing missing values before training the model. The algorithm learns how to handle missing data during training, making the process more straightforward and efficient.</a:t>
            </a:r>
          </a:p>
          <a:p>
            <a:r>
              <a:rPr lang="en-US" sz="2400" dirty="0"/>
              <a:t/>
            </a:r>
            <a:br>
              <a:rPr lang="en-US" sz="2400" dirty="0"/>
            </a:br>
            <a:endParaRPr lang="en-US" sz="2400" dirty="0"/>
          </a:p>
        </p:txBody>
      </p:sp>
    </p:spTree>
    <p:custDataLst>
      <p:tags r:id="rId1"/>
    </p:custData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custDataLst>
              <p:tags r:id="rId2"/>
            </p:custDataLst>
          </p:nvPr>
        </p:nvSpPr>
        <p:spPr>
          <a:xfrm>
            <a:off x="841249" y="304800"/>
            <a:ext cx="7921752" cy="1143000"/>
          </a:xfrm>
        </p:spPr>
        <p:txBody>
          <a:bodyPr/>
          <a:lstStyle/>
          <a:p>
            <a:pPr>
              <a:defRPr/>
            </a:pPr>
            <a:r>
              <a:rPr lang="en-US" dirty="0" smtClean="0"/>
              <a:t>example</a:t>
            </a:r>
            <a:endParaRPr lang="en-US" dirty="0" smtClean="0"/>
          </a:p>
        </p:txBody>
      </p:sp>
      <p:pic>
        <p:nvPicPr>
          <p:cNvPr id="5" name="Picture 4"/>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609600" y="1371600"/>
            <a:ext cx="8343900" cy="5105400"/>
          </a:xfrm>
          <a:prstGeom prst="rect">
            <a:avLst/>
          </a:prstGeom>
        </p:spPr>
      </p:pic>
    </p:spTree>
    <p:custDataLst>
      <p:tags r:id="rId1"/>
    </p:custData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normAutofit/>
          </a:bodyPr>
          <a:lstStyle/>
          <a:p>
            <a:r>
              <a:rPr lang="en-US" sz="2800" dirty="0" smtClean="0"/>
              <a:t>BOOSTING ALOGORITHMS IN MACHINE LEARNING</a:t>
            </a:r>
            <a:endParaRPr lang="en-US" sz="2800" dirty="0"/>
          </a:p>
        </p:txBody>
      </p:sp>
      <p:sp>
        <p:nvSpPr>
          <p:cNvPr id="5" name="Content Placeholder 4"/>
          <p:cNvSpPr>
            <a:spLocks noGrp="1"/>
          </p:cNvSpPr>
          <p:nvPr>
            <p:ph idx="1"/>
            <p:custDataLst>
              <p:tags r:id="rId3"/>
            </p:custDataLst>
          </p:nvPr>
        </p:nvSpPr>
        <p:spPr/>
        <p:txBody>
          <a:bodyPr>
            <a:normAutofit/>
          </a:bodyPr>
          <a:lstStyle/>
          <a:p>
            <a:r>
              <a:rPr lang="en-US" sz="2000" dirty="0"/>
              <a:t>Boosting is a method used in </a:t>
            </a:r>
            <a:r>
              <a:rPr lang="en-US" sz="2000" u="sng" dirty="0">
                <a:hlinkClick r:id="rId6"/>
              </a:rPr>
              <a:t>machine learning</a:t>
            </a:r>
            <a:r>
              <a:rPr lang="en-US" sz="2000" dirty="0"/>
              <a:t> to reduce errors in </a:t>
            </a:r>
            <a:r>
              <a:rPr lang="en-US" sz="2000" dirty="0" smtClean="0"/>
              <a:t>predictive </a:t>
            </a:r>
            <a:r>
              <a:rPr lang="en-US" sz="2000" dirty="0"/>
              <a:t>data </a:t>
            </a:r>
            <a:r>
              <a:rPr lang="en-US" sz="2000" dirty="0" smtClean="0"/>
              <a:t>analysis.</a:t>
            </a:r>
          </a:p>
          <a:p>
            <a:r>
              <a:rPr lang="en-US" sz="2000" dirty="0"/>
              <a:t>Data scientists train machine learning software, called machine learning models, on labeled data to make guesses about unlabeled data. </a:t>
            </a:r>
            <a:endParaRPr lang="en-US" sz="2000" dirty="0" smtClean="0"/>
          </a:p>
          <a:p>
            <a:r>
              <a:rPr lang="en-US" sz="2000" dirty="0"/>
              <a:t>A single machine learning model might make prediction errors depending on the accuracy of the training dataset</a:t>
            </a:r>
            <a:r>
              <a:rPr lang="en-US" sz="2000" dirty="0" smtClean="0"/>
              <a:t>.</a:t>
            </a:r>
          </a:p>
          <a:p>
            <a:r>
              <a:rPr lang="en-US" sz="2000" dirty="0"/>
              <a:t>For example, if a cat-identifying model has been trained only on images of white cats, it may occasionally misidentify a black cat. </a:t>
            </a:r>
            <a:endParaRPr lang="en-US" sz="2000" dirty="0" smtClean="0"/>
          </a:p>
          <a:p>
            <a:r>
              <a:rPr lang="en-US" sz="2000" dirty="0" smtClean="0"/>
              <a:t>Boosting </a:t>
            </a:r>
            <a:r>
              <a:rPr lang="en-US" sz="2000" dirty="0"/>
              <a:t>tries to overcome this issue by training multiple models sequentially to improve the accuracy of the overall system.</a:t>
            </a:r>
            <a:endParaRPr lang="en-US" sz="2000" dirty="0" smtClean="0"/>
          </a:p>
        </p:txBody>
      </p:sp>
    </p:spTree>
    <p:custDataLst>
      <p:tags r:id="rId1"/>
    </p:custData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024011" y="457869"/>
            <a:ext cx="3378452" cy="1771227"/>
          </a:xfrm>
          <a:prstGeom prst="rect">
            <a:avLst/>
          </a:prstGeom>
        </p:spPr>
      </p:pic>
      <p:pic>
        <p:nvPicPr>
          <p:cNvPr id="3" name="Picture 2"/>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28600" y="71703"/>
            <a:ext cx="6298485" cy="2976297"/>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95093" y="3276600"/>
            <a:ext cx="5776829" cy="3200400"/>
          </a:xfrm>
          <a:prstGeom prst="rect">
            <a:avLst/>
          </a:prstGeom>
        </p:spPr>
      </p:pic>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752600" y="291684"/>
            <a:ext cx="7035354" cy="990600"/>
          </a:xfrm>
          <a:prstGeom prst="rect">
            <a:avLst/>
          </a:prstGeom>
          <a:noFill/>
          <a:ln>
            <a:solidFill>
              <a:srgbClr val="00B0F0"/>
            </a:solidFill>
          </a:ln>
        </p:spPr>
        <p:txBody>
          <a:bodyPr wrap="square" rtlCol="0">
            <a:normAutofit fontScale="47500" lnSpcReduction="20000"/>
          </a:bodyPr>
          <a:lstStyle/>
          <a:p>
            <a:r>
              <a:rPr lang="en-US" sz="7200" dirty="0" smtClean="0"/>
              <a:t>BOOSTING ALOGORITHM REGRESSION</a:t>
            </a:r>
            <a:r>
              <a:rPr lang="en-US" sz="7200" dirty="0" smtClean="0"/>
              <a:t> </a:t>
            </a:r>
            <a:endParaRPr lang="en-US" sz="7200" dirty="0"/>
          </a:p>
        </p:txBody>
      </p:sp>
      <p:sp>
        <p:nvSpPr>
          <p:cNvPr id="2" name="Rectangle 1"/>
          <p:cNvSpPr/>
          <p:nvPr/>
        </p:nvSpPr>
        <p:spPr>
          <a:xfrm>
            <a:off x="2514600" y="2057400"/>
            <a:ext cx="6172200" cy="2556982"/>
          </a:xfrm>
          <a:prstGeom prst="rect">
            <a:avLst/>
          </a:prstGeom>
        </p:spPr>
        <p:txBody>
          <a:bodyPr wrap="square">
            <a:spAutoFit/>
          </a:bodyPr>
          <a:lstStyle/>
          <a:p>
            <a:pPr marL="285750" indent="-285750" fontAlgn="base">
              <a:lnSpc>
                <a:spcPct val="200000"/>
              </a:lnSpc>
              <a:buFont typeface="Arial" pitchFamily="34" charset="0"/>
              <a:buChar char="•"/>
            </a:pPr>
            <a:r>
              <a:rPr lang="en-US" sz="2800" b="1" dirty="0"/>
              <a:t>Ada Boosting (Adaptive </a:t>
            </a:r>
            <a:r>
              <a:rPr lang="en-US" sz="2800" b="1" dirty="0" smtClean="0"/>
              <a:t>Boosting)</a:t>
            </a:r>
          </a:p>
          <a:p>
            <a:pPr marL="285750" indent="-285750" fontAlgn="base">
              <a:lnSpc>
                <a:spcPct val="200000"/>
              </a:lnSpc>
              <a:buFont typeface="Arial" pitchFamily="34" charset="0"/>
              <a:buChar char="•"/>
            </a:pPr>
            <a:r>
              <a:rPr lang="en-US" sz="2800" b="1" dirty="0" smtClean="0"/>
              <a:t>Gradient Boosting</a:t>
            </a:r>
          </a:p>
          <a:p>
            <a:pPr marL="285750" indent="-285750" fontAlgn="base">
              <a:lnSpc>
                <a:spcPct val="200000"/>
              </a:lnSpc>
              <a:buFont typeface="Arial" pitchFamily="34" charset="0"/>
              <a:buChar char="•"/>
            </a:pPr>
            <a:r>
              <a:rPr lang="en-IN" sz="2800" b="1" dirty="0" err="1" smtClean="0"/>
              <a:t>Hist</a:t>
            </a:r>
            <a:r>
              <a:rPr lang="en-IN" sz="2800" b="1" dirty="0" smtClean="0"/>
              <a:t> </a:t>
            </a:r>
            <a:r>
              <a:rPr lang="en-IN" sz="2800" b="1" dirty="0"/>
              <a:t>Gradient Boosting</a:t>
            </a:r>
            <a:endParaRPr lang="en-US" sz="2800" b="1" dirty="0"/>
          </a:p>
        </p:txBody>
      </p:sp>
    </p:spTree>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3400" y="762000"/>
            <a:ext cx="4343400" cy="1362075"/>
          </a:xfrm>
        </p:spPr>
        <p:txBody>
          <a:bodyPr/>
          <a:lstStyle/>
          <a:p>
            <a:r>
              <a:rPr lang="en-US" dirty="0" err="1" smtClean="0"/>
              <a:t>Adaboost</a:t>
            </a:r>
            <a:r>
              <a:rPr lang="en-US" dirty="0" smtClean="0"/>
              <a:t> </a:t>
            </a:r>
            <a:r>
              <a:rPr lang="en-US" dirty="0" err="1" smtClean="0"/>
              <a:t>regressor</a:t>
            </a:r>
            <a:endParaRPr lang="en-US" dirty="0"/>
          </a:p>
        </p:txBody>
      </p:sp>
      <p:sp>
        <p:nvSpPr>
          <p:cNvPr id="4" name="Rectangle 3"/>
          <p:cNvSpPr/>
          <p:nvPr/>
        </p:nvSpPr>
        <p:spPr>
          <a:xfrm>
            <a:off x="228600" y="2895600"/>
            <a:ext cx="8763000" cy="2862322"/>
          </a:xfrm>
          <a:prstGeom prst="rect">
            <a:avLst/>
          </a:prstGeom>
        </p:spPr>
        <p:txBody>
          <a:bodyPr wrap="square">
            <a:spAutoFit/>
          </a:bodyPr>
          <a:lstStyle/>
          <a:p>
            <a:pPr marL="285750" indent="-285750">
              <a:buFont typeface="Arial" pitchFamily="34" charset="0"/>
              <a:buChar char="•"/>
            </a:pPr>
            <a:r>
              <a:rPr lang="en-US" sz="2000" dirty="0"/>
              <a:t>An </a:t>
            </a:r>
            <a:r>
              <a:rPr lang="en-US" sz="2000" dirty="0" err="1"/>
              <a:t>AdaBoost</a:t>
            </a:r>
            <a:r>
              <a:rPr lang="en-US" sz="2000" dirty="0"/>
              <a:t> [1] </a:t>
            </a:r>
            <a:r>
              <a:rPr lang="en-US" sz="2000" dirty="0" err="1"/>
              <a:t>regressor</a:t>
            </a:r>
            <a:r>
              <a:rPr lang="en-US" sz="2000" dirty="0"/>
              <a:t> is a meta-estimator that begins by fitting a </a:t>
            </a:r>
            <a:r>
              <a:rPr lang="en-US" sz="2000" dirty="0" err="1"/>
              <a:t>regressor</a:t>
            </a:r>
            <a:r>
              <a:rPr lang="en-US" sz="2000" dirty="0"/>
              <a:t> on the original dataset and then fits additional copies of the </a:t>
            </a:r>
            <a:r>
              <a:rPr lang="en-US" sz="2000" dirty="0" err="1"/>
              <a:t>regressor</a:t>
            </a:r>
            <a:r>
              <a:rPr lang="en-US" sz="2000" dirty="0"/>
              <a:t> on the same dataset but where the weights of instances are adjusted according to the error of the current prediction. </a:t>
            </a:r>
            <a:endParaRPr lang="en-US" sz="2000" dirty="0" smtClean="0"/>
          </a:p>
          <a:p>
            <a:pPr marL="285750" indent="-285750">
              <a:buFont typeface="Arial" pitchFamily="34" charset="0"/>
              <a:buChar char="•"/>
            </a:pPr>
            <a:endParaRPr lang="en-US" sz="2000" dirty="0"/>
          </a:p>
          <a:p>
            <a:pPr marL="285750" indent="-285750">
              <a:buFont typeface="Arial" pitchFamily="34" charset="0"/>
              <a:buChar char="•"/>
            </a:pPr>
            <a:r>
              <a:rPr lang="en-US" sz="2000" dirty="0" smtClean="0"/>
              <a:t>As </a:t>
            </a:r>
            <a:r>
              <a:rPr lang="en-US" sz="2000" dirty="0"/>
              <a:t>such, subsequent </a:t>
            </a:r>
            <a:r>
              <a:rPr lang="en-US" sz="2000" dirty="0" err="1"/>
              <a:t>regressors</a:t>
            </a:r>
            <a:r>
              <a:rPr lang="en-US" sz="2000" dirty="0"/>
              <a:t> focus more on difficult </a:t>
            </a:r>
            <a:r>
              <a:rPr lang="en-US" sz="2000" dirty="0" smtClean="0"/>
              <a:t>cases.</a:t>
            </a:r>
          </a:p>
          <a:p>
            <a:pPr marL="285750" indent="-285750">
              <a:buFont typeface="Arial" pitchFamily="34" charset="0"/>
              <a:buChar char="•"/>
            </a:pPr>
            <a:endParaRPr lang="en-US" sz="2000" dirty="0"/>
          </a:p>
          <a:p>
            <a:pPr marL="285750" indent="-285750">
              <a:buFont typeface="Arial" pitchFamily="34" charset="0"/>
              <a:buChar char="•"/>
            </a:pPr>
            <a:r>
              <a:rPr lang="en-US" sz="2000" dirty="0" smtClean="0"/>
              <a:t>This </a:t>
            </a:r>
            <a:r>
              <a:rPr lang="en-US" sz="2000" dirty="0"/>
              <a:t>class implements the algorithm known as </a:t>
            </a:r>
            <a:r>
              <a:rPr lang="en-US" sz="2000" dirty="0" err="1"/>
              <a:t>AdaBoost</a:t>
            </a:r>
            <a:r>
              <a:rPr lang="en-US" sz="2000" dirty="0"/>
              <a:t>.</a:t>
            </a:r>
          </a:p>
          <a:p>
            <a:pPr marL="285750" indent="-285750">
              <a:buFont typeface="Arial" pitchFamily="34" charset="0"/>
              <a:buChar char="•"/>
            </a:pPr>
            <a:endParaRPr lang="en-US" sz="2000" dirty="0"/>
          </a:p>
        </p:txBody>
      </p:sp>
    </p:spTree>
    <p:extLst>
      <p:ext uri="{BB962C8B-B14F-4D97-AF65-F5344CB8AC3E}">
        <p14:creationId xmlns:p14="http://schemas.microsoft.com/office/powerpoint/2010/main" val="3217152341"/>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19200" y="381000"/>
            <a:ext cx="6934200" cy="883860"/>
          </a:xfrm>
          <a:prstGeom prst="rect">
            <a:avLst/>
          </a:prstGeom>
          <a:noFill/>
        </p:spPr>
        <p:txBody>
          <a:bodyPr wrap="square" rtlCol="0">
            <a:normAutofit fontScale="55000" lnSpcReduction="20000"/>
          </a:bodyPr>
          <a:lstStyle/>
          <a:p>
            <a:r>
              <a:rPr lang="en-US" sz="7200" dirty="0" smtClean="0"/>
              <a:t>Example of </a:t>
            </a:r>
            <a:r>
              <a:rPr lang="en-US" sz="7200" dirty="0" err="1" smtClean="0"/>
              <a:t>Adaboost</a:t>
            </a:r>
            <a:r>
              <a:rPr lang="en-US" sz="7200" dirty="0" err="1" smtClean="0"/>
              <a:t>Regressor</a:t>
            </a:r>
            <a:endParaRPr lang="en-US" sz="7200" dirty="0"/>
          </a:p>
        </p:txBody>
      </p:sp>
      <p:sp>
        <p:nvSpPr>
          <p:cNvPr id="2" name="Rectangle 1"/>
          <p:cNvSpPr/>
          <p:nvPr/>
        </p:nvSpPr>
        <p:spPr>
          <a:xfrm>
            <a:off x="609600" y="1264860"/>
            <a:ext cx="7848600" cy="2031325"/>
          </a:xfrm>
          <a:prstGeom prst="rect">
            <a:avLst/>
          </a:prstGeom>
        </p:spPr>
        <p:txBody>
          <a:bodyPr wrap="square">
            <a:spAutoFit/>
          </a:bodyPr>
          <a:lstStyle/>
          <a:p>
            <a:pPr marL="285750" indent="-285750">
              <a:buFont typeface="Arial" pitchFamily="34" charset="0"/>
              <a:buChar char="•"/>
            </a:pPr>
            <a:r>
              <a:rPr lang="en-US" dirty="0"/>
              <a:t>This blog serves as a comprehensive guide on the </a:t>
            </a:r>
            <a:r>
              <a:rPr lang="en-US" dirty="0" err="1"/>
              <a:t>AdaBoost</a:t>
            </a:r>
            <a:r>
              <a:rPr lang="en-US" dirty="0"/>
              <a:t> algorithm, a powerful technique in machine learning. Unravel the intricacies of </a:t>
            </a:r>
            <a:r>
              <a:rPr lang="en-US" dirty="0" err="1"/>
              <a:t>AdaBoost</a:t>
            </a:r>
            <a:r>
              <a:rPr lang="en-US" dirty="0"/>
              <a:t> machine learning algorithm, exploring its applications across industries, understanding its inner workings, and delve into practical </a:t>
            </a:r>
            <a:r>
              <a:rPr lang="en-US" dirty="0" err="1"/>
              <a:t>adaboost</a:t>
            </a:r>
            <a:r>
              <a:rPr lang="en-US" dirty="0"/>
              <a:t> project ideas to implement this algorithm effectively in Python.</a:t>
            </a:r>
          </a:p>
          <a:p>
            <a:r>
              <a:rPr lang="en-US" dirty="0"/>
              <a:t/>
            </a:r>
            <a:br>
              <a:rPr lang="en-US" dirty="0"/>
            </a:b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300" y="3125642"/>
            <a:ext cx="5791200" cy="3493770"/>
          </a:xfrm>
          <a:prstGeom prst="rect">
            <a:avLst/>
          </a:prstGeom>
        </p:spPr>
      </p:pic>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rot="20753331" flipH="1">
            <a:off x="564091" y="-4538"/>
            <a:ext cx="2895600" cy="6861081"/>
          </a:xfrm>
          <a:prstGeom prst="rect">
            <a:avLst/>
          </a:prstGeom>
        </p:spPr>
      </p:pic>
      <p:sp>
        <p:nvSpPr>
          <p:cNvPr id="2" name="Rectangle 1"/>
          <p:cNvSpPr/>
          <p:nvPr/>
        </p:nvSpPr>
        <p:spPr>
          <a:xfrm>
            <a:off x="1818082" y="381000"/>
            <a:ext cx="6944918" cy="707886"/>
          </a:xfrm>
          <a:prstGeom prst="rect">
            <a:avLst/>
          </a:prstGeom>
          <a:effectLst>
            <a:innerShdw blurRad="63500" dist="50800" dir="16200000">
              <a:prstClr val="black">
                <a:alpha val="50000"/>
              </a:prstClr>
            </a:innerShdw>
          </a:effectLst>
        </p:spPr>
        <p:txBody>
          <a:bodyPr wrap="square">
            <a:spAutoFit/>
          </a:bodyPr>
          <a:lstStyle/>
          <a:p>
            <a:r>
              <a:rPr lang="en-IN" sz="4000" dirty="0" err="1"/>
              <a:t>GradientBoostingRegressor</a:t>
            </a:r>
            <a:endParaRPr lang="en-US" sz="4000" dirty="0"/>
          </a:p>
        </p:txBody>
      </p:sp>
      <p:sp>
        <p:nvSpPr>
          <p:cNvPr id="5" name="Rectangle 4"/>
          <p:cNvSpPr/>
          <p:nvPr/>
        </p:nvSpPr>
        <p:spPr>
          <a:xfrm>
            <a:off x="2514600" y="1420078"/>
            <a:ext cx="6477000" cy="2554545"/>
          </a:xfrm>
          <a:prstGeom prst="rect">
            <a:avLst/>
          </a:prstGeom>
        </p:spPr>
        <p:txBody>
          <a:bodyPr wrap="square">
            <a:spAutoFit/>
          </a:bodyPr>
          <a:lstStyle/>
          <a:p>
            <a:pPr marL="285750" lvl="0" indent="-285750" fontAlgn="base">
              <a:spcBef>
                <a:spcPct val="0"/>
              </a:spcBef>
              <a:spcAft>
                <a:spcPct val="0"/>
              </a:spcAft>
              <a:buFont typeface="Arial" pitchFamily="34" charset="0"/>
              <a:buChar char="•"/>
            </a:pPr>
            <a:r>
              <a:rPr lang="en-US" sz="2000" dirty="0">
                <a:solidFill>
                  <a:srgbClr val="222832"/>
                </a:solidFill>
                <a:latin typeface="-apple-system"/>
                <a:cs typeface="Arial" pitchFamily="34" charset="0"/>
              </a:rPr>
              <a:t>Gradient Boosting for </a:t>
            </a:r>
            <a:r>
              <a:rPr lang="en-US" sz="2000" dirty="0" smtClean="0">
                <a:solidFill>
                  <a:srgbClr val="222832"/>
                </a:solidFill>
                <a:latin typeface="-apple-system"/>
                <a:cs typeface="Arial" pitchFamily="34" charset="0"/>
              </a:rPr>
              <a:t>regression.</a:t>
            </a:r>
            <a:endParaRPr lang="en-US" sz="2000" dirty="0" smtClean="0">
              <a:latin typeface="Arial" pitchFamily="34" charset="0"/>
              <a:cs typeface="Arial" pitchFamily="34" charset="0"/>
            </a:endParaRPr>
          </a:p>
          <a:p>
            <a:pPr lvl="0" fontAlgn="base">
              <a:spcBef>
                <a:spcPct val="0"/>
              </a:spcBef>
              <a:spcAft>
                <a:spcPct val="0"/>
              </a:spcAft>
            </a:pPr>
            <a:r>
              <a:rPr lang="en-US" sz="2000" dirty="0" smtClean="0">
                <a:solidFill>
                  <a:srgbClr val="222832"/>
                </a:solidFill>
                <a:latin typeface="Arial" pitchFamily="34" charset="0"/>
                <a:cs typeface="Arial" pitchFamily="34" charset="0"/>
              </a:rPr>
              <a:t>     </a:t>
            </a:r>
          </a:p>
          <a:p>
            <a:pPr lvl="0" fontAlgn="base">
              <a:spcBef>
                <a:spcPct val="0"/>
              </a:spcBef>
              <a:spcAft>
                <a:spcPct val="0"/>
              </a:spcAft>
            </a:pPr>
            <a:r>
              <a:rPr lang="en-US" sz="2000" dirty="0" smtClean="0">
                <a:solidFill>
                  <a:srgbClr val="222832"/>
                </a:solidFill>
                <a:latin typeface="-apple-system"/>
                <a:cs typeface="Arial" pitchFamily="34" charset="0"/>
              </a:rPr>
              <a:t>This </a:t>
            </a:r>
            <a:r>
              <a:rPr lang="en-US" sz="2000" dirty="0">
                <a:solidFill>
                  <a:srgbClr val="222832"/>
                </a:solidFill>
                <a:latin typeface="-apple-system"/>
                <a:cs typeface="Arial" pitchFamily="34" charset="0"/>
              </a:rPr>
              <a:t>estimator builds an additive model in a forward stage-wise fashion; it allows for the optimization of arbitrary differentiable loss </a:t>
            </a:r>
            <a:r>
              <a:rPr lang="en-US" sz="2000" dirty="0" smtClean="0">
                <a:solidFill>
                  <a:srgbClr val="222832"/>
                </a:solidFill>
                <a:latin typeface="-apple-system"/>
                <a:cs typeface="Arial" pitchFamily="34" charset="0"/>
              </a:rPr>
              <a:t>functions.</a:t>
            </a:r>
          </a:p>
          <a:p>
            <a:pPr lvl="0" fontAlgn="base">
              <a:spcBef>
                <a:spcPct val="0"/>
              </a:spcBef>
              <a:spcAft>
                <a:spcPct val="0"/>
              </a:spcAft>
            </a:pPr>
            <a:endParaRPr lang="en-US" sz="2000" dirty="0">
              <a:solidFill>
                <a:srgbClr val="222832"/>
              </a:solidFill>
              <a:latin typeface="-apple-system"/>
              <a:cs typeface="Arial" pitchFamily="34" charset="0"/>
            </a:endParaRPr>
          </a:p>
          <a:p>
            <a:pPr marL="285750" lvl="0" indent="-285750" fontAlgn="base">
              <a:spcBef>
                <a:spcPct val="0"/>
              </a:spcBef>
              <a:spcAft>
                <a:spcPct val="0"/>
              </a:spcAft>
              <a:buFont typeface="Arial" pitchFamily="34" charset="0"/>
              <a:buChar char="•"/>
            </a:pPr>
            <a:r>
              <a:rPr lang="en-US" sz="2000" dirty="0" smtClean="0">
                <a:solidFill>
                  <a:srgbClr val="222832"/>
                </a:solidFill>
                <a:latin typeface="-apple-system"/>
                <a:cs typeface="Arial" pitchFamily="34" charset="0"/>
              </a:rPr>
              <a:t>In </a:t>
            </a:r>
            <a:r>
              <a:rPr lang="en-US" sz="2000" dirty="0">
                <a:solidFill>
                  <a:srgbClr val="222832"/>
                </a:solidFill>
                <a:latin typeface="-apple-system"/>
                <a:cs typeface="Arial" pitchFamily="34" charset="0"/>
              </a:rPr>
              <a:t>each stage a regression tree is fit on the negative gradient of the given loss function.</a:t>
            </a:r>
            <a:endParaRPr lang="en-US" sz="2000" dirty="0">
              <a:latin typeface="Arial" pitchFamily="34" charset="0"/>
              <a:cs typeface="Arial" pitchFamily="34" charset="0"/>
            </a:endParaRPr>
          </a:p>
        </p:txBody>
      </p:sp>
      <p:sp>
        <p:nvSpPr>
          <p:cNvPr id="6" name="Rectangle 5"/>
          <p:cNvSpPr/>
          <p:nvPr/>
        </p:nvSpPr>
        <p:spPr>
          <a:xfrm>
            <a:off x="2667000" y="4114800"/>
            <a:ext cx="6096000" cy="1015663"/>
          </a:xfrm>
          <a:prstGeom prst="rect">
            <a:avLst/>
          </a:prstGeom>
        </p:spPr>
        <p:txBody>
          <a:bodyPr wrap="square">
            <a:spAutoFit/>
          </a:bodyPr>
          <a:lstStyle/>
          <a:p>
            <a:pPr marL="285750" indent="-285750">
              <a:buFont typeface="Arial" pitchFamily="34" charset="0"/>
              <a:buChar char="•"/>
            </a:pPr>
            <a:r>
              <a:rPr lang="en-US" sz="2000" dirty="0"/>
              <a:t>Missing values and categorical data are natively supported by the </a:t>
            </a:r>
            <a:r>
              <a:rPr lang="en-US" sz="2000" dirty="0" err="1"/>
              <a:t>Hist</a:t>
            </a:r>
            <a:r>
              <a:rPr lang="en-US" sz="2000" dirty="0"/>
              <a:t>… version, removing the need for additional preprocessing such as imputation.</a:t>
            </a:r>
            <a:endParaRPr lang="en-US" sz="2000" dirty="0"/>
          </a:p>
        </p:txBody>
      </p:sp>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304800"/>
            <a:ext cx="8128000" cy="4299858"/>
          </a:xfrm>
          <a:prstGeom prst="rect">
            <a:avLst/>
          </a:prstGeom>
        </p:spPr>
      </p:pic>
      <p:sp>
        <p:nvSpPr>
          <p:cNvPr id="6" name="Rectangle 5"/>
          <p:cNvSpPr/>
          <p:nvPr/>
        </p:nvSpPr>
        <p:spPr>
          <a:xfrm>
            <a:off x="762000" y="4946579"/>
            <a:ext cx="8128000" cy="1200329"/>
          </a:xfrm>
          <a:prstGeom prst="rect">
            <a:avLst/>
          </a:prstGeom>
        </p:spPr>
        <p:txBody>
          <a:bodyPr wrap="square">
            <a:spAutoFit/>
          </a:bodyPr>
          <a:lstStyle/>
          <a:p>
            <a:r>
              <a:rPr lang="en-US" sz="2400" dirty="0"/>
              <a:t>The idea of gradient boosting is to improve weak learners and create a final combined prediction model. Decision trees are mainly used as base learners in this algorithm.</a:t>
            </a:r>
            <a:endParaRPr lang="en-US" sz="2400"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62000" y="152400"/>
            <a:ext cx="8153400" cy="2677656"/>
          </a:xfrm>
          <a:prstGeom prst="rect">
            <a:avLst/>
          </a:prstGeom>
        </p:spPr>
        <p:txBody>
          <a:bodyPr wrap="square">
            <a:spAutoFit/>
          </a:bodyPr>
          <a:lstStyle/>
          <a:p>
            <a:r>
              <a:rPr lang="en-US" sz="2400" b="1" dirty="0"/>
              <a:t>Gradient Boosting Machines (GBM) Algorithm</a:t>
            </a:r>
            <a:r>
              <a:rPr lang="en-US" sz="2400" dirty="0"/>
              <a:t> is considered as one of the most powerful ensemble </a:t>
            </a:r>
            <a:r>
              <a:rPr lang="en-US" sz="2400" u="sng" dirty="0">
                <a:hlinkClick r:id="rId4"/>
              </a:rPr>
              <a:t>machine learning</a:t>
            </a:r>
            <a:r>
              <a:rPr lang="en-US" sz="2400" dirty="0"/>
              <a:t> algorithms used for both regression and classification problems. This algorithm has been proven to increase the accuracy of predictions and is found to be extremely popular among data scientists. Let’s take a closer look at GBM and explore how it works with an example.</a:t>
            </a:r>
            <a:endParaRPr lang="en-US" sz="2400"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1600" y="2830056"/>
            <a:ext cx="6324600" cy="3648457"/>
          </a:xfrm>
          <a:prstGeom prst="rect">
            <a:avLst/>
          </a:prstGeom>
        </p:spPr>
      </p:pic>
    </p:spTree>
    <p:custDataLst>
      <p:tags r:id="rId1"/>
    </p:custData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11.xml><?xml version="1.0" encoding="utf-8"?>
<p:tagLst xmlns:a="http://schemas.openxmlformats.org/drawingml/2006/main" xmlns:r="http://schemas.openxmlformats.org/officeDocument/2006/relationships" xmlns:p="http://schemas.openxmlformats.org/presentationml/2006/main">
  <p:tag name="DVSECTIONID" val="7wNinuYvMzfZ5U1vBqhNhA"/>
</p:tagLst>
</file>

<file path=ppt/tags/tag12.xml><?xml version="1.0" encoding="utf-8"?>
<p:tagLst xmlns:a="http://schemas.openxmlformats.org/drawingml/2006/main" xmlns:r="http://schemas.openxmlformats.org/officeDocument/2006/relationships" xmlns:p="http://schemas.openxmlformats.org/presentationml/2006/main">
  <p:tag name="DVSECTIONID" val="HsVeI2TwAzQM9S4tQjLvMM"/>
</p:tagLst>
</file>

<file path=ppt/tags/tag13.xml><?xml version="1.0" encoding="utf-8"?>
<p:tagLst xmlns:a="http://schemas.openxmlformats.org/drawingml/2006/main" xmlns:r="http://schemas.openxmlformats.org/officeDocument/2006/relationships" xmlns:p="http://schemas.openxmlformats.org/presentationml/2006/main">
  <p:tag name="DVSHAPEID" val="ulJFhM9s1uk4SUavhm7qdN"/>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8.xml><?xml version="1.0" encoding="utf-8"?>
<p:tagLst xmlns:a="http://schemas.openxmlformats.org/drawingml/2006/main" xmlns:r="http://schemas.openxmlformats.org/officeDocument/2006/relationships" xmlns:p="http://schemas.openxmlformats.org/presentationml/2006/main">
  <p:tag name="DVSECTIONID" val="FpChuQ9mrn7ncHkUb4wJDg"/>
</p:tagLst>
</file>

<file path=ppt/tags/tag9.xml><?xml version="1.0" encoding="utf-8"?>
<p:tagLst xmlns:a="http://schemas.openxmlformats.org/drawingml/2006/main" xmlns:r="http://schemas.openxmlformats.org/officeDocument/2006/relationships" xmlns:p="http://schemas.openxmlformats.org/presentationml/2006/main">
  <p:tag name="DVSHAPEID" val="gLAHFkz1Wny4DLE3ZEH9AS"/>
</p:tagLst>
</file>

<file path=ppt/theme/theme1.xml><?xml version="1.0" encoding="utf-8"?>
<a:theme xmlns:a="http://schemas.openxmlformats.org/drawingml/2006/main" name="Train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0</TotalTime>
  <Words>786</Words>
  <Application>Microsoft Office PowerPoint</Application>
  <PresentationFormat>On-screen Show (4:3)</PresentationFormat>
  <Paragraphs>89</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Training</vt:lpstr>
      <vt:lpstr>BOOSTING ALGORITHM</vt:lpstr>
      <vt:lpstr>BOOSTING ALOGORITHMS IN MACHINE LEARNING</vt:lpstr>
      <vt:lpstr>PowerPoint Presentation</vt:lpstr>
      <vt:lpstr>PowerPoint Presentation</vt:lpstr>
      <vt:lpstr>Adaboost regressor</vt:lpstr>
      <vt:lpstr>PowerPoint Presentation</vt:lpstr>
      <vt:lpstr>PowerPoint Presentation</vt:lpstr>
      <vt:lpstr>PowerPoint Presentation</vt:lpstr>
      <vt:lpstr>PowerPoint Presentation</vt:lpstr>
      <vt:lpstr>HistGradientBoosting Regressor</vt:lpstr>
      <vt:lpstr>HistGradientBoosting Regressor</vt:lpstr>
      <vt:lpstr>PowerPoint Presentation</vt:lpstr>
      <vt:lpstr>Advantages of Histogram-Based Gradient Boosting  Speed One of the primary advantages of histogram-based gradient boosting is its remarkable speed. Traditional methods can become slow when dealing with a large number of samples, but histogram-based estimators can be orders of magnitude faster in such scenarios. This speed boost is mainly attributed to the use of histograms and optimized data structures.  </vt:lpstr>
      <vt:lpstr>example</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2025-09-22T07:15:14Z</dcterms:created>
  <dcterms:modified xsi:type="dcterms:W3CDTF">2025-09-22T08:42:15Z</dcterms:modified>
</cp:coreProperties>
</file>