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3793" autoAdjust="0"/>
    <p:restoredTop sz="94660"/>
  </p:normalViewPr>
  <p:slideViewPr>
    <p:cSldViewPr>
      <p:cViewPr varScale="1">
        <p:scale>
          <a:sx n="78" d="100"/>
          <a:sy n="78" d="100"/>
        </p:scale>
        <p:origin x="936" y="7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8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16.0</c:v>
                </c:pt>
                <c:pt idx="1">
                  <c:v>19.0</c:v>
                </c:pt>
                <c:pt idx="2">
                  <c:v>21.0</c:v>
                </c:pt>
                <c:pt idx="3">
                  <c:v>17.0</c:v>
                </c:pt>
                <c:pt idx="4">
                  <c:v>21.0</c:v>
                </c:pt>
                <c:pt idx="5">
                  <c:v>29.0</c:v>
                </c:pt>
                <c:pt idx="6">
                  <c:v>26.0</c:v>
                </c:pt>
                <c:pt idx="7">
                  <c:v>26.0</c:v>
                </c:pt>
                <c:pt idx="8">
                  <c:v>21.0</c:v>
                </c:pt>
                <c:pt idx="9">
                  <c:v>25.0</c:v>
                </c:pt>
              </c:numCache>
            </c:numRef>
          </c:val>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668962735"/>
        <c:axId val="668963695"/>
      </c:barChart>
      <c:catAx>
        <c:axId val="668962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63695"/>
        <c:crosses val="autoZero"/>
        <c:auto val="1"/>
        <c:lblAlgn val="ctr"/>
        <c:lblOffset val="100"/>
        <c:noMultiLvlLbl val="0"/>
      </c:catAx>
      <c:valAx>
        <c:axId val="668963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62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5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16.0</c:v>
                </c:pt>
                <c:pt idx="1">
                  <c:v>19.0</c:v>
                </c:pt>
                <c:pt idx="2">
                  <c:v>21.0</c:v>
                </c:pt>
                <c:pt idx="3">
                  <c:v>17.0</c:v>
                </c:pt>
                <c:pt idx="4">
                  <c:v>21.0</c:v>
                </c:pt>
                <c:pt idx="5">
                  <c:v>29.0</c:v>
                </c:pt>
                <c:pt idx="6">
                  <c:v>26.0</c:v>
                </c:pt>
                <c:pt idx="7">
                  <c:v>26.0</c:v>
                </c:pt>
                <c:pt idx="8">
                  <c:v>21.0</c:v>
                </c:pt>
                <c:pt idx="9">
                  <c:v>25.0</c:v>
                </c:pt>
              </c:numCache>
            </c:numRef>
          </c:val>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endParaRPr dirty="0" lang="en-IN"/>
          </a:p>
        </p:txBody>
      </p:sp>
      <p:sp>
        <p:nvSpPr>
          <p:cNvPr id="1048668" name="Slide Number Placeholder 3"/>
          <p:cNvSpPr>
            <a:spLocks noGrp="1"/>
          </p:cNvSpPr>
          <p:nvPr>
            <p:ph type="sldNum" sz="quarter" idx="5"/>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 </a:t>
            </a:r>
            <a:r>
              <a:rPr dirty="0" sz="2400" lang="en-US"/>
              <a:t>V</a:t>
            </a:r>
            <a:r>
              <a:rPr dirty="0" sz="2400" lang="en-US"/>
              <a:t>.</a:t>
            </a:r>
            <a:r>
              <a:rPr dirty="0" sz="2400" lang="en-US"/>
              <a:t> </a:t>
            </a:r>
            <a:r>
              <a:rPr dirty="0" sz="2400" lang="en-US"/>
              <a:t>N</a:t>
            </a:r>
            <a:r>
              <a:rPr dirty="0" sz="2400" lang="en-US"/>
              <a:t>A</a:t>
            </a:r>
            <a:r>
              <a:rPr dirty="0" sz="2400" lang="en-US"/>
              <a:t>N</a:t>
            </a:r>
            <a:r>
              <a:rPr dirty="0" sz="2400" lang="en-US"/>
              <a:t>D</a:t>
            </a:r>
            <a:r>
              <a:rPr dirty="0" sz="2400" lang="en-US"/>
              <a:t>H</a:t>
            </a:r>
            <a:r>
              <a:rPr dirty="0" sz="2400" lang="en-US"/>
              <a:t>N</a:t>
            </a:r>
            <a:r>
              <a:rPr dirty="0" sz="2400" lang="en-US"/>
              <a:t>I</a:t>
            </a:r>
            <a:endParaRPr altLang="en-US" lang="zh-CN"/>
          </a:p>
          <a:p>
            <a:r>
              <a:rPr dirty="0" sz="2400" lang="en-US"/>
              <a:t>REGISTER NO: 312219</a:t>
            </a:r>
            <a:r>
              <a:rPr dirty="0" sz="2400" lang="en-US"/>
              <a:t>3</a:t>
            </a:r>
            <a:r>
              <a:rPr dirty="0" sz="2400" lang="en-US"/>
              <a:t>0</a:t>
            </a:r>
            <a:r>
              <a:rPr dirty="0" sz="2400" lang="en-US"/>
              <a:t>3</a:t>
            </a:r>
            <a:r>
              <a:rPr dirty="0" sz="2400" lang="en-US"/>
              <a:t>(asunm1709312219</a:t>
            </a:r>
            <a:r>
              <a:rPr dirty="0" sz="2400" lang="en-US"/>
              <a:t>3</a:t>
            </a:r>
            <a:r>
              <a:rPr dirty="0" sz="2400" lang="en-US"/>
              <a:t>0</a:t>
            </a:r>
            <a:r>
              <a:rPr dirty="0" sz="2400" lang="en-US"/>
              <a:t>3</a:t>
            </a:r>
            <a:endParaRPr altLang="en-US" lang="zh-CN"/>
          </a:p>
          <a:p>
            <a:r>
              <a:rPr dirty="0" sz="2400" lang="en-US"/>
              <a:t>DEPARTMENT: B.COM (GENERAL) COMMERCE</a:t>
            </a:r>
          </a:p>
          <a:p>
            <a:r>
              <a:rPr dirty="0" sz="2400" lang="en-US"/>
              <a:t>COLLEGE : LAKSHMI BANGARU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4" y="291147"/>
            <a:ext cx="8613775" cy="7987443"/>
          </a:xfrm>
          <a:prstGeom prst="rect"/>
        </p:spPr>
        <p:txBody>
          <a:bodyPr bIns="0" lIns="0" rIns="0" rtlCol="0" tIns="13335" vert="horz" wrap="square">
            <a:spAutoFit/>
          </a:bodyPr>
          <a:p>
            <a:pPr marL="12700">
              <a:lnSpc>
                <a:spcPct val="100000"/>
              </a:lnSpc>
              <a:spcBef>
                <a:spcPts val="105"/>
              </a:spcBef>
            </a:pPr>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p>
          <a:p>
            <a:pPr marL="12700">
              <a:lnSpc>
                <a:spcPct val="100000"/>
              </a:lnSpc>
              <a:spcBef>
                <a:spcPts val="105"/>
              </a:spcBef>
            </a:pPr>
            <a:endParaRPr b="1" dirty="0" sz="4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Data collection :</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1) Collect relevant employee data.</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2) Example: 21 data points.</a:t>
            </a:r>
          </a:p>
          <a:p>
            <a:pPr marL="12700">
              <a:lnSpc>
                <a:spcPct val="100000"/>
              </a:lnSpc>
              <a:spcBef>
                <a:spcPts val="105"/>
              </a:spcBef>
            </a:pPr>
            <a:endParaRPr dirty="0" sz="24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Feature collection :</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1) Identify and select key performance metrics.</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2) Example: 21 features.</a:t>
            </a:r>
          </a:p>
          <a:p>
            <a:pPr marL="12700">
              <a:lnSpc>
                <a:spcPct val="100000"/>
              </a:lnSpc>
              <a:spcBef>
                <a:spcPts val="105"/>
              </a:spcBef>
            </a:pPr>
            <a:endParaRPr dirty="0" sz="24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Data cleaning :</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1) Clean and prepare data for analysis.</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2) Example: 11 data points cleaned.</a:t>
            </a:r>
          </a:p>
          <a:p>
            <a:pPr marL="12700">
              <a:lnSpc>
                <a:spcPct val="100000"/>
              </a:lnSpc>
              <a:spcBef>
                <a:spcPts val="105"/>
              </a:spcBef>
            </a:pPr>
            <a:endParaRPr dirty="0" sz="2400" lang="en-IN" spc="5">
              <a:latin typeface="Trebuchet MS"/>
              <a:cs typeface="Trebuchet MS"/>
            </a:endParaRPr>
          </a:p>
          <a:p>
            <a:pPr marL="12700">
              <a:lnSpc>
                <a:spcPct val="100000"/>
              </a:lnSpc>
              <a:spcBef>
                <a:spcPts val="105"/>
              </a:spcBef>
            </a:pPr>
            <a:endParaRPr dirty="0" sz="2400" lang="en-IN" spc="5">
              <a:latin typeface="Trebuchet MS"/>
              <a:cs typeface="Trebuchet MS"/>
            </a:endParaRPr>
          </a:p>
          <a:p>
            <a:pPr marL="12700">
              <a:lnSpc>
                <a:spcPct val="100000"/>
              </a:lnSpc>
              <a:spcBef>
                <a:spcPts val="105"/>
              </a:spcBef>
            </a:pPr>
            <a:endParaRPr dirty="0" sz="2400" lang="en-IN" spc="5">
              <a:latin typeface="Trebuchet MS"/>
              <a:cs typeface="Trebuchet MS"/>
            </a:endParaRPr>
          </a:p>
          <a:p>
            <a:pPr marL="12700">
              <a:lnSpc>
                <a:spcPct val="100000"/>
              </a:lnSpc>
              <a:spcBef>
                <a:spcPts val="105"/>
              </a:spcBef>
            </a:pPr>
            <a:r>
              <a:rPr dirty="0" sz="2400" lang="en-IN" spc="5">
                <a:latin typeface="Trebuchet MS"/>
                <a:cs typeface="Trebuchet MS"/>
              </a:rPr>
              <a:t>                             </a:t>
            </a:r>
          </a:p>
          <a:p>
            <a:pPr marL="12700">
              <a:lnSpc>
                <a:spcPct val="100000"/>
              </a:lnSpc>
              <a:spcBef>
                <a:spcPts val="105"/>
              </a:spcBef>
            </a:pPr>
            <a:r>
              <a:rPr b="1" dirty="0" sz="4800" lang="en-IN" spc="5">
                <a:latin typeface="Trebuchet MS"/>
                <a:cs typeface="Trebuchet MS"/>
              </a:rPr>
              <a:t> </a:t>
            </a: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2" y="385444"/>
            <a:ext cx="10681335" cy="4062651"/>
          </a:xfrm>
        </p:spPr>
        <p:txBody>
          <a:bodyPr/>
          <a:p>
            <a:r>
              <a:rPr b="0" dirty="0" sz="2400" lang="en-IN">
                <a:latin typeface="Times New Roman" panose="02020603050405020304" pitchFamily="18" charset="0"/>
                <a:cs typeface="Times New Roman" panose="02020603050405020304" pitchFamily="18" charset="0"/>
              </a:rPr>
              <a:t>Performance level determination :</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1) Assign performance levels (e.g., A,B,C,D) to employees.</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2) Example: 21 employees classified as level D.</a:t>
            </a:r>
            <a:br>
              <a:rPr b="0" dirty="0" sz="2400" lang="en-IN">
                <a:latin typeface="Times New Roman" panose="02020603050405020304" pitchFamily="18" charset="0"/>
                <a:cs typeface="Times New Roman" panose="02020603050405020304" pitchFamily="18" charset="0"/>
              </a:rPr>
            </a:b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Summary and Reporting :</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1) Summarize data and insights.</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2) Example: Summary for 12 employees in category D.</a:t>
            </a:r>
            <a:br>
              <a:rPr b="0" dirty="0" sz="2400" lang="en-IN">
                <a:latin typeface="Times New Roman" panose="02020603050405020304" pitchFamily="18" charset="0"/>
                <a:cs typeface="Times New Roman" panose="02020603050405020304" pitchFamily="18" charset="0"/>
              </a:rPr>
            </a:b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Visualization and Final Analysis :</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1) Create visual reports and final summaries.</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2) Example: 11 visualizations, 12 key insights</a:t>
            </a:r>
            <a:r>
              <a:rPr b="0" dirty="0" sz="2400" lang="en-IN"/>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666875" y="1447799"/>
          <a:ext cx="6715125" cy="43719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8" name="Title 1"/>
          <p:cNvSpPr>
            <a:spLocks noGrp="1"/>
          </p:cNvSpPr>
          <p:nvPr>
            <p:ph type="title"/>
          </p:nvPr>
        </p:nvSpPr>
        <p:spPr/>
        <p:txBody>
          <a:bodyPr/>
          <a:p>
            <a:r>
              <a:rPr dirty="0" lang="en-IN"/>
              <a:t>RESULTS</a:t>
            </a:r>
          </a:p>
        </p:txBody>
      </p:sp>
      <p:graphicFrame>
        <p:nvGraphicFramePr>
          <p:cNvPr id="4194305" name="Chart 3"/>
          <p:cNvGraphicFramePr>
            <a:graphicFrameLocks/>
          </p:cNvGraphicFramePr>
          <p:nvPr/>
        </p:nvGraphicFramePr>
        <p:xfrm>
          <a:off x="2743200" y="1676400"/>
          <a:ext cx="5638800" cy="3124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9" name="Title 1"/>
          <p:cNvSpPr>
            <a:spLocks noGrp="1"/>
          </p:cNvSpPr>
          <p:nvPr>
            <p:ph type="title"/>
          </p:nvPr>
        </p:nvSpPr>
        <p:spPr>
          <a:xfrm>
            <a:off x="755332" y="385444"/>
            <a:ext cx="10681335" cy="4062651"/>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b="0" dirty="0" sz="2400" lang="en-US">
                <a:latin typeface="Times New Roman" panose="02020603050405020304" pitchFamily="18" charset="0"/>
                <a:cs typeface="Times New Roman" panose="02020603050405020304" pitchFamily="18" charset="0"/>
              </a:rPr>
              <a:t>To analyze employee performance using Excel, organize your data into a structured table, including columns for key performance metrics such as sales, project completion rates, customer satisfaction, attendance, and feedback. Use Excel tools like pivot tables, charts, and conditional formatting to compare  identify high and low performers, and determine areas needing improvement. Conclude by summarizing the overall performance and identifying actionable insights for employee development or recognition.</a:t>
            </a:r>
            <a:br>
              <a:rPr b="0" dirty="0" sz="2400" lang="en-US">
                <a:latin typeface="Times New Roman" panose="02020603050405020304" pitchFamily="18" charset="0"/>
                <a:cs typeface="Times New Roman" panose="02020603050405020304" pitchFamily="18" charset="0"/>
              </a:rPr>
            </a:br>
            <a:endParaRPr b="0"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1847050"/>
            <a:ext cx="9601200" cy="1869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Our Organization faces challenges in accurately assessing employee performance across departments, leading to inefficiencies and overlooked talent. We aim to use Excel to analyze performance data, identify trends, and pinpoint areas for improvement to enhance overall productivity.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647440"/>
          </a:xfrm>
          <a:prstGeom prst="rect"/>
          <a:noFill/>
        </p:spPr>
        <p:txBody>
          <a:bodyPr rtlCol="0" wrap="square">
            <a:spAutoFit/>
          </a:bodyPr>
          <a:p>
            <a:pPr algn="l"/>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 Excel involves evaluating employee metrics like productivity, attendance, and quality of work. The goal is to gain insights that support decisions on promotions, training, and performance improvements. Data is typically collected from HR records, productivity logs, and performance reviews, which are then analyzed using Excel's functions, charts, and pivot tables. The outcome helps identify high performers, areas for development, and overall trends in employee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7 Types of Organizational Structures for Companies"/>
          <p:cNvPicPr>
            <a:picLocks noChangeAspect="1" noChangeArrowheads="1"/>
          </p:cNvPicPr>
          <p:nvPr/>
        </p:nvPicPr>
        <p:blipFill>
          <a:blip xmlns:r="http://schemas.openxmlformats.org/officeDocument/2006/relationships" r:embed="rId2"/>
          <a:srcRect/>
          <a:stretch>
            <a:fillRect/>
          </a:stretch>
        </p:blipFill>
        <p:spPr bwMode="auto">
          <a:xfrm>
            <a:off x="1814512" y="1449173"/>
            <a:ext cx="6719888" cy="4843162"/>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630114"/>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r>
              <a:rPr dirty="0" sz="3600" lang="en-IN"/>
              <a:t>                        </a:t>
            </a:r>
            <a:r>
              <a:rPr b="0" dirty="0" sz="2400" lang="en-IN"/>
              <a:t>Conditional formatting – missing</a:t>
            </a:r>
            <a:br>
              <a:rPr b="0" dirty="0" sz="2400" lang="en-IN"/>
            </a:br>
            <a:r>
              <a:rPr b="0" dirty="0" sz="2400" lang="en-IN"/>
              <a:t>                                    Filter – remove</a:t>
            </a:r>
            <a:br>
              <a:rPr b="0" dirty="0" sz="2400" lang="en-IN"/>
            </a:br>
            <a:r>
              <a:rPr b="0" dirty="0" sz="2400" lang="en-IN"/>
              <a:t>                                    Formula – performance</a:t>
            </a:r>
            <a:br>
              <a:rPr b="0" dirty="0" sz="2400" lang="en-IN"/>
            </a:br>
            <a:r>
              <a:rPr b="0" dirty="0" sz="2400" lang="en-IN"/>
              <a:t>                                    Pivot – summary</a:t>
            </a:r>
            <a:br>
              <a:rPr b="0" dirty="0" sz="2400" lang="en-IN"/>
            </a:br>
            <a:r>
              <a:rPr b="0" dirty="0" sz="2400" lang="en-IN"/>
              <a:t>                                    Graph – data visualization</a:t>
            </a:r>
            <a:br>
              <a:rPr b="0" dirty="0" sz="2400" lang="en-IN"/>
            </a:br>
            <a:br>
              <a:rPr b="0" dirty="0" sz="2400" lang="en-IN"/>
            </a:br>
            <a:br>
              <a:rPr dirty="0" sz="3600" lang="en-IN"/>
            </a:b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9" name="Title 1"/>
          <p:cNvSpPr>
            <a:spLocks noGrp="1"/>
          </p:cNvSpPr>
          <p:nvPr>
            <p:ph type="title"/>
          </p:nvPr>
        </p:nvSpPr>
        <p:spPr>
          <a:xfrm>
            <a:off x="755332" y="385444"/>
            <a:ext cx="10681335" cy="6278642"/>
          </a:xfrm>
        </p:spPr>
        <p:txBody>
          <a:bodyPr/>
          <a:p>
            <a:r>
              <a:rPr dirty="0" lang="en-IN"/>
              <a:t>Dataset Description</a:t>
            </a:r>
            <a:br>
              <a:rPr dirty="0" lang="en-IN"/>
            </a:br>
            <a:r>
              <a:rPr dirty="0" lang="en-IN"/>
              <a:t>       </a:t>
            </a:r>
            <a:br>
              <a:rPr dirty="0" lang="en-IN"/>
            </a:br>
            <a:r>
              <a:rPr b="0" dirty="0" sz="2400" lang="en-IN"/>
              <a:t>                 Employee – Kaggle</a:t>
            </a:r>
            <a:br>
              <a:rPr b="0" dirty="0" sz="2400" lang="en-IN"/>
            </a:br>
            <a:r>
              <a:rPr b="0" dirty="0" sz="2400" lang="en-IN"/>
              <a:t>                 26 - features</a:t>
            </a:r>
            <a:br>
              <a:rPr b="0" dirty="0" sz="2400" lang="en-IN"/>
            </a:br>
            <a:r>
              <a:rPr b="0" dirty="0" sz="2400" lang="en-IN"/>
              <a:t>                 9 - features</a:t>
            </a:r>
            <a:br>
              <a:rPr b="0" dirty="0" sz="2400" lang="en-IN"/>
            </a:br>
            <a:r>
              <a:rPr b="0" dirty="0" sz="2400" lang="en-IN"/>
              <a:t>                 Emp id - </a:t>
            </a:r>
            <a:r>
              <a:rPr b="0" dirty="0" sz="2400" lang="en-IN" err="1"/>
              <a:t>num</a:t>
            </a:r>
            <a:br>
              <a:rPr b="0" dirty="0" sz="2400" lang="en-IN"/>
            </a:br>
            <a:r>
              <a:rPr b="0" dirty="0" sz="2400" lang="en-IN"/>
              <a:t>                 Name - text</a:t>
            </a:r>
            <a:br>
              <a:rPr b="0" dirty="0" sz="2400" lang="en-IN"/>
            </a:br>
            <a:r>
              <a:rPr b="0" dirty="0" sz="2400" lang="en-IN"/>
              <a:t>                 Emp type</a:t>
            </a:r>
            <a:br>
              <a:rPr b="0" dirty="0" sz="2400" lang="en-IN"/>
            </a:br>
            <a:r>
              <a:rPr b="0" dirty="0" sz="2400" lang="en-IN"/>
              <a:t>                 Performance level </a:t>
            </a:r>
            <a:br>
              <a:rPr b="0" dirty="0" sz="2400" lang="en-IN"/>
            </a:br>
            <a:r>
              <a:rPr b="0" dirty="0" sz="2400" lang="en-IN"/>
              <a:t>                 Gender - male/female</a:t>
            </a:r>
            <a:br>
              <a:rPr b="0" dirty="0" sz="2400" lang="en-IN"/>
            </a:br>
            <a:r>
              <a:rPr b="0" dirty="0" sz="2400" lang="en-IN"/>
              <a:t>                 Employee rating - </a:t>
            </a:r>
            <a:r>
              <a:rPr b="0" dirty="0" sz="2400" lang="en-IN" err="1"/>
              <a:t>num</a:t>
            </a:r>
            <a:br>
              <a:rPr b="0" dirty="0" sz="2400" lang="en-IN"/>
            </a:br>
            <a:br>
              <a:rPr dirty="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904319"/>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10"/>
          <p:cNvSpPr txBox="1"/>
          <p:nvPr/>
        </p:nvSpPr>
        <p:spPr>
          <a:xfrm>
            <a:off x="1295399" y="2133600"/>
            <a:ext cx="8239126" cy="954107"/>
          </a:xfrm>
          <a:prstGeom prst="rect"/>
          <a:noFill/>
        </p:spPr>
        <p:txBody>
          <a:bodyPr wrap="square">
            <a:spAutoFit/>
          </a:bodyPr>
          <a:p>
            <a:r>
              <a:rPr dirty="0" sz="2800" lang="en-US">
                <a:latin typeface="Times New Roman" panose="02020603050405020304" pitchFamily="18" charset="0"/>
                <a:cs typeface="Times New Roman" panose="02020603050405020304" pitchFamily="18" charset="0"/>
              </a:rPr>
              <a:t>Performance level=IFS(Z8&gt;=5,"VERY HIGH",Z8&gt;=4,"HIGH",Z8&gt;=3,"MED",TRUE,"LOW</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Guest User</cp:lastModifiedBy>
  <dcterms:created xsi:type="dcterms:W3CDTF">2024-03-29T04:07:22Z</dcterms:created>
  <dcterms:modified xsi:type="dcterms:W3CDTF">2024-08-30T15:18:45Z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a03bd077581d4fcbb2bc1e85d07fe93a</vt:lpwstr>
  </property>
</Properties>
</file>