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66" r:id="rId10"/>
    <p:sldId id="2146847056" r:id="rId11"/>
    <p:sldId id="267" r:id="rId12"/>
    <p:sldId id="2146847057" r:id="rId13"/>
    <p:sldId id="268" r:id="rId14"/>
    <p:sldId id="2146847055" r:id="rId15"/>
    <p:sldId id="269"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1476" y="-4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16-04-2024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4/16/2024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4/16/2024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4/16/2024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4/16/2024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4/16/2024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4/16/2024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4/16/2024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4/16/2024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4/16/2024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4/16/2024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 logger </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r>
              <a:rPr lang="en-US" sz="2000" b="1" dirty="0" smtClean="0">
                <a:solidFill>
                  <a:schemeClr val="accent1">
                    <a:lumMod val="75000"/>
                  </a:schemeClr>
                </a:solidFill>
                <a:latin typeface="Arial" pitchFamily="34" charset="0"/>
                <a:cs typeface="Arial" pitchFamily="34" charset="0"/>
              </a:rPr>
              <a:t>:</a:t>
            </a:r>
          </a:p>
          <a:p>
            <a:r>
              <a:rPr lang="en-US" sz="2000" b="1" dirty="0" err="1" smtClean="0">
                <a:solidFill>
                  <a:schemeClr val="accent1">
                    <a:lumMod val="75000"/>
                  </a:schemeClr>
                </a:solidFill>
                <a:latin typeface="Arial" pitchFamily="34" charset="0"/>
                <a:cs typeface="Arial" pitchFamily="34" charset="0"/>
              </a:rPr>
              <a:t>Nandhini.S</a:t>
            </a:r>
            <a:r>
              <a:rPr lang="en-US" sz="2000" b="1" dirty="0" err="1" smtClean="0">
                <a:solidFill>
                  <a:schemeClr val="accent1">
                    <a:lumMod val="75000"/>
                  </a:schemeClr>
                </a:solidFill>
                <a:latin typeface="Arial"/>
                <a:cs typeface="Arial"/>
              </a:rPr>
              <a:t>-priyadarshini</a:t>
            </a:r>
            <a:r>
              <a:rPr lang="en-US" sz="2000" b="1" dirty="0" smtClean="0">
                <a:solidFill>
                  <a:schemeClr val="accent1">
                    <a:lumMod val="75000"/>
                  </a:schemeClr>
                </a:solidFill>
                <a:latin typeface="Arial"/>
                <a:cs typeface="Arial"/>
              </a:rPr>
              <a:t> engineering college</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US" sz="3600" dirty="0" err="1"/>
              <a:t>Keyloggers</a:t>
            </a:r>
            <a:r>
              <a:rPr lang="en-US" sz="3600" dirty="0"/>
              <a:t> are a potent threat to both individuals and enterprises, with the potential to cause significant harm if left undetected. Understanding the nature of </a:t>
            </a:r>
            <a:r>
              <a:rPr lang="en-US" sz="3600" dirty="0" err="1"/>
              <a:t>keyloggers</a:t>
            </a:r>
            <a:r>
              <a:rPr lang="en-US" sz="3600" dirty="0"/>
              <a:t>, their methods of infiltration, and the dangers they pose is crucial for maintaining a secure digital environment</a:t>
            </a:r>
            <a:r>
              <a:rPr lang="en-US" sz="2000" dirty="0"/>
              <a:t>.</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a:xfrm>
            <a:off x="535671" y="1374955"/>
            <a:ext cx="11029615" cy="4673324"/>
          </a:xfrm>
        </p:spPr>
        <p:txBody>
          <a:bodyPr>
            <a:normAutofit lnSpcReduction="10000"/>
          </a:bodyPr>
          <a:lstStyle/>
          <a:p>
            <a:pPr marL="0" indent="0">
              <a:buNone/>
            </a:pPr>
            <a:endParaRPr lang="en-US" sz="2000" b="1" dirty="0"/>
          </a:p>
          <a:p>
            <a:pPr marL="0" indent="0">
              <a:buNone/>
            </a:pPr>
            <a:r>
              <a:rPr lang="en-US" dirty="0" smtClean="0"/>
              <a:t> </a:t>
            </a:r>
            <a:r>
              <a:rPr lang="en-US" sz="3200" dirty="0"/>
              <a:t>The main point is aware of the </a:t>
            </a:r>
            <a:r>
              <a:rPr lang="en-US" sz="3200" dirty="0" err="1"/>
              <a:t>keylogging</a:t>
            </a:r>
            <a:r>
              <a:rPr lang="en-US" sz="3200" dirty="0"/>
              <a:t> attacks by how they are entering in to system and use suitable ways to detect them. However in future, the paper would enhance the idea which is based on the cryptography algorithm to reduce the </a:t>
            </a:r>
            <a:r>
              <a:rPr lang="en-US" sz="3200" dirty="0" err="1"/>
              <a:t>keylogging</a:t>
            </a:r>
            <a:r>
              <a:rPr lang="en-US" sz="3200" dirty="0"/>
              <a:t> attacks and detection. Therefore the result of the paper has achieved the main area of the paper by discussing the preventive measures to reduce the </a:t>
            </a:r>
            <a:r>
              <a:rPr lang="en-US" sz="3200" dirty="0" err="1"/>
              <a:t>keylogging</a:t>
            </a:r>
            <a:r>
              <a:rPr lang="en-US" sz="3200" dirty="0"/>
              <a:t> attacks from the </a:t>
            </a:r>
            <a:r>
              <a:rPr lang="en-US" sz="3200" dirty="0" err="1"/>
              <a:t>keyloggers</a:t>
            </a:r>
            <a:r>
              <a:rPr lang="en-US" sz="3200" dirty="0"/>
              <a:t>.</a:t>
            </a:r>
            <a:endParaRPr lang="en-US" sz="3200"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3" name="Content Placeholder 2"/>
          <p:cNvSpPr>
            <a:spLocks noGrp="1"/>
          </p:cNvSpPr>
          <p:nvPr>
            <p:ph idx="1"/>
          </p:nvPr>
        </p:nvSpPr>
        <p:spPr/>
        <p:txBody>
          <a:bodyPr>
            <a:normAutofit/>
          </a:bodyPr>
          <a:lstStyle/>
          <a:p>
            <a:r>
              <a:rPr lang="en-US" sz="3200" dirty="0" err="1">
                <a:latin typeface="Times New Roman" pitchFamily="18" charset="0"/>
                <a:cs typeface="Times New Roman" pitchFamily="18" charset="0"/>
              </a:rPr>
              <a:t>Keyloggers</a:t>
            </a:r>
            <a:r>
              <a:rPr lang="en-US" sz="3200" dirty="0">
                <a:latin typeface="Times New Roman" pitchFamily="18" charset="0"/>
                <a:cs typeface="Times New Roman" pitchFamily="18" charset="0"/>
              </a:rPr>
              <a:t> are programs that run as a background process on a computer or other device and collect keystrokes as a user types on their keyboard. They can be malicious or used with good intentions, depending on the goals of the person installing them.</a:t>
            </a:r>
            <a:endParaRPr lang="en-US" sz="3200" dirty="0">
              <a:latin typeface="Times New Roman" pitchFamily="18" charset="0"/>
              <a:cs typeface="Times New Roman" pitchFamily="18" charset="0"/>
            </a:endParaRPr>
          </a:p>
        </p:txBody>
      </p:sp>
    </p:spTree>
    <p:extLst>
      <p:ext uri="{BB962C8B-B14F-4D97-AF65-F5344CB8AC3E}">
        <p14:creationId xmlns:p14="http://schemas.microsoft.com/office/powerpoint/2010/main"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71453" y="1771032"/>
            <a:ext cx="11029615" cy="4673324"/>
          </a:xfrm>
        </p:spPr>
        <p:txBody>
          <a:bodyPr>
            <a:noAutofit/>
          </a:bodyPr>
          <a:lstStyle/>
          <a:p>
            <a:r>
              <a:rPr lang="en-US" sz="3200" dirty="0"/>
              <a:t> </a:t>
            </a:r>
            <a:r>
              <a:rPr lang="en-US" sz="3200" dirty="0" err="1"/>
              <a:t>Keyloggers</a:t>
            </a:r>
            <a:r>
              <a:rPr lang="en-US" sz="3200" dirty="0"/>
              <a:t> can have legitimate, useful applications. For example, </a:t>
            </a:r>
            <a:r>
              <a:rPr lang="en-US" sz="3200" dirty="0" err="1"/>
              <a:t>keyloggers</a:t>
            </a:r>
            <a:r>
              <a:rPr lang="en-US" sz="3200" dirty="0"/>
              <a:t> are often used by IT departments to troubleshoot problems and systems. Some leaders at companies may use them when they suspect an employee of stealing company information or moonlighting for a competitor. And on a personal level, you can keep an eye on what your kids are up to on your computer. </a:t>
            </a:r>
          </a:p>
          <a:p>
            <a:r>
              <a:rPr lang="en-US" sz="3200" dirty="0"/>
              <a:t/>
            </a:r>
            <a:br>
              <a:rPr lang="en-US" sz="3200" dirty="0"/>
            </a:br>
            <a:endParaRPr lang="en-IN" sz="32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3" name="Content Placeholder 2"/>
          <p:cNvSpPr>
            <a:spLocks noGrp="1"/>
          </p:cNvSpPr>
          <p:nvPr>
            <p:ph idx="1"/>
          </p:nvPr>
        </p:nvSpPr>
        <p:spPr/>
        <p:txBody>
          <a:bodyPr>
            <a:normAutofit/>
          </a:bodyPr>
          <a:lstStyle/>
          <a:p>
            <a:r>
              <a:rPr lang="en-US" sz="3200" dirty="0">
                <a:latin typeface="Times New Roman" pitchFamily="18" charset="0"/>
                <a:cs typeface="Times New Roman" pitchFamily="18" charset="0"/>
              </a:rPr>
              <a:t>Use a Virtual Keyboard: When typing sensitive information like passwords, use an on-screen or virtual keyboard instead of your physical keyboard. This can help bypass some </a:t>
            </a:r>
            <a:r>
              <a:rPr lang="en-US" sz="3200" dirty="0" err="1">
                <a:latin typeface="Times New Roman" pitchFamily="18" charset="0"/>
                <a:cs typeface="Times New Roman" pitchFamily="18" charset="0"/>
              </a:rPr>
              <a:t>keyloggers</a:t>
            </a:r>
            <a:r>
              <a:rPr lang="en-US" sz="3200" dirty="0">
                <a:latin typeface="Times New Roman" pitchFamily="18" charset="0"/>
                <a:cs typeface="Times New Roman" pitchFamily="18" charset="0"/>
              </a:rPr>
              <a:t>. 12. Keep Software Updated: Ensure your operating system, antivirus software, and other applications are up to date.</a:t>
            </a:r>
            <a:endParaRPr lang="en-US" sz="3200" dirty="0">
              <a:latin typeface="Times New Roman" pitchFamily="18" charset="0"/>
              <a:cs typeface="Times New Roman"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3" name="Content Placeholder 2"/>
          <p:cNvSpPr>
            <a:spLocks noGrp="1"/>
          </p:cNvSpPr>
          <p:nvPr>
            <p:ph idx="1"/>
          </p:nvPr>
        </p:nvSpPr>
        <p:spPr/>
        <p:txBody>
          <a:bodyPr/>
          <a:lstStyle/>
          <a:p>
            <a:r>
              <a:rPr lang="en-US" sz="3600" dirty="0" err="1">
                <a:latin typeface="Times New Roman" pitchFamily="18" charset="0"/>
                <a:cs typeface="Times New Roman" pitchFamily="18" charset="0"/>
              </a:rPr>
              <a:t>Keylogger</a:t>
            </a:r>
            <a:r>
              <a:rPr lang="en-US" sz="3600" dirty="0">
                <a:latin typeface="Times New Roman" pitchFamily="18" charset="0"/>
                <a:cs typeface="Times New Roman" pitchFamily="18" charset="0"/>
              </a:rPr>
              <a:t> applications designed by implementing the Exact String Matching algorithm can record all user activities related to the keyboard, and the results are stored automatically in a dedicated database that can only be accessed by the </a:t>
            </a:r>
            <a:r>
              <a:rPr lang="en-US" sz="3600" dirty="0" err="1">
                <a:latin typeface="Times New Roman" pitchFamily="18" charset="0"/>
                <a:cs typeface="Times New Roman" pitchFamily="18" charset="0"/>
              </a:rPr>
              <a:t>keylogger</a:t>
            </a:r>
            <a:r>
              <a:rPr lang="en-US" sz="3600" dirty="0">
                <a:latin typeface="Times New Roman" pitchFamily="18" charset="0"/>
                <a:cs typeface="Times New Roman" pitchFamily="18" charset="0"/>
              </a:rPr>
              <a:t> owner, the next development of the </a:t>
            </a:r>
            <a:r>
              <a:rPr lang="en-US" sz="3600" dirty="0" err="1">
                <a:latin typeface="Times New Roman" pitchFamily="18" charset="0"/>
                <a:cs typeface="Times New Roman" pitchFamily="18" charset="0"/>
              </a:rPr>
              <a:t>keylogger</a:t>
            </a:r>
            <a:r>
              <a:rPr lang="en-US" sz="3600" dirty="0">
                <a:latin typeface="Times New Roman" pitchFamily="18" charset="0"/>
                <a:cs typeface="Times New Roman" pitchFamily="18" charset="0"/>
              </a:rPr>
              <a:t> application can record </a:t>
            </a:r>
            <a:r>
              <a:rPr lang="en-US" sz="3600" dirty="0" smtClean="0">
                <a:latin typeface="Times New Roman" pitchFamily="18" charset="0"/>
                <a:cs typeface="Times New Roman" pitchFamily="18" charset="0"/>
              </a:rPr>
              <a:t>the…</a:t>
            </a:r>
            <a:endParaRPr lang="en-US" dirty="0"/>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rmAutofit fontScale="47500" lnSpcReduction="20000"/>
          </a:bodyPr>
          <a:lstStyle/>
          <a:p>
            <a:endParaRPr lang="en-US" sz="5100" dirty="0" smtClean="0">
              <a:solidFill>
                <a:schemeClr val="accent1"/>
              </a:solidFill>
            </a:endParaRPr>
          </a:p>
          <a:p>
            <a:r>
              <a:rPr lang="en-US" sz="6500" dirty="0" smtClean="0">
                <a:solidFill>
                  <a:schemeClr val="accent1"/>
                </a:solidFill>
              </a:rPr>
              <a:t>ALGORITHM:</a:t>
            </a:r>
          </a:p>
          <a:p>
            <a:r>
              <a:rPr lang="en-US" sz="4400" dirty="0"/>
              <a:t># importing the required modules.</a:t>
            </a:r>
          </a:p>
          <a:p>
            <a:r>
              <a:rPr lang="en-US" sz="4400" dirty="0"/>
              <a:t>from </a:t>
            </a:r>
            <a:r>
              <a:rPr lang="en-US" sz="4400" dirty="0" err="1"/>
              <a:t>pynput.keyboard</a:t>
            </a:r>
            <a:r>
              <a:rPr lang="en-US" sz="4400" dirty="0"/>
              <a:t> import Key.</a:t>
            </a:r>
          </a:p>
          <a:p>
            <a:r>
              <a:rPr lang="en-US" sz="4400" dirty="0"/>
              <a:t># creating an empty list to store pressed keys.</a:t>
            </a:r>
          </a:p>
          <a:p>
            <a:r>
              <a:rPr lang="en-US" sz="4400" dirty="0" err="1"/>
              <a:t>the_keys</a:t>
            </a:r>
            <a:r>
              <a:rPr lang="en-US" sz="4400" dirty="0"/>
              <a:t> = []</a:t>
            </a:r>
          </a:p>
          <a:p>
            <a:r>
              <a:rPr lang="en-US" sz="4400" dirty="0"/>
              <a:t># creating a function that defines what to do on each key press.</a:t>
            </a:r>
          </a:p>
          <a:p>
            <a:r>
              <a:rPr lang="en-US" sz="4400" dirty="0" err="1"/>
              <a:t>def</a:t>
            </a:r>
            <a:r>
              <a:rPr lang="en-US" sz="4400" dirty="0"/>
              <a:t> </a:t>
            </a:r>
            <a:r>
              <a:rPr lang="en-US" sz="4400" dirty="0" err="1"/>
              <a:t>functionPerKey</a:t>
            </a:r>
            <a:r>
              <a:rPr lang="en-US" sz="4400" dirty="0"/>
              <a:t>(key):</a:t>
            </a:r>
          </a:p>
          <a:p>
            <a:r>
              <a:rPr lang="en-US" sz="4400" dirty="0"/>
              <a:t># appending each pressed key to a list.</a:t>
            </a:r>
          </a:p>
          <a:p>
            <a:r>
              <a:rPr lang="en-US" sz="4400" dirty="0" err="1"/>
              <a:t>the_keys.append</a:t>
            </a:r>
            <a:r>
              <a:rPr lang="en-US" sz="4400" dirty="0"/>
              <a:t>(key</a:t>
            </a:r>
            <a:r>
              <a:rPr lang="en-US" sz="4400" dirty="0" smtClean="0"/>
              <a:t>)</a:t>
            </a:r>
          </a:p>
          <a:p>
            <a:endParaRPr lang="en-US" sz="4400" dirty="0"/>
          </a:p>
          <a:p>
            <a:endParaRPr lang="en-US" sz="3600" dirty="0">
              <a:solidFill>
                <a:schemeClr val="accent1"/>
              </a:solidFill>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a:t>
            </a:r>
            <a:endParaRPr lang="en-US" dirty="0"/>
          </a:p>
        </p:txBody>
      </p:sp>
      <p:sp>
        <p:nvSpPr>
          <p:cNvPr id="3" name="Content Placeholder 2"/>
          <p:cNvSpPr>
            <a:spLocks noGrp="1"/>
          </p:cNvSpPr>
          <p:nvPr>
            <p:ph idx="1"/>
          </p:nvPr>
        </p:nvSpPr>
        <p:spPr/>
        <p:txBody>
          <a:bodyPr>
            <a:normAutofit lnSpcReduction="10000"/>
          </a:bodyPr>
          <a:lstStyle/>
          <a:p>
            <a:pPr latinLnBrk="1"/>
            <a:r>
              <a:rPr lang="en-US" i="1" dirty="0"/>
              <a:t> </a:t>
            </a:r>
            <a:r>
              <a:rPr lang="en-US" sz="2000" i="1" dirty="0" smtClean="0"/>
              <a:t>a. The </a:t>
            </a:r>
            <a:r>
              <a:rPr lang="en-US" sz="2000" i="1" dirty="0"/>
              <a:t>program will wait for all the system processes to initialize.</a:t>
            </a:r>
            <a:endParaRPr lang="en-US" sz="2000" dirty="0"/>
          </a:p>
          <a:p>
            <a:pPr latinLnBrk="1"/>
            <a:r>
              <a:rPr lang="en-US" sz="2000" i="1" dirty="0"/>
              <a:t>b. The </a:t>
            </a:r>
            <a:r>
              <a:rPr lang="en-US" sz="2000" i="1" dirty="0" err="1"/>
              <a:t>keylogger</a:t>
            </a:r>
            <a:r>
              <a:rPr lang="en-US" sz="2000" i="1" dirty="0"/>
              <a:t> daemon is initialized and the process will be gauged in scale of time.</a:t>
            </a:r>
            <a:endParaRPr lang="en-US" sz="2000" dirty="0"/>
          </a:p>
          <a:p>
            <a:pPr latinLnBrk="1"/>
            <a:r>
              <a:rPr lang="en-US" sz="2000" i="1" dirty="0"/>
              <a:t>c. A log file is created for the current session to log all the keystrokes and maintain a record.</a:t>
            </a:r>
            <a:endParaRPr lang="en-US" sz="2000" dirty="0"/>
          </a:p>
          <a:p>
            <a:pPr latinLnBrk="1"/>
            <a:r>
              <a:rPr lang="en-US" sz="2000" i="1" dirty="0"/>
              <a:t>d. If no event occurs, </a:t>
            </a:r>
            <a:r>
              <a:rPr lang="en-US" sz="2000" i="1" dirty="0" err="1"/>
              <a:t>keylogger</a:t>
            </a:r>
            <a:r>
              <a:rPr lang="en-US" sz="2000" i="1" dirty="0"/>
              <a:t> continues listening to the strokes.</a:t>
            </a:r>
            <a:endParaRPr lang="en-US" sz="2000" dirty="0"/>
          </a:p>
          <a:p>
            <a:pPr latinLnBrk="1"/>
            <a:r>
              <a:rPr lang="en-US" sz="2000" i="1" dirty="0"/>
              <a:t>e. If an event occurs, the </a:t>
            </a:r>
            <a:r>
              <a:rPr lang="en-US" sz="2000" i="1" dirty="0" err="1"/>
              <a:t>keylogger</a:t>
            </a:r>
            <a:r>
              <a:rPr lang="en-US" sz="2000" i="1" dirty="0"/>
              <a:t> classifies the type of keystroke that has occurred- special key which are commands or normal text input.</a:t>
            </a:r>
            <a:endParaRPr lang="en-US" sz="2000" dirty="0"/>
          </a:p>
          <a:p>
            <a:pPr latinLnBrk="1"/>
            <a:r>
              <a:rPr lang="en-US" sz="2000" i="1" dirty="0"/>
              <a:t>f. If a special key that gives a command has been entered then it is compared with a value in a dictionary and recorded in the log file.</a:t>
            </a:r>
            <a:endParaRPr lang="en-US" sz="2000" dirty="0"/>
          </a:p>
          <a:p>
            <a:pPr latinLnBrk="1"/>
            <a:r>
              <a:rPr lang="en-US" sz="2000" i="1" dirty="0"/>
              <a:t>g. If a normal text i.e. anything in the range of ASCII characters has been inputted, the ASCII code is converted to its    respective character and this is exported to the log file.</a:t>
            </a:r>
            <a:endParaRPr lang="en-US" sz="2000" dirty="0"/>
          </a:p>
          <a:p>
            <a:pPr latinLnBrk="1"/>
            <a:r>
              <a:rPr lang="en-US" sz="2000" i="1" dirty="0"/>
              <a:t>h. The inputs along with their timestamps are recorded in the log file.</a:t>
            </a:r>
            <a:endParaRPr lang="en-US" sz="2000" dirty="0"/>
          </a:p>
          <a:p>
            <a:endParaRPr lang="en-US" dirty="0"/>
          </a:p>
        </p:txBody>
      </p:sp>
    </p:spTree>
    <p:extLst>
      <p:ext uri="{BB962C8B-B14F-4D97-AF65-F5344CB8AC3E}">
        <p14:creationId xmlns:p14="http://schemas.microsoft.com/office/powerpoint/2010/main" val="522358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1025" y="1304588"/>
            <a:ext cx="11029950" cy="4667923"/>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912" y="1528762"/>
            <a:ext cx="11279189" cy="3500438"/>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5592" y="1473200"/>
            <a:ext cx="10725515" cy="4673600"/>
          </a:xfrm>
        </p:spPr>
      </p:pic>
    </p:spTree>
    <p:extLst>
      <p:ext uri="{BB962C8B-B14F-4D97-AF65-F5344CB8AC3E}">
        <p14:creationId xmlns:p14="http://schemas.microsoft.com/office/powerpoint/2010/main" val="1966421765"/>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www.w3.org/XML/1998/namespace"/>
    <ds:schemaRef ds:uri="http://schemas.microsoft.com/office/infopath/2007/PartnerControls"/>
    <ds:schemaRef ds:uri="9162bd5b-4ed9-4da3-b376-05204580ba3f"/>
    <ds:schemaRef ds:uri="http://schemas.microsoft.com/office/2006/documentManagement/types"/>
    <ds:schemaRef ds:uri="c0fa2617-96bd-425d-8578-e93563fe37c5"/>
    <ds:schemaRef ds:uri="http://purl.org/dc/elements/1.1/"/>
    <ds:schemaRef ds:uri="http://schemas.openxmlformats.org/package/2006/metadata/core-properties"/>
    <ds:schemaRef ds:uri="http://schemas.microsoft.com/office/2006/metadata/properties"/>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emplate>Future forward</Template>
  <TotalTime>31</TotalTime>
  <Words>268</Words>
  <Application>Microsoft Office PowerPoint</Application>
  <PresentationFormat>Custom</PresentationFormat>
  <Paragraphs>50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DividendVTI</vt:lpstr>
      <vt:lpstr>Key logger </vt:lpstr>
      <vt:lpstr>OUTLINE</vt:lpstr>
      <vt:lpstr>Problem Statement</vt:lpstr>
      <vt:lpstr>Proposed Solution</vt:lpstr>
      <vt:lpstr>System  Approach</vt:lpstr>
      <vt:lpstr>Algorithm &amp; Deployment</vt:lpstr>
      <vt:lpstr>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STUDENT CSE LAB 1</cp:lastModifiedBy>
  <cp:revision>27</cp:revision>
  <dcterms:created xsi:type="dcterms:W3CDTF">2021-05-26T16:50:10Z</dcterms:created>
  <dcterms:modified xsi:type="dcterms:W3CDTF">2024-04-16T04:55:22Z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