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_rels/chart4.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SALARY ANALYSIS</a:t>
            </a:r>
          </a:p>
        </c:rich>
      </c:tx>
      <c:overlay val="0"/>
      <c:spPr>
        <a:ln>
          <a:noFill/>
        </a:ln>
      </c:spPr>
    </c:title>
    <c:autoTitleDeleted val="0"/>
    <c:view3D>
      <c:rotX val="15"/>
      <c:rotY val="20"/>
      <c:depthPercent val="100"/>
      <c:rAngAx val="1"/>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bar3DChart>
        <c:barDir val="col"/>
        <c:grouping val="clustered"/>
        <c:varyColors val="0"/>
        <c:ser>
          <c:idx val="0"/>
          <c:order val="0"/>
          <c:tx>
            <c:v>Female</c:v>
          </c:tx>
          <c:spPr>
            <a:solidFill>
              <a:srgbClr val="AA4643"/>
            </a:solidFill>
            <a:ln w="12700">
              <a:solidFill>
                <a:srgbClr val="000000"/>
              </a:solidFill>
              <a:prstDash val="solid"/>
            </a:ln>
          </c:spPr>
          <c:invertIfNegative val="0"/>
          <c:cat>
            <c:strLit>
              <c:ptCount val="7"/>
              <c:pt idx="0">
                <c:v>Accounting</c:v>
              </c:pt>
              <c:pt idx="1">
                <c:v>Engineering</c:v>
              </c:pt>
              <c:pt idx="2">
                <c:v>Finance</c:v>
              </c:pt>
              <c:pt idx="3">
                <c:v>Human Resources</c:v>
              </c:pt>
              <c:pt idx="4">
                <c:v>IT</c:v>
              </c:pt>
              <c:pt idx="5">
                <c:v>Marketing</c:v>
              </c:pt>
              <c:pt idx="6">
                <c:v>Sales</c:v>
              </c:pt>
            </c:strLit>
          </c:cat>
          <c:val>
            <c:numLit>
              <c:formatCode>General</c:formatCode>
              <c:ptCount val="7"/>
              <c:pt idx="0">
                <c:v>6673065</c:v>
              </c:pt>
              <c:pt idx="1">
                <c:v>8012734</c:v>
              </c:pt>
              <c:pt idx="2">
                <c:v>6154062</c:v>
              </c:pt>
              <c:pt idx="3">
                <c:v>7753449</c:v>
              </c:pt>
              <c:pt idx="4">
                <c:v>13040108</c:v>
              </c:pt>
              <c:pt idx="5">
                <c:v>8244621</c:v>
              </c:pt>
              <c:pt idx="6">
                <c:v>8267277</c:v>
              </c:pt>
            </c:numLit>
          </c:val>
          <c:extLst>
            <c:ext xmlns:c16="http://schemas.microsoft.com/office/drawing/2014/chart" uri="{C3380CC4-5D6E-409C-BE32-E72D297353CC}">
              <c16:uniqueId val="{00000000-2B13-804E-B157-7C62F6203CC1}"/>
            </c:ext>
          </c:extLst>
        </c:ser>
        <c:ser>
          <c:idx val="1"/>
          <c:order val="1"/>
          <c:tx>
            <c:v>Male</c:v>
          </c:tx>
          <c:spPr>
            <a:solidFill>
              <a:srgbClr val="D19392"/>
            </a:solidFill>
            <a:ln w="12700">
              <a:solidFill>
                <a:srgbClr val="000000"/>
              </a:solidFill>
              <a:prstDash val="solid"/>
            </a:ln>
          </c:spPr>
          <c:invertIfNegative val="0"/>
          <c:cat>
            <c:strLit>
              <c:ptCount val="7"/>
              <c:pt idx="0">
                <c:v>Accounting</c:v>
              </c:pt>
              <c:pt idx="1">
                <c:v>Engineering</c:v>
              </c:pt>
              <c:pt idx="2">
                <c:v>Finance</c:v>
              </c:pt>
              <c:pt idx="3">
                <c:v>Human Resources</c:v>
              </c:pt>
              <c:pt idx="4">
                <c:v>IT</c:v>
              </c:pt>
              <c:pt idx="5">
                <c:v>Marketing</c:v>
              </c:pt>
              <c:pt idx="6">
                <c:v>Sales</c:v>
              </c:pt>
            </c:strLit>
          </c:cat>
          <c:val>
            <c:numLit>
              <c:formatCode>General</c:formatCode>
              <c:ptCount val="7"/>
              <c:pt idx="0">
                <c:v>7431227</c:v>
              </c:pt>
              <c:pt idx="1">
                <c:v>7199499</c:v>
              </c:pt>
              <c:pt idx="2">
                <c:v>5638352</c:v>
              </c:pt>
              <c:pt idx="3">
                <c:v>5895284</c:v>
              </c:pt>
              <c:pt idx="4">
                <c:v>12566170</c:v>
              </c:pt>
              <c:pt idx="5">
                <c:v>5461755</c:v>
              </c:pt>
              <c:pt idx="6">
                <c:v>6985026</c:v>
              </c:pt>
            </c:numLit>
          </c:val>
          <c:extLst>
            <c:ext xmlns:c16="http://schemas.microsoft.com/office/drawing/2014/chart" uri="{C3380CC4-5D6E-409C-BE32-E72D297353CC}">
              <c16:uniqueId val="{00000001-2B13-804E-B157-7C62F6203CC1}"/>
            </c:ext>
          </c:extLst>
        </c:ser>
        <c:dLbls>
          <c:showLegendKey val="0"/>
          <c:showVal val="0"/>
          <c:showCatName val="0"/>
          <c:showSerName val="0"/>
          <c:showPercent val="0"/>
          <c:showBubbleSize val="0"/>
        </c:dLbls>
        <c:gapWidth val="150"/>
        <c:shape val="cylinder"/>
        <c:axId val="362519951"/>
        <c:axId val="1"/>
        <c:axId val="0"/>
      </c:bar3DChart>
      <c:catAx>
        <c:axId val="362519951"/>
        <c:scaling>
          <c:orientation val="minMax"/>
        </c:scaling>
        <c:delete val="0"/>
        <c:axPos val="b"/>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en-US"/>
          </a:p>
        </c:txPr>
        <c:crossAx val="1"/>
        <c:crosses val="autoZero"/>
        <c:auto val="0"/>
        <c:lblAlgn val="ctr"/>
        <c:lblOffset val="100"/>
        <c:noMultiLvlLbl val="0"/>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en-US"/>
          </a:p>
        </c:txPr>
        <c:crossAx val="362519951"/>
        <c:crosses val="autoZero"/>
        <c:crossBetween val="between"/>
      </c:valAx>
    </c:plotArea>
    <c:legend>
      <c:legendPos val="r"/>
      <c:overlay val="0"/>
      <c:spPr>
        <a:noFill/>
        <a:ln>
          <a:noFill/>
        </a:ln>
      </c:spPr>
      <c:txPr>
        <a:bodyPr/>
        <a:lstStyle/>
        <a:p>
          <a:pPr>
            <a:defRPr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PERCENTAGE ANALYSIS</a:t>
            </a:r>
          </a:p>
        </c:rich>
      </c:tx>
      <c:overlay val="0"/>
      <c:spPr>
        <a:ln>
          <a:noFill/>
        </a:ln>
      </c:spPr>
    </c:title>
    <c:autoTitleDeleted val="0"/>
    <c:view3D>
      <c:rotX val="30"/>
      <c:rotY val="0"/>
      <c:depthPercent val="100"/>
      <c:rAngAx val="0"/>
      <c:perspective val="0"/>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manualLayout>
          <c:layoutTarget val="inner"/>
          <c:xMode val="edge"/>
          <c:yMode val="edge"/>
          <c:x val="0.16351023000000001"/>
          <c:y val="0.27071434"/>
          <c:w val="0.68782436999999996"/>
          <c:h val="0.6258724"/>
        </c:manualLayout>
      </c:layout>
      <c:pie3DChart>
        <c:varyColors val="1"/>
        <c:ser>
          <c:idx val="0"/>
          <c:order val="0"/>
          <c:dLbls>
            <c:numFmt formatCode="0.0" sourceLinked="0"/>
            <c:spPr>
              <a:noFill/>
              <a:ln>
                <a:noFill/>
              </a:ln>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Lit>
              <c:ptCount val="2"/>
              <c:pt idx="0">
                <c:v>Female</c:v>
              </c:pt>
              <c:pt idx="1">
                <c:v>Male</c:v>
              </c:pt>
            </c:strLit>
          </c:cat>
          <c:val>
            <c:numLit>
              <c:formatCode>General</c:formatCode>
              <c:ptCount val="2"/>
              <c:pt idx="0">
                <c:v>53.186898752681842</c:v>
              </c:pt>
              <c:pt idx="1">
                <c:v>46.813101247318158</c:v>
              </c:pt>
            </c:numLit>
          </c:val>
          <c:extLst>
            <c:ext xmlns:c16="http://schemas.microsoft.com/office/drawing/2014/chart" uri="{C3380CC4-5D6E-409C-BE32-E72D297353CC}">
              <c16:uniqueId val="{00000000-6C92-BE4F-98C1-CD2F287C4C7C}"/>
            </c:ext>
          </c:extLst>
        </c:ser>
        <c:dLbls>
          <c:showLegendKey val="0"/>
          <c:showVal val="0"/>
          <c:showCatName val="0"/>
          <c:showSerName val="0"/>
          <c:showPercent val="0"/>
          <c:showBubbleSize val="0"/>
          <c:showLeaderLines val="1"/>
        </c:dLbls>
      </c:pie3DChart>
      <c:spPr>
        <a:solidFill>
          <a:srgbClr val="FFFFFF"/>
        </a:solidFill>
      </c:spPr>
    </c:plotArea>
    <c:legend>
      <c:legendPos val="r"/>
      <c:overlay val="0"/>
      <c:spPr>
        <a:noFill/>
        <a:ln>
          <a:noFill/>
        </a:ln>
      </c:spPr>
      <c:txPr>
        <a:bodyPr/>
        <a:lstStyle/>
        <a:p>
          <a:pPr>
            <a:defRPr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GENDER COUNTING ANALYSIS</a:t>
            </a:r>
          </a:p>
        </c:rich>
      </c:tx>
      <c:overlay val="0"/>
      <c:spPr>
        <a:ln>
          <a:noFill/>
        </a:ln>
      </c:spPr>
    </c:title>
    <c:autoTitleDeleted val="0"/>
    <c:view3D>
      <c:rotX val="15"/>
      <c:rotY val="20"/>
      <c:depthPercent val="100"/>
      <c:rAngAx val="1"/>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bar3DChart>
        <c:barDir val="col"/>
        <c:grouping val="clustered"/>
        <c:varyColors val="0"/>
        <c:ser>
          <c:idx val="0"/>
          <c:order val="0"/>
          <c:tx>
            <c:v>Female</c:v>
          </c:tx>
          <c:spPr>
            <a:solidFill>
              <a:srgbClr val="4F81BD"/>
            </a:solidFill>
            <a:ln w="12700">
              <a:solidFill>
                <a:srgbClr val="000000"/>
              </a:solidFill>
              <a:prstDash val="solid"/>
            </a:ln>
          </c:spPr>
          <c:invertIfNegative val="0"/>
          <c:cat>
            <c:strLit>
              <c:ptCount val="7"/>
              <c:pt idx="0">
                <c:v>Accounting</c:v>
              </c:pt>
              <c:pt idx="1">
                <c:v>Engineering</c:v>
              </c:pt>
              <c:pt idx="2">
                <c:v>Finance</c:v>
              </c:pt>
              <c:pt idx="3">
                <c:v>Human Resources</c:v>
              </c:pt>
              <c:pt idx="4">
                <c:v>IT</c:v>
              </c:pt>
              <c:pt idx="5">
                <c:v>Marketing</c:v>
              </c:pt>
              <c:pt idx="6">
                <c:v>Sales</c:v>
              </c:pt>
            </c:strLit>
          </c:cat>
          <c:val>
            <c:numLit>
              <c:formatCode>General</c:formatCode>
              <c:ptCount val="7"/>
              <c:pt idx="0">
                <c:v>57</c:v>
              </c:pt>
              <c:pt idx="1">
                <c:v>71</c:v>
              </c:pt>
              <c:pt idx="2">
                <c:v>50</c:v>
              </c:pt>
              <c:pt idx="3">
                <c:v>59</c:v>
              </c:pt>
              <c:pt idx="4">
                <c:v>139</c:v>
              </c:pt>
              <c:pt idx="5">
                <c:v>64</c:v>
              </c:pt>
              <c:pt idx="6">
                <c:v>75</c:v>
              </c:pt>
            </c:numLit>
          </c:val>
          <c:extLst>
            <c:ext xmlns:c16="http://schemas.microsoft.com/office/drawing/2014/chart" uri="{C3380CC4-5D6E-409C-BE32-E72D297353CC}">
              <c16:uniqueId val="{00000000-CB10-0C4A-83C2-F3649D240D9E}"/>
            </c:ext>
          </c:extLst>
        </c:ser>
        <c:ser>
          <c:idx val="1"/>
          <c:order val="1"/>
          <c:tx>
            <c:v>Male</c:v>
          </c:tx>
          <c:spPr>
            <a:solidFill>
              <a:srgbClr val="C0504D"/>
            </a:solidFill>
            <a:ln w="12700">
              <a:solidFill>
                <a:srgbClr val="000000"/>
              </a:solidFill>
              <a:prstDash val="solid"/>
            </a:ln>
          </c:spPr>
          <c:invertIfNegative val="0"/>
          <c:cat>
            <c:strLit>
              <c:ptCount val="7"/>
              <c:pt idx="0">
                <c:v>Accounting</c:v>
              </c:pt>
              <c:pt idx="1">
                <c:v>Engineering</c:v>
              </c:pt>
              <c:pt idx="2">
                <c:v>Finance</c:v>
              </c:pt>
              <c:pt idx="3">
                <c:v>Human Resources</c:v>
              </c:pt>
              <c:pt idx="4">
                <c:v>IT</c:v>
              </c:pt>
              <c:pt idx="5">
                <c:v>Marketing</c:v>
              </c:pt>
              <c:pt idx="6">
                <c:v>Sales</c:v>
              </c:pt>
            </c:strLit>
          </c:cat>
          <c:val>
            <c:numLit>
              <c:formatCode>General</c:formatCode>
              <c:ptCount val="7"/>
              <c:pt idx="0">
                <c:v>58</c:v>
              </c:pt>
              <c:pt idx="1">
                <c:v>70</c:v>
              </c:pt>
              <c:pt idx="2">
                <c:v>48</c:v>
              </c:pt>
              <c:pt idx="3">
                <c:v>50</c:v>
              </c:pt>
              <c:pt idx="4">
                <c:v>138</c:v>
              </c:pt>
              <c:pt idx="5">
                <c:v>46</c:v>
              </c:pt>
              <c:pt idx="6">
                <c:v>75</c:v>
              </c:pt>
            </c:numLit>
          </c:val>
          <c:extLst>
            <c:ext xmlns:c16="http://schemas.microsoft.com/office/drawing/2014/chart" uri="{C3380CC4-5D6E-409C-BE32-E72D297353CC}">
              <c16:uniqueId val="{00000001-CB10-0C4A-83C2-F3649D240D9E}"/>
            </c:ext>
          </c:extLst>
        </c:ser>
        <c:dLbls>
          <c:showLegendKey val="0"/>
          <c:showVal val="0"/>
          <c:showCatName val="0"/>
          <c:showSerName val="0"/>
          <c:showPercent val="0"/>
          <c:showBubbleSize val="0"/>
        </c:dLbls>
        <c:gapWidth val="150"/>
        <c:shape val="cylinder"/>
        <c:axId val="362419599"/>
        <c:axId val="1"/>
        <c:axId val="0"/>
      </c:bar3DChart>
      <c:catAx>
        <c:axId val="362419599"/>
        <c:scaling>
          <c:orientation val="minMax"/>
        </c:scaling>
        <c:delete val="0"/>
        <c:axPos val="b"/>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en-US"/>
          </a:p>
        </c:txPr>
        <c:crossAx val="1"/>
        <c:crosses val="autoZero"/>
        <c:auto val="0"/>
        <c:lblAlgn val="ctr"/>
        <c:lblOffset val="100"/>
        <c:noMultiLvlLbl val="0"/>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en-US"/>
          </a:p>
        </c:txPr>
        <c:crossAx val="362419599"/>
        <c:crosses val="autoZero"/>
        <c:crossBetween val="between"/>
      </c:valAx>
    </c:plotArea>
    <c:legend>
      <c:legendPos val="r"/>
      <c:overlay val="0"/>
      <c:spPr>
        <a:noFill/>
        <a:ln>
          <a:noFill/>
        </a:ln>
      </c:spPr>
      <c:txPr>
        <a:bodyPr/>
        <a:lstStyle/>
        <a:p>
          <a:pPr>
            <a:defRPr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PERCENTAGE ANALYSIS</a:t>
            </a:r>
          </a:p>
        </c:rich>
      </c:tx>
      <c:overlay val="0"/>
      <c:spPr>
        <a:ln>
          <a:noFill/>
        </a:ln>
      </c:spPr>
    </c:title>
    <c:autoTitleDeleted val="0"/>
    <c:view3D>
      <c:rotX val="30"/>
      <c:rotY val="0"/>
      <c:depthPercent val="100"/>
      <c:rAngAx val="0"/>
      <c:perspective val="0"/>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manualLayout>
          <c:layoutTarget val="inner"/>
          <c:xMode val="edge"/>
          <c:yMode val="edge"/>
          <c:x val="0.16938236000000001"/>
          <c:y val="0.25536652999999998"/>
          <c:w val="0.69190510000000005"/>
          <c:h val="0.63847229999999999"/>
        </c:manualLayout>
      </c:layout>
      <c:pie3DChart>
        <c:varyColors val="1"/>
        <c:ser>
          <c:idx val="0"/>
          <c:order val="0"/>
          <c:dLbls>
            <c:numFmt formatCode="General" sourceLinked="0"/>
            <c:spPr>
              <a:noFill/>
              <a:ln>
                <a:noFill/>
              </a:ln>
            </c:spPr>
            <c:txPr>
              <a:bodyPr/>
              <a:lstStyle/>
              <a:p>
                <a:pPr>
                  <a:defRPr sz="1000" b="0" i="0" u="none" strike="noStrike" baseline="0">
                    <a:solidFill>
                      <a:srgbClr val="000000"/>
                    </a:solidFill>
                    <a:latin typeface="Droid Sans"/>
                    <a:ea typeface="Droid Sans"/>
                    <a:cs typeface="Lucida Sans"/>
                  </a:defRPr>
                </a:pPr>
                <a:endParaRPr lang="en-US"/>
              </a:p>
            </c:txPr>
            <c:showLegendKey val="0"/>
            <c:showVal val="1"/>
            <c:showCatName val="0"/>
            <c:showSerName val="0"/>
            <c:showPercent val="0"/>
            <c:showBubbleSize val="0"/>
            <c:showLeaderLines val="1"/>
            <c:extLst>
              <c:ext xmlns:c15="http://schemas.microsoft.com/office/drawing/2012/chart" uri="{CE6537A1-D6FC-4f65-9D91-7224C49458BB}"/>
            </c:extLst>
          </c:dLbls>
          <c:cat>
            <c:strLit>
              <c:ptCount val="2"/>
              <c:pt idx="0">
                <c:v>Female</c:v>
              </c:pt>
              <c:pt idx="1">
                <c:v>Male</c:v>
              </c:pt>
            </c:strLit>
          </c:cat>
          <c:val>
            <c:numLit>
              <c:formatCode>General</c:formatCode>
              <c:ptCount val="2"/>
              <c:pt idx="0">
                <c:v>51.5</c:v>
              </c:pt>
              <c:pt idx="1">
                <c:v>48.5</c:v>
              </c:pt>
            </c:numLit>
          </c:val>
          <c:extLst>
            <c:ext xmlns:c16="http://schemas.microsoft.com/office/drawing/2014/chart" uri="{C3380CC4-5D6E-409C-BE32-E72D297353CC}">
              <c16:uniqueId val="{00000000-294E-1A4C-9B0E-C799CE1FA907}"/>
            </c:ext>
          </c:extLst>
        </c:ser>
        <c:dLbls>
          <c:showLegendKey val="0"/>
          <c:showVal val="0"/>
          <c:showCatName val="0"/>
          <c:showSerName val="0"/>
          <c:showPercent val="0"/>
          <c:showBubbleSize val="0"/>
          <c:showLeaderLines val="1"/>
        </c:dLbls>
      </c:pie3DChart>
      <c:spPr>
        <a:solidFill>
          <a:srgbClr val="FFFFFF"/>
        </a:solidFill>
      </c:spPr>
    </c:plotArea>
    <c:legend>
      <c:legendPos val="r"/>
      <c:overlay val="0"/>
      <c:spPr>
        <a:noFill/>
        <a:ln>
          <a:noFill/>
        </a:ln>
      </c:spPr>
      <c:txPr>
        <a:bodyPr/>
        <a:lstStyle/>
        <a:p>
          <a:pPr>
            <a:defRPr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9/6/2024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80415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46421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18306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9131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69342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55214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86073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5289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8644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61763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5500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0582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12467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762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19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60293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598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399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5118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57820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07053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569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187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80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415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835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750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360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2024/9/6</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6394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9/6/2024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779217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3.xml" /><Relationship Id="rId1" Type="http://schemas.openxmlformats.org/officeDocument/2006/relationships/slideLayout" Target="../slideLayouts/slideLayout13.xml" /><Relationship Id="rId5" Type="http://schemas.openxmlformats.org/officeDocument/2006/relationships/chart" Target="../charts/chart2.xml" /><Relationship Id="rId4" Type="http://schemas.openxmlformats.org/officeDocument/2006/relationships/chart" Target="../charts/chart1.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notesSlide" Target="../notesSlides/notesSlide14.xml" /><Relationship Id="rId1" Type="http://schemas.openxmlformats.org/officeDocument/2006/relationships/slideLayout" Target="../slideLayouts/slideLayout13.xml" /><Relationship Id="rId4" Type="http://schemas.openxmlformats.org/officeDocument/2006/relationships/chart" Target="../charts/char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ctr">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438400" y="3074308"/>
            <a:ext cx="8610600" cy="267765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a:t>
            </a:r>
            <a:r>
              <a:rPr lang="en-IN" altLang="zh-CN" sz="2400" b="0" i="0" u="none" strike="noStrike" kern="1200" cap="none" spc="0" baseline="0" dirty="0">
                <a:solidFill>
                  <a:schemeClr val="tx1"/>
                </a:solidFill>
                <a:latin typeface="Calibri" charset="0"/>
                <a:ea typeface="宋体" charset="0"/>
                <a:cs typeface="Calibri" charset="0"/>
              </a:rPr>
              <a:t>NAME: </a:t>
            </a:r>
            <a:r>
              <a:rPr lang="en-IN" altLang="zh-CN" sz="2400" b="0" i="0" u="none" strike="noStrike" kern="1200" cap="none" spc="0" baseline="0" dirty="0" err="1">
                <a:solidFill>
                  <a:schemeClr val="tx1"/>
                </a:solidFill>
                <a:latin typeface="Calibri" charset="0"/>
                <a:ea typeface="宋体" charset="0"/>
                <a:cs typeface="Calibri" charset="0"/>
              </a:rPr>
              <a:t>Nandhini.G</a:t>
            </a:r>
            <a:endParaRPr lang="en-US" altLang="zh-CN" sz="2400" b="1"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IN" altLang="zh-CN" sz="2400" dirty="0">
                <a:latin typeface="Calibri" charset="0"/>
                <a:cs typeface="Calibri" charset="0"/>
              </a:rPr>
              <a:t>12202449</a:t>
            </a:r>
            <a:endParaRPr lang="en-US" altLang="zh-CN" sz="2400" b="1"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1" i="0" u="none" strike="noStrike" kern="1200" cap="none" spc="0" baseline="0" dirty="0">
                <a:solidFill>
                  <a:schemeClr val="tx1"/>
                </a:solidFill>
                <a:latin typeface="Calibri" charset="0"/>
                <a:ea typeface="宋体" charset="0"/>
                <a:cs typeface="Calibri" charset="0"/>
              </a:rPr>
              <a:t>BACHELOR OF COMMERCE(</a:t>
            </a:r>
            <a:r>
              <a:rPr lang="en-IN" altLang="zh-CN" sz="2400" b="1" i="0" u="none" strike="noStrike" kern="1200" cap="none" spc="0" baseline="0" dirty="0">
                <a:solidFill>
                  <a:schemeClr val="tx1"/>
                </a:solidFill>
                <a:latin typeface="Calibri" charset="0"/>
                <a:ea typeface="宋体" charset="0"/>
                <a:cs typeface="Calibri" charset="0"/>
              </a:rPr>
              <a:t>CORPORATE SECRETARYSHIP</a:t>
            </a:r>
            <a:r>
              <a:rPr lang="en-US" altLang="zh-CN" sz="2400" b="1" i="0" u="none" strike="noStrike" kern="1200" cap="none" spc="0" baseline="0" dirty="0">
                <a:solidFill>
                  <a:schemeClr val="tx1"/>
                </a:solidFill>
                <a:latin typeface="Calibri" charset="0"/>
                <a:ea typeface="宋体" charset="0"/>
                <a:cs typeface="Calibri" charset="0"/>
              </a:rPr>
              <a:t>)</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a:t>
            </a:r>
            <a:r>
              <a:rPr lang="en-US" altLang="zh-CN" sz="2400" b="1" i="0" u="none" strike="noStrike" kern="1200" cap="none" spc="0" baseline="0" dirty="0">
                <a:solidFill>
                  <a:schemeClr val="tx1"/>
                </a:solidFill>
                <a:latin typeface="Calibri" charset="0"/>
                <a:ea typeface="宋体" charset="0"/>
                <a:cs typeface="Calibri" charset="0"/>
              </a:rPr>
              <a:t> DR.MGR JANAKI COLLEGE OF ARTS AND SCIENCE FOR WOMEN ,CHENNAI-28.</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627155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686182" y="1413126"/>
            <a:ext cx="9143617" cy="489364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ptos" pitchFamily="34" charset="0"/>
                <a:ea typeface="宋体" charset="0"/>
                <a:cs typeface="Calibri" charset="0"/>
              </a:rPr>
              <a:t>Diversity and Inclusion Insights: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Show a breakdown of salaries by gender and ethnicity across different departments. This can highlight the organization's commitment to diversity and equitable compensation. </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ptos" pitchFamily="34" charset="0"/>
                <a:ea typeface="宋体" charset="0"/>
                <a:cs typeface="Calibri" charset="0"/>
              </a:rPr>
              <a:t>Compensation Trends and Forecasting: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Use historical data to show trends in salaries over time. You could even project future salary expenditures based on current hiring trends and salary increases, providing strategic foresight. Performance and Salary </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ptos" pitchFamily="34" charset="0"/>
                <a:ea typeface="宋体" charset="0"/>
                <a:cs typeface="Calibri" charset="0"/>
              </a:rPr>
              <a:t>Correlation: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If possible, correlate salary data with performance ratings or bonuses to show how compensation aligns with employee performance.</a:t>
            </a:r>
            <a:endParaRPr lang="zh-CN" altLang="en-US" sz="2400" b="0" i="0" u="none" strike="noStrike" kern="1200" cap="none" spc="0" baseline="0">
              <a:solidFill>
                <a:schemeClr val="tx1"/>
              </a:solidFill>
              <a:latin typeface="Aptos" pitchFamily="34" charset="0"/>
              <a:ea typeface="宋体" charset="0"/>
              <a:cs typeface="Calibri" charset="0"/>
            </a:endParaRPr>
          </a:p>
        </p:txBody>
      </p:sp>
    </p:spTree>
    <p:extLst>
      <p:ext uri="{BB962C8B-B14F-4D97-AF65-F5344CB8AC3E}">
        <p14:creationId xmlns:p14="http://schemas.microsoft.com/office/powerpoint/2010/main" val="4127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15" baseline="0">
                <a:solidFill>
                  <a:schemeClr val="tx1"/>
                </a:solidFill>
                <a:latin typeface="Trebuchet MS" charset="0"/>
                <a:ea typeface="宋体" charset="0"/>
                <a:cs typeface="Trebuchet MS" charset="0"/>
              </a:rPr>
              <a:t>THE</a:t>
            </a:r>
            <a:r>
              <a:rPr lang="en-US" altLang="zh-CN" sz="4800" b="1" i="0" u="none" strike="noStrike" kern="0" cap="none" spc="20" baseline="0">
                <a:solidFill>
                  <a:schemeClr val="tx1"/>
                </a:solidFill>
                <a:latin typeface="Trebuchet MS" charset="0"/>
                <a:ea typeface="宋体" charset="0"/>
                <a:cs typeface="Trebuchet MS" charset="0"/>
              </a:rPr>
              <a:t> "</a:t>
            </a:r>
            <a:r>
              <a:rPr lang="en-US" altLang="zh-CN" sz="4800" b="1" i="0" u="none" strike="noStrike" kern="0" cap="none" spc="10" baseline="0">
                <a:solidFill>
                  <a:schemeClr val="tx1"/>
                </a:solidFill>
                <a:latin typeface="Trebuchet MS" charset="0"/>
                <a:ea typeface="宋体" charset="0"/>
                <a:cs typeface="Trebuchet MS" charset="0"/>
              </a:rPr>
              <a:t>WOW"</a:t>
            </a:r>
            <a:r>
              <a:rPr lang="en-US" altLang="zh-CN" sz="4800" b="1" i="0" u="none" strike="noStrike" kern="0" cap="none" spc="85" baseline="0">
                <a:solidFill>
                  <a:schemeClr val="tx1"/>
                </a:solidFill>
                <a:latin typeface="Trebuchet MS" charset="0"/>
                <a:ea typeface="宋体" charset="0"/>
                <a:cs typeface="Trebuchet MS" charset="0"/>
              </a:rPr>
              <a:t> </a:t>
            </a:r>
            <a:r>
              <a:rPr lang="en-US" altLang="zh-CN" sz="4800" b="1" i="0" u="none" strike="noStrike" kern="0" cap="none" spc="10" baseline="0">
                <a:solidFill>
                  <a:schemeClr val="tx1"/>
                </a:solidFill>
                <a:latin typeface="Trebuchet MS" charset="0"/>
                <a:ea typeface="宋体" charset="0"/>
                <a:cs typeface="Trebuchet MS" charset="0"/>
              </a:rPr>
              <a:t>IN</a:t>
            </a:r>
            <a:r>
              <a:rPr lang="en-US" altLang="zh-CN" sz="4800" b="1" i="0" u="none" strike="noStrike" kern="0" cap="none" spc="-5" baseline="0">
                <a:solidFill>
                  <a:schemeClr val="tx1"/>
                </a:solidFill>
                <a:latin typeface="Trebuchet MS" charset="0"/>
                <a:ea typeface="宋体" charset="0"/>
                <a:cs typeface="Trebuchet MS" charset="0"/>
              </a:rPr>
              <a:t> </a:t>
            </a:r>
            <a:r>
              <a:rPr lang="en-US" altLang="zh-CN" sz="4800" b="1" i="0" u="none" strike="noStrike" kern="0" cap="none" spc="15" baseline="0">
                <a:solidFill>
                  <a:schemeClr val="tx1"/>
                </a:solidFill>
                <a:latin typeface="Trebuchet MS" charset="0"/>
                <a:ea typeface="宋体" charset="0"/>
                <a:cs typeface="Trebuchet MS" charset="0"/>
              </a:rPr>
              <a:t>OUR</a:t>
            </a:r>
            <a:r>
              <a:rPr lang="en-US" altLang="zh-CN" sz="4800" b="1" i="0" u="none" strike="noStrike" kern="0" cap="none" spc="-10" baseline="0">
                <a:solidFill>
                  <a:schemeClr val="tx1"/>
                </a:solidFill>
                <a:latin typeface="Trebuchet MS" charset="0"/>
                <a:ea typeface="宋体" charset="0"/>
                <a:cs typeface="Trebuchet MS" charset="0"/>
              </a:rPr>
              <a:t> </a:t>
            </a:r>
            <a:r>
              <a:rPr lang="en-US" altLang="zh-CN" sz="4800" b="1" i="0" u="none" strike="noStrike" kern="0" cap="none" spc="20" baseline="0">
                <a:solidFill>
                  <a:schemeClr val="tx1"/>
                </a:solidFill>
                <a:latin typeface="Trebuchet MS" charset="0"/>
                <a:ea typeface="宋体" charset="0"/>
                <a:cs typeface="Trebuchet MS" charset="0"/>
              </a:rPr>
              <a:t>SOLUTION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8" name="矩形"/>
          <p:cNvSpPr>
            <a:spLocks/>
          </p:cNvSpPr>
          <p:nvPr/>
        </p:nvSpPr>
        <p:spPr>
          <a:xfrm>
            <a:off x="533400" y="1371600"/>
            <a:ext cx="9677400" cy="489364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ptos" pitchFamily="34" charset="0"/>
                <a:ea typeface="宋体" charset="0"/>
                <a:cs typeface="Calibri" charset="0"/>
              </a:rPr>
              <a:t>Data Visualizations: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Use compelling charts and graphs, such as heat maps, pie charts, or bar graphs, to visualize salary distributions, gender parity, or departmental salary differences. Visualizations make complex data more digestible and impactful.</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ptos" pitchFamily="34" charset="0"/>
                <a:ea typeface="宋体" charset="0"/>
                <a:cs typeface="Calibri" charset="0"/>
              </a:rPr>
              <a:t>Salary Benchmarking:</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Compare internal salary data with industry standards or competitors (if available). This comparison could reveal if your organization is competitive in attracting and retaining talent.</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ptos" pitchFamily="34" charset="0"/>
                <a:ea typeface="宋体" charset="0"/>
                <a:cs typeface="Calibri" charset="0"/>
              </a:rPr>
              <a:t>Predictive Analytics: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If you have enough data, apply predictive analytics to forecast turnover risks based on salary dissatisfaction or identify departments at risk of budget overruns due to rising salary costs.</a:t>
            </a:r>
            <a:endParaRPr lang="zh-CN" altLang="en-US" sz="2400" b="0" i="0" u="none" strike="noStrike" kern="1200" cap="none" spc="0" baseline="0">
              <a:solidFill>
                <a:schemeClr val="tx1"/>
              </a:solidFill>
              <a:latin typeface="Aptos" pitchFamily="34" charset="0"/>
              <a:ea typeface="宋体" charset="0"/>
              <a:cs typeface="Calibri" charset="0"/>
            </a:endParaRPr>
          </a:p>
        </p:txBody>
      </p:sp>
    </p:spTree>
    <p:extLst>
      <p:ext uri="{BB962C8B-B14F-4D97-AF65-F5344CB8AC3E}">
        <p14:creationId xmlns:p14="http://schemas.microsoft.com/office/powerpoint/2010/main" val="201551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0"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grpSp>
        <p:nvGrpSpPr>
          <p:cNvPr id="178" name="对象"/>
          <p:cNvGrpSpPr>
            <a:grpSpLocks/>
          </p:cNvGrpSpPr>
          <p:nvPr/>
        </p:nvGrpSpPr>
        <p:grpSpPr>
          <a:xfrm>
            <a:off x="2031999" y="670241"/>
            <a:ext cx="8127999" cy="3014132"/>
            <a:chOff x="2031999" y="670241"/>
            <a:chExt cx="8127999" cy="3014132"/>
          </a:xfrm>
        </p:grpSpPr>
        <p:sp>
          <p:nvSpPr>
            <p:cNvPr id="2" name="对象"/>
            <p:cNvSpPr>
              <a:spLocks/>
            </p:cNvSpPr>
            <p:nvPr/>
          </p:nvSpPr>
          <p:spPr>
            <a:xfrm>
              <a:off x="2031999" y="670241"/>
              <a:ext cx="8127999" cy="3014132"/>
            </a:xfrm>
            <a:prstGeom prst="rect">
              <a:avLst/>
            </a:prstGeom>
            <a:noFill/>
            <a:ln w="12700" cap="flat" cmpd="sng">
              <a:noFill/>
              <a:prstDash val="solid"/>
              <a:miter/>
            </a:ln>
          </p:spPr>
        </p:sp>
        <p:sp>
          <p:nvSpPr>
            <p:cNvPr id="172" name="矩形"/>
            <p:cNvSpPr>
              <a:spLocks/>
            </p:cNvSpPr>
            <p:nvPr/>
          </p:nvSpPr>
          <p:spPr>
            <a:xfrm>
              <a:off x="2922739" y="1843002"/>
              <a:ext cx="1670136" cy="1113981"/>
            </a:xfrm>
            <a:prstGeom prst="rect">
              <a:avLst/>
            </a:prstGeom>
            <a:solidFill>
              <a:srgbClr val="FFFFFF">
                <a:alpha val="90000"/>
              </a:srgbClr>
            </a:solidFill>
            <a:ln w="25400" cap="flat" cmpd="sng">
              <a:solidFill>
                <a:srgbClr val="000000">
                  <a:alpha val="90000"/>
                </a:srgbClr>
              </a:solid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200" b="0" i="0" u="none" strike="noStrike" kern="1200" cap="none" spc="0" baseline="0">
                  <a:solidFill>
                    <a:srgbClr val="000000"/>
                  </a:solidFill>
                  <a:latin typeface="Calibri" charset="0"/>
                  <a:ea typeface="宋体" charset="0"/>
                  <a:cs typeface="Calibri" charset="0"/>
                </a:rPr>
                <a:t>Clean and standardize data (remove duplicates, handle missing values, format consistency).</a:t>
              </a:r>
              <a:endParaRPr lang="zh-CN" altLang="en-US" sz="1200" b="0" i="0" u="none" strike="noStrike" kern="1200" cap="none" spc="0" baseline="0">
                <a:solidFill>
                  <a:srgbClr val="000000"/>
                </a:solidFill>
                <a:latin typeface="Calibri" charset="0"/>
                <a:ea typeface="宋体" charset="0"/>
                <a:cs typeface="Calibri" charset="0"/>
              </a:endParaRPr>
            </a:p>
          </p:txBody>
        </p:sp>
        <p:sp>
          <p:nvSpPr>
            <p:cNvPr id="173" name="椭圆"/>
            <p:cNvSpPr>
              <a:spLocks/>
            </p:cNvSpPr>
            <p:nvPr/>
          </p:nvSpPr>
          <p:spPr>
            <a:xfrm>
              <a:off x="2031999" y="1397633"/>
              <a:ext cx="1113424" cy="1113424"/>
            </a:xfrm>
            <a:prstGeom prst="ellipse">
              <a:avLst/>
            </a:prstGeom>
            <a:solidFill>
              <a:srgbClr val="FFFFFF"/>
            </a:solidFill>
            <a:ln w="25400" cap="flat" cmpd="sng">
              <a:solidFill>
                <a:srgbClr val="000000"/>
              </a:solid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000" b="1" i="0" u="none" strike="noStrike" kern="1200" cap="none" spc="0" baseline="0">
                  <a:solidFill>
                    <a:srgbClr val="000000"/>
                  </a:solidFill>
                  <a:latin typeface="Calibri" charset="0"/>
                  <a:ea typeface="宋体" charset="0"/>
                  <a:cs typeface="Calibri" charset="0"/>
                </a:rPr>
                <a:t>DATA PREPARATION</a:t>
              </a:r>
              <a:endParaRPr lang="zh-CN" altLang="en-US" sz="1000" b="1" i="0" u="none" strike="noStrike" kern="1200" cap="none" spc="0" baseline="0">
                <a:solidFill>
                  <a:srgbClr val="000000"/>
                </a:solidFill>
                <a:latin typeface="Calibri" charset="0"/>
                <a:ea typeface="宋体" charset="0"/>
                <a:cs typeface="Calibri" charset="0"/>
              </a:endParaRPr>
            </a:p>
          </p:txBody>
        </p:sp>
        <p:sp>
          <p:nvSpPr>
            <p:cNvPr id="174" name="矩形"/>
            <p:cNvSpPr>
              <a:spLocks/>
            </p:cNvSpPr>
            <p:nvPr/>
          </p:nvSpPr>
          <p:spPr>
            <a:xfrm>
              <a:off x="5706301" y="1843002"/>
              <a:ext cx="1670136" cy="1113981"/>
            </a:xfrm>
            <a:prstGeom prst="rect">
              <a:avLst/>
            </a:prstGeom>
            <a:solidFill>
              <a:srgbClr val="FFFFFF">
                <a:alpha val="90000"/>
              </a:srgbClr>
            </a:solidFill>
            <a:ln w="25400" cap="flat" cmpd="sng">
              <a:solidFill>
                <a:srgbClr val="000000">
                  <a:alpha val="90000"/>
                </a:srgbClr>
              </a:solid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100" b="0" i="0" u="none" strike="noStrike" kern="1200" cap="none" spc="0" baseline="0">
                  <a:solidFill>
                    <a:srgbClr val="000000"/>
                  </a:solidFill>
                  <a:latin typeface="Calibri" charset="0"/>
                  <a:ea typeface="宋体" charset="0"/>
                  <a:cs typeface="Calibri" charset="0"/>
                </a:rPr>
                <a:t>Calculate the mean, median, range, and standard deviation for salaries.
Use frequency distributions for salary ranges and departmental data.</a:t>
              </a:r>
              <a:endParaRPr lang="zh-CN" altLang="en-US" sz="1100" b="0" i="0" u="none" strike="noStrike" kern="1200" cap="none" spc="0" baseline="0">
                <a:solidFill>
                  <a:srgbClr val="000000"/>
                </a:solidFill>
                <a:latin typeface="Calibri" charset="0"/>
                <a:ea typeface="宋体" charset="0"/>
                <a:cs typeface="Calibri" charset="0"/>
              </a:endParaRPr>
            </a:p>
          </p:txBody>
        </p:sp>
        <p:sp>
          <p:nvSpPr>
            <p:cNvPr id="175" name="椭圆"/>
            <p:cNvSpPr>
              <a:spLocks/>
            </p:cNvSpPr>
            <p:nvPr/>
          </p:nvSpPr>
          <p:spPr>
            <a:xfrm>
              <a:off x="4815561" y="1397633"/>
              <a:ext cx="1113424" cy="1113424"/>
            </a:xfrm>
            <a:prstGeom prst="ellipse">
              <a:avLst/>
            </a:prstGeom>
            <a:solidFill>
              <a:srgbClr val="FFFFFF"/>
            </a:solidFill>
            <a:ln w="25400" cap="flat" cmpd="sng">
              <a:solidFill>
                <a:srgbClr val="000000"/>
              </a:solid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300" b="1" i="0" u="none" strike="noStrike" kern="1200" cap="none" spc="0" baseline="0">
                  <a:solidFill>
                    <a:srgbClr val="000000"/>
                  </a:solidFill>
                  <a:latin typeface="Calibri" charset="0"/>
                  <a:ea typeface="宋体" charset="0"/>
                  <a:cs typeface="Calibri" charset="0"/>
                </a:rPr>
                <a:t>DESCRIPTIVE STATISTICS</a:t>
              </a:r>
              <a:endParaRPr lang="zh-CN" altLang="en-US" sz="1300" b="1" i="0" u="none" strike="noStrike" kern="1200" cap="none" spc="0" baseline="0">
                <a:solidFill>
                  <a:srgbClr val="000000"/>
                </a:solidFill>
                <a:latin typeface="Calibri" charset="0"/>
                <a:ea typeface="宋体" charset="0"/>
                <a:cs typeface="Calibri" charset="0"/>
              </a:endParaRPr>
            </a:p>
          </p:txBody>
        </p:sp>
        <p:sp>
          <p:nvSpPr>
            <p:cNvPr id="176" name="矩形"/>
            <p:cNvSpPr>
              <a:spLocks/>
            </p:cNvSpPr>
            <p:nvPr/>
          </p:nvSpPr>
          <p:spPr>
            <a:xfrm>
              <a:off x="8489863" y="1843002"/>
              <a:ext cx="1670136" cy="1113981"/>
            </a:xfrm>
            <a:prstGeom prst="rect">
              <a:avLst/>
            </a:prstGeom>
            <a:solidFill>
              <a:srgbClr val="FFFFFF">
                <a:alpha val="90000"/>
              </a:srgbClr>
            </a:solidFill>
            <a:ln w="25400" cap="flat" cmpd="sng">
              <a:solidFill>
                <a:srgbClr val="000000">
                  <a:alpha val="90000"/>
                </a:srgbClr>
              </a:solid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100" b="0" i="0" u="none" strike="noStrike" kern="1200" cap="none" spc="0" baseline="0">
                  <a:solidFill>
                    <a:srgbClr val="000000"/>
                  </a:solidFill>
                  <a:latin typeface="Calibri" charset="0"/>
                  <a:ea typeface="宋体" charset="0"/>
                  <a:cs typeface="Calibri" charset="0"/>
                </a:rPr>
                <a:t>Use pivot tables to summarize salaries by department, gender, and job title.
Cross-tabulate variables to explore relationships (e.g., gender vs. salary).</a:t>
              </a:r>
              <a:endParaRPr lang="zh-CN" altLang="en-US" sz="1100" b="0" i="0" u="none" strike="noStrike" kern="1200" cap="none" spc="0" baseline="0">
                <a:solidFill>
                  <a:srgbClr val="000000"/>
                </a:solidFill>
                <a:latin typeface="Calibri" charset="0"/>
                <a:ea typeface="宋体" charset="0"/>
                <a:cs typeface="Calibri" charset="0"/>
              </a:endParaRPr>
            </a:p>
          </p:txBody>
        </p:sp>
        <p:sp>
          <p:nvSpPr>
            <p:cNvPr id="177" name="椭圆"/>
            <p:cNvSpPr>
              <a:spLocks/>
            </p:cNvSpPr>
            <p:nvPr/>
          </p:nvSpPr>
          <p:spPr>
            <a:xfrm>
              <a:off x="7599123" y="1397633"/>
              <a:ext cx="1113424" cy="1113424"/>
            </a:xfrm>
            <a:prstGeom prst="ellipse">
              <a:avLst/>
            </a:prstGeom>
            <a:solidFill>
              <a:srgbClr val="FFFFFF"/>
            </a:solidFill>
            <a:ln w="25400" cap="flat" cmpd="sng">
              <a:solidFill>
                <a:srgbClr val="000000"/>
              </a:solid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300" b="1" i="0" u="none" strike="noStrike" kern="1200" cap="none" spc="0" baseline="0">
                  <a:solidFill>
                    <a:srgbClr val="000000"/>
                  </a:solidFill>
                  <a:latin typeface="Calibri" charset="0"/>
                  <a:ea typeface="宋体" charset="0"/>
                  <a:cs typeface="Calibri" charset="0"/>
                </a:rPr>
                <a:t>CATEGORICAL ANALYSIS</a:t>
              </a:r>
              <a:endParaRPr lang="zh-CN" altLang="en-US" sz="1300" b="1" i="0" u="none" strike="noStrike" kern="1200" cap="none" spc="0" baseline="0">
                <a:solidFill>
                  <a:srgbClr val="000000"/>
                </a:solidFill>
                <a:latin typeface="Calibri" charset="0"/>
                <a:ea typeface="宋体" charset="0"/>
                <a:cs typeface="Calibri" charset="0"/>
              </a:endParaRPr>
            </a:p>
          </p:txBody>
        </p:sp>
      </p:grpSp>
      <p:grpSp>
        <p:nvGrpSpPr>
          <p:cNvPr id="185" name="对象"/>
          <p:cNvGrpSpPr>
            <a:grpSpLocks/>
          </p:cNvGrpSpPr>
          <p:nvPr/>
        </p:nvGrpSpPr>
        <p:grpSpPr>
          <a:xfrm>
            <a:off x="2004052" y="2971799"/>
            <a:ext cx="8127999" cy="3014133"/>
            <a:chOff x="2004052" y="2971799"/>
            <a:chExt cx="8127999" cy="3014133"/>
          </a:xfrm>
        </p:grpSpPr>
        <p:sp>
          <p:nvSpPr>
            <p:cNvPr id="3" name="对象"/>
            <p:cNvSpPr>
              <a:spLocks/>
            </p:cNvSpPr>
            <p:nvPr/>
          </p:nvSpPr>
          <p:spPr>
            <a:xfrm>
              <a:off x="2004052" y="2971799"/>
              <a:ext cx="8127999" cy="3014133"/>
            </a:xfrm>
            <a:prstGeom prst="rect">
              <a:avLst/>
            </a:prstGeom>
            <a:noFill/>
            <a:ln w="12700" cap="flat" cmpd="sng">
              <a:noFill/>
              <a:prstDash val="solid"/>
              <a:miter/>
            </a:ln>
          </p:spPr>
        </p:sp>
        <p:sp>
          <p:nvSpPr>
            <p:cNvPr id="179" name="矩形"/>
            <p:cNvSpPr>
              <a:spLocks/>
            </p:cNvSpPr>
            <p:nvPr/>
          </p:nvSpPr>
          <p:spPr>
            <a:xfrm>
              <a:off x="2894791" y="4144560"/>
              <a:ext cx="1670136" cy="1113981"/>
            </a:xfrm>
            <a:prstGeom prst="rect">
              <a:avLst/>
            </a:prstGeom>
            <a:solidFill>
              <a:srgbClr val="FFFFFF">
                <a:alpha val="90000"/>
              </a:srgbClr>
            </a:solidFill>
            <a:ln w="25400" cap="flat" cmpd="sng">
              <a:solidFill>
                <a:srgbClr val="000000">
                  <a:alpha val="90000"/>
                </a:srgbClr>
              </a:solid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200" b="0" i="0" u="none" strike="noStrike" kern="1200" cap="none" spc="0" baseline="0">
                  <a:solidFill>
                    <a:srgbClr val="000000"/>
                  </a:solidFill>
                  <a:latin typeface="Calibri" charset="0"/>
                  <a:ea typeface="宋体" charset="0"/>
                  <a:cs typeface="Calibri" charset="0"/>
                </a:rPr>
                <a:t>Conduct time series analysis for salary trends.</a:t>
              </a:r>
            </a:p>
            <a:p>
              <a:pPr marL="0" indent="0" algn="l">
                <a:lnSpc>
                  <a:spcPct val="100000"/>
                </a:lnSpc>
                <a:spcBef>
                  <a:spcPts val="0"/>
                </a:spcBef>
                <a:spcAft>
                  <a:spcPts val="0"/>
                </a:spcAft>
                <a:buNone/>
              </a:pPr>
              <a:r>
                <a:rPr lang="en-US" altLang="zh-CN" sz="1200" b="0" i="0" u="none" strike="noStrike" kern="1200" cap="none" spc="0" baseline="0">
                  <a:solidFill>
                    <a:srgbClr val="000000"/>
                  </a:solidFill>
                  <a:latin typeface="Calibri" charset="0"/>
                  <a:ea typeface="宋体" charset="0"/>
                  <a:cs typeface="Calibri" charset="0"/>
                </a:rPr>
                <a:t>Develop predictive models to forecast future salary trends.</a:t>
              </a:r>
              <a:endParaRPr lang="zh-CN" altLang="en-US" sz="1200" b="0" i="0" u="none" strike="noStrike" kern="1200" cap="none" spc="0" baseline="0">
                <a:solidFill>
                  <a:srgbClr val="000000"/>
                </a:solidFill>
                <a:latin typeface="Calibri" charset="0"/>
                <a:ea typeface="宋体" charset="0"/>
                <a:cs typeface="Calibri" charset="0"/>
              </a:endParaRPr>
            </a:p>
          </p:txBody>
        </p:sp>
        <p:sp>
          <p:nvSpPr>
            <p:cNvPr id="180" name="椭圆"/>
            <p:cNvSpPr>
              <a:spLocks/>
            </p:cNvSpPr>
            <p:nvPr/>
          </p:nvSpPr>
          <p:spPr>
            <a:xfrm>
              <a:off x="2004052" y="3699190"/>
              <a:ext cx="1113424" cy="1113424"/>
            </a:xfrm>
            <a:prstGeom prst="ellipse">
              <a:avLst/>
            </a:prstGeom>
            <a:solidFill>
              <a:srgbClr val="FFFFFF"/>
            </a:solidFill>
            <a:ln w="25400" cap="flat" cmpd="sng">
              <a:solidFill>
                <a:srgbClr val="000000"/>
              </a:solid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000" b="1" i="0" u="none" strike="noStrike" kern="1200" cap="none" spc="0" baseline="0">
                  <a:solidFill>
                    <a:srgbClr val="000000"/>
                  </a:solidFill>
                  <a:latin typeface="Calibri" charset="0"/>
                  <a:ea typeface="宋体" charset="0"/>
                  <a:cs typeface="Calibri" charset="0"/>
                </a:rPr>
                <a:t>TREND AND PREDICTIVE ANALYSIS</a:t>
              </a:r>
              <a:endParaRPr lang="zh-CN" altLang="en-US" sz="1000" b="1" i="0" u="none" strike="noStrike" kern="1200" cap="none" spc="0" baseline="0">
                <a:solidFill>
                  <a:srgbClr val="000000"/>
                </a:solidFill>
                <a:latin typeface="Calibri" charset="0"/>
                <a:ea typeface="宋体" charset="0"/>
                <a:cs typeface="Calibri" charset="0"/>
              </a:endParaRPr>
            </a:p>
          </p:txBody>
        </p:sp>
        <p:sp>
          <p:nvSpPr>
            <p:cNvPr id="181" name="矩形"/>
            <p:cNvSpPr>
              <a:spLocks/>
            </p:cNvSpPr>
            <p:nvPr/>
          </p:nvSpPr>
          <p:spPr>
            <a:xfrm>
              <a:off x="5678353" y="4144560"/>
              <a:ext cx="1670136" cy="1113981"/>
            </a:xfrm>
            <a:prstGeom prst="rect">
              <a:avLst/>
            </a:prstGeom>
            <a:solidFill>
              <a:srgbClr val="FFFFFF">
                <a:alpha val="90000"/>
              </a:srgbClr>
            </a:solidFill>
            <a:ln w="25400" cap="flat" cmpd="sng">
              <a:solidFill>
                <a:srgbClr val="000000">
                  <a:alpha val="90000"/>
                </a:srgbClr>
              </a:solid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100" b="0" i="0" u="none" strike="noStrike" kern="1200" cap="none" spc="0" baseline="0">
                  <a:solidFill>
                    <a:srgbClr val="000000"/>
                  </a:solidFill>
                  <a:latin typeface="Calibri" charset="0"/>
                  <a:ea typeface="宋体" charset="0"/>
                  <a:cs typeface="Calibri" charset="0"/>
                </a:rPr>
                <a:t>Apply clustering techniques to identify employee groups with similar characteristics (e.g., high earners, potential leavers).</a:t>
              </a:r>
              <a:endParaRPr lang="zh-CN" altLang="en-US" sz="1100" b="0" i="0" u="none" strike="noStrike" kern="1200" cap="none" spc="0" baseline="0">
                <a:solidFill>
                  <a:srgbClr val="000000"/>
                </a:solidFill>
                <a:latin typeface="Calibri" charset="0"/>
                <a:ea typeface="宋体" charset="0"/>
                <a:cs typeface="Calibri" charset="0"/>
              </a:endParaRPr>
            </a:p>
          </p:txBody>
        </p:sp>
        <p:sp>
          <p:nvSpPr>
            <p:cNvPr id="182" name="椭圆"/>
            <p:cNvSpPr>
              <a:spLocks/>
            </p:cNvSpPr>
            <p:nvPr/>
          </p:nvSpPr>
          <p:spPr>
            <a:xfrm>
              <a:off x="4787613" y="3699190"/>
              <a:ext cx="1113424" cy="1113424"/>
            </a:xfrm>
            <a:prstGeom prst="ellipse">
              <a:avLst/>
            </a:prstGeom>
            <a:solidFill>
              <a:srgbClr val="FFFFFF"/>
            </a:solidFill>
            <a:ln w="25400" cap="flat" cmpd="sng">
              <a:solidFill>
                <a:srgbClr val="000000"/>
              </a:solid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500" b="1" i="0" u="none" strike="noStrike" kern="1200" cap="none" spc="0" baseline="0">
                  <a:solidFill>
                    <a:srgbClr val="000000"/>
                  </a:solidFill>
                  <a:latin typeface="Calibri" charset="0"/>
                  <a:ea typeface="宋体" charset="0"/>
                  <a:cs typeface="Calibri" charset="0"/>
                </a:rPr>
                <a:t>CLUSTERING</a:t>
              </a:r>
              <a:endParaRPr lang="zh-CN" altLang="en-US" sz="1500" b="1" i="0" u="none" strike="noStrike" kern="1200" cap="none" spc="0" baseline="0">
                <a:solidFill>
                  <a:srgbClr val="000000"/>
                </a:solidFill>
                <a:latin typeface="Calibri" charset="0"/>
                <a:ea typeface="宋体" charset="0"/>
                <a:cs typeface="Calibri" charset="0"/>
              </a:endParaRPr>
            </a:p>
          </p:txBody>
        </p:sp>
        <p:sp>
          <p:nvSpPr>
            <p:cNvPr id="183" name="矩形"/>
            <p:cNvSpPr>
              <a:spLocks/>
            </p:cNvSpPr>
            <p:nvPr/>
          </p:nvSpPr>
          <p:spPr>
            <a:xfrm>
              <a:off x="8461914" y="4144560"/>
              <a:ext cx="1670136" cy="1113981"/>
            </a:xfrm>
            <a:prstGeom prst="rect">
              <a:avLst/>
            </a:prstGeom>
            <a:solidFill>
              <a:srgbClr val="FFFFFF">
                <a:alpha val="90000"/>
              </a:srgbClr>
            </a:solidFill>
            <a:ln w="25400" cap="flat" cmpd="sng">
              <a:solidFill>
                <a:srgbClr val="000000">
                  <a:alpha val="90000"/>
                </a:srgbClr>
              </a:solidFill>
              <a:prstDash val="solid"/>
              <a:round/>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1100" b="0" i="0" u="none" strike="noStrike" kern="1200" cap="none" spc="0" baseline="0">
                  <a:solidFill>
                    <a:srgbClr val="000000"/>
                  </a:solidFill>
                  <a:latin typeface="Calibri" charset="0"/>
                  <a:ea typeface="宋体" charset="0"/>
                  <a:cs typeface="Calibri" charset="0"/>
                </a:rPr>
                <a:t>Compare internal salary data with industry benchmarks to evaluate competitiveness.
</a:t>
              </a:r>
              <a:endParaRPr lang="zh-CN" altLang="en-US" sz="1100" b="0" i="0" u="none" strike="noStrike" kern="1200" cap="none" spc="0" baseline="0">
                <a:solidFill>
                  <a:srgbClr val="000000"/>
                </a:solidFill>
                <a:latin typeface="Calibri" charset="0"/>
                <a:ea typeface="宋体" charset="0"/>
                <a:cs typeface="Calibri" charset="0"/>
              </a:endParaRPr>
            </a:p>
          </p:txBody>
        </p:sp>
        <p:sp>
          <p:nvSpPr>
            <p:cNvPr id="184" name="椭圆"/>
            <p:cNvSpPr>
              <a:spLocks/>
            </p:cNvSpPr>
            <p:nvPr/>
          </p:nvSpPr>
          <p:spPr>
            <a:xfrm>
              <a:off x="7571175" y="3699190"/>
              <a:ext cx="1113424" cy="1113424"/>
            </a:xfrm>
            <a:prstGeom prst="ellipse">
              <a:avLst/>
            </a:prstGeom>
            <a:solidFill>
              <a:srgbClr val="FFFFFF"/>
            </a:solidFill>
            <a:ln w="25400" cap="flat" cmpd="sng">
              <a:solidFill>
                <a:srgbClr val="000000"/>
              </a:solid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500" b="1" i="0" u="none" strike="noStrike" kern="1200" cap="none" spc="0" baseline="0">
                  <a:solidFill>
                    <a:srgbClr val="000000"/>
                  </a:solidFill>
                  <a:latin typeface="Calibri" charset="0"/>
                  <a:ea typeface="宋体" charset="0"/>
                  <a:cs typeface="Calibri" charset="0"/>
                </a:rPr>
                <a:t>BENCH MARKING</a:t>
              </a:r>
              <a:endParaRPr lang="zh-CN" altLang="en-US" sz="1500" b="1" i="0" u="none" strike="noStrike" kern="1200" cap="none" spc="0" baseline="0">
                <a:solidFill>
                  <a:srgbClr val="000000"/>
                </a:solidFill>
                <a:latin typeface="Calibri" charset="0"/>
                <a:ea typeface="宋体" charset="0"/>
                <a:cs typeface="Calibri" charset="0"/>
              </a:endParaRPr>
            </a:p>
          </p:txBody>
        </p:sp>
      </p:grpSp>
    </p:spTree>
    <p:extLst>
      <p:ext uri="{BB962C8B-B14F-4D97-AF65-F5344CB8AC3E}">
        <p14:creationId xmlns:p14="http://schemas.microsoft.com/office/powerpoint/2010/main" val="26626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7"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8"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13</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9" name="图表"/>
          <p:cNvGraphicFramePr/>
          <p:nvPr/>
        </p:nvGraphicFramePr>
        <p:xfrm>
          <a:off x="914400" y="1295399"/>
          <a:ext cx="6792958" cy="29104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0" name="图表"/>
          <p:cNvGraphicFramePr/>
          <p:nvPr/>
        </p:nvGraphicFramePr>
        <p:xfrm>
          <a:off x="4953000" y="4205877"/>
          <a:ext cx="4648200" cy="258218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93712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graphicFrame>
        <p:nvGraphicFramePr>
          <p:cNvPr id="192" name="图表"/>
          <p:cNvGraphicFramePr/>
          <p:nvPr/>
        </p:nvGraphicFramePr>
        <p:xfrm>
          <a:off x="742890" y="1351189"/>
          <a:ext cx="5734110" cy="27636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3" name="图表"/>
          <p:cNvGraphicFramePr/>
          <p:nvPr/>
        </p:nvGraphicFramePr>
        <p:xfrm>
          <a:off x="5181600" y="3611688"/>
          <a:ext cx="4190999" cy="30177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8750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5" name="矩形"/>
          <p:cNvSpPr>
            <a:spLocks/>
          </p:cNvSpPr>
          <p:nvPr/>
        </p:nvSpPr>
        <p:spPr>
          <a:xfrm>
            <a:off x="381000" y="1471644"/>
            <a:ext cx="8991600" cy="4524314"/>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285750" indent="-285750" algn="l" eaLnBrk="0" fontAlgn="base" latinLnBrk="0" hangingPunct="0">
              <a:lnSpc>
                <a:spcPct val="100000"/>
              </a:lnSpc>
              <a:spcBef>
                <a:spcPts val="0"/>
              </a:spcBef>
              <a:spcAft>
                <a:spcPts val="0"/>
              </a:spcAft>
              <a:buSzPct val="100000"/>
              <a:buFont typeface="Wingdings" pitchFamily="2" charset="2"/>
              <a:buChar char="ü"/>
            </a:pPr>
            <a:r>
              <a:rPr lang="en-US" altLang="zh-CN" sz="1800" b="1" i="0" u="none" strike="noStrike" kern="1200" cap="none" spc="0" baseline="0">
                <a:solidFill>
                  <a:schemeClr val="tx1"/>
                </a:solidFill>
                <a:latin typeface="Arial" pitchFamily="34" charset="0"/>
                <a:ea typeface="宋体" charset="0"/>
                <a:cs typeface="Calibri" charset="0"/>
              </a:rPr>
              <a:t>Salary Distribution</a:t>
            </a:r>
            <a:r>
              <a:rPr lang="en-US" altLang="zh-CN" sz="18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Calibri" charset="0"/>
              </a:rPr>
              <a:t>The data indicates a significant variance in annual salaries across different departments, with Engineering and Finance having notably high total salaries. This suggests that these departments are either larger or have higher-paid positions compared to others.</a:t>
            </a: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Calibri" charset="0"/>
            </a:endParaRPr>
          </a:p>
          <a:p>
            <a:pPr marL="285750" indent="-285750" algn="l" eaLnBrk="0" fontAlgn="base" latinLnBrk="0" hangingPunct="0">
              <a:lnSpc>
                <a:spcPct val="100000"/>
              </a:lnSpc>
              <a:spcBef>
                <a:spcPts val="0"/>
              </a:spcBef>
              <a:spcAft>
                <a:spcPts val="0"/>
              </a:spcAft>
              <a:buSzPct val="100000"/>
              <a:buFont typeface="Wingdings" pitchFamily="2" charset="2"/>
              <a:buChar char="ü"/>
            </a:pPr>
            <a:r>
              <a:rPr lang="en-US" altLang="zh-CN" sz="1800" b="1" i="0" u="none" strike="noStrike" kern="1200" cap="none" spc="0" baseline="0">
                <a:solidFill>
                  <a:schemeClr val="tx1"/>
                </a:solidFill>
                <a:latin typeface="Arial" pitchFamily="34" charset="0"/>
                <a:ea typeface="宋体" charset="0"/>
                <a:cs typeface="Calibri" charset="0"/>
              </a:rPr>
              <a:t>Gender Representation</a:t>
            </a:r>
            <a:r>
              <a:rPr lang="en-US" altLang="zh-CN" sz="18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Calibri" charset="0"/>
              </a:rPr>
              <a:t>The analysis sheet shows a breakdown of salaries by gender within each department. This can be used to evaluate gender parity in terms of compensation across the organization. Some departments may need a closer look to ensure equitable pay.</a:t>
            </a: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charset="0"/>
              <a:cs typeface="Calibri" charset="0"/>
            </a:endParaRPr>
          </a:p>
          <a:p>
            <a:pPr marL="285750" indent="-285750" algn="l" eaLnBrk="0" fontAlgn="base" latinLnBrk="0" hangingPunct="0">
              <a:lnSpc>
                <a:spcPct val="100000"/>
              </a:lnSpc>
              <a:spcBef>
                <a:spcPts val="0"/>
              </a:spcBef>
              <a:spcAft>
                <a:spcPts val="0"/>
              </a:spcAft>
              <a:buSzPct val="100000"/>
              <a:buFont typeface="Wingdings" pitchFamily="2" charset="2"/>
              <a:buChar char="ü"/>
            </a:pPr>
            <a:r>
              <a:rPr lang="en-US" altLang="zh-CN" sz="1800" b="1" i="0" u="none" strike="noStrike" kern="1200" cap="none" spc="0" baseline="0">
                <a:solidFill>
                  <a:schemeClr val="tx1"/>
                </a:solidFill>
                <a:latin typeface="Arial" pitchFamily="34" charset="0"/>
                <a:ea typeface="宋体" charset="0"/>
                <a:cs typeface="Calibri" charset="0"/>
              </a:rPr>
              <a:t>Departmental Insights</a:t>
            </a:r>
            <a:r>
              <a:rPr lang="en-US" altLang="zh-CN" sz="1800" b="0" i="0" u="none" strike="noStrike" kern="1200" cap="none" spc="0" baseline="0">
                <a:solidFill>
                  <a:schemeClr val="tx1"/>
                </a:solidFill>
                <a:latin typeface="Arial" pitchFamily="34" charset="0"/>
                <a:ea typeface="宋体" charset="0"/>
                <a:cs typeface="Calibri" charset="0"/>
              </a:rPr>
              <a:t>: </a:t>
            </a: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charset="0"/>
                <a:cs typeface="Calibri" charset="0"/>
              </a:rPr>
              <a:t>Certain departments like Engineering and Human Resources show a strong presence in both gender categories, indicating a balanced workforce. However, there may be departments where one gender is underrepresented, which could be an area for improvement in diversity initiatives.</a:t>
            </a:r>
            <a:endParaRPr lang="zh-CN" altLang="en-US" sz="1800" b="0" i="0" u="none" strike="noStrike" kern="1200" cap="none" spc="0" baseline="0">
              <a:solidFill>
                <a:schemeClr val="tx1"/>
              </a:solidFill>
              <a:latin typeface="Arial" pitchFamily="34" charset="0"/>
              <a:ea typeface="宋体" charset="0"/>
              <a:cs typeface="Calibri" charset="0"/>
            </a:endParaRPr>
          </a:p>
        </p:txBody>
      </p:sp>
    </p:spTree>
    <p:extLst>
      <p:ext uri="{BB962C8B-B14F-4D97-AF65-F5344CB8AC3E}">
        <p14:creationId xmlns:p14="http://schemas.microsoft.com/office/powerpoint/2010/main" val="1652263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10324"/>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78" name="组合"/>
          <p:cNvGrpSpPr>
            <a:grpSpLocks/>
          </p:cNvGrpSpPr>
          <p:nvPr/>
        </p:nvGrpSpPr>
        <p:grpSpPr>
          <a:xfrm>
            <a:off x="466725" y="6410325"/>
            <a:ext cx="3705224" cy="295275"/>
            <a:chOff x="466725" y="6410325"/>
            <a:chExt cx="3705224" cy="295275"/>
          </a:xfrm>
        </p:grpSpPr>
        <p:pic>
          <p:nvPicPr>
            <p:cNvPr id="76"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77"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79"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0" name="矩形"/>
          <p:cNvSpPr>
            <a:spLocks/>
          </p:cNvSpPr>
          <p:nvPr/>
        </p:nvSpPr>
        <p:spPr>
          <a:xfrm>
            <a:off x="1527773" y="2439829"/>
            <a:ext cx="9136453"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4400" b="1" i="0" u="none" strike="noStrike" kern="1200" cap="none" spc="0" baseline="0">
                <a:solidFill>
                  <a:schemeClr val="tx1"/>
                </a:solidFill>
                <a:latin typeface="Calisto MT" pitchFamily="18" charset="0"/>
                <a:ea typeface="宋体" charset="0"/>
                <a:cs typeface="Times New Roman" pitchFamily="18" charset="0"/>
              </a:rPr>
              <a:t>EMPLOYEE</a:t>
            </a:r>
            <a:r>
              <a:rPr lang="en-US" altLang="zh-CN" sz="4400" b="1" i="0" u="none" strike="noStrike" kern="1200" cap="none" spc="0" baseline="0">
                <a:solidFill>
                  <a:srgbClr val="7030A0"/>
                </a:solidFill>
                <a:latin typeface="Calisto MT" pitchFamily="18" charset="0"/>
                <a:ea typeface="宋体" charset="0"/>
                <a:cs typeface="Times New Roman" pitchFamily="18" charset="0"/>
              </a:rPr>
              <a:t> </a:t>
            </a:r>
            <a:r>
              <a:rPr lang="en-US" altLang="zh-CN" sz="4400" b="1" i="0" u="none" strike="noStrike" kern="1200" cap="none" spc="0" baseline="0">
                <a:solidFill>
                  <a:schemeClr val="tx1"/>
                </a:solidFill>
                <a:latin typeface="Calisto MT" pitchFamily="18" charset="0"/>
                <a:ea typeface="宋体" charset="0"/>
                <a:cs typeface="Times New Roman" pitchFamily="18" charset="0"/>
              </a:rPr>
              <a:t>SALARY</a:t>
            </a:r>
            <a:r>
              <a:rPr lang="en-US" altLang="zh-CN" sz="4400" b="1" i="0" u="none" strike="noStrike" kern="1200" cap="none" spc="0" baseline="0">
                <a:solidFill>
                  <a:srgbClr val="7030A0"/>
                </a:solidFill>
                <a:latin typeface="Calisto MT" pitchFamily="18" charset="0"/>
                <a:ea typeface="宋体" charset="0"/>
                <a:cs typeface="Times New Roman" pitchFamily="18" charset="0"/>
              </a:rPr>
              <a:t> </a:t>
            </a:r>
            <a:r>
              <a:rPr lang="en-US" altLang="zh-CN" sz="4400" b="1" i="0" u="none" strike="noStrike" kern="1200" cap="none" spc="0" baseline="0">
                <a:solidFill>
                  <a:schemeClr val="tx1"/>
                </a:solidFill>
                <a:latin typeface="Calisto MT" pitchFamily="18" charset="0"/>
                <a:ea typeface="宋体" charset="0"/>
                <a:cs typeface="Times New Roman" pitchFamily="18" charset="0"/>
              </a:rPr>
              <a:t>ANALYSIS USING EXCEL</a:t>
            </a:r>
            <a:endParaRPr lang="zh-CN" altLang="en-US" sz="4400" b="1" i="0" u="none" strike="noStrike" kern="1200" cap="none" spc="0" baseline="0">
              <a:solidFill>
                <a:schemeClr val="tx1"/>
              </a:solidFill>
              <a:latin typeface="Calisto MT" pitchFamily="18" charset="0"/>
              <a:ea typeface="宋体" charset="0"/>
              <a:cs typeface="Times New Roman" pitchFamily="18" charset="0"/>
            </a:endParaRPr>
          </a:p>
        </p:txBody>
      </p:sp>
    </p:spTree>
    <p:extLst>
      <p:ext uri="{BB962C8B-B14F-4D97-AF65-F5344CB8AC3E}">
        <p14:creationId xmlns:p14="http://schemas.microsoft.com/office/powerpoint/2010/main" val="15800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1"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1" name="组合"/>
          <p:cNvGrpSpPr>
            <a:grpSpLocks/>
          </p:cNvGrpSpPr>
          <p:nvPr/>
        </p:nvGrpSpPr>
        <p:grpSpPr>
          <a:xfrm>
            <a:off x="7448612" y="0"/>
            <a:ext cx="4743795" cy="6858466"/>
            <a:chOff x="7448612" y="0"/>
            <a:chExt cx="4743795" cy="6858466"/>
          </a:xfrm>
        </p:grpSpPr>
        <p:sp>
          <p:nvSpPr>
            <p:cNvPr id="8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3"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4"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5"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6"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99" name="组合"/>
          <p:cNvGrpSpPr>
            <a:grpSpLocks/>
          </p:cNvGrpSpPr>
          <p:nvPr/>
        </p:nvGrpSpPr>
        <p:grpSpPr>
          <a:xfrm>
            <a:off x="47625" y="3819523"/>
            <a:ext cx="4124324" cy="3009897"/>
            <a:chOff x="47625" y="3819523"/>
            <a:chExt cx="4124324" cy="3009897"/>
          </a:xfrm>
        </p:grpSpPr>
        <p:pic>
          <p:nvPicPr>
            <p:cNvPr id="97"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98"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0"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2"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6607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 name="组合"/>
          <p:cNvGrpSpPr>
            <a:grpSpLocks/>
          </p:cNvGrpSpPr>
          <p:nvPr/>
        </p:nvGrpSpPr>
        <p:grpSpPr>
          <a:xfrm>
            <a:off x="8742297" y="1981200"/>
            <a:ext cx="2762249" cy="3257550"/>
            <a:chOff x="8742297" y="1981200"/>
            <a:chExt cx="2762249" cy="3257550"/>
          </a:xfrm>
        </p:grpSpPr>
        <p:sp>
          <p:nvSpPr>
            <p:cNvPr id="103" name="曲线"/>
            <p:cNvSpPr>
              <a:spLocks/>
            </p:cNvSpPr>
            <p:nvPr/>
          </p:nvSpPr>
          <p:spPr>
            <a:xfrm>
              <a:off x="10104371" y="441007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 name="曲线"/>
            <p:cNvSpPr>
              <a:spLocks/>
            </p:cNvSpPr>
            <p:nvPr/>
          </p:nvSpPr>
          <p:spPr>
            <a:xfrm>
              <a:off x="10104371" y="4943474"/>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05" name="图片"/>
            <p:cNvPicPr>
              <a:picLocks/>
            </p:cNvPicPr>
            <p:nvPr/>
          </p:nvPicPr>
          <p:blipFill>
            <a:blip r:embed="rId3" cstate="print"/>
            <a:stretch>
              <a:fillRect/>
            </a:stretch>
          </p:blipFill>
          <p:spPr>
            <a:xfrm>
              <a:off x="8742297" y="1981200"/>
              <a:ext cx="2762249" cy="3257550"/>
            </a:xfrm>
            <a:prstGeom prst="rect">
              <a:avLst/>
            </a:prstGeom>
            <a:noFill/>
            <a:ln w="12700" cap="flat" cmpd="sng">
              <a:noFill/>
              <a:prstDash val="solid"/>
              <a:miter/>
            </a:ln>
          </p:spPr>
        </p:pic>
      </p:grpSp>
      <p:sp>
        <p:nvSpPr>
          <p:cNvPr id="107" name="文本框"/>
          <p:cNvSpPr>
            <a:spLocks noGrp="1"/>
          </p:cNvSpPr>
          <p:nvPr>
            <p:ph type="title"/>
          </p:nvPr>
        </p:nvSpPr>
        <p:spPr>
          <a:xfrm>
            <a:off x="701413" y="404768"/>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0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09"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0" name="矩形"/>
          <p:cNvSpPr>
            <a:spLocks/>
          </p:cNvSpPr>
          <p:nvPr/>
        </p:nvSpPr>
        <p:spPr>
          <a:xfrm>
            <a:off x="676275" y="1367374"/>
            <a:ext cx="7086600" cy="153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Aptos" pitchFamily="34" charset="0"/>
                <a:ea typeface="宋体" charset="0"/>
                <a:cs typeface="Calibri" charset="0"/>
              </a:rPr>
              <a:t>The objective of this analysis is to conduct a comprehensive examination of employee salary distribution across different departments within the company.</a:t>
            </a:r>
            <a:endParaRPr lang="zh-CN" altLang="en-US" sz="2400" b="0" i="0" u="none" strike="noStrike" kern="1200" cap="none" spc="0" baseline="0">
              <a:solidFill>
                <a:schemeClr val="tx1"/>
              </a:solidFill>
              <a:latin typeface="Aptos" pitchFamily="34" charset="0"/>
              <a:ea typeface="宋体" charset="0"/>
              <a:cs typeface="Calibri" charset="0"/>
            </a:endParaRPr>
          </a:p>
        </p:txBody>
      </p:sp>
      <p:sp>
        <p:nvSpPr>
          <p:cNvPr id="111" name="矩形"/>
          <p:cNvSpPr>
            <a:spLocks/>
          </p:cNvSpPr>
          <p:nvPr/>
        </p:nvSpPr>
        <p:spPr>
          <a:xfrm>
            <a:off x="660563" y="3237170"/>
            <a:ext cx="7070889" cy="1539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Aptos" pitchFamily="34" charset="0"/>
                <a:ea typeface="宋体" charset="0"/>
                <a:cs typeface="Calibri" charset="0"/>
              </a:rPr>
              <a:t>The analysis focuses on understanding the salary structure by evaluating annual salaries, gender distribution, departmental budgets, and employee demographics.</a:t>
            </a:r>
            <a:endParaRPr lang="zh-CN" altLang="en-US" sz="2400" b="0" i="0" u="none" strike="noStrike" kern="1200" cap="none" spc="0" baseline="0">
              <a:solidFill>
                <a:schemeClr val="tx1"/>
              </a:solidFill>
              <a:latin typeface="Aptos" pitchFamily="34" charset="0"/>
              <a:ea typeface="宋体" charset="0"/>
              <a:cs typeface="Calibri" charset="0"/>
            </a:endParaRPr>
          </a:p>
        </p:txBody>
      </p:sp>
      <p:sp>
        <p:nvSpPr>
          <p:cNvPr id="112" name="矩形"/>
          <p:cNvSpPr>
            <a:spLocks/>
          </p:cNvSpPr>
          <p:nvPr/>
        </p:nvSpPr>
        <p:spPr>
          <a:xfrm>
            <a:off x="652707" y="5114038"/>
            <a:ext cx="7086600" cy="153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Aptos" pitchFamily="34" charset="0"/>
                <a:ea typeface="宋体" charset="0"/>
                <a:cs typeface="Calibri" charset="0"/>
              </a:rPr>
              <a:t>This will help identify discrepancies, trends, or patterns in compensation, which can inform strategic decisions regarding pay equity, departmental budgeting, and workforce planning.</a:t>
            </a:r>
            <a:endParaRPr lang="zh-CN" altLang="en-US" sz="2400" b="0" i="0" u="none" strike="noStrike" kern="1200" cap="none" spc="0" baseline="0">
              <a:solidFill>
                <a:schemeClr val="tx1"/>
              </a:solidFill>
              <a:latin typeface="Aptos" pitchFamily="34" charset="0"/>
              <a:ea typeface="宋体" charset="0"/>
              <a:cs typeface="Calibri" charset="0"/>
            </a:endParaRPr>
          </a:p>
        </p:txBody>
      </p:sp>
    </p:spTree>
    <p:extLst>
      <p:ext uri="{BB962C8B-B14F-4D97-AF65-F5344CB8AC3E}">
        <p14:creationId xmlns:p14="http://schemas.microsoft.com/office/powerpoint/2010/main" val="171612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7"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9"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0" name="矩形"/>
          <p:cNvSpPr>
            <a:spLocks/>
          </p:cNvSpPr>
          <p:nvPr/>
        </p:nvSpPr>
        <p:spPr>
          <a:xfrm>
            <a:off x="838200" y="1351508"/>
            <a:ext cx="7924800" cy="40728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Aptos" pitchFamily="34" charset="0"/>
                <a:ea typeface="宋体" charset="0"/>
                <a:cs typeface="Times New Roman" pitchFamily="18" charset="0"/>
              </a:rPr>
              <a:t>This project analyzes employee salary data to assess compensation trends across different departments.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Aptos" pitchFamily="34" charset="0"/>
              <a:ea typeface="宋体"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Aptos" pitchFamily="34" charset="0"/>
                <a:ea typeface="宋体" charset="0"/>
                <a:cs typeface="Times New Roman" pitchFamily="18" charset="0"/>
              </a:rPr>
              <a:t>It focuses on salary distribution by gender, department, and other demographics,aiming to identify potential disparities.</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Aptos" pitchFamily="34" charset="0"/>
              <a:ea typeface="宋体" charset="0"/>
              <a:cs typeface="Times New Roman" pitchFamily="18"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Aptos" pitchFamily="34" charset="0"/>
                <a:ea typeface="宋体" charset="0"/>
                <a:cs typeface="Times New Roman" pitchFamily="18" charset="0"/>
              </a:rPr>
              <a:t>The analysis provides insights into departmental budgets and helps inform strategic decisions on pay equity and workforce planning.</a:t>
            </a:r>
            <a:endParaRPr lang="zh-CN" altLang="en-US" sz="2400" b="0" i="0" u="none" strike="noStrike" kern="1200" cap="none" spc="0" baseline="0">
              <a:solidFill>
                <a:schemeClr val="tx1"/>
              </a:solidFill>
              <a:latin typeface="Aptos" pitchFamily="34" charset="0"/>
              <a:ea typeface="宋体" charset="0"/>
              <a:cs typeface="Times New Roman" pitchFamily="18" charset="0"/>
            </a:endParaRPr>
          </a:p>
        </p:txBody>
      </p:sp>
    </p:spTree>
    <p:extLst>
      <p:ext uri="{BB962C8B-B14F-4D97-AF65-F5344CB8AC3E}">
        <p14:creationId xmlns:p14="http://schemas.microsoft.com/office/powerpoint/2010/main" val="173052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2"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4" name="直线"/>
          <p:cNvSpPr>
            <a:spLocks/>
          </p:cNvSpPr>
          <p:nvPr/>
        </p:nvSpPr>
        <p:spPr>
          <a:xfrm>
            <a:off x="1066800" y="1600817"/>
            <a:ext cx="7848599" cy="0"/>
          </a:xfrm>
          <a:prstGeom prst="line">
            <a:avLst/>
          </a:prstGeom>
          <a:solidFill>
            <a:srgbClr val="FFFFFF"/>
          </a:solidFill>
          <a:ln w="25400" cap="flat" cmpd="sng">
            <a:solidFill>
              <a:srgbClr val="000000"/>
            </a:solidFill>
            <a:prstDash val="solid"/>
            <a:round/>
          </a:ln>
        </p:spPr>
      </p:sp>
      <p:sp>
        <p:nvSpPr>
          <p:cNvPr id="125" name="矩形"/>
          <p:cNvSpPr>
            <a:spLocks/>
          </p:cNvSpPr>
          <p:nvPr/>
        </p:nvSpPr>
        <p:spPr>
          <a:xfrm>
            <a:off x="1066800" y="1600817"/>
            <a:ext cx="7848599" cy="1011308"/>
          </a:xfrm>
          <a:prstGeom prst="rect">
            <a:avLst/>
          </a:prstGeom>
          <a:noFill/>
          <a:ln cap="flat" cmpd="sng">
            <a:noFill/>
            <a:prstDash val="solid"/>
            <a:round/>
          </a:ln>
        </p:spPr>
      </p:sp>
      <p:sp>
        <p:nvSpPr>
          <p:cNvPr id="126" name="矩形"/>
          <p:cNvSpPr>
            <a:spLocks/>
          </p:cNvSpPr>
          <p:nvPr/>
        </p:nvSpPr>
        <p:spPr>
          <a:xfrm>
            <a:off x="1066800" y="1600817"/>
            <a:ext cx="7848599" cy="1011308"/>
          </a:xfrm>
          <a:prstGeom prst="rect">
            <a:avLst/>
          </a:prstGeom>
          <a:noFill/>
          <a:ln w="12700" cap="flat" cmpd="sng">
            <a:noFill/>
            <a:prstDash val="solid"/>
            <a:miter/>
          </a:ln>
        </p:spPr>
        <p:txBody>
          <a:bodyPr vert="horz" wrap="square" lIns="68580" tIns="68580" rIns="68580" bIns="68580" anchor="t" anchorCtr="0">
            <a:prstTxWarp prst="textNoShape">
              <a:avLst/>
            </a:prstTxWarp>
          </a:bodyPr>
          <a:lstStyle/>
          <a:p>
            <a:pPr marL="0" indent="0" algn="l" defTabSz="800100">
              <a:lnSpc>
                <a:spcPct val="90000"/>
              </a:lnSpc>
              <a:spcBef>
                <a:spcPts val="0"/>
              </a:spcBef>
              <a:spcAft>
                <a:spcPct val="35000"/>
              </a:spcAft>
              <a:buNone/>
            </a:pPr>
            <a:r>
              <a:rPr lang="en-US" altLang="zh-CN" sz="1800" b="1" i="0" u="none" strike="noStrike" kern="1200" cap="none" spc="0" baseline="0">
                <a:solidFill>
                  <a:schemeClr val="tx1"/>
                </a:solidFill>
                <a:latin typeface="Aptos" pitchFamily="34" charset="0"/>
                <a:ea typeface="宋体" charset="0"/>
                <a:cs typeface="Calibri" charset="0"/>
              </a:rPr>
              <a:t>Human Resources (HR) Team:</a:t>
            </a:r>
          </a:p>
          <a:p>
            <a:pPr marL="0" indent="0" algn="l" defTabSz="800100">
              <a:lnSpc>
                <a:spcPct val="90000"/>
              </a:lnSpc>
              <a:spcBef>
                <a:spcPts val="0"/>
              </a:spcBef>
              <a:spcAft>
                <a:spcPct val="35000"/>
              </a:spcAft>
              <a:buNone/>
            </a:pPr>
            <a:r>
              <a:rPr lang="en-US" altLang="zh-CN" sz="1800" b="0" i="0" u="none" strike="noStrike" kern="1200" cap="none" spc="0" baseline="0">
                <a:solidFill>
                  <a:schemeClr val="tx1"/>
                </a:solidFill>
                <a:latin typeface="Aptos" pitchFamily="34" charset="0"/>
                <a:ea typeface="宋体" charset="0"/>
                <a:cs typeface="Calibri" charset="0"/>
              </a:rPr>
              <a:t>To assess pay equity, manage compensation plans, and ensure compliance with labor laws.</a:t>
            </a:r>
            <a:endParaRPr lang="zh-CN" altLang="en-US" sz="1800" b="0" i="0" u="none" strike="noStrike" kern="1200" cap="none" spc="0" baseline="0">
              <a:solidFill>
                <a:schemeClr val="tx1"/>
              </a:solidFill>
              <a:latin typeface="Aptos" pitchFamily="34" charset="0"/>
              <a:ea typeface="宋体" charset="0"/>
              <a:cs typeface="Calibri" charset="0"/>
            </a:endParaRPr>
          </a:p>
        </p:txBody>
      </p:sp>
      <p:sp>
        <p:nvSpPr>
          <p:cNvPr id="127" name="直线"/>
          <p:cNvSpPr>
            <a:spLocks/>
          </p:cNvSpPr>
          <p:nvPr/>
        </p:nvSpPr>
        <p:spPr>
          <a:xfrm>
            <a:off x="1066800" y="2612125"/>
            <a:ext cx="7848599" cy="0"/>
          </a:xfrm>
          <a:prstGeom prst="line">
            <a:avLst/>
          </a:prstGeom>
          <a:solidFill>
            <a:srgbClr val="FFFFFF"/>
          </a:solidFill>
          <a:ln w="25400" cap="flat" cmpd="sng">
            <a:solidFill>
              <a:srgbClr val="000000"/>
            </a:solidFill>
            <a:prstDash val="solid"/>
            <a:round/>
          </a:ln>
        </p:spPr>
      </p:sp>
      <p:sp>
        <p:nvSpPr>
          <p:cNvPr id="128" name="矩形"/>
          <p:cNvSpPr>
            <a:spLocks/>
          </p:cNvSpPr>
          <p:nvPr/>
        </p:nvSpPr>
        <p:spPr>
          <a:xfrm>
            <a:off x="1066800" y="2612125"/>
            <a:ext cx="7848599" cy="1011307"/>
          </a:xfrm>
          <a:prstGeom prst="rect">
            <a:avLst/>
          </a:prstGeom>
          <a:noFill/>
          <a:ln cap="flat" cmpd="sng">
            <a:noFill/>
            <a:prstDash val="solid"/>
            <a:round/>
          </a:ln>
        </p:spPr>
      </p:sp>
      <p:sp>
        <p:nvSpPr>
          <p:cNvPr id="129" name="矩形"/>
          <p:cNvSpPr>
            <a:spLocks/>
          </p:cNvSpPr>
          <p:nvPr/>
        </p:nvSpPr>
        <p:spPr>
          <a:xfrm>
            <a:off x="1066800" y="2612125"/>
            <a:ext cx="7848599" cy="1011307"/>
          </a:xfrm>
          <a:prstGeom prst="rect">
            <a:avLst/>
          </a:prstGeom>
          <a:noFill/>
          <a:ln w="12700" cap="flat" cmpd="sng">
            <a:noFill/>
            <a:prstDash val="solid"/>
            <a:miter/>
          </a:ln>
        </p:spPr>
        <p:txBody>
          <a:bodyPr vert="horz" wrap="square" lIns="68580" tIns="68580" rIns="68580" bIns="68580" anchor="t" anchorCtr="0">
            <a:prstTxWarp prst="textNoShape">
              <a:avLst/>
            </a:prstTxWarp>
          </a:bodyPr>
          <a:lstStyle/>
          <a:p>
            <a:pPr marL="0" indent="0" algn="l" defTabSz="800100">
              <a:lnSpc>
                <a:spcPct val="90000"/>
              </a:lnSpc>
              <a:spcBef>
                <a:spcPts val="0"/>
              </a:spcBef>
              <a:spcAft>
                <a:spcPct val="35000"/>
              </a:spcAft>
              <a:buNone/>
            </a:pPr>
            <a:r>
              <a:rPr lang="en-US" altLang="zh-CN" sz="1800" b="1" i="0" u="none" strike="noStrike" kern="1200" cap="none" spc="0" baseline="0">
                <a:solidFill>
                  <a:schemeClr val="tx1"/>
                </a:solidFill>
                <a:latin typeface="Aptos" pitchFamily="34" charset="0"/>
                <a:ea typeface="宋体" charset="0"/>
                <a:cs typeface="Calibri" charset="0"/>
              </a:rPr>
              <a:t>Department Managers:</a:t>
            </a:r>
          </a:p>
          <a:p>
            <a:pPr marL="0" indent="0" algn="l" defTabSz="800100">
              <a:lnSpc>
                <a:spcPct val="90000"/>
              </a:lnSpc>
              <a:spcBef>
                <a:spcPts val="0"/>
              </a:spcBef>
              <a:spcAft>
                <a:spcPct val="35000"/>
              </a:spcAft>
              <a:buNone/>
            </a:pPr>
            <a:r>
              <a:rPr lang="en-US" altLang="zh-CN" sz="1800" b="0" i="0" u="none" strike="noStrike" kern="1200" cap="none" spc="0" baseline="0">
                <a:solidFill>
                  <a:schemeClr val="tx1"/>
                </a:solidFill>
                <a:latin typeface="Aptos" pitchFamily="34" charset="0"/>
                <a:ea typeface="宋体" charset="0"/>
                <a:cs typeface="Calibri" charset="0"/>
              </a:rPr>
              <a:t>To understand salary distributions within their teams and make informed decisions about budgeting and employee compensation.</a:t>
            </a:r>
            <a:endParaRPr lang="zh-CN" altLang="en-US" sz="1800" b="0" i="0" u="none" strike="noStrike" kern="1200" cap="none" spc="0" baseline="0">
              <a:solidFill>
                <a:schemeClr val="tx1"/>
              </a:solidFill>
              <a:latin typeface="Aptos" pitchFamily="34" charset="0"/>
              <a:ea typeface="宋体" charset="0"/>
              <a:cs typeface="Calibri" charset="0"/>
            </a:endParaRPr>
          </a:p>
        </p:txBody>
      </p:sp>
      <p:sp>
        <p:nvSpPr>
          <p:cNvPr id="130" name="直线"/>
          <p:cNvSpPr>
            <a:spLocks/>
          </p:cNvSpPr>
          <p:nvPr/>
        </p:nvSpPr>
        <p:spPr>
          <a:xfrm>
            <a:off x="1066800" y="3623433"/>
            <a:ext cx="7848599" cy="0"/>
          </a:xfrm>
          <a:prstGeom prst="line">
            <a:avLst/>
          </a:prstGeom>
          <a:solidFill>
            <a:srgbClr val="FFFFFF"/>
          </a:solidFill>
          <a:ln w="25400" cap="flat" cmpd="sng">
            <a:solidFill>
              <a:srgbClr val="000000"/>
            </a:solidFill>
            <a:prstDash val="solid"/>
            <a:round/>
          </a:ln>
        </p:spPr>
      </p:sp>
      <p:sp>
        <p:nvSpPr>
          <p:cNvPr id="131" name="矩形"/>
          <p:cNvSpPr>
            <a:spLocks/>
          </p:cNvSpPr>
          <p:nvPr/>
        </p:nvSpPr>
        <p:spPr>
          <a:xfrm>
            <a:off x="1066800" y="3623433"/>
            <a:ext cx="7848599" cy="1011308"/>
          </a:xfrm>
          <a:prstGeom prst="rect">
            <a:avLst/>
          </a:prstGeom>
          <a:noFill/>
          <a:ln cap="flat" cmpd="sng">
            <a:noFill/>
            <a:prstDash val="solid"/>
            <a:round/>
          </a:ln>
        </p:spPr>
      </p:sp>
      <p:sp>
        <p:nvSpPr>
          <p:cNvPr id="132" name="矩形"/>
          <p:cNvSpPr>
            <a:spLocks/>
          </p:cNvSpPr>
          <p:nvPr/>
        </p:nvSpPr>
        <p:spPr>
          <a:xfrm>
            <a:off x="1066800" y="3623433"/>
            <a:ext cx="7848599" cy="1011308"/>
          </a:xfrm>
          <a:prstGeom prst="rect">
            <a:avLst/>
          </a:prstGeom>
          <a:noFill/>
          <a:ln w="12700" cap="flat" cmpd="sng">
            <a:noFill/>
            <a:prstDash val="solid"/>
            <a:miter/>
          </a:ln>
        </p:spPr>
        <p:txBody>
          <a:bodyPr vert="horz" wrap="square" lIns="68580" tIns="68580" rIns="68580" bIns="68580" anchor="t" anchorCtr="0">
            <a:prstTxWarp prst="textNoShape">
              <a:avLst/>
            </a:prstTxWarp>
          </a:bodyPr>
          <a:lstStyle/>
          <a:p>
            <a:pPr marL="0" indent="0" algn="l" defTabSz="800100">
              <a:lnSpc>
                <a:spcPct val="90000"/>
              </a:lnSpc>
              <a:spcBef>
                <a:spcPts val="0"/>
              </a:spcBef>
              <a:spcAft>
                <a:spcPct val="35000"/>
              </a:spcAft>
              <a:buNone/>
            </a:pPr>
            <a:r>
              <a:rPr lang="en-US" altLang="zh-CN" sz="1800" b="1" i="0" u="none" strike="noStrike" kern="1200" cap="none" spc="0" baseline="0">
                <a:solidFill>
                  <a:schemeClr val="tx1"/>
                </a:solidFill>
                <a:latin typeface="Aptos" pitchFamily="34" charset="0"/>
                <a:ea typeface="宋体" charset="0"/>
                <a:cs typeface="Calibri" charset="0"/>
              </a:rPr>
              <a:t>Finance Team: </a:t>
            </a:r>
          </a:p>
          <a:p>
            <a:pPr marL="0" indent="0" algn="l" defTabSz="800100">
              <a:lnSpc>
                <a:spcPct val="90000"/>
              </a:lnSpc>
              <a:spcBef>
                <a:spcPts val="0"/>
              </a:spcBef>
              <a:spcAft>
                <a:spcPct val="35000"/>
              </a:spcAft>
              <a:buNone/>
            </a:pPr>
            <a:r>
              <a:rPr lang="en-US" altLang="zh-CN" sz="1800" b="0" i="0" u="none" strike="noStrike" kern="1200" cap="none" spc="0" baseline="0">
                <a:solidFill>
                  <a:schemeClr val="tx1"/>
                </a:solidFill>
                <a:latin typeface="Aptos" pitchFamily="34" charset="0"/>
                <a:ea typeface="宋体" charset="0"/>
                <a:cs typeface="Calibri" charset="0"/>
              </a:rPr>
              <a:t>To analyze departmental salary expenditures and assist in budget planning and allocation.</a:t>
            </a:r>
            <a:endParaRPr lang="zh-CN" altLang="en-US" sz="1800" b="0" i="0" u="none" strike="noStrike" kern="1200" cap="none" spc="0" baseline="0">
              <a:solidFill>
                <a:schemeClr val="tx1"/>
              </a:solidFill>
              <a:latin typeface="Aptos" pitchFamily="34" charset="0"/>
              <a:ea typeface="宋体" charset="0"/>
              <a:cs typeface="Calibri" charset="0"/>
            </a:endParaRPr>
          </a:p>
        </p:txBody>
      </p:sp>
      <p:sp>
        <p:nvSpPr>
          <p:cNvPr id="133" name="直线"/>
          <p:cNvSpPr>
            <a:spLocks/>
          </p:cNvSpPr>
          <p:nvPr/>
        </p:nvSpPr>
        <p:spPr>
          <a:xfrm>
            <a:off x="1066800" y="4634741"/>
            <a:ext cx="7848599" cy="0"/>
          </a:xfrm>
          <a:prstGeom prst="line">
            <a:avLst/>
          </a:prstGeom>
          <a:solidFill>
            <a:srgbClr val="FFFFFF"/>
          </a:solidFill>
          <a:ln w="25400" cap="flat" cmpd="sng">
            <a:solidFill>
              <a:srgbClr val="000000"/>
            </a:solidFill>
            <a:prstDash val="solid"/>
            <a:round/>
          </a:ln>
        </p:spPr>
      </p:sp>
      <p:sp>
        <p:nvSpPr>
          <p:cNvPr id="134" name="矩形"/>
          <p:cNvSpPr>
            <a:spLocks/>
          </p:cNvSpPr>
          <p:nvPr/>
        </p:nvSpPr>
        <p:spPr>
          <a:xfrm>
            <a:off x="1066800" y="4634741"/>
            <a:ext cx="7848599" cy="1011308"/>
          </a:xfrm>
          <a:prstGeom prst="rect">
            <a:avLst/>
          </a:prstGeom>
          <a:noFill/>
          <a:ln cap="flat" cmpd="sng">
            <a:noFill/>
            <a:prstDash val="solid"/>
            <a:round/>
          </a:ln>
        </p:spPr>
      </p:sp>
      <p:sp>
        <p:nvSpPr>
          <p:cNvPr id="135" name="矩形"/>
          <p:cNvSpPr>
            <a:spLocks/>
          </p:cNvSpPr>
          <p:nvPr/>
        </p:nvSpPr>
        <p:spPr>
          <a:xfrm>
            <a:off x="1066800" y="4634741"/>
            <a:ext cx="7848599" cy="1011308"/>
          </a:xfrm>
          <a:prstGeom prst="rect">
            <a:avLst/>
          </a:prstGeom>
          <a:noFill/>
          <a:ln w="12700" cap="flat" cmpd="sng">
            <a:noFill/>
            <a:prstDash val="solid"/>
            <a:miter/>
          </a:ln>
        </p:spPr>
        <p:txBody>
          <a:bodyPr vert="horz" wrap="square" lIns="68580" tIns="68580" rIns="68580" bIns="68580" anchor="t" anchorCtr="0">
            <a:prstTxWarp prst="textNoShape">
              <a:avLst/>
            </a:prstTxWarp>
          </a:bodyPr>
          <a:lstStyle/>
          <a:p>
            <a:pPr marL="0" indent="0" algn="l" defTabSz="800100">
              <a:lnSpc>
                <a:spcPct val="90000"/>
              </a:lnSpc>
              <a:spcBef>
                <a:spcPts val="0"/>
              </a:spcBef>
              <a:spcAft>
                <a:spcPct val="35000"/>
              </a:spcAft>
              <a:buNone/>
            </a:pPr>
            <a:r>
              <a:rPr lang="en-US" altLang="zh-CN" sz="1800" b="1" i="0" u="none" strike="noStrike" kern="1200" cap="none" spc="0" baseline="0">
                <a:solidFill>
                  <a:schemeClr val="tx1"/>
                </a:solidFill>
                <a:latin typeface="Aptos" pitchFamily="34" charset="0"/>
                <a:ea typeface="宋体" charset="0"/>
                <a:cs typeface="Calibri" charset="0"/>
              </a:rPr>
              <a:t>Executives and Leadership:</a:t>
            </a:r>
          </a:p>
          <a:p>
            <a:pPr marL="0" indent="0" algn="l" defTabSz="800100">
              <a:lnSpc>
                <a:spcPct val="90000"/>
              </a:lnSpc>
              <a:spcBef>
                <a:spcPts val="0"/>
              </a:spcBef>
              <a:spcAft>
                <a:spcPct val="35000"/>
              </a:spcAft>
              <a:buNone/>
            </a:pPr>
            <a:r>
              <a:rPr lang="en-US" altLang="zh-CN" sz="1800" b="0" i="0" u="none" strike="noStrike" kern="1200" cap="none" spc="0" baseline="0">
                <a:solidFill>
                  <a:schemeClr val="tx1"/>
                </a:solidFill>
                <a:latin typeface="Aptos" pitchFamily="34" charset="0"/>
                <a:ea typeface="宋体" charset="0"/>
                <a:cs typeface="Calibri" charset="0"/>
              </a:rPr>
              <a:t>To gain insights into company-wide compensation trends and make strategic decisions regarding workforce planning and organizational policies.</a:t>
            </a:r>
            <a:endParaRPr lang="zh-CN" altLang="en-US" sz="1800" b="0" i="0" u="none" strike="noStrike" kern="1200" cap="none" spc="0" baseline="0">
              <a:solidFill>
                <a:schemeClr val="tx1"/>
              </a:solidFill>
              <a:latin typeface="Aptos" pitchFamily="34" charset="0"/>
              <a:ea typeface="宋体" charset="0"/>
              <a:cs typeface="Calibri" charset="0"/>
            </a:endParaRPr>
          </a:p>
        </p:txBody>
      </p:sp>
      <p:sp>
        <p:nvSpPr>
          <p:cNvPr id="136" name="直线"/>
          <p:cNvSpPr>
            <a:spLocks/>
          </p:cNvSpPr>
          <p:nvPr/>
        </p:nvSpPr>
        <p:spPr>
          <a:xfrm>
            <a:off x="1066800" y="5646049"/>
            <a:ext cx="7848599" cy="0"/>
          </a:xfrm>
          <a:prstGeom prst="line">
            <a:avLst/>
          </a:prstGeom>
          <a:solidFill>
            <a:srgbClr val="FFFFFF"/>
          </a:solidFill>
          <a:ln w="25400" cap="flat" cmpd="sng">
            <a:solidFill>
              <a:srgbClr val="000000"/>
            </a:solidFill>
            <a:prstDash val="solid"/>
            <a:round/>
          </a:ln>
        </p:spPr>
      </p:sp>
      <p:sp>
        <p:nvSpPr>
          <p:cNvPr id="137" name="矩形"/>
          <p:cNvSpPr>
            <a:spLocks/>
          </p:cNvSpPr>
          <p:nvPr/>
        </p:nvSpPr>
        <p:spPr>
          <a:xfrm>
            <a:off x="1066800" y="5646049"/>
            <a:ext cx="7848599" cy="1011308"/>
          </a:xfrm>
          <a:prstGeom prst="rect">
            <a:avLst/>
          </a:prstGeom>
          <a:noFill/>
          <a:ln cap="flat" cmpd="sng">
            <a:noFill/>
            <a:prstDash val="solid"/>
            <a:round/>
          </a:ln>
        </p:spPr>
      </p:sp>
      <p:sp>
        <p:nvSpPr>
          <p:cNvPr id="138" name="矩形"/>
          <p:cNvSpPr>
            <a:spLocks/>
          </p:cNvSpPr>
          <p:nvPr/>
        </p:nvSpPr>
        <p:spPr>
          <a:xfrm>
            <a:off x="1066800" y="5646049"/>
            <a:ext cx="7848599" cy="1011308"/>
          </a:xfrm>
          <a:prstGeom prst="rect">
            <a:avLst/>
          </a:prstGeom>
          <a:noFill/>
          <a:ln w="12700" cap="flat" cmpd="sng">
            <a:noFill/>
            <a:prstDash val="solid"/>
            <a:miter/>
          </a:ln>
        </p:spPr>
        <p:txBody>
          <a:bodyPr vert="horz" wrap="square" lIns="68580" tIns="68580" rIns="68580" bIns="68580" anchor="t" anchorCtr="0">
            <a:prstTxWarp prst="textNoShape">
              <a:avLst/>
            </a:prstTxWarp>
          </a:bodyPr>
          <a:lstStyle/>
          <a:p>
            <a:pPr marL="0" indent="0" algn="l" defTabSz="800100">
              <a:lnSpc>
                <a:spcPct val="90000"/>
              </a:lnSpc>
              <a:spcBef>
                <a:spcPts val="0"/>
              </a:spcBef>
              <a:spcAft>
                <a:spcPct val="35000"/>
              </a:spcAft>
              <a:buNone/>
            </a:pPr>
            <a:r>
              <a:rPr lang="en-US" altLang="zh-CN" sz="1800" b="1" i="0" u="none" strike="noStrike" kern="1200" cap="none" spc="0" baseline="0">
                <a:solidFill>
                  <a:schemeClr val="tx1"/>
                </a:solidFill>
                <a:latin typeface="Aptos" pitchFamily="34" charset="0"/>
                <a:ea typeface="宋体" charset="0"/>
                <a:cs typeface="Calibri" charset="0"/>
              </a:rPr>
              <a:t>Diversity and Inclusion Officers: </a:t>
            </a:r>
          </a:p>
          <a:p>
            <a:pPr marL="0" indent="0" algn="l" defTabSz="800100">
              <a:lnSpc>
                <a:spcPct val="90000"/>
              </a:lnSpc>
              <a:spcBef>
                <a:spcPts val="0"/>
              </a:spcBef>
              <a:spcAft>
                <a:spcPct val="35000"/>
              </a:spcAft>
              <a:buNone/>
            </a:pPr>
            <a:r>
              <a:rPr lang="en-US" altLang="zh-CN" sz="1800" b="0" i="0" u="none" strike="noStrike" kern="1200" cap="none" spc="0" baseline="0">
                <a:solidFill>
                  <a:schemeClr val="tx1"/>
                </a:solidFill>
                <a:latin typeface="Aptos" pitchFamily="34" charset="0"/>
                <a:ea typeface="宋体" charset="0"/>
                <a:cs typeface="Calibri" charset="0"/>
              </a:rPr>
              <a:t>To monitor and address any disparities in pay related to gender, ethnicity, or other demographics.</a:t>
            </a:r>
            <a:endParaRPr lang="zh-CN" altLang="en-US" sz="1800" b="0" i="0" u="none" strike="noStrike" kern="1200" cap="none" spc="0" baseline="0">
              <a:solidFill>
                <a:schemeClr val="tx1"/>
              </a:solidFill>
              <a:latin typeface="Aptos" pitchFamily="34" charset="0"/>
              <a:ea typeface="宋体" charset="0"/>
              <a:cs typeface="Calibri" charset="0"/>
            </a:endParaRPr>
          </a:p>
        </p:txBody>
      </p:sp>
    </p:spTree>
    <p:extLst>
      <p:ext uri="{BB962C8B-B14F-4D97-AF65-F5344CB8AC3E}">
        <p14:creationId xmlns:p14="http://schemas.microsoft.com/office/powerpoint/2010/main" val="96272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0"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4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2" name="直线"/>
          <p:cNvSpPr>
            <a:spLocks/>
          </p:cNvSpPr>
          <p:nvPr/>
        </p:nvSpPr>
        <p:spPr>
          <a:xfrm>
            <a:off x="995681" y="4318026"/>
            <a:ext cx="8127999" cy="0"/>
          </a:xfrm>
          <a:prstGeom prst="line">
            <a:avLst/>
          </a:prstGeom>
          <a:noFill/>
          <a:ln w="25400" cap="flat" cmpd="sng">
            <a:solidFill>
              <a:srgbClr val="000000"/>
            </a:solidFill>
            <a:prstDash val="solid"/>
            <a:round/>
          </a:ln>
        </p:spPr>
      </p:sp>
      <p:sp>
        <p:nvSpPr>
          <p:cNvPr id="143" name="直线"/>
          <p:cNvSpPr>
            <a:spLocks/>
          </p:cNvSpPr>
          <p:nvPr/>
        </p:nvSpPr>
        <p:spPr>
          <a:xfrm>
            <a:off x="838200" y="2386575"/>
            <a:ext cx="8127999" cy="0"/>
          </a:xfrm>
          <a:prstGeom prst="line">
            <a:avLst/>
          </a:prstGeom>
          <a:noFill/>
          <a:ln w="25400" cap="flat" cmpd="sng">
            <a:solidFill>
              <a:srgbClr val="000000"/>
            </a:solidFill>
            <a:prstDash val="solid"/>
            <a:round/>
          </a:ln>
        </p:spPr>
      </p:sp>
      <p:sp>
        <p:nvSpPr>
          <p:cNvPr id="144" name="矩形"/>
          <p:cNvSpPr>
            <a:spLocks/>
          </p:cNvSpPr>
          <p:nvPr/>
        </p:nvSpPr>
        <p:spPr>
          <a:xfrm>
            <a:off x="2951479" y="1753374"/>
            <a:ext cx="6014720" cy="633200"/>
          </a:xfrm>
          <a:prstGeom prst="rect">
            <a:avLst/>
          </a:prstGeom>
          <a:noFill/>
          <a:ln cap="flat" cmpd="sng">
            <a:noFill/>
            <a:prstDash val="solid"/>
            <a:round/>
          </a:ln>
        </p:spPr>
      </p:sp>
      <p:sp>
        <p:nvSpPr>
          <p:cNvPr id="145" name="矩形"/>
          <p:cNvSpPr>
            <a:spLocks/>
          </p:cNvSpPr>
          <p:nvPr/>
        </p:nvSpPr>
        <p:spPr>
          <a:xfrm>
            <a:off x="2951479" y="1753374"/>
            <a:ext cx="6014720" cy="633200"/>
          </a:xfrm>
          <a:prstGeom prst="rect">
            <a:avLst/>
          </a:prstGeom>
          <a:noFill/>
          <a:ln w="12700" cap="flat" cmpd="sng">
            <a:noFill/>
            <a:prstDash val="solid"/>
            <a:miter/>
          </a:ln>
        </p:spPr>
      </p:sp>
      <p:sp>
        <p:nvSpPr>
          <p:cNvPr id="146" name="同侧圆角矩形"/>
          <p:cNvSpPr>
            <a:spLocks/>
          </p:cNvSpPr>
          <p:nvPr/>
        </p:nvSpPr>
        <p:spPr>
          <a:xfrm>
            <a:off x="838200" y="1753374"/>
            <a:ext cx="2113279" cy="633200"/>
          </a:xfrm>
          <a:prstGeom prst="round2SameRect">
            <a:avLst>
              <a:gd name="adj1" fmla="val 16356"/>
              <a:gd name="adj2" fmla="val 0"/>
            </a:avLst>
          </a:prstGeom>
          <a:solidFill>
            <a:srgbClr val="FFFFFF"/>
          </a:solidFill>
          <a:ln w="25400" cap="flat" cmpd="sng">
            <a:solidFill>
              <a:srgbClr val="000000"/>
            </a:solidFill>
            <a:prstDash val="solid"/>
            <a:round/>
          </a:ln>
        </p:spPr>
      </p:sp>
      <p:sp>
        <p:nvSpPr>
          <p:cNvPr id="147" name="矩形"/>
          <p:cNvSpPr>
            <a:spLocks/>
          </p:cNvSpPr>
          <p:nvPr/>
        </p:nvSpPr>
        <p:spPr>
          <a:xfrm>
            <a:off x="869116" y="1784290"/>
            <a:ext cx="2051447" cy="602284"/>
          </a:xfrm>
          <a:prstGeom prst="rect">
            <a:avLst/>
          </a:prstGeom>
          <a:noFill/>
          <a:ln w="12700" cap="flat" cmpd="sng">
            <a:noFill/>
            <a:prstDash val="solid"/>
            <a:miter/>
          </a:ln>
        </p:spPr>
        <p:txBody>
          <a:bodyPr vert="horz" wrap="square" lIns="40005" tIns="40005" rIns="40005" bIns="40005" anchor="ctr" anchorCtr="0">
            <a:prstTxWarp prst="textNoShape">
              <a:avLst/>
            </a:prstTxWarp>
          </a:bodyPr>
          <a:lstStyle/>
          <a:p>
            <a:pPr marL="0" indent="0" algn="ctr" defTabSz="933450">
              <a:lnSpc>
                <a:spcPct val="90000"/>
              </a:lnSpc>
              <a:spcBef>
                <a:spcPts val="0"/>
              </a:spcBef>
              <a:spcAft>
                <a:spcPct val="35000"/>
              </a:spcAft>
              <a:buNone/>
            </a:pPr>
            <a:r>
              <a:rPr lang="en-US" altLang="zh-CN" sz="2100" b="1" i="0" u="none" strike="noStrike" kern="1200" cap="none" spc="0" baseline="0">
                <a:solidFill>
                  <a:srgbClr val="FFFFFF"/>
                </a:solidFill>
                <a:latin typeface="Aptos" pitchFamily="34" charset="0"/>
                <a:ea typeface="宋体" charset="0"/>
                <a:cs typeface="Calibri" charset="0"/>
              </a:rPr>
              <a:t>OUR SOLUTION</a:t>
            </a:r>
            <a:endParaRPr lang="zh-CN" altLang="en-US" sz="2100" b="1" i="0" u="none" strike="noStrike" kern="1200" cap="none" spc="0" baseline="0">
              <a:solidFill>
                <a:srgbClr val="FFFFFF"/>
              </a:solidFill>
              <a:latin typeface="Aptos" pitchFamily="34" charset="0"/>
              <a:ea typeface="宋体" charset="0"/>
              <a:cs typeface="Calibri" charset="0"/>
            </a:endParaRPr>
          </a:p>
        </p:txBody>
      </p:sp>
      <p:sp>
        <p:nvSpPr>
          <p:cNvPr id="148" name="矩形"/>
          <p:cNvSpPr>
            <a:spLocks/>
          </p:cNvSpPr>
          <p:nvPr/>
        </p:nvSpPr>
        <p:spPr>
          <a:xfrm>
            <a:off x="838200" y="2420312"/>
            <a:ext cx="8127999" cy="1266590"/>
          </a:xfrm>
          <a:prstGeom prst="rect">
            <a:avLst/>
          </a:prstGeom>
          <a:noFill/>
          <a:ln cap="flat" cmpd="sng">
            <a:noFill/>
            <a:prstDash val="solid"/>
            <a:round/>
          </a:ln>
        </p:spPr>
      </p:sp>
      <p:sp>
        <p:nvSpPr>
          <p:cNvPr id="149" name="矩形"/>
          <p:cNvSpPr>
            <a:spLocks/>
          </p:cNvSpPr>
          <p:nvPr/>
        </p:nvSpPr>
        <p:spPr>
          <a:xfrm>
            <a:off x="838200" y="2420312"/>
            <a:ext cx="8127999" cy="1266590"/>
          </a:xfrm>
          <a:prstGeom prst="rect">
            <a:avLst/>
          </a:prstGeom>
          <a:noFill/>
          <a:ln w="12700" cap="flat" cmpd="sng">
            <a:noFill/>
            <a:prstDash val="solid"/>
            <a:miter/>
          </a:ln>
        </p:spPr>
        <p:txBody>
          <a:bodyPr vert="horz" wrap="square" lIns="34290" tIns="34290" rIns="34290" bIns="34290" anchor="t" anchorCtr="0">
            <a:prstTxWarp prst="textNoShape">
              <a:avLst/>
            </a:prstTxWarp>
          </a:bodyPr>
          <a:lstStyle/>
          <a:p>
            <a:pPr marL="171450" lvl="1" indent="-171450" algn="l" defTabSz="800100">
              <a:lnSpc>
                <a:spcPct val="90000"/>
              </a:lnSpc>
              <a:spcBef>
                <a:spcPts val="0"/>
              </a:spcBef>
              <a:spcAft>
                <a:spcPct val="15000"/>
              </a:spcAft>
              <a:buClrTx/>
              <a:buChar char="•"/>
            </a:pPr>
            <a:r>
              <a:rPr lang="en-US" altLang="zh-CN" sz="1800" b="0" i="0" u="none" strike="noStrike" kern="1200" cap="none" spc="0" baseline="0">
                <a:solidFill>
                  <a:schemeClr val="tx1"/>
                </a:solidFill>
                <a:latin typeface="Aptos" pitchFamily="34" charset="0"/>
                <a:ea typeface="宋体" charset="0"/>
                <a:cs typeface="Calibri" charset="0"/>
              </a:rPr>
              <a:t>Our solution is a comprehensive salary analysis tool built within an Excel sheet. This tool aggregates and analyzes employee data across various departments, offering insights into salary distributions by gender, department, and other key demographics. It also includes departmental budget summaries and highlights any pay disparities or trends that may require attention.</a:t>
            </a:r>
            <a:endParaRPr lang="zh-CN" altLang="en-US" sz="1800" b="0" i="0" u="none" strike="noStrike" kern="1200" cap="none" spc="0" baseline="0">
              <a:solidFill>
                <a:schemeClr val="tx1"/>
              </a:solidFill>
              <a:latin typeface="Aptos" pitchFamily="34" charset="0"/>
              <a:ea typeface="宋体" charset="0"/>
              <a:cs typeface="Calibri" charset="0"/>
            </a:endParaRPr>
          </a:p>
        </p:txBody>
      </p:sp>
      <p:sp>
        <p:nvSpPr>
          <p:cNvPr id="150" name="矩形"/>
          <p:cNvSpPr>
            <a:spLocks/>
          </p:cNvSpPr>
          <p:nvPr/>
        </p:nvSpPr>
        <p:spPr>
          <a:xfrm>
            <a:off x="3108961" y="3580873"/>
            <a:ext cx="6014720" cy="633200"/>
          </a:xfrm>
          <a:prstGeom prst="rect">
            <a:avLst/>
          </a:prstGeom>
          <a:noFill/>
          <a:ln cap="flat" cmpd="sng">
            <a:noFill/>
            <a:prstDash val="solid"/>
            <a:round/>
          </a:ln>
        </p:spPr>
      </p:sp>
      <p:sp>
        <p:nvSpPr>
          <p:cNvPr id="151" name="矩形"/>
          <p:cNvSpPr>
            <a:spLocks/>
          </p:cNvSpPr>
          <p:nvPr/>
        </p:nvSpPr>
        <p:spPr>
          <a:xfrm>
            <a:off x="3108961" y="3580873"/>
            <a:ext cx="6014720" cy="633200"/>
          </a:xfrm>
          <a:prstGeom prst="rect">
            <a:avLst/>
          </a:prstGeom>
          <a:noFill/>
          <a:ln w="12700" cap="flat" cmpd="sng">
            <a:noFill/>
            <a:prstDash val="solid"/>
            <a:miter/>
          </a:ln>
        </p:spPr>
        <p:txBody>
          <a:bodyPr vert="horz" wrap="square" lIns="40005" tIns="40005" rIns="40005" bIns="40005" anchor="b" anchorCtr="0">
            <a:prstTxWarp prst="textNoShape">
              <a:avLst/>
            </a:prstTxWarp>
          </a:bodyPr>
          <a:lstStyle/>
          <a:p>
            <a:pPr marL="0" indent="0" algn="l" defTabSz="933450">
              <a:lnSpc>
                <a:spcPct val="90000"/>
              </a:lnSpc>
              <a:spcBef>
                <a:spcPts val="0"/>
              </a:spcBef>
              <a:spcAft>
                <a:spcPct val="35000"/>
              </a:spcAft>
              <a:buNone/>
            </a:pPr>
            <a:r>
              <a:rPr lang="en-US" altLang="zh-CN" sz="2100" b="0" i="0" u="none" strike="noStrike" kern="1200" cap="none" spc="0" baseline="0">
                <a:solidFill>
                  <a:schemeClr val="tx1"/>
                </a:solidFill>
                <a:latin typeface="Calibri" charset="0"/>
                <a:ea typeface="宋体" charset="0"/>
                <a:cs typeface="Calibri" charset="0"/>
              </a:rPr>
              <a:t>.</a:t>
            </a:r>
            <a:endParaRPr lang="zh-CN" altLang="en-US" sz="2100" b="0" i="0" u="none" strike="noStrike" kern="1200" cap="none" spc="0" baseline="0">
              <a:solidFill>
                <a:schemeClr val="tx1"/>
              </a:solidFill>
              <a:latin typeface="Calibri" charset="0"/>
              <a:ea typeface="宋体" charset="0"/>
              <a:cs typeface="Calibri" charset="0"/>
            </a:endParaRPr>
          </a:p>
        </p:txBody>
      </p:sp>
      <p:sp>
        <p:nvSpPr>
          <p:cNvPr id="152" name="同侧圆角矩形"/>
          <p:cNvSpPr>
            <a:spLocks/>
          </p:cNvSpPr>
          <p:nvPr/>
        </p:nvSpPr>
        <p:spPr>
          <a:xfrm>
            <a:off x="914404" y="3839456"/>
            <a:ext cx="2743205" cy="503944"/>
          </a:xfrm>
          <a:prstGeom prst="round2SameRect">
            <a:avLst>
              <a:gd name="adj1" fmla="val 17027"/>
              <a:gd name="adj2" fmla="val 0"/>
            </a:avLst>
          </a:prstGeom>
          <a:solidFill>
            <a:srgbClr val="FFFFFF"/>
          </a:solidFill>
          <a:ln w="25400" cap="flat" cmpd="sng">
            <a:solidFill>
              <a:srgbClr val="000000"/>
            </a:solidFill>
            <a:prstDash val="solid"/>
            <a:round/>
          </a:ln>
        </p:spPr>
      </p:sp>
      <p:sp>
        <p:nvSpPr>
          <p:cNvPr id="153" name="矩形"/>
          <p:cNvSpPr>
            <a:spLocks/>
          </p:cNvSpPr>
          <p:nvPr/>
        </p:nvSpPr>
        <p:spPr>
          <a:xfrm>
            <a:off x="939008" y="3864061"/>
            <a:ext cx="2693996" cy="479339"/>
          </a:xfrm>
          <a:prstGeom prst="rect">
            <a:avLst/>
          </a:prstGeom>
          <a:noFill/>
          <a:ln w="12700" cap="flat" cmpd="sng">
            <a:noFill/>
            <a:prstDash val="solid"/>
            <a:miter/>
          </a:ln>
        </p:spPr>
        <p:txBody>
          <a:bodyPr vert="horz" wrap="square" lIns="40005" tIns="40005" rIns="40005" bIns="40005" anchor="ctr" anchorCtr="0">
            <a:prstTxWarp prst="textNoShape">
              <a:avLst/>
            </a:prstTxWarp>
          </a:bodyPr>
          <a:lstStyle/>
          <a:p>
            <a:pPr marL="0" indent="0" algn="ctr" defTabSz="933450">
              <a:lnSpc>
                <a:spcPct val="90000"/>
              </a:lnSpc>
              <a:spcBef>
                <a:spcPts val="0"/>
              </a:spcBef>
              <a:spcAft>
                <a:spcPct val="35000"/>
              </a:spcAft>
              <a:buNone/>
            </a:pPr>
            <a:r>
              <a:rPr lang="en-US" altLang="zh-CN" sz="2100" b="1" i="0" u="none" strike="noStrike" kern="1200" cap="none" spc="0" baseline="0">
                <a:solidFill>
                  <a:srgbClr val="FFFFFF"/>
                </a:solidFill>
                <a:latin typeface="Aptos" pitchFamily="34" charset="0"/>
                <a:ea typeface="宋体" charset="0"/>
                <a:cs typeface="Calibri" charset="0"/>
              </a:rPr>
              <a:t>VALUE PROPOSITION</a:t>
            </a:r>
            <a:endParaRPr lang="zh-CN" altLang="en-US" sz="2100" b="1" i="0" u="none" strike="noStrike" kern="1200" cap="none" spc="0" baseline="0">
              <a:solidFill>
                <a:srgbClr val="FFFFFF"/>
              </a:solidFill>
              <a:latin typeface="Aptos" pitchFamily="34" charset="0"/>
              <a:ea typeface="宋体" charset="0"/>
              <a:cs typeface="Calibri" charset="0"/>
            </a:endParaRPr>
          </a:p>
        </p:txBody>
      </p:sp>
      <p:sp>
        <p:nvSpPr>
          <p:cNvPr id="154" name="矩形"/>
          <p:cNvSpPr>
            <a:spLocks/>
          </p:cNvSpPr>
          <p:nvPr/>
        </p:nvSpPr>
        <p:spPr>
          <a:xfrm>
            <a:off x="838200" y="4318026"/>
            <a:ext cx="8127999" cy="2005797"/>
          </a:xfrm>
          <a:prstGeom prst="rect">
            <a:avLst/>
          </a:prstGeom>
          <a:noFill/>
          <a:ln cap="flat" cmpd="sng">
            <a:noFill/>
            <a:prstDash val="solid"/>
            <a:round/>
          </a:ln>
        </p:spPr>
      </p:sp>
      <p:sp>
        <p:nvSpPr>
          <p:cNvPr id="155" name="矩形"/>
          <p:cNvSpPr>
            <a:spLocks/>
          </p:cNvSpPr>
          <p:nvPr/>
        </p:nvSpPr>
        <p:spPr>
          <a:xfrm>
            <a:off x="838200" y="4318026"/>
            <a:ext cx="8127999" cy="2005797"/>
          </a:xfrm>
          <a:prstGeom prst="rect">
            <a:avLst/>
          </a:prstGeom>
          <a:noFill/>
          <a:ln w="12700" cap="flat" cmpd="sng">
            <a:noFill/>
            <a:prstDash val="solid"/>
            <a:miter/>
          </a:ln>
        </p:spPr>
        <p:txBody>
          <a:bodyPr vert="horz" wrap="square" lIns="34290" tIns="34290" rIns="34290" bIns="34290" anchor="t" anchorCtr="0">
            <a:prstTxWarp prst="textNoShape">
              <a:avLst/>
            </a:prstTxWarp>
          </a:bodyPr>
          <a:lstStyle/>
          <a:p>
            <a:pPr marL="171450" lvl="1" indent="-171450" algn="l" defTabSz="800100">
              <a:lnSpc>
                <a:spcPct val="90000"/>
              </a:lnSpc>
              <a:spcBef>
                <a:spcPts val="0"/>
              </a:spcBef>
              <a:spcAft>
                <a:spcPct val="15000"/>
              </a:spcAft>
              <a:buClrTx/>
              <a:buChar char="•"/>
            </a:pPr>
            <a:r>
              <a:rPr lang="en-US" altLang="zh-CN" sz="1800" b="0" i="0" u="none" strike="noStrike" kern="1200" cap="none" spc="0" baseline="0">
                <a:solidFill>
                  <a:schemeClr val="tx1"/>
                </a:solidFill>
                <a:latin typeface="Aptos" pitchFamily="34" charset="0"/>
                <a:ea typeface="宋体" charset="0"/>
                <a:cs typeface="Calibri" charset="0"/>
              </a:rPr>
              <a:t>The value of this solution lies in its ability to provide clear, data-driven insights that support informed decision-making. By using this tool, HR teams, managers, and executives can identify and address pay inequities, optimize departmental budgets, and enhance overall employee satisfaction. It also empowers the organization to maintain fairness and transparency in compensation practices, ultimately leading to a more equitable and motivated workforce.</a:t>
            </a:r>
            <a:endParaRPr lang="zh-CN" altLang="en-US" sz="1800" b="0" i="0" u="none" strike="noStrike" kern="1200" cap="none" spc="0" baseline="0">
              <a:solidFill>
                <a:schemeClr val="tx1"/>
              </a:solidFill>
              <a:latin typeface="Aptos" pitchFamily="34" charset="0"/>
              <a:ea typeface="宋体" charset="0"/>
              <a:cs typeface="Calibri" charset="0"/>
            </a:endParaRPr>
          </a:p>
        </p:txBody>
      </p:sp>
    </p:spTree>
    <p:extLst>
      <p:ext uri="{BB962C8B-B14F-4D97-AF65-F5344CB8AC3E}">
        <p14:creationId xmlns:p14="http://schemas.microsoft.com/office/powerpoint/2010/main" val="187752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7" name="矩形"/>
          <p:cNvSpPr>
            <a:spLocks/>
          </p:cNvSpPr>
          <p:nvPr/>
        </p:nvSpPr>
        <p:spPr>
          <a:xfrm>
            <a:off x="609600" y="-120927"/>
            <a:ext cx="7467600" cy="54395"/>
          </a:xfrm>
          <a:prstGeom prst="rect">
            <a:avLst/>
          </a:prstGeom>
          <a:solidFill>
            <a:srgbClr val="000000"/>
          </a:solidFill>
          <a:ln w="9525" cap="flat" cmpd="sng">
            <a:solidFill>
              <a:srgbClr val="000000"/>
            </a:solidFill>
            <a:prstDash val="solid"/>
            <a:miter/>
          </a:ln>
        </p:spPr>
      </p:sp>
      <p:sp>
        <p:nvSpPr>
          <p:cNvPr id="158" name="矩形"/>
          <p:cNvSpPr>
            <a:spLocks/>
          </p:cNvSpPr>
          <p:nvPr/>
        </p:nvSpPr>
        <p:spPr>
          <a:xfrm>
            <a:off x="761616" y="1536174"/>
            <a:ext cx="9448801" cy="378565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ptos" pitchFamily="34" charset="0"/>
                <a:ea typeface="宋体" charset="0"/>
                <a:cs typeface="Calibri" charset="0"/>
              </a:rPr>
              <a:t>1. Employee Data new:</a:t>
            </a:r>
            <a:endParaRPr lang="en-US" altLang="zh-CN" sz="2400" b="0" i="0" u="none" strike="noStrike" kern="1200" cap="none" spc="0" baseline="0">
              <a:solidFill>
                <a:schemeClr val="tx1"/>
              </a:solidFill>
              <a:latin typeface="Aptos" pitchFamily="34"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This sheet provides detailed employee information, including:</a:t>
            </a:r>
          </a:p>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Aptos" pitchFamily="34" charset="0"/>
                <a:ea typeface="宋体" charset="0"/>
                <a:cs typeface="Calibri" charset="0"/>
              </a:rPr>
              <a:t>Employee ID, Full Name, Job Title, and Department</a:t>
            </a:r>
            <a:r>
              <a:rPr lang="en-US" altLang="zh-CN" sz="2400" b="0" i="0" u="none" strike="noStrike" kern="1200" cap="none" spc="0" baseline="0">
                <a:solidFill>
                  <a:schemeClr val="tx1"/>
                </a:solidFill>
                <a:latin typeface="Aptos" pitchFamily="34" charset="0"/>
                <a:ea typeface="宋体" charset="0"/>
                <a:cs typeface="Calibri" charset="0"/>
              </a:rPr>
              <a:t>: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Identifiers and work details.</a:t>
            </a:r>
          </a:p>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Aptos" pitchFamily="34" charset="0"/>
                <a:ea typeface="宋体" charset="0"/>
                <a:cs typeface="Calibri" charset="0"/>
              </a:rPr>
              <a:t>Business Unit, Gender, Ethnicity, Age, Hire Date, and Exit Date</a:t>
            </a:r>
            <a:r>
              <a:rPr lang="en-US" altLang="zh-CN" sz="2400" b="0" i="0" u="none" strike="noStrike" kern="1200" cap="none" spc="0" baseline="0">
                <a:solidFill>
                  <a:schemeClr val="tx1"/>
                </a:solidFill>
                <a:latin typeface="Aptos" pitchFamily="34" charset="0"/>
                <a:ea typeface="宋体" charset="0"/>
                <a:cs typeface="Calibri" charset="0"/>
              </a:rPr>
              <a: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Demographic and employment data.</a:t>
            </a:r>
          </a:p>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Aptos" pitchFamily="34" charset="0"/>
                <a:ea typeface="宋体" charset="0"/>
                <a:cs typeface="Calibri" charset="0"/>
              </a:rPr>
              <a:t>Annual Salary and Bonus %</a:t>
            </a:r>
            <a:r>
              <a:rPr lang="en-US" altLang="zh-CN" sz="2400" b="0" i="0" u="none" strike="noStrike" kern="1200" cap="none" spc="0" baseline="0">
                <a:solidFill>
                  <a:schemeClr val="tx1"/>
                </a:solidFill>
                <a:latin typeface="Aptos" pitchFamily="34" charset="0"/>
                <a:ea typeface="宋体" charset="0"/>
                <a:cs typeface="Calibri" charset="0"/>
              </a:rPr>
              <a:t>: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Compensation information.</a:t>
            </a:r>
          </a:p>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Aptos" pitchFamily="34" charset="0"/>
                <a:ea typeface="宋体" charset="0"/>
                <a:cs typeface="Calibri" charset="0"/>
              </a:rPr>
              <a:t>Country and City</a:t>
            </a:r>
            <a:r>
              <a:rPr lang="en-US" altLang="zh-CN" sz="2400" b="0" i="0" u="none" strike="noStrike" kern="1200" cap="none" spc="0" baseline="0">
                <a:solidFill>
                  <a:schemeClr val="tx1"/>
                </a:solidFill>
                <a:latin typeface="Aptos" pitchFamily="34" charset="0"/>
                <a:ea typeface="宋体" charset="0"/>
                <a:cs typeface="Calibri" charset="0"/>
              </a:rPr>
              <a:t>: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Location data.</a:t>
            </a:r>
            <a:endParaRPr lang="zh-CN" altLang="en-US" sz="2400" b="0" i="0" u="none" strike="noStrike" kern="1200" cap="none" spc="0" baseline="0">
              <a:solidFill>
                <a:schemeClr val="tx1"/>
              </a:solidFill>
              <a:latin typeface="Aptos" pitchFamily="34" charset="0"/>
              <a:ea typeface="宋体" charset="0"/>
              <a:cs typeface="Calibri" charset="0"/>
            </a:endParaRPr>
          </a:p>
        </p:txBody>
      </p:sp>
    </p:spTree>
    <p:extLst>
      <p:ext uri="{BB962C8B-B14F-4D97-AF65-F5344CB8AC3E}">
        <p14:creationId xmlns:p14="http://schemas.microsoft.com/office/powerpoint/2010/main" val="158766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0" name="矩形"/>
          <p:cNvSpPr>
            <a:spLocks/>
          </p:cNvSpPr>
          <p:nvPr/>
        </p:nvSpPr>
        <p:spPr>
          <a:xfrm>
            <a:off x="990600" y="1720840"/>
            <a:ext cx="8393381" cy="341631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ptos" pitchFamily="34" charset="0"/>
                <a:ea typeface="宋体" charset="0"/>
                <a:cs typeface="Calibri" charset="0"/>
              </a:rPr>
              <a:t>2. Analysis:</a:t>
            </a:r>
            <a:endParaRPr lang="en-US" altLang="zh-CN" sz="2400" b="0" i="0" u="none" strike="noStrike" kern="1200" cap="none" spc="0" baseline="0">
              <a:solidFill>
                <a:schemeClr val="tx1"/>
              </a:solidFill>
              <a:latin typeface="Aptos" pitchFamily="34"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This sheet offers a summarized view of salary data by gender and department. Key columns include:</a:t>
            </a:r>
          </a:p>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Aptos" pitchFamily="34" charset="0"/>
                <a:ea typeface="宋体" charset="0"/>
                <a:cs typeface="Calibri" charset="0"/>
              </a:rPr>
              <a:t>Row Labels</a:t>
            </a:r>
            <a:r>
              <a:rPr lang="en-US" altLang="zh-CN" sz="2400" b="0" i="0" u="none" strike="noStrike" kern="1200" cap="none" spc="0" baseline="0">
                <a:solidFill>
                  <a:schemeClr val="tx1"/>
                </a:solidFill>
                <a:latin typeface="Aptos" pitchFamily="34" charset="0"/>
                <a:ea typeface="宋体" charset="0"/>
                <a:cs typeface="Calibri" charset="0"/>
              </a:rPr>
              <a:t>: Departments.</a:t>
            </a:r>
          </a:p>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Aptos" pitchFamily="34" charset="0"/>
                <a:ea typeface="宋体" charset="0"/>
                <a:cs typeface="Calibri" charset="0"/>
              </a:rPr>
              <a:t>Column Labels</a:t>
            </a:r>
            <a:r>
              <a:rPr lang="en-US" altLang="zh-CN" sz="2400" b="0" i="0" u="none" strike="noStrike" kern="1200" cap="none" spc="0" baseline="0">
                <a:solidFill>
                  <a:schemeClr val="tx1"/>
                </a:solidFill>
                <a:latin typeface="Aptos" pitchFamily="34" charset="0"/>
                <a:ea typeface="宋体" charset="0"/>
                <a:cs typeface="Calibri" charset="0"/>
              </a:rPr>
              <a:t>: Gender categories.</a:t>
            </a:r>
          </a:p>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Aptos" pitchFamily="34" charset="0"/>
                <a:ea typeface="宋体" charset="0"/>
                <a:cs typeface="Calibri" charset="0"/>
              </a:rPr>
              <a:t>Sum of Annual Salary</a:t>
            </a:r>
            <a:r>
              <a:rPr lang="en-US" altLang="zh-CN" sz="2400" b="0" i="0" u="none" strike="noStrike" kern="1200" cap="none" spc="0" baseline="0">
                <a:solidFill>
                  <a:schemeClr val="tx1"/>
                </a:solidFill>
                <a:latin typeface="Aptos" pitchFamily="34" charset="0"/>
                <a:ea typeface="宋体" charset="0"/>
                <a:cs typeface="Calibri" charset="0"/>
              </a:rPr>
              <a:t>: Aggregated salary values by gender.</a:t>
            </a:r>
          </a:p>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Aptos" pitchFamily="34" charset="0"/>
                <a:ea typeface="宋体" charset="0"/>
                <a:cs typeface="Calibri" charset="0"/>
              </a:rPr>
              <a:t>Grand Total</a:t>
            </a:r>
            <a:r>
              <a:rPr lang="en-US" altLang="zh-CN" sz="2400" b="0" i="0" u="none" strike="noStrike" kern="1200" cap="none" spc="0" baseline="0">
                <a:solidFill>
                  <a:schemeClr val="tx1"/>
                </a:solidFill>
                <a:latin typeface="Aptos" pitchFamily="34" charset="0"/>
                <a:ea typeface="宋体" charset="0"/>
                <a:cs typeface="Calibri" charset="0"/>
              </a:rPr>
              <a:t>: Total salary per 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ptos" pitchFamily="34" charset="0"/>
                <a:ea typeface="宋体" charset="0"/>
                <a:cs typeface="Calibri" charset="0"/>
              </a:rPr>
              <a:t>This sheet provides insights into gender-based salary distribution and departmental salary totals.</a:t>
            </a:r>
            <a:endParaRPr lang="zh-CN" altLang="en-US" sz="2400" b="0" i="0" u="none" strike="noStrike" kern="1200" cap="none" spc="0" baseline="0">
              <a:solidFill>
                <a:schemeClr val="tx1"/>
              </a:solidFill>
              <a:latin typeface="Aptos" pitchFamily="34" charset="0"/>
              <a:ea typeface="宋体" charset="0"/>
              <a:cs typeface="Calibri" charset="0"/>
            </a:endParaRPr>
          </a:p>
        </p:txBody>
      </p:sp>
    </p:spTree>
    <p:extLst>
      <p:ext uri="{BB962C8B-B14F-4D97-AF65-F5344CB8AC3E}">
        <p14:creationId xmlns:p14="http://schemas.microsoft.com/office/powerpoint/2010/main" val="1435649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348</TotalTime>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Nandhini Gunasekar</cp:lastModifiedBy>
  <cp:revision>17</cp:revision>
  <dcterms:created xsi:type="dcterms:W3CDTF">2024-03-29T15:07:22Z</dcterms:created>
  <dcterms:modified xsi:type="dcterms:W3CDTF">2024-09-06T08:03:54Z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