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0" name="Slide Image Placeholder 1"/>
          <p:cNvSpPr>
            <a:spLocks noChangeAspect="1" noRot="1" noGrp="1"/>
          </p:cNvSpPr>
          <p:nvPr>
            <p:ph type="sldImg"/>
          </p:nvPr>
        </p:nvSpPr>
        <p:spPr/>
      </p:sp>
      <p:sp>
        <p:nvSpPr>
          <p:cNvPr id="1048631" name="Notes Placeholder 2"/>
          <p:cNvSpPr>
            <a:spLocks noGrp="1"/>
          </p:cNvSpPr>
          <p:nvPr>
            <p:ph type="body" idx="1"/>
          </p:nvPr>
        </p:nvSpPr>
        <p:spPr/>
        <p:txBody>
          <a:bodyPr/>
          <a:p>
            <a:endParaRPr dirty="0" lang="en-IN"/>
          </a:p>
        </p:txBody>
      </p:sp>
      <p:sp>
        <p:nvSpPr>
          <p:cNvPr id="104863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7"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9" name="TextBox 13"/>
          <p:cNvSpPr txBox="1"/>
          <p:nvPr/>
        </p:nvSpPr>
        <p:spPr>
          <a:xfrm>
            <a:off x="2295523" y="2408862"/>
            <a:ext cx="8610600" cy="1767841"/>
          </a:xfrm>
          <a:prstGeom prst="rect"/>
          <a:noFill/>
        </p:spPr>
        <p:txBody>
          <a:bodyPr rtlCol="0" wrap="square">
            <a:spAutoFit/>
          </a:bodyPr>
          <a:p>
            <a:r>
              <a:rPr sz="2800" lang="en-US"/>
              <a:t>N</a:t>
            </a:r>
            <a:r>
              <a:rPr sz="2800" lang="en-US"/>
              <a:t>A</a:t>
            </a:r>
            <a:r>
              <a:rPr sz="2800" lang="en-US"/>
              <a:t>M</a:t>
            </a:r>
            <a:r>
              <a:rPr sz="2800" lang="en-US"/>
              <a:t>E</a:t>
            </a:r>
            <a:r>
              <a:rPr sz="2800" lang="en-US"/>
              <a:t>:</a:t>
            </a:r>
            <a:r>
              <a:rPr sz="2800" lang="en-US"/>
              <a:t> </a:t>
            </a:r>
            <a:r>
              <a:rPr sz="2800" lang="en-US"/>
              <a:t>N</a:t>
            </a:r>
            <a:r>
              <a:rPr sz="2800" lang="en-US"/>
              <a:t>A</a:t>
            </a:r>
            <a:r>
              <a:rPr sz="2800" lang="en-US"/>
              <a:t>N</a:t>
            </a:r>
            <a:r>
              <a:rPr sz="2800" lang="en-US"/>
              <a:t>D</a:t>
            </a:r>
            <a:r>
              <a:rPr sz="2800" lang="en-US"/>
              <a:t>H</a:t>
            </a:r>
            <a:r>
              <a:rPr sz="2800" lang="en-US"/>
              <a:t>I</a:t>
            </a:r>
            <a:r>
              <a:rPr sz="2800" lang="en-US"/>
              <a:t>N</a:t>
            </a:r>
            <a:r>
              <a:rPr sz="2800" lang="en-US"/>
              <a:t>I</a:t>
            </a:r>
            <a:r>
              <a:rPr sz="2800" lang="en-US"/>
              <a:t>.</a:t>
            </a:r>
            <a:r>
              <a:rPr sz="2800" lang="en-US"/>
              <a:t>K</a:t>
            </a:r>
            <a:endParaRPr dirty="0" sz="3200" lang="en-US"/>
          </a:p>
          <a:p>
            <a:r>
              <a:rPr dirty="0" sz="2800" lang="en-US"/>
              <a:t>REGISTER NO:</a:t>
            </a:r>
            <a:r>
              <a:rPr dirty="0" sz="2800" lang="en-US"/>
              <a:t>1</a:t>
            </a:r>
            <a:r>
              <a:rPr dirty="0" sz="2800" lang="en-US"/>
              <a:t>2</a:t>
            </a:r>
            <a:r>
              <a:rPr dirty="0" sz="2800" lang="en-US"/>
              <a:t>2</a:t>
            </a:r>
            <a:r>
              <a:rPr dirty="0" sz="2800" lang="en-US"/>
              <a:t>2</a:t>
            </a:r>
            <a:r>
              <a:rPr dirty="0" sz="2800" lang="en-US"/>
              <a:t>0</a:t>
            </a:r>
            <a:r>
              <a:rPr dirty="0" sz="2800" lang="en-US"/>
              <a:t>0</a:t>
            </a:r>
            <a:r>
              <a:rPr dirty="0" sz="2800" lang="en-US"/>
              <a:t>0</a:t>
            </a:r>
            <a:r>
              <a:rPr dirty="0" sz="2800" lang="en-US"/>
              <a:t>8</a:t>
            </a:r>
            <a:r>
              <a:rPr dirty="0" sz="2800" lang="en-US"/>
              <a:t>8</a:t>
            </a:r>
            <a:endParaRPr altLang="en-US" sz="3200" lang="zh-CN"/>
          </a:p>
          <a:p>
            <a:r>
              <a:rPr dirty="0" sz="2800" lang="en-US"/>
              <a:t>DEPARTMENT:</a:t>
            </a:r>
            <a:r>
              <a:rPr dirty="0" sz="2800" lang="en-US"/>
              <a:t>B</a:t>
            </a:r>
            <a:r>
              <a:rPr dirty="0" sz="2800" lang="en-US"/>
              <a:t>.</a:t>
            </a:r>
            <a:r>
              <a:rPr dirty="0" sz="2800" lang="en-US"/>
              <a:t>C</a:t>
            </a:r>
            <a:r>
              <a:rPr dirty="0" sz="2800" lang="en-US"/>
              <a:t>O</a:t>
            </a:r>
            <a:r>
              <a:rPr dirty="0" sz="2800" lang="en-US"/>
              <a:t>M</a:t>
            </a:r>
            <a:r>
              <a:rPr dirty="0" sz="2800" lang="en-US"/>
              <a:t>(</a:t>
            </a:r>
            <a:r>
              <a:rPr dirty="0" sz="2800" lang="en-US"/>
              <a:t>C</a:t>
            </a:r>
            <a:r>
              <a:rPr dirty="0" sz="2800" lang="en-US"/>
              <a:t>S</a:t>
            </a:r>
            <a:r>
              <a:rPr dirty="0" sz="2800" lang="en-US"/>
              <a:t>)</a:t>
            </a:r>
            <a:endParaRPr sz="3200"/>
          </a:p>
          <a:p>
            <a:r>
              <a:rPr dirty="0" sz="2800" lang="en-US"/>
              <a:t>COLLEGE</a:t>
            </a:r>
            <a:r>
              <a:rPr dirty="0" sz="2800" lang="en-US"/>
              <a:t>:</a:t>
            </a:r>
            <a:r>
              <a:rPr dirty="0" sz="2800" lang="en-US"/>
              <a:t>P</a:t>
            </a:r>
            <a:r>
              <a:rPr dirty="0" sz="2800" lang="en-US"/>
              <a:t>A</a:t>
            </a:r>
            <a:r>
              <a:rPr dirty="0" sz="2800" lang="en-US"/>
              <a:t>C</a:t>
            </a:r>
            <a:r>
              <a:rPr dirty="0" sz="2800" lang="en-US"/>
              <a:t>H</a:t>
            </a:r>
            <a:r>
              <a:rPr dirty="0" sz="2800" lang="en-US"/>
              <a:t>I</a:t>
            </a:r>
            <a:r>
              <a:rPr dirty="0" sz="2800" lang="en-US"/>
              <a:t>Y</a:t>
            </a:r>
            <a:r>
              <a:rPr dirty="0" sz="2800" lang="en-US"/>
              <a:t>A</a:t>
            </a:r>
            <a:r>
              <a:rPr dirty="0" sz="2800" lang="en-US"/>
              <a:t>P</a:t>
            </a:r>
            <a:r>
              <a:rPr dirty="0" sz="2800" lang="en-US"/>
              <a:t>A</a:t>
            </a:r>
            <a:r>
              <a:rPr dirty="0" sz="2800" lang="en-US"/>
              <a:t>S</a:t>
            </a:r>
            <a:r>
              <a:rPr dirty="0" sz="2800" lang="en-US"/>
              <a:t>S</a:t>
            </a:r>
            <a:r>
              <a:rPr dirty="0" sz="2800" lang="en-US"/>
              <a:t> </a:t>
            </a:r>
            <a:r>
              <a:rPr dirty="0" sz="2800" lang="en-US"/>
              <a:t>C</a:t>
            </a:r>
            <a:r>
              <a:rPr dirty="0" sz="2800" lang="en-US"/>
              <a:t>O</a:t>
            </a:r>
            <a:r>
              <a:rPr dirty="0" sz="2800" lang="en-US"/>
              <a:t>L</a:t>
            </a:r>
            <a:r>
              <a:rPr dirty="0" sz="2800" lang="en-US"/>
              <a:t>LEGE </a:t>
            </a:r>
            <a:r>
              <a:rPr dirty="0" sz="2800" lang="en-US"/>
              <a:t> </a:t>
            </a:r>
            <a:r>
              <a:rPr dirty="0" sz="2800" lang="en-US"/>
              <a:t>F</a:t>
            </a:r>
            <a:r>
              <a:rPr dirty="0" sz="2800" lang="en-US"/>
              <a:t>O</a:t>
            </a:r>
            <a:r>
              <a:rPr dirty="0" sz="2800" lang="en-US"/>
              <a:t>R</a:t>
            </a:r>
            <a:r>
              <a:rPr dirty="0" sz="2800" lang="en-US"/>
              <a:t> </a:t>
            </a:r>
            <a:r>
              <a:rPr dirty="0" sz="2800" lang="en-US"/>
              <a:t> </a:t>
            </a:r>
            <a:r>
              <a:rPr dirty="0" sz="2800" lang="en-US"/>
              <a:t>W</a:t>
            </a:r>
            <a:r>
              <a:rPr dirty="0" sz="2800" lang="en-US"/>
              <a:t>O</a:t>
            </a:r>
            <a:r>
              <a:rPr dirty="0" sz="2800" lang="en-US"/>
              <a:t>MEN </a:t>
            </a:r>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3"/>
          <p:cNvSpPr txBox="1"/>
          <p:nvPr/>
        </p:nvSpPr>
        <p:spPr>
          <a:xfrm>
            <a:off x="1632734" y="1295400"/>
            <a:ext cx="7521537" cy="5120639"/>
          </a:xfrm>
          <a:prstGeom prst="rect"/>
          <a:noFill/>
        </p:spPr>
        <p:txBody>
          <a:bodyPr wrap="square">
            <a:spAutoFit/>
          </a:bodyPr>
          <a:p>
            <a:r>
              <a:rPr sz="2800"/>
              <a:t>A</a:t>
            </a:r>
            <a:endParaRPr altLang="en-US" sz="3200" lang="zh-CN"/>
          </a:p>
          <a:p>
            <a:r>
              <a:rPr altLang="en-US" sz="2800" lang="zh-CN"/>
              <a:t>Deep Dive</a:t>
            </a:r>
            <a:endParaRPr altLang="en-US" sz="3200" lang="zh-CN"/>
          </a:p>
          <a:p>
            <a:r>
              <a:rPr altLang="en-US" sz="2800" lang="zh-CN"/>
              <a:t>Understanding Employee Attribution Employee attribution is the process of determining the factors that contribute to employee performance, turnover, or other outcomes. It's a critical aspect of human resource management, as it helps organizations identify areas for</a:t>
            </a:r>
            <a:endParaRPr altLang="en-US" sz="3200" lang="zh-CN"/>
          </a:p>
          <a:p>
            <a:r>
              <a:rPr altLang="en-US" sz="2800" lang="zh-CN"/>
              <a:t>improvement, optimize talent</a:t>
            </a:r>
            <a:endParaRPr altLang="en-US" sz="3200" lang="zh-CN"/>
          </a:p>
          <a:p>
            <a:r>
              <a:rPr altLang="en-US" sz="2800" lang="zh-CN"/>
              <a:t>strategies, and foster a positive work</a:t>
            </a:r>
            <a:endParaRPr altLang="en-US" sz="3200" lang="zh-CN"/>
          </a:p>
          <a:p>
            <a:r>
              <a:rPr altLang="en-US" sz="2800" lang="zh-CN"/>
              <a:t>environment.</a:t>
            </a:r>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1269423" y="1695450"/>
            <a:ext cx="8312727" cy="47243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9" name="TextBox 22"/>
          <p:cNvSpPr txBox="1"/>
          <p:nvPr/>
        </p:nvSpPr>
        <p:spPr>
          <a:xfrm>
            <a:off x="362352" y="2123271"/>
            <a:ext cx="9448397" cy="1539240"/>
          </a:xfrm>
          <a:prstGeom prst="rect"/>
          <a:noFill/>
        </p:spPr>
        <p:txBody>
          <a:bodyPr rtlCol="0" wrap="square">
            <a:spAutoFit/>
          </a:bodyPr>
          <a:p>
            <a:r>
              <a:rPr b="1" dirty="0" sz="4800" lang="en-US">
                <a:solidFill>
                  <a:srgbClr val="0F0F0F"/>
                </a:solidFill>
                <a:latin typeface="Times New Roman" panose="02020603050405020304" pitchFamily="18" charset="0"/>
                <a:cs typeface="Times New Roman" panose="02020603050405020304" pitchFamily="18" charset="0"/>
              </a:rPr>
              <a:t>U</a:t>
            </a:r>
            <a:r>
              <a:rPr b="1" dirty="0" sz="4800" lang="en-US">
                <a:solidFill>
                  <a:srgbClr val="0F0F0F"/>
                </a:solidFill>
                <a:latin typeface="Times New Roman" panose="02020603050405020304" pitchFamily="18" charset="0"/>
                <a:cs typeface="Times New Roman" panose="02020603050405020304" pitchFamily="18" charset="0"/>
              </a:rPr>
              <a:t>s</a:t>
            </a:r>
            <a:r>
              <a:rPr b="1" dirty="0" sz="4800" lang="en-US">
                <a:solidFill>
                  <a:srgbClr val="0F0F0F"/>
                </a:solidFill>
                <a:latin typeface="Times New Roman" panose="02020603050405020304" pitchFamily="18" charset="0"/>
                <a:cs typeface="Times New Roman" panose="02020603050405020304" pitchFamily="18" charset="0"/>
              </a:rPr>
              <a:t>i</a:t>
            </a:r>
            <a:r>
              <a:rPr b="1" dirty="0" sz="4800" lang="en-US">
                <a:solidFill>
                  <a:srgbClr val="0F0F0F"/>
                </a:solidFill>
                <a:latin typeface="Times New Roman" panose="02020603050405020304" pitchFamily="18" charset="0"/>
                <a:cs typeface="Times New Roman" panose="02020603050405020304" pitchFamily="18" charset="0"/>
              </a:rPr>
              <a:t>ng </a:t>
            </a:r>
            <a:r>
              <a:rPr b="1" dirty="0" sz="4800" lang="en-US">
                <a:solidFill>
                  <a:srgbClr val="0F0F0F"/>
                </a:solidFill>
                <a:latin typeface="Times New Roman" panose="02020603050405020304" pitchFamily="18" charset="0"/>
                <a:cs typeface="Times New Roman" panose="02020603050405020304" pitchFamily="18" charset="0"/>
              </a:rPr>
              <a:t>p</a:t>
            </a:r>
            <a:r>
              <a:rPr b="1" dirty="0" sz="4800" lang="en-US">
                <a:solidFill>
                  <a:srgbClr val="0F0F0F"/>
                </a:solidFill>
                <a:latin typeface="Times New Roman" panose="02020603050405020304" pitchFamily="18" charset="0"/>
                <a:cs typeface="Times New Roman" panose="02020603050405020304" pitchFamily="18" charset="0"/>
              </a:rPr>
              <a:t>i</a:t>
            </a:r>
            <a:r>
              <a:rPr b="1" dirty="0" sz="4800" lang="en-US">
                <a:solidFill>
                  <a:srgbClr val="0F0F0F"/>
                </a:solidFill>
                <a:latin typeface="Times New Roman" panose="02020603050405020304" pitchFamily="18" charset="0"/>
                <a:cs typeface="Times New Roman" panose="02020603050405020304" pitchFamily="18" charset="0"/>
              </a:rPr>
              <a:t>v</a:t>
            </a:r>
            <a:r>
              <a:rPr b="1" dirty="0" sz="4800" lang="en-US">
                <a:solidFill>
                  <a:srgbClr val="0F0F0F"/>
                </a:solidFill>
                <a:latin typeface="Times New Roman" panose="02020603050405020304" pitchFamily="18" charset="0"/>
                <a:cs typeface="Times New Roman" panose="02020603050405020304" pitchFamily="18" charset="0"/>
              </a:rPr>
              <a:t>o</a:t>
            </a:r>
            <a:r>
              <a:rPr b="1" dirty="0" sz="4800" lang="en-US">
                <a:solidFill>
                  <a:srgbClr val="0F0F0F"/>
                </a:solidFill>
                <a:latin typeface="Times New Roman" panose="02020603050405020304" pitchFamily="18" charset="0"/>
                <a:cs typeface="Times New Roman" panose="02020603050405020304" pitchFamily="18" charset="0"/>
              </a:rPr>
              <a:t>t</a:t>
            </a:r>
            <a:r>
              <a:rPr b="1" dirty="0" sz="4800" lang="en-US">
                <a:solidFill>
                  <a:srgbClr val="0F0F0F"/>
                </a:solidFill>
                <a:latin typeface="Times New Roman" panose="02020603050405020304" pitchFamily="18" charset="0"/>
                <a:cs typeface="Times New Roman" panose="02020603050405020304" pitchFamily="18" charset="0"/>
              </a:rPr>
              <a:t> </a:t>
            </a:r>
            <a:r>
              <a:rPr b="1" dirty="0" sz="4800" lang="en-US">
                <a:solidFill>
                  <a:srgbClr val="0F0F0F"/>
                </a:solidFill>
                <a:latin typeface="Times New Roman" panose="02020603050405020304" pitchFamily="18" charset="0"/>
                <a:cs typeface="Times New Roman" panose="02020603050405020304" pitchFamily="18" charset="0"/>
              </a:rPr>
              <a:t>table</a:t>
            </a:r>
            <a:r>
              <a:rPr b="1" dirty="0" sz="4800" lang="en-US">
                <a:solidFill>
                  <a:srgbClr val="0F0F0F"/>
                </a:solidFill>
                <a:latin typeface="Times New Roman" panose="02020603050405020304" pitchFamily="18" charset="0"/>
                <a:cs typeface="Times New Roman" panose="02020603050405020304" pitchFamily="18" charset="0"/>
              </a:rPr>
              <a:t>s</a:t>
            </a:r>
            <a:r>
              <a:rPr b="1" dirty="0" sz="4800" lang="en-US">
                <a:solidFill>
                  <a:srgbClr val="0F0F0F"/>
                </a:solidFill>
                <a:latin typeface="Times New Roman" panose="02020603050405020304" pitchFamily="18" charset="0"/>
                <a:cs typeface="Times New Roman" panose="02020603050405020304" pitchFamily="18" charset="0"/>
              </a:rPr>
              <a:t> </a:t>
            </a:r>
            <a:r>
              <a:rPr b="1" dirty="0" sz="4800" lang="en-US">
                <a:solidFill>
                  <a:srgbClr val="0F0F0F"/>
                </a:solidFill>
                <a:latin typeface="Times New Roman" panose="02020603050405020304" pitchFamily="18" charset="0"/>
                <a:cs typeface="Times New Roman" panose="02020603050405020304" pitchFamily="18" charset="0"/>
              </a:rPr>
              <a:t>f</a:t>
            </a:r>
            <a:r>
              <a:rPr b="1" dirty="0" sz="4800" lang="en-US">
                <a:solidFill>
                  <a:srgbClr val="0F0F0F"/>
                </a:solidFill>
                <a:latin typeface="Times New Roman" panose="02020603050405020304" pitchFamily="18" charset="0"/>
                <a:cs typeface="Times New Roman" panose="02020603050405020304" pitchFamily="18" charset="0"/>
              </a:rPr>
              <a:t>or </a:t>
            </a:r>
            <a:r>
              <a:rPr b="1" dirty="0" sz="4800" lang="en-US">
                <a:solidFill>
                  <a:srgbClr val="0F0F0F"/>
                </a:solidFill>
                <a:latin typeface="Times New Roman" panose="02020603050405020304" pitchFamily="18" charset="0"/>
                <a:cs typeface="Times New Roman" panose="02020603050405020304" pitchFamily="18" charset="0"/>
              </a:rPr>
              <a:t>e</a:t>
            </a:r>
            <a:r>
              <a:rPr b="1" dirty="0" sz="4800" lang="en-US">
                <a:solidFill>
                  <a:srgbClr val="0F0F0F"/>
                </a:solidFill>
                <a:latin typeface="Times New Roman" panose="02020603050405020304" pitchFamily="18" charset="0"/>
                <a:cs typeface="Times New Roman" panose="02020603050405020304" pitchFamily="18" charset="0"/>
              </a:rPr>
              <a:t>m</a:t>
            </a:r>
            <a:r>
              <a:rPr b="1" dirty="0" sz="4800" lang="en-US">
                <a:solidFill>
                  <a:srgbClr val="0F0F0F"/>
                </a:solidFill>
                <a:latin typeface="Times New Roman" panose="02020603050405020304" pitchFamily="18" charset="0"/>
                <a:cs typeface="Times New Roman" panose="02020603050405020304" pitchFamily="18" charset="0"/>
              </a:rPr>
              <a:t>p</a:t>
            </a:r>
            <a:r>
              <a:rPr b="1" dirty="0" sz="4800" lang="en-US">
                <a:solidFill>
                  <a:srgbClr val="0F0F0F"/>
                </a:solidFill>
                <a:latin typeface="Times New Roman" panose="02020603050405020304" pitchFamily="18" charset="0"/>
                <a:cs typeface="Times New Roman" panose="02020603050405020304" pitchFamily="18" charset="0"/>
              </a:rPr>
              <a:t>l</a:t>
            </a:r>
            <a:r>
              <a:rPr b="1" dirty="0" sz="4800" lang="en-US">
                <a:solidFill>
                  <a:srgbClr val="0F0F0F"/>
                </a:solidFill>
                <a:latin typeface="Times New Roman" panose="02020603050405020304" pitchFamily="18" charset="0"/>
                <a:cs typeface="Times New Roman" panose="02020603050405020304" pitchFamily="18" charset="0"/>
              </a:rPr>
              <a:t>oyees </a:t>
            </a:r>
            <a:endParaRPr dirty="0" sz="5400" lang="en-IN">
              <a:solidFill>
                <a:srgbClr val="7030A0"/>
              </a:solidFill>
              <a:latin typeface="Times New Roman" panose="02020603050405020304" pitchFamily="18" charset="0"/>
              <a:cs typeface="Times New Roman" panose="02020603050405020304" pitchFamily="18" charset="0"/>
            </a:endParaRPr>
          </a:p>
          <a:p>
            <a:r>
              <a:rPr b="1" dirty="0" sz="4800" lang="en-US">
                <a:solidFill>
                  <a:srgbClr val="0F0F0F"/>
                </a:solidFill>
                <a:latin typeface="Times New Roman" panose="02020603050405020304" pitchFamily="18" charset="0"/>
                <a:cs typeface="Times New Roman" panose="02020603050405020304" pitchFamily="18" charset="0"/>
              </a:rPr>
              <a:t>t</a:t>
            </a:r>
            <a:r>
              <a:rPr b="1" dirty="0" sz="4800" lang="en-US">
                <a:solidFill>
                  <a:srgbClr val="0F0F0F"/>
                </a:solidFill>
                <a:latin typeface="Times New Roman" panose="02020603050405020304" pitchFamily="18" charset="0"/>
                <a:cs typeface="Times New Roman" panose="02020603050405020304" pitchFamily="18" charset="0"/>
              </a:rPr>
              <a:t>u</a:t>
            </a:r>
            <a:r>
              <a:rPr b="1" dirty="0" sz="4800" lang="en-US">
                <a:solidFill>
                  <a:srgbClr val="0F0F0F"/>
                </a:solidFill>
                <a:latin typeface="Times New Roman" panose="02020603050405020304" pitchFamily="18" charset="0"/>
                <a:cs typeface="Times New Roman" panose="02020603050405020304" pitchFamily="18" charset="0"/>
              </a:rPr>
              <a:t>r</a:t>
            </a:r>
            <a:r>
              <a:rPr b="1" dirty="0" sz="4800" lang="en-US">
                <a:solidFill>
                  <a:srgbClr val="0F0F0F"/>
                </a:solidFill>
                <a:latin typeface="Times New Roman" panose="02020603050405020304" pitchFamily="18" charset="0"/>
                <a:cs typeface="Times New Roman" panose="02020603050405020304" pitchFamily="18" charset="0"/>
              </a:rPr>
              <a:t>n</a:t>
            </a:r>
            <a:r>
              <a:rPr b="1" dirty="0" sz="4800" lang="en-US">
                <a:solidFill>
                  <a:srgbClr val="0F0F0F"/>
                </a:solidFill>
                <a:latin typeface="Times New Roman" panose="02020603050405020304" pitchFamily="18" charset="0"/>
                <a:cs typeface="Times New Roman" panose="02020603050405020304" pitchFamily="18" charset="0"/>
              </a:rPr>
              <a:t>o</a:t>
            </a:r>
            <a:r>
              <a:rPr b="1" dirty="0" sz="4800" lang="en-US">
                <a:solidFill>
                  <a:srgbClr val="0F0F0F"/>
                </a:solidFill>
                <a:latin typeface="Times New Roman" panose="02020603050405020304" pitchFamily="18" charset="0"/>
                <a:cs typeface="Times New Roman" panose="02020603050405020304" pitchFamily="18" charset="0"/>
              </a:rPr>
              <a:t>v</a:t>
            </a:r>
            <a:r>
              <a:rPr b="1" dirty="0" sz="4800" lang="en-US">
                <a:solidFill>
                  <a:srgbClr val="0F0F0F"/>
                </a:solidFill>
                <a:latin typeface="Times New Roman" panose="02020603050405020304" pitchFamily="18" charset="0"/>
                <a:cs typeface="Times New Roman" panose="02020603050405020304" pitchFamily="18" charset="0"/>
              </a:rPr>
              <a:t>er </a:t>
            </a:r>
            <a:r>
              <a:rPr b="1" dirty="0" sz="4800" lang="en-US">
                <a:solidFill>
                  <a:srgbClr val="0F0F0F"/>
                </a:solidFill>
                <a:latin typeface="Times New Roman" panose="02020603050405020304" pitchFamily="18" charset="0"/>
                <a:cs typeface="Times New Roman" panose="02020603050405020304" pitchFamily="18" charset="0"/>
              </a:rPr>
              <a:t>a</a:t>
            </a:r>
            <a:r>
              <a:rPr b="1" dirty="0" sz="4800" lang="en-US">
                <a:solidFill>
                  <a:srgbClr val="0F0F0F"/>
                </a:solidFill>
                <a:latin typeface="Times New Roman" panose="02020603050405020304" pitchFamily="18" charset="0"/>
                <a:cs typeface="Times New Roman" panose="02020603050405020304" pitchFamily="18" charset="0"/>
              </a:rPr>
              <a:t>n</a:t>
            </a:r>
            <a:r>
              <a:rPr b="1" dirty="0" sz="4800" lang="en-US">
                <a:solidFill>
                  <a:srgbClr val="0F0F0F"/>
                </a:solidFill>
                <a:latin typeface="Times New Roman" panose="02020603050405020304" pitchFamily="18" charset="0"/>
                <a:cs typeface="Times New Roman" panose="02020603050405020304" pitchFamily="18" charset="0"/>
              </a:rPr>
              <a:t>a</a:t>
            </a:r>
            <a:r>
              <a:rPr b="1" dirty="0" sz="4800" lang="en-US">
                <a:solidFill>
                  <a:srgbClr val="0F0F0F"/>
                </a:solidFill>
                <a:latin typeface="Times New Roman" panose="02020603050405020304" pitchFamily="18" charset="0"/>
                <a:cs typeface="Times New Roman" panose="02020603050405020304" pitchFamily="18" charset="0"/>
              </a:rPr>
              <a:t>l</a:t>
            </a:r>
            <a:r>
              <a:rPr b="1" dirty="0" sz="48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6"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7"/>
          <p:cNvSpPr txBox="1">
            <a:spLocks noGrp="1"/>
          </p:cNvSpPr>
          <p:nvPr>
            <p:ph type="title"/>
          </p:nvPr>
        </p:nvSpPr>
        <p:spPr>
          <a:xfrm>
            <a:off x="676274" y="375570"/>
            <a:ext cx="6399838" cy="3216910"/>
          </a:xfrm>
          <a:prstGeom prst="rect"/>
        </p:spPr>
        <p:txBody>
          <a:bodyPr bIns="0" lIns="0" rIns="0" rtlCol="0" tIns="16510" vert="horz" wrap="square">
            <a:spAutoFit/>
          </a:bodyPr>
          <a:p>
            <a:pPr marL="12700">
              <a:lnSpc>
                <a:spcPct val="100000"/>
              </a:lnSpc>
              <a:spcBef>
                <a:spcPts val="130"/>
              </a:spcBef>
              <a:tabLst>
                <a:tab algn="l" pos="2727960"/>
              </a:tabLst>
            </a:pPr>
            <a:r>
              <a:rPr sz="5400"/>
              <a:t>* Problem Statement: The core issue or challenge the project aims to address.</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2" name=""/>
          <p:cNvSpPr txBox="1"/>
          <p:nvPr/>
        </p:nvSpPr>
        <p:spPr>
          <a:xfrm flipH="1">
            <a:off x="4736271" y="3219450"/>
            <a:ext cx="4295410"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rPr>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8" name="TextBox 10"/>
          <p:cNvSpPr txBox="1"/>
          <p:nvPr/>
        </p:nvSpPr>
        <p:spPr>
          <a:xfrm>
            <a:off x="0" y="1899918"/>
            <a:ext cx="7924800" cy="1348740"/>
          </a:xfrm>
          <a:prstGeom prst="rect"/>
          <a:noFill/>
        </p:spPr>
        <p:txBody>
          <a:bodyPr rtlCol="0" wrap="square">
            <a:spAutoFit/>
          </a:bodyPr>
          <a:p>
            <a:pPr algn="l">
              <a:buFont typeface="Arial" panose="020B0604020202020204" pitchFamily="34" charset="0"/>
              <a:buChar char="•"/>
            </a:pPr>
            <a:r>
              <a:rPr b="0" dirty="0" sz="6000" i="0" lang="en-US">
                <a:solidFill>
                  <a:srgbClr val="0D0D0D"/>
                </a:solidFill>
                <a:effectLst/>
                <a:latin typeface="Times New Roman" panose="02020603050405020304" pitchFamily="18" charset="0"/>
                <a:cs typeface="Times New Roman" panose="02020603050405020304" pitchFamily="18" charset="0"/>
              </a:rPr>
              <a:t>.</a:t>
            </a:r>
            <a:endParaRPr sz="6600"/>
          </a:p>
          <a:p>
            <a:endParaRPr dirty="0" sz="2400" lang="en-IN">
              <a:latin typeface="Times New Roman" panose="02020603050405020304" pitchFamily="18" charset="0"/>
              <a:cs typeface="Times New Roman" panose="02020603050405020304" pitchFamily="18" charset="0"/>
            </a:endParaRPr>
          </a:p>
        </p:txBody>
      </p:sp>
      <p:sp>
        <p:nvSpPr>
          <p:cNvPr id="1048679" name="TextBox 11"/>
          <p:cNvSpPr txBox="1"/>
          <p:nvPr/>
        </p:nvSpPr>
        <p:spPr>
          <a:xfrm>
            <a:off x="676275" y="1904999"/>
            <a:ext cx="8477998" cy="2491739"/>
          </a:xfrm>
          <a:prstGeom prst="rect"/>
          <a:noFill/>
        </p:spPr>
        <p:txBody>
          <a:bodyPr wrap="square">
            <a:spAutoFit/>
          </a:bodyPr>
          <a:p>
            <a:pPr algn="just"/>
            <a:r>
              <a:rPr dirty="0" sz="5400" lang="en-IN"/>
              <a:t>A high-level summary of the project's scope and goals.</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5" name="Rectangle 2"/>
          <p:cNvSpPr>
            <a:spLocks noChangeArrowheads="1"/>
          </p:cNvSpPr>
          <p:nvPr/>
        </p:nvSpPr>
        <p:spPr bwMode="auto">
          <a:xfrm>
            <a:off x="537485" y="1409952"/>
            <a:ext cx="9273264" cy="30251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4800" i="0" kumimoji="0" lang="en-US" normalizeH="0" strike="noStrike" u="none">
                <a:ln>
                  <a:noFill/>
                </a:ln>
                <a:solidFill>
                  <a:schemeClr val="tx1"/>
                </a:solidFill>
                <a:effectLst/>
                <a:latin typeface="Arial" panose="020B0604020202020204" pitchFamily="34" charset="0"/>
              </a:rPr>
              <a:t>T</a:t>
            </a:r>
            <a:r>
              <a:rPr altLang="en-US" baseline="0" b="0" cap="none" dirty="0" sz="6600" i="0" kumimoji="0" lang="en-US" normalizeH="0" strike="noStrike" u="none">
                <a:ln>
                  <a:noFill/>
                </a:ln>
                <a:solidFill>
                  <a:schemeClr val="tx1"/>
                </a:solidFill>
                <a:effectLst/>
                <a:latin typeface="Arial" panose="020B0604020202020204" pitchFamily="34" charset="0"/>
              </a:rPr>
              <a:t>he intended beneficiaries of the project's outcome</a:t>
            </a:r>
            <a:r>
              <a:rPr altLang="en-US" baseline="0" b="0" cap="none" dirty="0" sz="4800" i="0" kumimoji="0" lang="en-US" normalizeH="0" strike="noStrike" u="none">
                <a:ln>
                  <a:noFill/>
                </a:ln>
                <a:solidFill>
                  <a:schemeClr val="tx1"/>
                </a:solidFill>
                <a:effectLst/>
                <a:latin typeface="Arial" panose="020B0604020202020204" pitchFamily="34" charset="0"/>
              </a:rPr>
              <a:t>s.</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1" name="Rectangle 3"/>
          <p:cNvSpPr>
            <a:spLocks noChangeArrowheads="1"/>
          </p:cNvSpPr>
          <p:nvPr/>
        </p:nvSpPr>
        <p:spPr bwMode="auto">
          <a:xfrm>
            <a:off x="3086100" y="3615898"/>
            <a:ext cx="6019800" cy="624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92" name=""/>
          <p:cNvSpPr txBox="1"/>
          <p:nvPr/>
        </p:nvSpPr>
        <p:spPr>
          <a:xfrm>
            <a:off x="3153727" y="2503274"/>
            <a:ext cx="4572000" cy="2479039"/>
          </a:xfrm>
          <a:prstGeom prst="rect"/>
        </p:spPr>
        <p:txBody>
          <a:bodyPr rtlCol="0" wrap="square">
            <a:spAutoFit/>
          </a:bodyPr>
          <a:p>
            <a:r>
              <a:rPr sz="4000" lang="en-GB">
                <a:solidFill>
                  <a:srgbClr val="000000"/>
                </a:solidFill>
              </a:rPr>
              <a:t>The proposed approach or solution to the problem.</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1" name="Title 1"/>
          <p:cNvSpPr>
            <a:spLocks noGrp="1"/>
          </p:cNvSpPr>
          <p:nvPr>
            <p:ph type="title"/>
          </p:nvPr>
        </p:nvSpPr>
        <p:spPr>
          <a:xfrm>
            <a:off x="755332" y="385444"/>
            <a:ext cx="10681335" cy="723901"/>
          </a:xfrm>
        </p:spPr>
        <p:txBody>
          <a:bodyPr/>
          <a:p>
            <a:r>
              <a:rPr dirty="0" lang="en-IN"/>
              <a:t>Dataset Description</a:t>
            </a:r>
          </a:p>
        </p:txBody>
      </p:sp>
      <p:sp>
        <p:nvSpPr>
          <p:cNvPr id="1048622" name="TextBox 3"/>
          <p:cNvSpPr txBox="1"/>
          <p:nvPr/>
        </p:nvSpPr>
        <p:spPr>
          <a:xfrm>
            <a:off x="602671" y="2292113"/>
            <a:ext cx="11589328" cy="2250440"/>
          </a:xfrm>
          <a:prstGeom prst="rect"/>
          <a:noFill/>
        </p:spPr>
        <p:txBody>
          <a:bodyPr wrap="square">
            <a:spAutoFit/>
          </a:bodyPr>
          <a:p>
            <a:pPr algn="l" fontAlgn="base"/>
            <a:r>
              <a:rPr sz="7200"/>
              <a:t>Details about the data used in the project.</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Rectangle 1"/>
          <p:cNvSpPr>
            <a:spLocks noChangeArrowheads="1"/>
          </p:cNvSpPr>
          <p:nvPr/>
        </p:nvSpPr>
        <p:spPr bwMode="auto">
          <a:xfrm>
            <a:off x="3124200" y="2994391"/>
            <a:ext cx="5638800" cy="3581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p>
        </p:txBody>
      </p:sp>
      <p:sp>
        <p:nvSpPr>
          <p:cNvPr id="1048620" name=""/>
          <p:cNvSpPr txBox="1"/>
          <p:nvPr/>
        </p:nvSpPr>
        <p:spPr>
          <a:xfrm>
            <a:off x="3500246" y="3029096"/>
            <a:ext cx="4572000" cy="4917439"/>
          </a:xfrm>
          <a:prstGeom prst="rect"/>
        </p:spPr>
        <p:txBody>
          <a:bodyPr rtlCol="0" wrap="square">
            <a:spAutoFit/>
          </a:bodyPr>
          <a:p>
            <a:r>
              <a:rPr sz="3200" lang="en-GB">
                <a:solidFill>
                  <a:srgbClr val="000000"/>
                </a:solidFill>
              </a:rPr>
              <a:t>Allow users to quickly drill down into specific data points or segments.Pivot Tables: Provide flexible data summarization and analysis. Conditional Formatting: Highlight trends, outliers, or critical</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2024-03-28T06:07:22Z</dcterms:created>
  <dcterms:modified xsi:type="dcterms:W3CDTF">2024-08-31T12:11:14Z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ac0b9d70a6604dc8b66552ce03e2b7f1</vt:lpwstr>
  </property>
</Properties>
</file>