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EB3A5D2-8751-477F-A601-E7074AAA1469}" type="datetimeFigureOut">
              <a:rPr lang="en-IN" smtClean="0"/>
              <a:t>11-10-2023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9CE846C-AA88-4337-854C-533CFBB9975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912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B3A5D2-8751-477F-A601-E7074AAA1469}"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CE846C-AA88-4337-854C-533CFBB9975B}" type="slidenum">
              <a:rPr lang="en-IN" smtClean="0"/>
              <a:t>‹#›</a:t>
            </a:fld>
            <a:endParaRPr lang="en-IN"/>
          </a:p>
        </p:txBody>
      </p:sp>
    </p:spTree>
    <p:extLst>
      <p:ext uri="{BB962C8B-B14F-4D97-AF65-F5344CB8AC3E}">
        <p14:creationId xmlns:p14="http://schemas.microsoft.com/office/powerpoint/2010/main" val="578318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3A5D2-8751-477F-A601-E7074AAA1469}"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CE846C-AA88-4337-854C-533CFBB9975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6038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3A5D2-8751-477F-A601-E7074AAA1469}"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CE846C-AA88-4337-854C-533CFBB9975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7809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3A5D2-8751-477F-A601-E7074AAA1469}"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CE846C-AA88-4337-854C-533CFBB9975B}" type="slidenum">
              <a:rPr lang="en-IN" smtClean="0"/>
              <a:t>‹#›</a:t>
            </a:fld>
            <a:endParaRPr lang="en-IN"/>
          </a:p>
        </p:txBody>
      </p:sp>
    </p:spTree>
    <p:extLst>
      <p:ext uri="{BB962C8B-B14F-4D97-AF65-F5344CB8AC3E}">
        <p14:creationId xmlns:p14="http://schemas.microsoft.com/office/powerpoint/2010/main" val="3660797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3A5D2-8751-477F-A601-E7074AAA1469}"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CE846C-AA88-4337-854C-533CFBB9975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3728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3A5D2-8751-477F-A601-E7074AAA1469}"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CE846C-AA88-4337-854C-533CFBB9975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0869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3A5D2-8751-477F-A601-E7074AAA1469}"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CE846C-AA88-4337-854C-533CFBB9975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5992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3A5D2-8751-477F-A601-E7074AAA1469}"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CE846C-AA88-4337-854C-533CFBB9975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362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3A5D2-8751-477F-A601-E7074AAA1469}"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CE846C-AA88-4337-854C-533CFBB9975B}" type="slidenum">
              <a:rPr lang="en-IN" smtClean="0"/>
              <a:t>‹#›</a:t>
            </a:fld>
            <a:endParaRPr lang="en-IN"/>
          </a:p>
        </p:txBody>
      </p:sp>
    </p:spTree>
    <p:extLst>
      <p:ext uri="{BB962C8B-B14F-4D97-AF65-F5344CB8AC3E}">
        <p14:creationId xmlns:p14="http://schemas.microsoft.com/office/powerpoint/2010/main" val="377772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3A5D2-8751-477F-A601-E7074AAA1469}"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CE846C-AA88-4337-854C-533CFBB9975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681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B3A5D2-8751-477F-A601-E7074AAA1469}"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CE846C-AA88-4337-854C-533CFBB9975B}" type="slidenum">
              <a:rPr lang="en-IN" smtClean="0"/>
              <a:t>‹#›</a:t>
            </a:fld>
            <a:endParaRPr lang="en-IN"/>
          </a:p>
        </p:txBody>
      </p:sp>
    </p:spTree>
    <p:extLst>
      <p:ext uri="{BB962C8B-B14F-4D97-AF65-F5344CB8AC3E}">
        <p14:creationId xmlns:p14="http://schemas.microsoft.com/office/powerpoint/2010/main" val="2234134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B3A5D2-8751-477F-A601-E7074AAA1469}"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CE846C-AA88-4337-854C-533CFBB9975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618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B3A5D2-8751-477F-A601-E7074AAA1469}"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CE846C-AA88-4337-854C-533CFBB9975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4004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3A5D2-8751-477F-A601-E7074AAA1469}"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CE846C-AA88-4337-854C-533CFBB9975B}" type="slidenum">
              <a:rPr lang="en-IN" smtClean="0"/>
              <a:t>‹#›</a:t>
            </a:fld>
            <a:endParaRPr lang="en-IN"/>
          </a:p>
        </p:txBody>
      </p:sp>
    </p:spTree>
    <p:extLst>
      <p:ext uri="{BB962C8B-B14F-4D97-AF65-F5344CB8AC3E}">
        <p14:creationId xmlns:p14="http://schemas.microsoft.com/office/powerpoint/2010/main" val="300772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B3A5D2-8751-477F-A601-E7074AAA1469}"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CE846C-AA88-4337-854C-533CFBB9975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3990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B3A5D2-8751-477F-A601-E7074AAA1469}"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CE846C-AA88-4337-854C-533CFBB9975B}" type="slidenum">
              <a:rPr lang="en-IN" smtClean="0"/>
              <a:t>‹#›</a:t>
            </a:fld>
            <a:endParaRPr lang="en-IN"/>
          </a:p>
        </p:txBody>
      </p:sp>
    </p:spTree>
    <p:extLst>
      <p:ext uri="{BB962C8B-B14F-4D97-AF65-F5344CB8AC3E}">
        <p14:creationId xmlns:p14="http://schemas.microsoft.com/office/powerpoint/2010/main" val="166216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B3A5D2-8751-477F-A601-E7074AAA1469}" type="datetimeFigureOut">
              <a:rPr lang="en-IN" smtClean="0"/>
              <a:t>11-10-2023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9CE846C-AA88-4337-854C-533CFBB9975B}" type="slidenum">
              <a:rPr lang="en-IN" smtClean="0"/>
              <a:t>‹#›</a:t>
            </a:fld>
            <a:endParaRPr lang="en-IN"/>
          </a:p>
        </p:txBody>
      </p:sp>
    </p:spTree>
    <p:extLst>
      <p:ext uri="{BB962C8B-B14F-4D97-AF65-F5344CB8AC3E}">
        <p14:creationId xmlns:p14="http://schemas.microsoft.com/office/powerpoint/2010/main" val="78223022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F24F-8841-06F4-0BD8-D34D5E0C3756}"/>
              </a:ext>
            </a:extLst>
          </p:cNvPr>
          <p:cNvSpPr>
            <a:spLocks noGrp="1"/>
          </p:cNvSpPr>
          <p:nvPr>
            <p:ph type="ctrTitle"/>
          </p:nvPr>
        </p:nvSpPr>
        <p:spPr/>
        <p:txBody>
          <a:bodyPr/>
          <a:lstStyle/>
          <a:p>
            <a:r>
              <a:rPr lang="en-IN" b="1" dirty="0" err="1"/>
              <a:t>Analyzing</a:t>
            </a:r>
            <a:r>
              <a:rPr lang="en-IN" b="1" dirty="0"/>
              <a:t> Website Traffic</a:t>
            </a:r>
          </a:p>
        </p:txBody>
      </p:sp>
      <p:sp>
        <p:nvSpPr>
          <p:cNvPr id="3" name="Subtitle 2">
            <a:extLst>
              <a:ext uri="{FF2B5EF4-FFF2-40B4-BE49-F238E27FC236}">
                <a16:creationId xmlns:a16="http://schemas.microsoft.com/office/drawing/2014/main" id="{D1031910-D1A8-CA6A-76A9-BE6EA490981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22768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409C0-85EC-EE39-BDD8-CE45EB954129}"/>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001CB0B8-FF63-5AEA-9EC2-61A9FF60D410}"/>
              </a:ext>
            </a:extLst>
          </p:cNvPr>
          <p:cNvSpPr>
            <a:spLocks noGrp="1"/>
          </p:cNvSpPr>
          <p:nvPr>
            <p:ph idx="1"/>
          </p:nvPr>
        </p:nvSpPr>
        <p:spPr/>
        <p:txBody>
          <a:bodyPr/>
          <a:lstStyle/>
          <a:p>
            <a:pPr marL="0" indent="0">
              <a:buNone/>
            </a:pPr>
            <a:r>
              <a:rPr lang="en-US" b="1" dirty="0"/>
              <a:t>Unveiling Insights:</a:t>
            </a:r>
            <a:r>
              <a:rPr lang="en-US" dirty="0"/>
              <a:t> Analyzing Website</a:t>
            </a:r>
          </a:p>
          <a:p>
            <a:pPr marL="0" indent="0">
              <a:buNone/>
            </a:pPr>
            <a:r>
              <a:rPr lang="en-US" dirty="0"/>
              <a:t>Traffic for Project Success</a:t>
            </a:r>
            <a:endParaRPr lang="en-IN" dirty="0"/>
          </a:p>
        </p:txBody>
      </p:sp>
    </p:spTree>
    <p:extLst>
      <p:ext uri="{BB962C8B-B14F-4D97-AF65-F5344CB8AC3E}">
        <p14:creationId xmlns:p14="http://schemas.microsoft.com/office/powerpoint/2010/main" val="369312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9EC0-6E93-4B4E-0579-896030D37B94}"/>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35843DF5-2488-2320-EC0E-9B068988918D}"/>
              </a:ext>
            </a:extLst>
          </p:cNvPr>
          <p:cNvSpPr>
            <a:spLocks noGrp="1"/>
          </p:cNvSpPr>
          <p:nvPr>
            <p:ph idx="1"/>
          </p:nvPr>
        </p:nvSpPr>
        <p:spPr/>
        <p:txBody>
          <a:bodyPr>
            <a:normAutofit fontScale="85000" lnSpcReduction="10000"/>
          </a:bodyPr>
          <a:lstStyle/>
          <a:p>
            <a:r>
              <a:rPr lang="en-US" b="1" dirty="0"/>
              <a:t>Increase Website Traffic: </a:t>
            </a:r>
            <a:r>
              <a:rPr lang="en-US" dirty="0"/>
              <a:t>One of the most fundamental goals is to drive more visitors to your website, which can be measured through metrics like unique visitors, page views, and sessions.</a:t>
            </a:r>
          </a:p>
          <a:p>
            <a:r>
              <a:rPr lang="en-US" b="1" dirty="0"/>
              <a:t>Improve User Engagement: </a:t>
            </a:r>
            <a:r>
              <a:rPr lang="en-US" dirty="0"/>
              <a:t>Focus on keeping visitors on your site longer, increasing pages per session, and reducing bounce rates, indicating that users are finding your content engaging.</a:t>
            </a:r>
          </a:p>
          <a:p>
            <a:r>
              <a:rPr lang="en-US" b="1" dirty="0"/>
              <a:t>Enhance Conversion Rates: </a:t>
            </a:r>
            <a:r>
              <a:rPr lang="en-US" dirty="0"/>
              <a:t>If your website has specific conversion goals, such as product sales, lead generation, or sign-ups, improving conversion rates can be a primary objective.</a:t>
            </a:r>
          </a:p>
          <a:p>
            <a:r>
              <a:rPr lang="en-US" b="1" dirty="0"/>
              <a:t>Understand User Behavior: </a:t>
            </a:r>
            <a:r>
              <a:rPr lang="en-US" dirty="0"/>
              <a:t>Gain insights into how users navigate your site, which pages they visit, and what content they engage with most.</a:t>
            </a:r>
            <a:endParaRPr lang="en-IN" dirty="0"/>
          </a:p>
        </p:txBody>
      </p:sp>
    </p:spTree>
    <p:extLst>
      <p:ext uri="{BB962C8B-B14F-4D97-AF65-F5344CB8AC3E}">
        <p14:creationId xmlns:p14="http://schemas.microsoft.com/office/powerpoint/2010/main" val="98575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E5F8-8B4E-7F27-E7B2-6DB0EEF7BE84}"/>
              </a:ext>
            </a:extLst>
          </p:cNvPr>
          <p:cNvSpPr>
            <a:spLocks noGrp="1"/>
          </p:cNvSpPr>
          <p:nvPr>
            <p:ph type="title"/>
          </p:nvPr>
        </p:nvSpPr>
        <p:spPr/>
        <p:txBody>
          <a:bodyPr/>
          <a:lstStyle/>
          <a:p>
            <a:r>
              <a:rPr lang="en-IN" b="1" dirty="0"/>
              <a:t>Tools for website traffic analysis</a:t>
            </a:r>
          </a:p>
        </p:txBody>
      </p:sp>
      <p:sp>
        <p:nvSpPr>
          <p:cNvPr id="3" name="Content Placeholder 2">
            <a:extLst>
              <a:ext uri="{FF2B5EF4-FFF2-40B4-BE49-F238E27FC236}">
                <a16:creationId xmlns:a16="http://schemas.microsoft.com/office/drawing/2014/main" id="{1723B2A3-A737-4BD4-D359-337BF57E0A1A}"/>
              </a:ext>
            </a:extLst>
          </p:cNvPr>
          <p:cNvSpPr>
            <a:spLocks noGrp="1"/>
          </p:cNvSpPr>
          <p:nvPr>
            <p:ph idx="1"/>
          </p:nvPr>
        </p:nvSpPr>
        <p:spPr/>
        <p:txBody>
          <a:bodyPr>
            <a:normAutofit fontScale="92500" lnSpcReduction="10000"/>
          </a:bodyPr>
          <a:lstStyle/>
          <a:p>
            <a:r>
              <a:rPr lang="en-US" b="1" dirty="0"/>
              <a:t>Google Analytics: </a:t>
            </a:r>
            <a:r>
              <a:rPr lang="en-US" dirty="0"/>
              <a:t>This is one of the most widely used web analytics tools. It's free and provides comprehensive data on website traffic, user behavior, and conversions. Google Analytics is suitable for both small and large websites.</a:t>
            </a:r>
          </a:p>
          <a:p>
            <a:r>
              <a:rPr lang="en-US" b="1" dirty="0"/>
              <a:t>Adobe Analytics: </a:t>
            </a:r>
            <a:r>
              <a:rPr lang="en-US" dirty="0"/>
              <a:t>Adobe's platform offers robust analytics and reporting features, particularly well-suited for enterprise-level websites. It provides in-depth insights into user behavior and segmentation.</a:t>
            </a:r>
          </a:p>
          <a:p>
            <a:r>
              <a:rPr lang="en-US" b="1" dirty="0" err="1"/>
              <a:t>Mixpanel</a:t>
            </a:r>
            <a:r>
              <a:rPr lang="en-US" b="1" dirty="0"/>
              <a:t>: </a:t>
            </a:r>
            <a:r>
              <a:rPr lang="en-US" dirty="0" err="1"/>
              <a:t>Mixpanel</a:t>
            </a:r>
            <a:r>
              <a:rPr lang="en-US" dirty="0"/>
              <a:t> specializes in event-based tracking, making it great for analyzing user interactions on your site or app. It's often used for product analytics and retention analysis.</a:t>
            </a:r>
            <a:endParaRPr lang="en-IN" dirty="0"/>
          </a:p>
        </p:txBody>
      </p:sp>
    </p:spTree>
    <p:extLst>
      <p:ext uri="{BB962C8B-B14F-4D97-AF65-F5344CB8AC3E}">
        <p14:creationId xmlns:p14="http://schemas.microsoft.com/office/powerpoint/2010/main" val="181793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D52C-5C66-7AF6-F2C7-5C9807B33BA0}"/>
              </a:ext>
            </a:extLst>
          </p:cNvPr>
          <p:cNvSpPr>
            <a:spLocks noGrp="1"/>
          </p:cNvSpPr>
          <p:nvPr>
            <p:ph type="title"/>
          </p:nvPr>
        </p:nvSpPr>
        <p:spPr/>
        <p:txBody>
          <a:bodyPr/>
          <a:lstStyle/>
          <a:p>
            <a:r>
              <a:rPr lang="en-IN" b="1" dirty="0"/>
              <a:t>Data collections</a:t>
            </a:r>
          </a:p>
        </p:txBody>
      </p:sp>
      <p:sp>
        <p:nvSpPr>
          <p:cNvPr id="3" name="Content Placeholder 2">
            <a:extLst>
              <a:ext uri="{FF2B5EF4-FFF2-40B4-BE49-F238E27FC236}">
                <a16:creationId xmlns:a16="http://schemas.microsoft.com/office/drawing/2014/main" id="{1D7D1728-BB3E-DE00-24CA-825F09878E16}"/>
              </a:ext>
            </a:extLst>
          </p:cNvPr>
          <p:cNvSpPr>
            <a:spLocks noGrp="1"/>
          </p:cNvSpPr>
          <p:nvPr>
            <p:ph idx="1"/>
          </p:nvPr>
        </p:nvSpPr>
        <p:spPr/>
        <p:txBody>
          <a:bodyPr>
            <a:normAutofit fontScale="92500"/>
          </a:bodyPr>
          <a:lstStyle/>
          <a:p>
            <a:r>
              <a:rPr lang="en-US" b="1" dirty="0"/>
              <a:t>Page Views: </a:t>
            </a:r>
            <a:r>
              <a:rPr lang="en-US" dirty="0"/>
              <a:t>Track how many times each page on your website is viewed. This helps you understand which content is popular.</a:t>
            </a:r>
          </a:p>
          <a:p>
            <a:r>
              <a:rPr lang="en-US" b="1" dirty="0"/>
              <a:t>Unique Visitors: </a:t>
            </a:r>
            <a:r>
              <a:rPr lang="en-US" dirty="0"/>
              <a:t>Count the number of individual users who visit your website. This metric can help you gauge the size of your audience.</a:t>
            </a:r>
          </a:p>
          <a:p>
            <a:r>
              <a:rPr lang="en-US" b="1" dirty="0"/>
              <a:t>Sessions: </a:t>
            </a:r>
            <a:r>
              <a:rPr lang="en-US" dirty="0"/>
              <a:t>A session is a single visit to your site. It includes all interactions a user has during their visit. Tracking sessions provides insights into user engagement.</a:t>
            </a:r>
          </a:p>
          <a:p>
            <a:r>
              <a:rPr lang="en-US" b="1" dirty="0"/>
              <a:t>Bounce Rate: </a:t>
            </a:r>
            <a:r>
              <a:rPr lang="en-US" dirty="0"/>
              <a:t>Measure the percentage of visitors who leave your site after viewing only one page. A high bounce rate may indicate a lack of engagement.</a:t>
            </a:r>
            <a:endParaRPr lang="en-IN" dirty="0"/>
          </a:p>
        </p:txBody>
      </p:sp>
    </p:spTree>
    <p:extLst>
      <p:ext uri="{BB962C8B-B14F-4D97-AF65-F5344CB8AC3E}">
        <p14:creationId xmlns:p14="http://schemas.microsoft.com/office/powerpoint/2010/main" val="3642681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88940-4C42-BC4F-D0F6-1A6D48F2A9EB}"/>
              </a:ext>
            </a:extLst>
          </p:cNvPr>
          <p:cNvSpPr>
            <a:spLocks noGrp="1"/>
          </p:cNvSpPr>
          <p:nvPr>
            <p:ph type="title"/>
          </p:nvPr>
        </p:nvSpPr>
        <p:spPr/>
        <p:txBody>
          <a:bodyPr/>
          <a:lstStyle/>
          <a:p>
            <a:r>
              <a:rPr lang="en-IN" b="1" dirty="0"/>
              <a:t>Reports and Dashboards</a:t>
            </a:r>
          </a:p>
        </p:txBody>
      </p:sp>
      <p:sp>
        <p:nvSpPr>
          <p:cNvPr id="3" name="Content Placeholder 2">
            <a:extLst>
              <a:ext uri="{FF2B5EF4-FFF2-40B4-BE49-F238E27FC236}">
                <a16:creationId xmlns:a16="http://schemas.microsoft.com/office/drawing/2014/main" id="{76A94248-C789-1CDD-495E-99E07A9E121C}"/>
              </a:ext>
            </a:extLst>
          </p:cNvPr>
          <p:cNvSpPr>
            <a:spLocks noGrp="1"/>
          </p:cNvSpPr>
          <p:nvPr>
            <p:ph idx="1"/>
          </p:nvPr>
        </p:nvSpPr>
        <p:spPr/>
        <p:txBody>
          <a:bodyPr>
            <a:normAutofit fontScale="92500" lnSpcReduction="10000"/>
          </a:bodyPr>
          <a:lstStyle/>
          <a:p>
            <a:r>
              <a:rPr lang="en-US" b="1" dirty="0"/>
              <a:t>Select a Reporting </a:t>
            </a:r>
            <a:r>
              <a:rPr lang="en-US" b="1" dirty="0" err="1"/>
              <a:t>Tool:</a:t>
            </a:r>
            <a:r>
              <a:rPr lang="en-US" dirty="0" err="1"/>
              <a:t>Choose</a:t>
            </a:r>
            <a:r>
              <a:rPr lang="en-US" dirty="0"/>
              <a:t> a reporting tool that suits your needs. Options include Google Data Studio, Tableau, Microsoft Power BI, or even custom-built solutions. Make sure it can connect to your data sources, such as Google Analytics.</a:t>
            </a:r>
          </a:p>
          <a:p>
            <a:r>
              <a:rPr lang="en-US" b="1" dirty="0"/>
              <a:t>Data Source </a:t>
            </a:r>
            <a:r>
              <a:rPr lang="en-US" b="1" dirty="0" err="1"/>
              <a:t>Integration:</a:t>
            </a:r>
            <a:r>
              <a:rPr lang="en-US" dirty="0" err="1"/>
              <a:t>Connect</a:t>
            </a:r>
            <a:r>
              <a:rPr lang="en-US" dirty="0"/>
              <a:t> your reporting tool to the data sources you are using for website traffic analysis. This often involves linking it to your Google Analytics account or other analytics platforms.</a:t>
            </a:r>
          </a:p>
          <a:p>
            <a:r>
              <a:rPr lang="en-US" b="1" dirty="0"/>
              <a:t>Data </a:t>
            </a:r>
            <a:r>
              <a:rPr lang="en-US" b="1" dirty="0" err="1"/>
              <a:t>Mapping:</a:t>
            </a:r>
            <a:r>
              <a:rPr lang="en-US" dirty="0" err="1"/>
              <a:t>Define</a:t>
            </a:r>
            <a:r>
              <a:rPr lang="en-US" dirty="0"/>
              <a:t> the data points and metrics you want to display on your reports and dashboards. This could include page views, unique visitors, conversion rates.</a:t>
            </a:r>
            <a:endParaRPr lang="en-IN" dirty="0"/>
          </a:p>
        </p:txBody>
      </p:sp>
    </p:spTree>
    <p:extLst>
      <p:ext uri="{BB962C8B-B14F-4D97-AF65-F5344CB8AC3E}">
        <p14:creationId xmlns:p14="http://schemas.microsoft.com/office/powerpoint/2010/main" val="22438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7E3D-CB4B-2167-A655-AF0D9E545951}"/>
              </a:ext>
            </a:extLst>
          </p:cNvPr>
          <p:cNvSpPr>
            <a:spLocks noGrp="1"/>
          </p:cNvSpPr>
          <p:nvPr>
            <p:ph type="title"/>
          </p:nvPr>
        </p:nvSpPr>
        <p:spPr/>
        <p:txBody>
          <a:bodyPr/>
          <a:lstStyle/>
          <a:p>
            <a:r>
              <a:rPr lang="en-IN" b="1" dirty="0"/>
              <a:t>Communication</a:t>
            </a:r>
          </a:p>
        </p:txBody>
      </p:sp>
      <p:sp>
        <p:nvSpPr>
          <p:cNvPr id="3" name="Content Placeholder 2">
            <a:extLst>
              <a:ext uri="{FF2B5EF4-FFF2-40B4-BE49-F238E27FC236}">
                <a16:creationId xmlns:a16="http://schemas.microsoft.com/office/drawing/2014/main" id="{8CAE785A-C280-4794-4EE1-A30B80064DA0}"/>
              </a:ext>
            </a:extLst>
          </p:cNvPr>
          <p:cNvSpPr>
            <a:spLocks noGrp="1"/>
          </p:cNvSpPr>
          <p:nvPr>
            <p:ph idx="1"/>
          </p:nvPr>
        </p:nvSpPr>
        <p:spPr/>
        <p:txBody>
          <a:bodyPr>
            <a:normAutofit fontScale="92500" lnSpcReduction="10000"/>
          </a:bodyPr>
          <a:lstStyle/>
          <a:p>
            <a:r>
              <a:rPr lang="en-US" b="1" dirty="0"/>
              <a:t>Establish Clear Objectives: </a:t>
            </a:r>
            <a:r>
              <a:rPr lang="en-US" dirty="0"/>
              <a:t>Clearly define the goals and objectives of your website traffic analysis. This ensures that all team members understand the purpose and focus of the analysis.</a:t>
            </a:r>
          </a:p>
          <a:p>
            <a:r>
              <a:rPr lang="en-US" b="1" dirty="0"/>
              <a:t>Collaborative Framework: </a:t>
            </a:r>
            <a:r>
              <a:rPr lang="en-US" dirty="0"/>
              <a:t>Create a collaborative framework within your team. Identify key stakeholders, such as data analysts, marketers, content creators, and developers, who need to work together on data analytics projects.</a:t>
            </a:r>
          </a:p>
          <a:p>
            <a:r>
              <a:rPr lang="en-US" b="1" dirty="0"/>
              <a:t>Regular Team Meetings: </a:t>
            </a:r>
            <a:r>
              <a:rPr lang="en-US" dirty="0"/>
              <a:t>Schedule regular meetings to discuss data analysis findings and progress. These meetings can provide a platform for sharing insights and addressing questions or concerns.</a:t>
            </a:r>
            <a:endParaRPr lang="en-IN" dirty="0"/>
          </a:p>
        </p:txBody>
      </p:sp>
    </p:spTree>
    <p:extLst>
      <p:ext uri="{BB962C8B-B14F-4D97-AF65-F5344CB8AC3E}">
        <p14:creationId xmlns:p14="http://schemas.microsoft.com/office/powerpoint/2010/main" val="3561382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831DD-6F70-08D6-CA5D-0620A2045315}"/>
              </a:ext>
            </a:extLst>
          </p:cNvPr>
          <p:cNvSpPr>
            <a:spLocks noGrp="1"/>
          </p:cNvSpPr>
          <p:nvPr>
            <p:ph type="title"/>
          </p:nvPr>
        </p:nvSpPr>
        <p:spPr/>
        <p:txBody>
          <a:bodyPr/>
          <a:lstStyle/>
          <a:p>
            <a:r>
              <a:rPr lang="en-IN" b="1" dirty="0"/>
              <a:t>Data privacy and Compliance</a:t>
            </a:r>
          </a:p>
        </p:txBody>
      </p:sp>
      <p:sp>
        <p:nvSpPr>
          <p:cNvPr id="3" name="Content Placeholder 2">
            <a:extLst>
              <a:ext uri="{FF2B5EF4-FFF2-40B4-BE49-F238E27FC236}">
                <a16:creationId xmlns:a16="http://schemas.microsoft.com/office/drawing/2014/main" id="{74ED06D8-0B78-BD4F-3EA4-5C33660A0023}"/>
              </a:ext>
            </a:extLst>
          </p:cNvPr>
          <p:cNvSpPr>
            <a:spLocks noGrp="1"/>
          </p:cNvSpPr>
          <p:nvPr>
            <p:ph idx="1"/>
          </p:nvPr>
        </p:nvSpPr>
        <p:spPr/>
        <p:txBody>
          <a:bodyPr>
            <a:normAutofit lnSpcReduction="10000"/>
          </a:bodyPr>
          <a:lstStyle/>
          <a:p>
            <a:r>
              <a:rPr lang="en-US" b="1" dirty="0"/>
              <a:t>Understand Data Privacy Laws: </a:t>
            </a:r>
            <a:r>
              <a:rPr lang="en-US" dirty="0"/>
              <a:t>Familiarize yourself and your team with data privacy laws that apply to your region or user base, such as GDPR (General Data Protection Regulation) in Europe or CCPA (California Consumer Privacy Act) in California. Ensure you know the specific requirements and obligations.</a:t>
            </a:r>
          </a:p>
          <a:p>
            <a:r>
              <a:rPr lang="en-US" b="1" dirty="0"/>
              <a:t>Data Collection Transparency: </a:t>
            </a:r>
            <a:r>
              <a:rPr lang="en-US" dirty="0"/>
              <a:t>Be transparent about your data collection practices. Clearly communicate to users what data you collect, why you collect it, and how it will be used. This information should be easily accessible, typically through a privacy policy.</a:t>
            </a:r>
            <a:endParaRPr lang="en-IN" dirty="0"/>
          </a:p>
        </p:txBody>
      </p:sp>
    </p:spTree>
    <p:extLst>
      <p:ext uri="{BB962C8B-B14F-4D97-AF65-F5344CB8AC3E}">
        <p14:creationId xmlns:p14="http://schemas.microsoft.com/office/powerpoint/2010/main" val="3191383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3AEE-EF6C-3B03-90E9-61854D20AEF0}"/>
              </a:ext>
            </a:extLst>
          </p:cNvPr>
          <p:cNvSpPr>
            <a:spLocks noGrp="1"/>
          </p:cNvSpPr>
          <p:nvPr>
            <p:ph type="title"/>
          </p:nvPr>
        </p:nvSpPr>
        <p:spPr/>
        <p:txBody>
          <a:bodyPr/>
          <a:lstStyle/>
          <a:p>
            <a:r>
              <a:rPr lang="en-IN" b="1" dirty="0" err="1"/>
              <a:t>Conclution</a:t>
            </a:r>
            <a:endParaRPr lang="en-IN" b="1" dirty="0"/>
          </a:p>
        </p:txBody>
      </p:sp>
      <p:sp>
        <p:nvSpPr>
          <p:cNvPr id="3" name="Content Placeholder 2">
            <a:extLst>
              <a:ext uri="{FF2B5EF4-FFF2-40B4-BE49-F238E27FC236}">
                <a16:creationId xmlns:a16="http://schemas.microsoft.com/office/drawing/2014/main" id="{15951FAF-C0D2-3270-F43F-926BF97A7469}"/>
              </a:ext>
            </a:extLst>
          </p:cNvPr>
          <p:cNvSpPr>
            <a:spLocks noGrp="1"/>
          </p:cNvSpPr>
          <p:nvPr>
            <p:ph idx="1"/>
          </p:nvPr>
        </p:nvSpPr>
        <p:spPr/>
        <p:txBody>
          <a:bodyPr/>
          <a:lstStyle/>
          <a:p>
            <a:pPr marL="0" indent="0">
              <a:buNone/>
            </a:pPr>
            <a:r>
              <a:rPr lang="en-US" dirty="0"/>
              <a:t>Analyzing website traffic is essential for project success By understanding user behavior, tracking </a:t>
            </a:r>
            <a:r>
              <a:rPr lang="en-US"/>
              <a:t>keymetrics</a:t>
            </a:r>
            <a:r>
              <a:rPr lang="en-US" dirty="0"/>
              <a:t>, and optimizing conversion rates, businesses can make data-driven decisions and achieve their goals.</a:t>
            </a:r>
            <a:endParaRPr lang="en-IN" dirty="0"/>
          </a:p>
        </p:txBody>
      </p:sp>
    </p:spTree>
    <p:extLst>
      <p:ext uri="{BB962C8B-B14F-4D97-AF65-F5344CB8AC3E}">
        <p14:creationId xmlns:p14="http://schemas.microsoft.com/office/powerpoint/2010/main" val="30452610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58</TotalTime>
  <Words>708</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Analyzing Website Traffic</vt:lpstr>
      <vt:lpstr>Introduction</vt:lpstr>
      <vt:lpstr>Objective</vt:lpstr>
      <vt:lpstr>Tools for website traffic analysis</vt:lpstr>
      <vt:lpstr>Data collections</vt:lpstr>
      <vt:lpstr>Reports and Dashboards</vt:lpstr>
      <vt:lpstr>Communication</vt:lpstr>
      <vt:lpstr>Data privacy and Compliance</vt:lpstr>
      <vt:lpstr>Conclution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Website Traffic</dc:title>
  <dc:creator>Sanjay Kumar</dc:creator>
  <cp:lastModifiedBy>Sanjay Kumar</cp:lastModifiedBy>
  <cp:revision>1</cp:revision>
  <dcterms:created xsi:type="dcterms:W3CDTF">2023-10-11T09:21:31Z</dcterms:created>
  <dcterms:modified xsi:type="dcterms:W3CDTF">2023-10-11T10:20:10Z</dcterms:modified>
</cp:coreProperties>
</file>