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70"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3" d="100"/>
          <a:sy n="113" d="100"/>
        </p:scale>
        <p:origin x="47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vel\Desktop\Asseme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[Assement.xlsx]Sheet2!PivotTable2</c:name>
    <c:fmtId val="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s>
    <c:plotArea>
      <c:layout/>
      <c:pieChart>
        <c:varyColors val="1"/>
        <c:ser>
          <c:idx val="0"/>
          <c:order val="0"/>
          <c:tx>
            <c:strRef>
              <c:f>Sheet2!$B$3</c:f>
              <c:strCache>
                <c:ptCount val="1"/>
                <c:pt idx="0">
                  <c:v>Count of Emp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F0A-44A7-80C8-A9B37D418B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0A-44A7-80C8-A9B37D418B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F0A-44A7-80C8-A9B37D418BE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F0A-44A7-80C8-A9B37D418BE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F0A-44A7-80C8-A9B37D418BE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F0A-44A7-80C8-A9B37D418BE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F0A-44A7-80C8-A9B37D418BE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F0A-44A7-80C8-A9B37D418BE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F0A-44A7-80C8-A9B37D418BE5}"/>
              </c:ext>
            </c:extLst>
          </c:dPt>
          <c:cat>
            <c:strRef>
              <c:f>Sheet2!$A$4:$A$13</c:f>
              <c:strCache>
                <c:ptCount val="9"/>
                <c:pt idx="0">
                  <c:v>Business Development</c:v>
                </c:pt>
                <c:pt idx="1">
                  <c:v>Engineering</c:v>
                </c:pt>
                <c:pt idx="2">
                  <c:v>Human Resources</c:v>
                </c:pt>
                <c:pt idx="3">
                  <c:v>Marketing</c:v>
                </c:pt>
                <c:pt idx="4">
                  <c:v>NULL</c:v>
                </c:pt>
                <c:pt idx="5">
                  <c:v>Research and Development</c:v>
                </c:pt>
                <c:pt idx="6">
                  <c:v>Services</c:v>
                </c:pt>
                <c:pt idx="7">
                  <c:v>Support</c:v>
                </c:pt>
                <c:pt idx="8">
                  <c:v>Training</c:v>
                </c:pt>
              </c:strCache>
            </c:strRef>
          </c:cat>
          <c:val>
            <c:numRef>
              <c:f>Sheet2!$B$4:$B$13</c:f>
              <c:numCache>
                <c:formatCode>General</c:formatCode>
                <c:ptCount val="9"/>
                <c:pt idx="0">
                  <c:v>3</c:v>
                </c:pt>
                <c:pt idx="1">
                  <c:v>3</c:v>
                </c:pt>
                <c:pt idx="2">
                  <c:v>1</c:v>
                </c:pt>
                <c:pt idx="3">
                  <c:v>1</c:v>
                </c:pt>
                <c:pt idx="4">
                  <c:v>1</c:v>
                </c:pt>
                <c:pt idx="5">
                  <c:v>2</c:v>
                </c:pt>
                <c:pt idx="6">
                  <c:v>3</c:v>
                </c:pt>
                <c:pt idx="7">
                  <c:v>3</c:v>
                </c:pt>
                <c:pt idx="8">
                  <c:v>3</c:v>
                </c:pt>
              </c:numCache>
            </c:numRef>
          </c:val>
          <c:extLst>
            <c:ext xmlns:c16="http://schemas.microsoft.com/office/drawing/2014/chart" uri="{C3380CC4-5D6E-409C-BE32-E72D297353CC}">
              <c16:uniqueId val="{00000012-3F0A-44A7-80C8-A9B37D418BE5}"/>
            </c:ext>
          </c:extLst>
        </c:ser>
        <c:ser>
          <c:idx val="1"/>
          <c:order val="1"/>
          <c:tx>
            <c:strRef>
              <c:f>Sheet2!$C$3</c:f>
              <c:strCache>
                <c:ptCount val="1"/>
                <c:pt idx="0">
                  <c:v>Sum of Salary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4-3F0A-44A7-80C8-A9B37D418B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6-3F0A-44A7-80C8-A9B37D418B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8-3F0A-44A7-80C8-A9B37D418BE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A-3F0A-44A7-80C8-A9B37D418BE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C-3F0A-44A7-80C8-A9B37D418BE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E-3F0A-44A7-80C8-A9B37D418BE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0-3F0A-44A7-80C8-A9B37D418BE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2-3F0A-44A7-80C8-A9B37D418BE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4-3F0A-44A7-80C8-A9B37D418BE5}"/>
              </c:ext>
            </c:extLst>
          </c:dPt>
          <c:cat>
            <c:strRef>
              <c:f>Sheet2!$A$4:$A$13</c:f>
              <c:strCache>
                <c:ptCount val="9"/>
                <c:pt idx="0">
                  <c:v>Business Development</c:v>
                </c:pt>
                <c:pt idx="1">
                  <c:v>Engineering</c:v>
                </c:pt>
                <c:pt idx="2">
                  <c:v>Human Resources</c:v>
                </c:pt>
                <c:pt idx="3">
                  <c:v>Marketing</c:v>
                </c:pt>
                <c:pt idx="4">
                  <c:v>NULL</c:v>
                </c:pt>
                <c:pt idx="5">
                  <c:v>Research and Development</c:v>
                </c:pt>
                <c:pt idx="6">
                  <c:v>Services</c:v>
                </c:pt>
                <c:pt idx="7">
                  <c:v>Support</c:v>
                </c:pt>
                <c:pt idx="8">
                  <c:v>Training</c:v>
                </c:pt>
              </c:strCache>
            </c:strRef>
          </c:cat>
          <c:val>
            <c:numRef>
              <c:f>Sheet2!$C$4:$C$13</c:f>
              <c:numCache>
                <c:formatCode>General</c:formatCode>
                <c:ptCount val="9"/>
                <c:pt idx="0">
                  <c:v>226534.16</c:v>
                </c:pt>
                <c:pt idx="1">
                  <c:v>273371.07</c:v>
                </c:pt>
                <c:pt idx="2">
                  <c:v>50310.09</c:v>
                </c:pt>
                <c:pt idx="3">
                  <c:v>66017.179999999993</c:v>
                </c:pt>
                <c:pt idx="4">
                  <c:v>105468.7</c:v>
                </c:pt>
                <c:pt idx="5">
                  <c:v>127027.63999999998</c:v>
                </c:pt>
                <c:pt idx="6">
                  <c:v>198107.01</c:v>
                </c:pt>
                <c:pt idx="7">
                  <c:v>220153.94</c:v>
                </c:pt>
                <c:pt idx="8">
                  <c:v>188032.71</c:v>
                </c:pt>
              </c:numCache>
            </c:numRef>
          </c:val>
          <c:extLst>
            <c:ext xmlns:c16="http://schemas.microsoft.com/office/drawing/2014/chart" uri="{C3380CC4-5D6E-409C-BE32-E72D297353CC}">
              <c16:uniqueId val="{00000025-3F0A-44A7-80C8-A9B37D418BE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53613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220467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NANDHA KUMARI R</a:t>
            </a:r>
          </a:p>
          <a:p>
            <a:r>
              <a:rPr lang="en-US" sz="2400" dirty="0"/>
              <a:t>REGISTER NO: 2213391042037</a:t>
            </a:r>
          </a:p>
          <a:p>
            <a:r>
              <a:rPr lang="en-US" sz="2400" dirty="0"/>
              <a:t>DEPARTMENT: B.COM CORPORATE SECRETARY SHIP</a:t>
            </a:r>
          </a:p>
          <a:p>
            <a:r>
              <a:rPr lang="en-US" sz="2400" dirty="0"/>
              <a:t>COLLEGE :QUEEN MARY’S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43245" y="1305341"/>
            <a:ext cx="7029355" cy="535531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Data-Driven Decision Making:</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We go beyond surface-level analysis by offering deep insights into workforce distribution and salary allocation, allowing the organization to make decisions based on data, not assumptions. This reduces risks associated with workforce planning and budgeting.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Actionable Insights and Optimization:</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Our solution doesn’t just present data; it provides clear, actionable recommendations. For example, by identifying departments with disproportionate salary expenses or staffing issues, we empower leadership to take specific, impactful actions to optimize both costs and human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Predictive Power:</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By leveraging advanced predictive modeling techniques (e.g., regression analysis), we can forecast future salary trends and workforce needs. This proactive approach enables the organization to plan ahead, preventing is</a:t>
            </a: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5D2E2D3D-E25E-C5BE-0B69-2B1419B513BD}"/>
              </a:ext>
            </a:extLst>
          </p:cNvPr>
          <p:cNvSpPr txBox="1"/>
          <p:nvPr/>
        </p:nvSpPr>
        <p:spPr>
          <a:xfrm>
            <a:off x="914400" y="1478062"/>
            <a:ext cx="8007349" cy="50783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Preparation: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a:t>
            </a:r>
            <a:r>
              <a:rPr kumimoji="0" lang="en-US" altLang="en-US" sz="1800" b="0" i="0" u="none" strike="noStrike" cap="none" normalizeH="0" baseline="0" dirty="0">
                <a:ln>
                  <a:noFill/>
                </a:ln>
                <a:solidFill>
                  <a:schemeClr val="tx1"/>
                </a:solidFill>
                <a:effectLst/>
                <a:latin typeface="Arial" panose="020B0604020202020204" pitchFamily="34" charset="0"/>
              </a:rPr>
              <a:t> Start by handling any missing or incorrect values, particularly the "NULL" category. Ensure all employees are correctly categorized in their respective departments.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Average Salary per Employee:</a:t>
            </a:r>
            <a:r>
              <a:rPr kumimoji="0" lang="en-US" altLang="en-US" sz="1800" b="0" i="0" u="none" strike="noStrike" cap="none" normalizeH="0" baseline="0" dirty="0">
                <a:ln>
                  <a:noFill/>
                </a:ln>
                <a:solidFill>
                  <a:schemeClr val="tx1"/>
                </a:solidFill>
                <a:effectLst/>
                <a:latin typeface="Arial" panose="020B0604020202020204" pitchFamily="34" charset="0"/>
              </a:rPr>
              <a:t> Create a feature that calculates the average salary per employee in each department (</a:t>
            </a:r>
            <a:r>
              <a:rPr kumimoji="0" lang="en-US" altLang="en-US" sz="1000" b="0" i="0" u="none" strike="noStrike" cap="none" normalizeH="0" baseline="0" dirty="0">
                <a:ln>
                  <a:noFill/>
                </a:ln>
                <a:solidFill>
                  <a:schemeClr val="tx1"/>
                </a:solidFill>
                <a:effectLst/>
                <a:latin typeface="Arial Unicode MS"/>
              </a:rPr>
              <a:t>Sum of Salary / Count of Employees</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Proportion of Total Salary:</a:t>
            </a:r>
            <a:r>
              <a:rPr kumimoji="0" lang="en-US" altLang="en-US" sz="1800" b="0" i="0" u="none" strike="noStrike" cap="none" normalizeH="0" baseline="0" dirty="0">
                <a:ln>
                  <a:noFill/>
                </a:ln>
                <a:solidFill>
                  <a:schemeClr val="tx1"/>
                </a:solidFill>
                <a:effectLst/>
                <a:latin typeface="Arial" panose="020B0604020202020204" pitchFamily="34" charset="0"/>
              </a:rPr>
              <a:t> Calculate the proportion of the total salary allocated to each department (</a:t>
            </a:r>
            <a:r>
              <a:rPr kumimoji="0" lang="en-US" altLang="en-US" sz="1000" b="0" i="0" u="none" strike="noStrike" cap="none" normalizeH="0" baseline="0" dirty="0">
                <a:ln>
                  <a:noFill/>
                </a:ln>
                <a:solidFill>
                  <a:schemeClr val="tx1"/>
                </a:solidFill>
                <a:effectLst/>
                <a:latin typeface="Arial Unicode MS"/>
              </a:rPr>
              <a:t>Sum of Salary for Department / Total Salary</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Proportion of Total Workforce:</a:t>
            </a:r>
            <a:r>
              <a:rPr kumimoji="0" lang="en-US" altLang="en-US" sz="1800" b="0" i="0" u="none" strike="noStrike" cap="none" normalizeH="0" baseline="0" dirty="0">
                <a:ln>
                  <a:noFill/>
                </a:ln>
                <a:solidFill>
                  <a:schemeClr val="tx1"/>
                </a:solidFill>
                <a:effectLst/>
                <a:latin typeface="Arial" panose="020B0604020202020204" pitchFamily="34" charset="0"/>
              </a:rPr>
              <a:t> Similarly, calculate the proportion of the total workforce in each department (</a:t>
            </a:r>
            <a:r>
              <a:rPr kumimoji="0" lang="en-US" altLang="en-US" sz="1000" b="0" i="0" u="none" strike="noStrike" cap="none" normalizeH="0" baseline="0" dirty="0">
                <a:ln>
                  <a:noFill/>
                </a:ln>
                <a:solidFill>
                  <a:schemeClr val="tx1"/>
                </a:solidFill>
                <a:effectLst/>
                <a:latin typeface="Arial Unicode MS"/>
              </a:rPr>
              <a:t>Count of Employees for Department / Total Employees</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Descriptive Modeling: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Workforce and Salary Distribution:</a:t>
            </a:r>
            <a:r>
              <a:rPr kumimoji="0" lang="en-US" altLang="en-US" sz="1800" b="0" i="0" u="none" strike="noStrike" cap="none" normalizeH="0" baseline="0" dirty="0">
                <a:ln>
                  <a:noFill/>
                </a:ln>
                <a:solidFill>
                  <a:schemeClr val="tx1"/>
                </a:solidFill>
                <a:effectLst/>
                <a:latin typeface="Arial" panose="020B0604020202020204" pitchFamily="34" charset="0"/>
              </a:rPr>
              <a:t> Use descriptive statistics to summarize the data and identify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Generate visual models, such as bar charts, pie charts, and histograms, to represent the workforce and salary distribution. This will help in visually comparing departments in terms of headcount and salary allocation.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Table 9">
            <a:extLst>
              <a:ext uri="{FF2B5EF4-FFF2-40B4-BE49-F238E27FC236}">
                <a16:creationId xmlns:a16="http://schemas.microsoft.com/office/drawing/2014/main" id="{D21EA168-AA9D-3D3E-E926-0C6D078F357B}"/>
              </a:ext>
            </a:extLst>
          </p:cNvPr>
          <p:cNvGraphicFramePr>
            <a:graphicFrameLocks noGrp="1"/>
          </p:cNvGraphicFramePr>
          <p:nvPr>
            <p:extLst>
              <p:ext uri="{D42A27DB-BD31-4B8C-83A1-F6EECF244321}">
                <p14:modId xmlns:p14="http://schemas.microsoft.com/office/powerpoint/2010/main" val="1372465865"/>
              </p:ext>
            </p:extLst>
          </p:nvPr>
        </p:nvGraphicFramePr>
        <p:xfrm>
          <a:off x="2209800" y="1143000"/>
          <a:ext cx="3365500" cy="2249805"/>
        </p:xfrm>
        <a:graphic>
          <a:graphicData uri="http://schemas.openxmlformats.org/drawingml/2006/table">
            <a:tbl>
              <a:tblPr>
                <a:tableStyleId>{5C22544A-7EE6-4342-B048-85BDC9FD1C3A}</a:tableStyleId>
              </a:tblPr>
              <a:tblGrid>
                <a:gridCol w="1727200">
                  <a:extLst>
                    <a:ext uri="{9D8B030D-6E8A-4147-A177-3AD203B41FA5}">
                      <a16:colId xmlns:a16="http://schemas.microsoft.com/office/drawing/2014/main" val="2786412420"/>
                    </a:ext>
                  </a:extLst>
                </a:gridCol>
                <a:gridCol w="774700">
                  <a:extLst>
                    <a:ext uri="{9D8B030D-6E8A-4147-A177-3AD203B41FA5}">
                      <a16:colId xmlns:a16="http://schemas.microsoft.com/office/drawing/2014/main" val="2729520617"/>
                    </a:ext>
                  </a:extLst>
                </a:gridCol>
                <a:gridCol w="863600">
                  <a:extLst>
                    <a:ext uri="{9D8B030D-6E8A-4147-A177-3AD203B41FA5}">
                      <a16:colId xmlns:a16="http://schemas.microsoft.com/office/drawing/2014/main" val="751691985"/>
                    </a:ext>
                  </a:extLst>
                </a:gridCol>
              </a:tblGrid>
              <a:tr h="190500">
                <a:tc>
                  <a:txBody>
                    <a:bodyPr/>
                    <a:lstStyle/>
                    <a:p>
                      <a:pPr algn="l" fontAlgn="b"/>
                      <a:r>
                        <a:rPr lang="en-IN" sz="1100" u="none" strike="noStrike">
                          <a:effectLst/>
                          <a:highlight>
                            <a:srgbClr val="DDEBF7"/>
                          </a:highlight>
                        </a:rPr>
                        <a:t>Row Labels</a:t>
                      </a:r>
                      <a:endParaRPr lang="en-IN" sz="1100" b="1" i="0" u="none" strike="noStrike">
                        <a:solidFill>
                          <a:srgbClr val="000000"/>
                        </a:solidFill>
                        <a:effectLst/>
                        <a:highlight>
                          <a:srgbClr val="DDEBF7"/>
                        </a:highlight>
                        <a:latin typeface="Calibri" panose="020F0502020204030204" pitchFamily="34" charset="0"/>
                      </a:endParaRPr>
                    </a:p>
                  </a:txBody>
                  <a:tcPr marL="9525" marR="9525" marT="9525" marB="0" anchor="b"/>
                </a:tc>
                <a:tc>
                  <a:txBody>
                    <a:bodyPr/>
                    <a:lstStyle/>
                    <a:p>
                      <a:pPr algn="l" fontAlgn="b"/>
                      <a:r>
                        <a:rPr lang="en-IN" sz="1100" u="none" strike="noStrike">
                          <a:effectLst/>
                          <a:highlight>
                            <a:srgbClr val="DDEBF7"/>
                          </a:highlight>
                        </a:rPr>
                        <a:t>Count of Emp ID</a:t>
                      </a:r>
                      <a:endParaRPr lang="en-IN" sz="1100" b="1" i="0" u="none" strike="noStrike">
                        <a:solidFill>
                          <a:srgbClr val="000000"/>
                        </a:solidFill>
                        <a:effectLst/>
                        <a:highlight>
                          <a:srgbClr val="DDEBF7"/>
                        </a:highlight>
                        <a:latin typeface="Calibri" panose="020F0502020204030204" pitchFamily="34" charset="0"/>
                      </a:endParaRPr>
                    </a:p>
                  </a:txBody>
                  <a:tcPr marL="9525" marR="9525" marT="9525" marB="0" anchor="b"/>
                </a:tc>
                <a:tc>
                  <a:txBody>
                    <a:bodyPr/>
                    <a:lstStyle/>
                    <a:p>
                      <a:pPr algn="l" fontAlgn="b"/>
                      <a:r>
                        <a:rPr lang="en-IN" sz="1100" u="none" strike="noStrike">
                          <a:effectLst/>
                          <a:highlight>
                            <a:srgbClr val="DDEBF7"/>
                          </a:highlight>
                        </a:rPr>
                        <a:t>Sum of Salary</a:t>
                      </a:r>
                      <a:endParaRPr lang="en-IN" sz="1100" b="1" i="0" u="none" strike="noStrike">
                        <a:solidFill>
                          <a:srgbClr val="000000"/>
                        </a:solidFill>
                        <a:effectLst/>
                        <a:highlight>
                          <a:srgbClr val="DDEBF7"/>
                        </a:highlight>
                        <a:latin typeface="Calibri" panose="020F0502020204030204" pitchFamily="34" charset="0"/>
                      </a:endParaRPr>
                    </a:p>
                  </a:txBody>
                  <a:tcPr marL="9525" marR="9525" marT="9525" marB="0" anchor="b"/>
                </a:tc>
                <a:extLst>
                  <a:ext uri="{0D108BD9-81ED-4DB2-BD59-A6C34878D82A}">
                    <a16:rowId xmlns:a16="http://schemas.microsoft.com/office/drawing/2014/main" val="3700278085"/>
                  </a:ext>
                </a:extLst>
              </a:tr>
              <a:tr h="190500">
                <a:tc>
                  <a:txBody>
                    <a:bodyPr/>
                    <a:lstStyle/>
                    <a:p>
                      <a:pPr algn="l" fontAlgn="b"/>
                      <a:r>
                        <a:rPr lang="en-IN" sz="1100" u="none" strike="noStrike" dirty="0">
                          <a:effectLst/>
                        </a:rPr>
                        <a:t>Business Development</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226534.16</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7340327"/>
                  </a:ext>
                </a:extLst>
              </a:tr>
              <a:tr h="190500">
                <a:tc>
                  <a:txBody>
                    <a:bodyPr/>
                    <a:lstStyle/>
                    <a:p>
                      <a:pPr algn="l" fontAlgn="b"/>
                      <a:r>
                        <a:rPr lang="en-IN" sz="1100" u="none" strike="noStrike">
                          <a:effectLst/>
                        </a:rPr>
                        <a:t>Engineering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273371.07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1424976"/>
                  </a:ext>
                </a:extLst>
              </a:tr>
              <a:tr h="190500">
                <a:tc>
                  <a:txBody>
                    <a:bodyPr/>
                    <a:lstStyle/>
                    <a:p>
                      <a:pPr algn="l" fontAlgn="b"/>
                      <a:r>
                        <a:rPr lang="en-IN" sz="1100" u="none" strike="noStrike">
                          <a:effectLst/>
                        </a:rPr>
                        <a:t>Human Resources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50310.09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7539434"/>
                  </a:ext>
                </a:extLst>
              </a:tr>
              <a:tr h="190500">
                <a:tc>
                  <a:txBody>
                    <a:bodyPr/>
                    <a:lstStyle/>
                    <a:p>
                      <a:pPr algn="l" fontAlgn="b"/>
                      <a:r>
                        <a:rPr lang="en-IN" sz="1100" u="none" strike="noStrike">
                          <a:effectLst/>
                        </a:rPr>
                        <a:t>Marketing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66017.18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7396337"/>
                  </a:ext>
                </a:extLst>
              </a:tr>
              <a:tr h="190500">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105468.7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950498"/>
                  </a:ext>
                </a:extLst>
              </a:tr>
              <a:tr h="190500">
                <a:tc>
                  <a:txBody>
                    <a:bodyPr/>
                    <a:lstStyle/>
                    <a:p>
                      <a:pPr algn="l" fontAlgn="b"/>
                      <a:r>
                        <a:rPr lang="en-IN" sz="1100" u="none" strike="noStrike">
                          <a:effectLst/>
                        </a:rPr>
                        <a:t>Research and Development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127027.64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1897012"/>
                  </a:ext>
                </a:extLst>
              </a:tr>
              <a:tr h="190500">
                <a:tc>
                  <a:txBody>
                    <a:bodyPr/>
                    <a:lstStyle/>
                    <a:p>
                      <a:pPr algn="l" fontAlgn="b"/>
                      <a:r>
                        <a:rPr lang="en-IN" sz="1100" u="none" strike="noStrike">
                          <a:effectLst/>
                        </a:rPr>
                        <a:t>Services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198107.01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6018879"/>
                  </a:ext>
                </a:extLst>
              </a:tr>
              <a:tr h="190500">
                <a:tc>
                  <a:txBody>
                    <a:bodyPr/>
                    <a:lstStyle/>
                    <a:p>
                      <a:pPr algn="l" fontAlgn="b"/>
                      <a:r>
                        <a:rPr lang="en-IN" sz="1100" u="none" strike="noStrike">
                          <a:effectLst/>
                        </a:rPr>
                        <a:t>Support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220153.94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4824722"/>
                  </a:ext>
                </a:extLst>
              </a:tr>
              <a:tr h="190500">
                <a:tc>
                  <a:txBody>
                    <a:bodyPr/>
                    <a:lstStyle/>
                    <a:p>
                      <a:pPr algn="l" fontAlgn="b"/>
                      <a:r>
                        <a:rPr lang="en-IN" sz="1100" u="none" strike="noStrike">
                          <a:effectLst/>
                        </a:rPr>
                        <a:t>Training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188032.71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399670"/>
                  </a:ext>
                </a:extLst>
              </a:tr>
              <a:tr h="190500">
                <a:tc>
                  <a:txBody>
                    <a:bodyPr/>
                    <a:lstStyle/>
                    <a:p>
                      <a:pPr algn="l"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9525" marR="9525" marT="9525" marB="0" anchor="b"/>
                </a:tc>
                <a:tc>
                  <a:txBody>
                    <a:bodyPr/>
                    <a:lstStyle/>
                    <a:p>
                      <a:pPr algn="r" fontAlgn="b"/>
                      <a:r>
                        <a:rPr lang="en-IN" sz="1100" u="none" strike="noStrike">
                          <a:effectLst/>
                          <a:highlight>
                            <a:srgbClr val="DDEBF7"/>
                          </a:highlight>
                        </a:rPr>
                        <a:t>20</a:t>
                      </a:r>
                      <a:endParaRPr lang="en-IN" sz="1100" b="1" i="0" u="none" strike="noStrike">
                        <a:solidFill>
                          <a:srgbClr val="000000"/>
                        </a:solidFill>
                        <a:effectLst/>
                        <a:highlight>
                          <a:srgbClr val="DDEBF7"/>
                        </a:highlight>
                        <a:latin typeface="Calibri" panose="020F0502020204030204" pitchFamily="34" charset="0"/>
                      </a:endParaRPr>
                    </a:p>
                  </a:txBody>
                  <a:tcPr marL="9525" marR="9525" marT="9525" marB="0" anchor="b"/>
                </a:tc>
                <a:tc>
                  <a:txBody>
                    <a:bodyPr/>
                    <a:lstStyle/>
                    <a:p>
                      <a:pPr algn="r" fontAlgn="b"/>
                      <a:r>
                        <a:rPr lang="en-IN" sz="1100" u="none" strike="noStrike" dirty="0">
                          <a:effectLst/>
                          <a:highlight>
                            <a:srgbClr val="DDEBF7"/>
                          </a:highlight>
                        </a:rPr>
                        <a:t>1455022.5</a:t>
                      </a:r>
                      <a:endParaRPr lang="en-IN" sz="1100" b="1" i="0" u="none" strike="noStrike" dirty="0">
                        <a:solidFill>
                          <a:srgbClr val="000000"/>
                        </a:solidFill>
                        <a:effectLst/>
                        <a:highlight>
                          <a:srgbClr val="DDEBF7"/>
                        </a:highlight>
                        <a:latin typeface="Calibri" panose="020F0502020204030204" pitchFamily="34" charset="0"/>
                      </a:endParaRPr>
                    </a:p>
                  </a:txBody>
                  <a:tcPr marL="9525" marR="9525" marT="9525" marB="0" anchor="b"/>
                </a:tc>
                <a:extLst>
                  <a:ext uri="{0D108BD9-81ED-4DB2-BD59-A6C34878D82A}">
                    <a16:rowId xmlns:a16="http://schemas.microsoft.com/office/drawing/2014/main" val="2342539436"/>
                  </a:ext>
                </a:extLst>
              </a:tr>
            </a:tbl>
          </a:graphicData>
        </a:graphic>
      </p:graphicFrame>
      <p:graphicFrame>
        <p:nvGraphicFramePr>
          <p:cNvPr id="11" name="Chart 10">
            <a:extLst>
              <a:ext uri="{FF2B5EF4-FFF2-40B4-BE49-F238E27FC236}">
                <a16:creationId xmlns:a16="http://schemas.microsoft.com/office/drawing/2014/main" id="{9F5DB785-0D41-ECAA-BB4D-B9785DFB3C86}"/>
              </a:ext>
            </a:extLst>
          </p:cNvPr>
          <p:cNvGraphicFramePr>
            <a:graphicFrameLocks/>
          </p:cNvGraphicFramePr>
          <p:nvPr>
            <p:extLst>
              <p:ext uri="{D42A27DB-BD31-4B8C-83A1-F6EECF244321}">
                <p14:modId xmlns:p14="http://schemas.microsoft.com/office/powerpoint/2010/main" val="3810001145"/>
              </p:ext>
            </p:extLst>
          </p:nvPr>
        </p:nvGraphicFramePr>
        <p:xfrm>
          <a:off x="3352800" y="3524970"/>
          <a:ext cx="5000625" cy="27860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C76973-FF2F-837F-36DE-CB785C6940D1}"/>
              </a:ext>
            </a:extLst>
          </p:cNvPr>
          <p:cNvSpPr txBox="1"/>
          <p:nvPr/>
        </p:nvSpPr>
        <p:spPr>
          <a:xfrm>
            <a:off x="838200" y="1448074"/>
            <a:ext cx="8312149" cy="4093428"/>
          </a:xfrm>
          <a:prstGeom prst="rect">
            <a:avLst/>
          </a:prstGeom>
          <a:noFill/>
        </p:spPr>
        <p:txBody>
          <a:bodyPr wrap="square">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Our workforce distribution and salary analysis project provides a comprehensive, data-driven solution to optimize human resource allocation and salary management across the organization. By focusing on data integrity, predictive insights, and optimization techniques, our solution empowers decision-makers to make informed, strategic choices that enhance operational efficiency, cost management, and employee satisfaction.</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The solution's "WOW" factor comes from its ability to not only provide actionable insights but also drive long-term growth and sustainability. Through scenario planning, optimization modeling, and advanced data visualization, we ensure that the organization is well-equipped to handle current challenges and future opportunities.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AFAE20A-6F71-091C-F177-A0FC4329B82C}"/>
              </a:ext>
            </a:extLst>
          </p:cNvPr>
          <p:cNvSpPr txBox="1"/>
          <p:nvPr/>
        </p:nvSpPr>
        <p:spPr>
          <a:xfrm>
            <a:off x="725702" y="1481495"/>
            <a:ext cx="7732497" cy="498598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The organization is facing challenges in optimizing workforce distribution and managing salary expenses across departments. The current pivot table highlights discrepancies in employee headcount and total salary allocation by department, with some departments showing unusually high or low salary totals. Additionally, there are inconsistencies in data representation, such as a "NULL" category, which may indicate missing or improperly categorized data.</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The goal is to analyze the current distribution of employees and salary expenses, identify any anomalies or areas for improvement, and ensure that all departments are accurately represented. This will help the organization make informed decisions regarding resource allocation, salary adjustments, and department restructuring.</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906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032796"/>
            <a:ext cx="7924800" cy="5909310"/>
          </a:xfrm>
          <a:prstGeom prst="rect">
            <a:avLst/>
          </a:prstGeom>
          <a:noFill/>
        </p:spPr>
        <p:txBody>
          <a:bodyPr wrap="square" rtlCol="0">
            <a:spAutoFit/>
          </a:bodyPr>
          <a:lstStyle/>
          <a:p>
            <a:endParaRPr lang="en-US" dirty="0"/>
          </a:p>
          <a:p>
            <a:pPr>
              <a:buFont typeface="Arial" panose="020B0604020202020204" pitchFamily="34" charset="0"/>
              <a:buChar char="•"/>
            </a:pPr>
            <a:r>
              <a:rPr lang="en-US" b="1" dirty="0"/>
              <a:t>Data Visualization:</a:t>
            </a:r>
            <a:r>
              <a:rPr lang="en-US" dirty="0"/>
              <a:t> Completed with pivot tables and pie charts representing employee count and salary distribution by department.</a:t>
            </a:r>
          </a:p>
          <a:p>
            <a:pPr>
              <a:buFont typeface="Arial" panose="020B0604020202020204" pitchFamily="34" charset="0"/>
              <a:buChar char="•"/>
            </a:pPr>
            <a:endParaRPr lang="en-US" dirty="0"/>
          </a:p>
          <a:p>
            <a:pPr>
              <a:buFont typeface="Arial" panose="020B0604020202020204" pitchFamily="34" charset="0"/>
              <a:buChar char="•"/>
            </a:pPr>
            <a:r>
              <a:rPr lang="en-US" b="1" dirty="0"/>
              <a:t>Preliminary Findings:</a:t>
            </a:r>
            <a:endParaRPr lang="en-US" dirty="0"/>
          </a:p>
          <a:p>
            <a:pPr marL="742950" lvl="1" indent="-285750">
              <a:buFont typeface="Arial" panose="020B0604020202020204" pitchFamily="34" charset="0"/>
              <a:buChar char="•"/>
            </a:pPr>
            <a:r>
              <a:rPr lang="en-US" dirty="0"/>
              <a:t>Employee distribution varies significantly across departments, with some departments having more staff than others.</a:t>
            </a:r>
          </a:p>
          <a:p>
            <a:pPr marL="742950" lvl="1" indent="-285750">
              <a:buFont typeface="Arial" panose="020B0604020202020204" pitchFamily="34" charset="0"/>
              <a:buChar char="•"/>
            </a:pPr>
            <a:r>
              <a:rPr lang="en-US" dirty="0"/>
              <a:t>Salary distribution shows discrepancies, with some departments receiving higher or lower salary allocations that may not align with their employee count.</a:t>
            </a:r>
          </a:p>
          <a:p>
            <a:pPr marL="742950" lvl="1" indent="-285750">
              <a:buFont typeface="Arial" panose="020B0604020202020204" pitchFamily="34" charset="0"/>
              <a:buChar char="•"/>
            </a:pPr>
            <a:r>
              <a:rPr lang="en-US" dirty="0"/>
              <a:t>A "NULL" category is present, indicating potential data categorization issues that need to be resolved for accurate analysis.</a:t>
            </a:r>
          </a:p>
          <a:p>
            <a:pPr>
              <a:buFont typeface="+mj-lt"/>
              <a:buAutoNum type="arabicPeriod"/>
            </a:pPr>
            <a:r>
              <a:rPr lang="en-US" b="1" dirty="0"/>
              <a:t>Further Analysis:</a:t>
            </a:r>
            <a:endParaRPr lang="en-US" dirty="0"/>
          </a:p>
          <a:p>
            <a:pPr marL="742950" lvl="1" indent="-285750">
              <a:buFont typeface="+mj-lt"/>
              <a:buAutoNum type="arabicPeriod"/>
            </a:pPr>
            <a:r>
              <a:rPr lang="en-US" dirty="0"/>
              <a:t>Calculate additional metrics, such as average salary per employee in each department, to identify potential outliers.</a:t>
            </a:r>
          </a:p>
          <a:p>
            <a:pPr marL="742950" lvl="1" indent="-285750">
              <a:buFont typeface="+mj-lt"/>
              <a:buAutoNum type="arabicPeriod"/>
            </a:pPr>
            <a:r>
              <a:rPr lang="en-US" dirty="0"/>
              <a:t>Compare salary allocations relative to industry benchmarks, if available.</a:t>
            </a:r>
          </a:p>
          <a:p>
            <a:pPr>
              <a:buFont typeface="+mj-lt"/>
              <a:buAutoNum type="arabicPeriod"/>
            </a:pPr>
            <a:r>
              <a:rPr lang="en-US" b="1" dirty="0"/>
              <a:t>Recommendations:</a:t>
            </a:r>
            <a:endParaRPr lang="en-US" dirty="0"/>
          </a:p>
          <a:p>
            <a:pPr marL="742950" lvl="1" indent="-285750">
              <a:buFont typeface="+mj-lt"/>
              <a:buAutoNum type="arabicPeriod"/>
            </a:pPr>
            <a:r>
              <a:rPr lang="en-US" dirty="0"/>
              <a:t>Based on the analysis, provide recommendations for optimizing workforce distribution and salary management.</a:t>
            </a:r>
          </a:p>
          <a:p>
            <a:pPr marL="742950" lvl="1" indent="-285750">
              <a:buFont typeface="+mj-lt"/>
              <a:buAutoNum type="arabicPeriod"/>
            </a:pPr>
            <a:r>
              <a:rPr lang="en-US" dirty="0"/>
              <a:t>Address potential salary imbalances to ensure fairness and alignment with organizational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40337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956E6FB-48A3-DC9C-947F-4D6018C8DEAC}"/>
              </a:ext>
            </a:extLst>
          </p:cNvPr>
          <p:cNvSpPr txBox="1"/>
          <p:nvPr/>
        </p:nvSpPr>
        <p:spPr>
          <a:xfrm>
            <a:off x="3048000" y="1447800"/>
            <a:ext cx="184731" cy="369332"/>
          </a:xfrm>
          <a:prstGeom prst="rect">
            <a:avLst/>
          </a:prstGeom>
          <a:noFill/>
        </p:spPr>
        <p:txBody>
          <a:bodyPr wrap="none" rtlCol="0">
            <a:spAutoFit/>
          </a:bodyPr>
          <a:lstStyle/>
          <a:p>
            <a:endParaRPr lang="en-IN" dirty="0"/>
          </a:p>
        </p:txBody>
      </p:sp>
      <p:sp>
        <p:nvSpPr>
          <p:cNvPr id="11" name="Rectangle 3">
            <a:extLst>
              <a:ext uri="{FF2B5EF4-FFF2-40B4-BE49-F238E27FC236}">
                <a16:creationId xmlns:a16="http://schemas.microsoft.com/office/drawing/2014/main" id="{5C3DEC08-B8E9-ADBB-55B2-65555F431CB5}"/>
              </a:ext>
            </a:extLst>
          </p:cNvPr>
          <p:cNvSpPr>
            <a:spLocks noChangeArrowheads="1"/>
          </p:cNvSpPr>
          <p:nvPr/>
        </p:nvSpPr>
        <p:spPr bwMode="auto">
          <a:xfrm>
            <a:off x="1480131" y="286156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F3E542D-E851-AFC4-7684-7561F079449A}"/>
              </a:ext>
            </a:extLst>
          </p:cNvPr>
          <p:cNvSpPr txBox="1"/>
          <p:nvPr/>
        </p:nvSpPr>
        <p:spPr>
          <a:xfrm>
            <a:off x="723900" y="1094661"/>
            <a:ext cx="8343900"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Department: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Use Case:</a:t>
            </a:r>
            <a:r>
              <a:rPr kumimoji="0" lang="en-US" altLang="en-US" sz="1800" b="0" i="0" u="none" strike="noStrike" cap="none" normalizeH="0" baseline="0" dirty="0">
                <a:ln>
                  <a:noFill/>
                </a:ln>
                <a:solidFill>
                  <a:schemeClr val="tx1"/>
                </a:solidFill>
                <a:effectLst/>
                <a:latin typeface="Arial" panose="020B0604020202020204" pitchFamily="34" charset="0"/>
              </a:rPr>
              <a:t> HR will use this analysis to manage workforce planning, salary distribution, and departmental staffing. They will identify if any departments are over- or under-staffed and ensure that salary allocations are fair and competitive.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Finance Department: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Use Case:</a:t>
            </a:r>
            <a:r>
              <a:rPr kumimoji="0" lang="en-US" altLang="en-US" sz="1800" b="0" i="0" u="none" strike="noStrike" cap="none" normalizeH="0" baseline="0" dirty="0">
                <a:ln>
                  <a:noFill/>
                </a:ln>
                <a:solidFill>
                  <a:schemeClr val="tx1"/>
                </a:solidFill>
                <a:effectLst/>
                <a:latin typeface="Arial" panose="020B0604020202020204" pitchFamily="34" charset="0"/>
              </a:rPr>
              <a:t> The Finance team will benefit from understanding how salary expenses are distributed across departments, ensuring that the budget is aligned with organizational goals and optimizing salary expenditures.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Use Case:</a:t>
            </a:r>
            <a:r>
              <a:rPr kumimoji="0" lang="en-US" altLang="en-US" sz="1800" b="0" i="0" u="none" strike="noStrike" cap="none" normalizeH="0" baseline="0" dirty="0">
                <a:ln>
                  <a:noFill/>
                </a:ln>
                <a:solidFill>
                  <a:schemeClr val="tx1"/>
                </a:solidFill>
                <a:effectLst/>
                <a:latin typeface="Arial" panose="020B0604020202020204" pitchFamily="34" charset="0"/>
              </a:rPr>
              <a:t> Department heads or managers will use this information to evaluate the allocation of resources in their teams and advocate for changes, such as salary increases or adjustments in staff numbers.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Executive Leadership: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Use Case:</a:t>
            </a:r>
            <a:r>
              <a:rPr kumimoji="0" lang="en-US" altLang="en-US" sz="1800" b="0" i="0" u="none" strike="noStrike" cap="none" normalizeH="0" baseline="0" dirty="0">
                <a:ln>
                  <a:noFill/>
                </a:ln>
                <a:solidFill>
                  <a:schemeClr val="tx1"/>
                </a:solidFill>
                <a:effectLst/>
                <a:latin typeface="Arial" panose="020B0604020202020204" pitchFamily="34" charset="0"/>
              </a:rPr>
              <a:t> The leadership team, including the CEO, CFO, and COO, will use this data to make strategic decisions about the organization’s workforce structure, budget planning, and long-term growth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4598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010E14-3CC5-0353-317C-924500D51FFE}"/>
              </a:ext>
            </a:extLst>
          </p:cNvPr>
          <p:cNvSpPr txBox="1"/>
          <p:nvPr/>
        </p:nvSpPr>
        <p:spPr>
          <a:xfrm>
            <a:off x="2514600" y="1021292"/>
            <a:ext cx="6100232" cy="6186309"/>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Our Solution:</a:t>
            </a: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Data Validation and Cleansing:</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Addressing any inconsistencies, such as the presence of a "NULL" category, to ensure that all departments are accurately represented.</a:t>
            </a:r>
          </a:p>
          <a:p>
            <a:pPr marL="742950" lvl="1" indent="-285750">
              <a:buFont typeface="+mj-lt"/>
              <a:buAutoNum type="arabicPeriod"/>
            </a:pPr>
            <a:r>
              <a:rPr lang="en-US" dirty="0">
                <a:latin typeface="Arial" panose="020B0604020202020204" pitchFamily="34" charset="0"/>
                <a:cs typeface="Arial" panose="020B0604020202020204" pitchFamily="34" charset="0"/>
              </a:rPr>
              <a:t>Ensuring data accuracy by validating employee counts and salary allocations.</a:t>
            </a:r>
          </a:p>
          <a:p>
            <a:pPr>
              <a:buFont typeface="+mj-lt"/>
              <a:buAutoNum type="arabicPeriod"/>
            </a:pPr>
            <a:r>
              <a:rPr lang="en-US" b="1" dirty="0">
                <a:latin typeface="Arial" panose="020B0604020202020204" pitchFamily="34" charset="0"/>
                <a:cs typeface="Arial" panose="020B0604020202020204" pitchFamily="34" charset="0"/>
              </a:rPr>
              <a:t>Comprehensive Workforce and Salary Analysis: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Analyzing the distribution of employees and the total salary allocated to each department.</a:t>
            </a:r>
          </a:p>
          <a:p>
            <a:pPr marL="742950" lvl="1" indent="-285750">
              <a:buFont typeface="+mj-lt"/>
              <a:buAutoNum type="arabicPeriod"/>
            </a:pPr>
            <a:r>
              <a:rPr lang="en-US" dirty="0">
                <a:latin typeface="Arial" panose="020B0604020202020204" pitchFamily="34" charset="0"/>
                <a:cs typeface="Arial" panose="020B0604020202020204" pitchFamily="34" charset="0"/>
              </a:rPr>
              <a:t>Calculating key metrics such as average salary per employee in each department.</a:t>
            </a:r>
          </a:p>
          <a:p>
            <a:pPr marL="742950" lvl="1" indent="-285750">
              <a:buFont typeface="+mj-lt"/>
              <a:buAutoNum type="arabicPeriod"/>
            </a:pPr>
            <a:r>
              <a:rPr lang="en-US" dirty="0">
                <a:latin typeface="Arial" panose="020B0604020202020204" pitchFamily="34" charset="0"/>
                <a:cs typeface="Arial" panose="020B0604020202020204" pitchFamily="34" charset="0"/>
              </a:rPr>
              <a:t>Identifying any discrepancies or misalignments between employee headcount and salary distribution.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Visualization and Reporting:</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Providing visual insights through pivot tables, pie charts, and other graphical representations.</a:t>
            </a:r>
          </a:p>
          <a:p>
            <a:pPr marL="800100" lvl="1" indent="-342900" eaLnBrk="0" fontAlgn="base" hangingPunct="0">
              <a:spcBef>
                <a:spcPct val="0"/>
              </a:spcBef>
              <a:spcAft>
                <a:spcPct val="0"/>
              </a:spcAft>
              <a:buFont typeface="+mj-lt"/>
              <a:buAutoNum type="arabicPeriod"/>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Delivering a clear and actionable report that highlights the key findings and insights.</a:t>
            </a:r>
          </a:p>
          <a:p>
            <a:pPr marL="742950" lvl="1" indent="-285750">
              <a:buFont typeface="+mj-lt"/>
              <a:buAutoNum type="arabicPeriod"/>
            </a:pPr>
            <a:endParaRPr lang="en-US" dirty="0"/>
          </a:p>
          <a:p>
            <a:pPr marL="742950" lvl="1" indent="-285750">
              <a:buFont typeface="+mj-lt"/>
              <a:buAutoNum type="arabicPeriod"/>
            </a:pPr>
            <a:endParaRPr lang="en-US" dirty="0"/>
          </a:p>
        </p:txBody>
      </p:sp>
    </p:spTree>
    <p:extLst>
      <p:ext uri="{BB962C8B-B14F-4D97-AF65-F5344CB8AC3E}">
        <p14:creationId xmlns:p14="http://schemas.microsoft.com/office/powerpoint/2010/main" val="50351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4598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E010E14-3CC5-0353-317C-924500D51FFE}"/>
              </a:ext>
            </a:extLst>
          </p:cNvPr>
          <p:cNvSpPr txBox="1"/>
          <p:nvPr/>
        </p:nvSpPr>
        <p:spPr>
          <a:xfrm>
            <a:off x="2895600" y="1281000"/>
            <a:ext cx="6100232" cy="4247317"/>
          </a:xfrm>
          <a:prstGeom prst="rect">
            <a:avLst/>
          </a:prstGeom>
          <a:noFill/>
        </p:spPr>
        <p:txBody>
          <a:bodyPr wrap="square">
            <a:spAutoFit/>
          </a:bodyPr>
          <a:lstStyle/>
          <a:p>
            <a:r>
              <a:rPr lang="en-US" b="1" dirty="0"/>
              <a:t>Value Proposition:</a:t>
            </a:r>
            <a:endParaRPr lang="en-US" dirty="0"/>
          </a:p>
          <a:p>
            <a:r>
              <a:rPr lang="en-US" dirty="0"/>
              <a:t>Our solution provides the organization with a clear, data-driven understanding of its workforce distribution and salary allocations. The value it brings includes:</a:t>
            </a:r>
          </a:p>
          <a:p>
            <a:pPr>
              <a:buFont typeface="+mj-lt"/>
              <a:buAutoNum type="arabicPeriod"/>
            </a:pPr>
            <a:r>
              <a:rPr lang="en-US" b="1" dirty="0"/>
              <a:t>Optimized Resource Allocation:</a:t>
            </a:r>
            <a:endParaRPr lang="en-US" dirty="0"/>
          </a:p>
          <a:p>
            <a:pPr marL="742950" lvl="1" indent="-285750">
              <a:buFont typeface="+mj-lt"/>
              <a:buAutoNum type="arabicPeriod"/>
            </a:pPr>
            <a:r>
              <a:rPr lang="en-US" dirty="0"/>
              <a:t>By identifying overstaffed or understaffed departments, the organization can redistribute resources effectively, ensuring that each department is adequately staffed for optimal performance.</a:t>
            </a:r>
          </a:p>
          <a:p>
            <a:pPr>
              <a:buFont typeface="+mj-lt"/>
              <a:buAutoNum type="arabicPeriod"/>
            </a:pPr>
            <a:r>
              <a:rPr lang="en-US" b="1" dirty="0"/>
              <a:t>Improved Salary Management:</a:t>
            </a:r>
            <a:endParaRPr lang="en-US" dirty="0"/>
          </a:p>
          <a:p>
            <a:pPr marL="742950" lvl="1" indent="-285750">
              <a:buFont typeface="+mj-lt"/>
              <a:buAutoNum type="arabicPeriod"/>
            </a:pPr>
            <a:r>
              <a:rPr lang="en-US" dirty="0"/>
              <a:t>The analysis helps ensure that salary allocations are fair, equitable, and aligned with industry standards, which can lead to higher employee satisfaction and retention.</a:t>
            </a:r>
          </a:p>
          <a:p>
            <a:pPr marL="742950" lvl="1" indent="-285750">
              <a:buFont typeface="+mj-lt"/>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E7D99EA-36E6-B468-4ACB-BDFADFD2FD10}"/>
              </a:ext>
            </a:extLst>
          </p:cNvPr>
          <p:cNvSpPr txBox="1"/>
          <p:nvPr/>
        </p:nvSpPr>
        <p:spPr>
          <a:xfrm>
            <a:off x="1295400" y="1394243"/>
            <a:ext cx="6100232" cy="5078313"/>
          </a:xfrm>
          <a:prstGeom prst="rect">
            <a:avLst/>
          </a:prstGeom>
          <a:noFill/>
        </p:spPr>
        <p:txBody>
          <a:bodyPr wrap="square">
            <a:spAutoFit/>
          </a:bodyPr>
          <a:lstStyle/>
          <a:p>
            <a:pPr>
              <a:buFont typeface="+mj-lt"/>
              <a:buAutoNum type="arabicPeriod"/>
            </a:pPr>
            <a:r>
              <a:rPr lang="en-US" b="1" dirty="0"/>
              <a:t>Department (Row Labels):</a:t>
            </a:r>
            <a:endParaRPr lang="en-US" dirty="0"/>
          </a:p>
          <a:p>
            <a:pPr marL="742950" lvl="1" indent="-285750">
              <a:buFont typeface="+mj-lt"/>
              <a:buAutoNum type="arabicPeriod"/>
            </a:pPr>
            <a:r>
              <a:rPr lang="en-US" dirty="0"/>
              <a:t>This column categorizes employees by their respective departments (e.g., Engineering, Marketing, Human Resources).</a:t>
            </a:r>
          </a:p>
          <a:p>
            <a:pPr marL="742950" lvl="1" indent="-285750">
              <a:buFont typeface="+mj-lt"/>
              <a:buAutoNum type="arabicPeriod"/>
            </a:pPr>
            <a:r>
              <a:rPr lang="en-US" dirty="0"/>
              <a:t>One entry labeled "NULL" suggests that there are employees whose department information is missing or improperly categorized.</a:t>
            </a:r>
          </a:p>
          <a:p>
            <a:pPr>
              <a:buFont typeface="+mj-lt"/>
              <a:buAutoNum type="arabicPeriod"/>
            </a:pPr>
            <a:r>
              <a:rPr lang="en-US" b="1" dirty="0"/>
              <a:t>Count of Emp ID (Count of Employees):</a:t>
            </a:r>
            <a:endParaRPr lang="en-US" dirty="0"/>
          </a:p>
          <a:p>
            <a:pPr marL="742950" lvl="1" indent="-285750">
              <a:buFont typeface="+mj-lt"/>
              <a:buAutoNum type="arabicPeriod"/>
            </a:pPr>
            <a:r>
              <a:rPr lang="en-US" dirty="0"/>
              <a:t>This metric represents the number of employees in each department.</a:t>
            </a:r>
          </a:p>
          <a:p>
            <a:pPr marL="742950" lvl="1" indent="-285750">
              <a:buFont typeface="+mj-lt"/>
              <a:buAutoNum type="arabicPeriod"/>
            </a:pPr>
            <a:r>
              <a:rPr lang="en-US" dirty="0"/>
              <a:t>It provides a quantitative measure of workforce distribution across departments.</a:t>
            </a:r>
          </a:p>
          <a:p>
            <a:pPr>
              <a:buFont typeface="+mj-lt"/>
              <a:buAutoNum type="arabicPeriod"/>
            </a:pPr>
            <a:r>
              <a:rPr lang="en-US" b="1" dirty="0"/>
              <a:t>Sum of Salary:</a:t>
            </a:r>
            <a:endParaRPr lang="en-US" dirty="0"/>
          </a:p>
          <a:p>
            <a:pPr marL="742950" lvl="1" indent="-285750">
              <a:buFont typeface="+mj-lt"/>
              <a:buAutoNum type="arabicPeriod"/>
            </a:pPr>
            <a:r>
              <a:rPr lang="en-US" dirty="0"/>
              <a:t>This field displays the total salary expense allocated to each department.</a:t>
            </a:r>
          </a:p>
          <a:p>
            <a:pPr marL="742950" lvl="1" indent="-285750">
              <a:buFont typeface="+mj-lt"/>
              <a:buAutoNum type="arabicPeriod"/>
            </a:pPr>
            <a:r>
              <a:rPr lang="en-US" dirty="0"/>
              <a:t>It sums up the salaries of all employees within a given department, allowing analysis of the salary distribution relative to the employee count.</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1337</Words>
  <Application>Microsoft Office PowerPoint</Application>
  <PresentationFormat>Widescreen</PresentationFormat>
  <Paragraphs>150</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Unicode MS</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PANDIYAN P</cp:lastModifiedBy>
  <cp:revision>16</cp:revision>
  <dcterms:created xsi:type="dcterms:W3CDTF">2024-03-29T15:07:22Z</dcterms:created>
  <dcterms:modified xsi:type="dcterms:W3CDTF">2024-08-28T18:23:28Z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