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7" r:id="rId2"/>
    <p:sldId id="258"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5034"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0:40:31.249"/>
    </inkml:context>
    <inkml:brush xml:id="br0">
      <inkml:brushProperty name="width" value="0.025" units="cm"/>
      <inkml:brushProperty name="height" value="0.02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0:40:36.869"/>
    </inkml:context>
    <inkml:brush xml:id="br0">
      <inkml:brushProperty name="width" value="0.025" units="cm"/>
      <inkml:brushProperty name="height" value="0.025" units="cm"/>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4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CC29A6-95B7-41C8-9727-3FE31DFDE46C}" type="datetimeFigureOut">
              <a:rPr lang="en-IN" smtClean="0"/>
              <a:t>11-10-2023</a:t>
            </a:fld>
            <a:endParaRPr lang="en-IN"/>
          </a:p>
        </p:txBody>
      </p:sp>
      <p:sp>
        <p:nvSpPr>
          <p:cNvPr id="104874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4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4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3A2BE-1FC6-45B1-978A-DA47F9185A51}"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583"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4"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5"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1048586"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1048587" name="Date Placeholder 3"/>
          <p:cNvSpPr>
            <a:spLocks noGrp="1"/>
          </p:cNvSpPr>
          <p:nvPr>
            <p:ph type="dt" sz="half" idx="10"/>
          </p:nvPr>
        </p:nvSpPr>
        <p:spPr/>
        <p:txBody>
          <a:bodyPr/>
          <a:lstStyle/>
          <a:p>
            <a:fld id="{5923F103-BC34-4FE4-A40E-EDDEECFDA5D0}" type="datetimeFigureOut">
              <a:rPr lang="en-US" smtClean="0"/>
              <a:t>10/11/2023</a:t>
            </a:fld>
            <a:endParaRPr lang="en-US" dirty="0"/>
          </a:p>
        </p:txBody>
      </p:sp>
      <p:sp>
        <p:nvSpPr>
          <p:cNvPr id="1048588" name="Footer Placeholder 4"/>
          <p:cNvSpPr>
            <a:spLocks noGrp="1"/>
          </p:cNvSpPr>
          <p:nvPr>
            <p:ph type="ftr" sz="quarter" idx="11"/>
          </p:nvPr>
        </p:nvSpPr>
        <p:spPr/>
        <p:txBody>
          <a:bodyPr/>
          <a:lstStyle/>
          <a:p>
            <a:r>
              <a:rPr lang="en-US"/>
              <a:t>
              </a:t>
            </a:r>
            <a:endParaRPr lang="en-US" dirty="0"/>
          </a:p>
        </p:txBody>
      </p:sp>
      <p:sp>
        <p:nvSpPr>
          <p:cNvPr id="1048589"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3145729" name="Straight Connector 8"/>
          <p:cNvCxnSpPr>
            <a:cxnSpLocks/>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7" name="Title 1"/>
          <p:cNvSpPr>
            <a:spLocks noGrp="1"/>
          </p:cNvSpPr>
          <p:nvPr>
            <p:ph type="title"/>
          </p:nvPr>
        </p:nvSpPr>
        <p:spPr/>
        <p:txBody>
          <a:bodyPr/>
          <a:lstStyle/>
          <a:p>
            <a:r>
              <a:rPr lang="en-US"/>
              <a:t>Click to edit Master title style</a:t>
            </a:r>
            <a:endParaRPr lang="en-US" dirty="0"/>
          </a:p>
        </p:txBody>
      </p:sp>
      <p:sp>
        <p:nvSpPr>
          <p:cNvPr id="1048708"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9" name="Date Placeholder 3"/>
          <p:cNvSpPr>
            <a:spLocks noGrp="1"/>
          </p:cNvSpPr>
          <p:nvPr>
            <p:ph type="dt" sz="half" idx="10"/>
          </p:nvPr>
        </p:nvSpPr>
        <p:spPr/>
        <p:txBody>
          <a:bodyPr/>
          <a:lstStyle/>
          <a:p>
            <a:fld id="{53086D93-FCAC-47E0-A2EE-787E62CA814C}" type="datetimeFigureOut">
              <a:rPr lang="en-US" smtClean="0"/>
              <a:t>10/11/2023</a:t>
            </a:fld>
            <a:endParaRPr lang="en-US" dirty="0"/>
          </a:p>
        </p:txBody>
      </p:sp>
      <p:sp>
        <p:nvSpPr>
          <p:cNvPr id="1048710" name="Footer Placeholder 4"/>
          <p:cNvSpPr>
            <a:spLocks noGrp="1"/>
          </p:cNvSpPr>
          <p:nvPr>
            <p:ph type="ftr" sz="quarter" idx="11"/>
          </p:nvPr>
        </p:nvSpPr>
        <p:spPr/>
        <p:txBody>
          <a:bodyPr/>
          <a:lstStyle/>
          <a:p>
            <a:r>
              <a:rPr lang="en-US"/>
              <a:t>
              </a:t>
            </a:r>
            <a:endParaRPr lang="en-US" dirty="0"/>
          </a:p>
        </p:txBody>
      </p:sp>
      <p:sp>
        <p:nvSpPr>
          <p:cNvPr id="1048711"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92"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93"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94"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1048695"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6" name="Date Placeholder 3"/>
          <p:cNvSpPr>
            <a:spLocks noGrp="1"/>
          </p:cNvSpPr>
          <p:nvPr>
            <p:ph type="dt" sz="half" idx="10"/>
          </p:nvPr>
        </p:nvSpPr>
        <p:spPr/>
        <p:txBody>
          <a:bodyPr/>
          <a:lstStyle/>
          <a:p>
            <a:fld id="{CDA879A6-0FD0-4734-A311-86BFCA472E6E}" type="datetimeFigureOut">
              <a:rPr lang="en-US" smtClean="0"/>
              <a:t>10/11/2023</a:t>
            </a:fld>
            <a:endParaRPr lang="en-US" dirty="0"/>
          </a:p>
        </p:txBody>
      </p:sp>
      <p:sp>
        <p:nvSpPr>
          <p:cNvPr id="1048697" name="Footer Placeholder 4"/>
          <p:cNvSpPr>
            <a:spLocks noGrp="1"/>
          </p:cNvSpPr>
          <p:nvPr>
            <p:ph type="ftr" sz="quarter" idx="11"/>
          </p:nvPr>
        </p:nvSpPr>
        <p:spPr/>
        <p:txBody>
          <a:bodyPr/>
          <a:lstStyle/>
          <a:p>
            <a:r>
              <a:rPr lang="en-US"/>
              <a:t>
              </a:t>
            </a:r>
            <a:endParaRPr lang="en-US" dirty="0"/>
          </a:p>
        </p:txBody>
      </p:sp>
      <p:sp>
        <p:nvSpPr>
          <p:cNvPr id="1048698"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lvl1pPr marL="0"/>
          </a:lstStyle>
          <a:p>
            <a:r>
              <a:rPr lang="en-US"/>
              <a:t>Click to edit Master title style</a:t>
            </a:r>
            <a:endParaRPr lang="en-US" dirty="0"/>
          </a:p>
        </p:txBody>
      </p:sp>
      <p:sp>
        <p:nvSpPr>
          <p:cNvPr id="104859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4" name="Date Placeholder 3"/>
          <p:cNvSpPr>
            <a:spLocks noGrp="1"/>
          </p:cNvSpPr>
          <p:nvPr>
            <p:ph type="dt" sz="half" idx="10"/>
          </p:nvPr>
        </p:nvSpPr>
        <p:spPr/>
        <p:txBody>
          <a:bodyPr/>
          <a:lstStyle/>
          <a:p>
            <a:fld id="{19C9CA7B-DFD4-44B5-8C60-D14B8CD1FB59}" type="datetimeFigureOut">
              <a:rPr lang="en-US" smtClean="0"/>
              <a:t>10/11/2023</a:t>
            </a:fld>
            <a:endParaRPr lang="en-US" dirty="0"/>
          </a:p>
        </p:txBody>
      </p:sp>
      <p:sp>
        <p:nvSpPr>
          <p:cNvPr id="1048595" name="Footer Placeholder 4"/>
          <p:cNvSpPr>
            <a:spLocks noGrp="1"/>
          </p:cNvSpPr>
          <p:nvPr>
            <p:ph type="ftr" sz="quarter" idx="11"/>
          </p:nvPr>
        </p:nvSpPr>
        <p:spPr/>
        <p:txBody>
          <a:bodyPr/>
          <a:lstStyle/>
          <a:p>
            <a:r>
              <a:rPr lang="en-US"/>
              <a:t>
              </a:t>
            </a:r>
            <a:endParaRPr lang="en-US" dirty="0"/>
          </a:p>
        </p:txBody>
      </p:sp>
      <p:sp>
        <p:nvSpPr>
          <p:cNvPr id="104859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48712"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13"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14"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1048715"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16" name="Date Placeholder 3"/>
          <p:cNvSpPr>
            <a:spLocks noGrp="1"/>
          </p:cNvSpPr>
          <p:nvPr>
            <p:ph type="dt" sz="half" idx="10"/>
          </p:nvPr>
        </p:nvSpPr>
        <p:spPr/>
        <p:txBody>
          <a:bodyPr/>
          <a:lstStyle/>
          <a:p>
            <a:fld id="{F34E6425-0181-43F2-84FC-787E803FD2F8}" type="datetimeFigureOut">
              <a:rPr lang="en-US" smtClean="0"/>
              <a:t>10/11/2023</a:t>
            </a:fld>
            <a:endParaRPr lang="en-US" dirty="0"/>
          </a:p>
        </p:txBody>
      </p:sp>
      <p:sp>
        <p:nvSpPr>
          <p:cNvPr id="1048717" name="Footer Placeholder 4"/>
          <p:cNvSpPr>
            <a:spLocks noGrp="1"/>
          </p:cNvSpPr>
          <p:nvPr>
            <p:ph type="ftr" sz="quarter" idx="11"/>
          </p:nvPr>
        </p:nvSpPr>
        <p:spPr/>
        <p:txBody>
          <a:bodyPr/>
          <a:lstStyle/>
          <a:p>
            <a:r>
              <a:rPr lang="en-US"/>
              <a:t>
              </a:t>
            </a:r>
            <a:endParaRPr lang="en-US" dirty="0"/>
          </a:p>
        </p:txBody>
      </p:sp>
      <p:sp>
        <p:nvSpPr>
          <p:cNvPr id="1048718"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3145743" name="Straight Connector 8"/>
          <p:cNvCxnSpPr>
            <a:cxnSpLocks/>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1"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1048672"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3"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4" name="Date Placeholder 4"/>
          <p:cNvSpPr>
            <a:spLocks noGrp="1"/>
          </p:cNvSpPr>
          <p:nvPr>
            <p:ph type="dt" sz="half" idx="10"/>
          </p:nvPr>
        </p:nvSpPr>
        <p:spPr/>
        <p:txBody>
          <a:bodyPr/>
          <a:lstStyle/>
          <a:p>
            <a:fld id="{3BDB8791-F1B0-41E7-B7FD-A781E65C4266}" type="datetimeFigureOut">
              <a:rPr lang="en-US" smtClean="0"/>
              <a:t>10/11/2023</a:t>
            </a:fld>
            <a:endParaRPr lang="en-US" dirty="0"/>
          </a:p>
        </p:txBody>
      </p:sp>
      <p:sp>
        <p:nvSpPr>
          <p:cNvPr id="1048675" name="Footer Placeholder 5"/>
          <p:cNvSpPr>
            <a:spLocks noGrp="1"/>
          </p:cNvSpPr>
          <p:nvPr>
            <p:ph type="ftr" sz="quarter" idx="11"/>
          </p:nvPr>
        </p:nvSpPr>
        <p:spPr/>
        <p:txBody>
          <a:bodyPr/>
          <a:lstStyle/>
          <a:p>
            <a:r>
              <a:rPr lang="en-US"/>
              <a:t>
              </a:t>
            </a:r>
            <a:endParaRPr lang="en-US" dirty="0"/>
          </a:p>
        </p:txBody>
      </p:sp>
      <p:sp>
        <p:nvSpPr>
          <p:cNvPr id="1048676"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19"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1048720"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1"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2"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3"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4" name="Date Placeholder 6"/>
          <p:cNvSpPr>
            <a:spLocks noGrp="1"/>
          </p:cNvSpPr>
          <p:nvPr>
            <p:ph type="dt" sz="half" idx="10"/>
          </p:nvPr>
        </p:nvSpPr>
        <p:spPr/>
        <p:txBody>
          <a:bodyPr/>
          <a:lstStyle/>
          <a:p>
            <a:fld id="{5FDD63B2-E120-4ED8-B27B-C685F510A5FE}" type="datetimeFigureOut">
              <a:rPr lang="en-US" smtClean="0"/>
              <a:t>10/11/2023</a:t>
            </a:fld>
            <a:endParaRPr lang="en-US" dirty="0"/>
          </a:p>
        </p:txBody>
      </p:sp>
      <p:sp>
        <p:nvSpPr>
          <p:cNvPr id="1048725" name="Footer Placeholder 7"/>
          <p:cNvSpPr>
            <a:spLocks noGrp="1"/>
          </p:cNvSpPr>
          <p:nvPr>
            <p:ph type="ftr" sz="quarter" idx="11"/>
          </p:nvPr>
        </p:nvSpPr>
        <p:spPr/>
        <p:txBody>
          <a:bodyPr/>
          <a:lstStyle/>
          <a:p>
            <a:r>
              <a:rPr lang="en-US"/>
              <a:t>
              </a:t>
            </a:r>
            <a:endParaRPr lang="en-US" dirty="0"/>
          </a:p>
        </p:txBody>
      </p:sp>
      <p:sp>
        <p:nvSpPr>
          <p:cNvPr id="1048726"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5" name="Title 1"/>
          <p:cNvSpPr>
            <a:spLocks noGrp="1"/>
          </p:cNvSpPr>
          <p:nvPr>
            <p:ph type="title"/>
          </p:nvPr>
        </p:nvSpPr>
        <p:spPr/>
        <p:txBody>
          <a:bodyPr/>
          <a:lstStyle/>
          <a:p>
            <a:r>
              <a:rPr lang="en-US"/>
              <a:t>Click to edit Master title style</a:t>
            </a:r>
            <a:endParaRPr lang="en-US" dirty="0"/>
          </a:p>
        </p:txBody>
      </p:sp>
      <p:sp>
        <p:nvSpPr>
          <p:cNvPr id="1048626" name="Date Placeholder 2"/>
          <p:cNvSpPr>
            <a:spLocks noGrp="1"/>
          </p:cNvSpPr>
          <p:nvPr>
            <p:ph type="dt" sz="half" idx="10"/>
          </p:nvPr>
        </p:nvSpPr>
        <p:spPr/>
        <p:txBody>
          <a:bodyPr/>
          <a:lstStyle/>
          <a:p>
            <a:fld id="{7AA18ACC-A947-437B-A130-35BD54FDF1E9}" type="datetimeFigureOut">
              <a:rPr lang="en-US" smtClean="0"/>
              <a:t>10/11/2023</a:t>
            </a:fld>
            <a:endParaRPr lang="en-US" dirty="0"/>
          </a:p>
        </p:txBody>
      </p:sp>
      <p:sp>
        <p:nvSpPr>
          <p:cNvPr id="1048627" name="Footer Placeholder 3"/>
          <p:cNvSpPr>
            <a:spLocks noGrp="1"/>
          </p:cNvSpPr>
          <p:nvPr>
            <p:ph type="ftr" sz="quarter" idx="11"/>
          </p:nvPr>
        </p:nvSpPr>
        <p:spPr/>
        <p:txBody>
          <a:bodyPr/>
          <a:lstStyle/>
          <a:p>
            <a:r>
              <a:rPr lang="en-US"/>
              <a:t>
              </a:t>
            </a:r>
            <a:endParaRPr lang="en-US" dirty="0"/>
          </a:p>
        </p:txBody>
      </p:sp>
      <p:sp>
        <p:nvSpPr>
          <p:cNvPr id="1048628"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727"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28"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29" name="Date Placeholder 6"/>
          <p:cNvSpPr>
            <a:spLocks noGrp="1"/>
          </p:cNvSpPr>
          <p:nvPr>
            <p:ph type="dt" sz="half" idx="10"/>
          </p:nvPr>
        </p:nvSpPr>
        <p:spPr/>
        <p:txBody>
          <a:bodyPr/>
          <a:lstStyle/>
          <a:p>
            <a:fld id="{7C8D7E02-BCB8-4D50-A234-369438C08659}" type="datetimeFigureOut">
              <a:rPr lang="en-US" smtClean="0"/>
              <a:t>10/11/2023</a:t>
            </a:fld>
            <a:endParaRPr lang="en-US" dirty="0"/>
          </a:p>
        </p:txBody>
      </p:sp>
      <p:sp>
        <p:nvSpPr>
          <p:cNvPr id="1048730" name="Footer Placeholder 7"/>
          <p:cNvSpPr>
            <a:spLocks noGrp="1"/>
          </p:cNvSpPr>
          <p:nvPr>
            <p:ph type="ftr" sz="quarter" idx="11"/>
          </p:nvPr>
        </p:nvSpPr>
        <p:spPr/>
        <p:txBody>
          <a:bodyPr/>
          <a:lstStyle>
            <a:lvl1pPr>
              <a:defRPr>
                <a:solidFill>
                  <a:srgbClr val="FFFFFF"/>
                </a:solidFill>
              </a:defRPr>
            </a:lvl1pPr>
          </a:lstStyle>
          <a:p>
            <a:r>
              <a:rPr lang="en-US"/>
              <a:t>
              </a:t>
            </a:r>
            <a:endParaRPr lang="en-US" dirty="0"/>
          </a:p>
        </p:txBody>
      </p:sp>
      <p:sp>
        <p:nvSpPr>
          <p:cNvPr id="1048731"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732"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33"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34"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1048735"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6"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7" name="Date Placeholder 4"/>
          <p:cNvSpPr>
            <a:spLocks noGrp="1"/>
          </p:cNvSpPr>
          <p:nvPr>
            <p:ph type="dt" sz="half" idx="10"/>
          </p:nvPr>
        </p:nvSpPr>
        <p:spPr>
          <a:xfrm>
            <a:off x="465512" y="6459785"/>
            <a:ext cx="2618510" cy="365125"/>
          </a:xfrm>
        </p:spPr>
        <p:txBody>
          <a:bodyPr/>
          <a:lstStyle>
            <a:lvl1pPr algn="l"/>
          </a:lstStyle>
          <a:p>
            <a:fld id="{76E86A4C-8E40-4F87-A4F0-01A0687C5742}" type="datetimeFigureOut">
              <a:rPr lang="en-US" smtClean="0"/>
              <a:t>10/11/2023</a:t>
            </a:fld>
            <a:endParaRPr lang="en-US" dirty="0"/>
          </a:p>
        </p:txBody>
      </p:sp>
      <p:sp>
        <p:nvSpPr>
          <p:cNvPr id="1048738"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a:t>
            </a:r>
            <a:endParaRPr lang="en-US" dirty="0"/>
          </a:p>
        </p:txBody>
      </p:sp>
      <p:sp>
        <p:nvSpPr>
          <p:cNvPr id="1048739"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99"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00"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01"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1048702"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703"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4" name="Date Placeholder 4"/>
          <p:cNvSpPr>
            <a:spLocks noGrp="1"/>
          </p:cNvSpPr>
          <p:nvPr>
            <p:ph type="dt" sz="half" idx="10"/>
          </p:nvPr>
        </p:nvSpPr>
        <p:spPr/>
        <p:txBody>
          <a:bodyPr/>
          <a:lstStyle/>
          <a:p>
            <a:fld id="{35E72C73-2D91-4E12-BA25-F0AA0C03599B}" type="datetimeFigureOut">
              <a:rPr lang="en-US" smtClean="0"/>
              <a:t>10/11/2023</a:t>
            </a:fld>
            <a:endParaRPr lang="en-US" dirty="0"/>
          </a:p>
        </p:txBody>
      </p:sp>
      <p:sp>
        <p:nvSpPr>
          <p:cNvPr id="1048705" name="Footer Placeholder 5"/>
          <p:cNvSpPr>
            <a:spLocks noGrp="1"/>
          </p:cNvSpPr>
          <p:nvPr>
            <p:ph type="ftr" sz="quarter" idx="11"/>
          </p:nvPr>
        </p:nvSpPr>
        <p:spPr/>
        <p:txBody>
          <a:bodyPr/>
          <a:lstStyle/>
          <a:p>
            <a:r>
              <a:rPr lang="en-US"/>
              <a:t>
              </a:t>
            </a:r>
            <a:endParaRPr lang="en-US" dirty="0"/>
          </a:p>
        </p:txBody>
      </p:sp>
      <p:sp>
        <p:nvSpPr>
          <p:cNvPr id="1048706"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8"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48579"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0"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BE451C3-0FF4-47C4-B829-773ADF60F88C}" type="datetimeFigureOut">
              <a:rPr lang="en-US" smtClean="0"/>
              <a:t>10/11/2023</a:t>
            </a:fld>
            <a:endParaRPr lang="en-US" dirty="0"/>
          </a:p>
        </p:txBody>
      </p:sp>
      <p:sp>
        <p:nvSpPr>
          <p:cNvPr id="1048581"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a:t>
            </a:r>
            <a:endParaRPr lang="en-US" dirty="0"/>
          </a:p>
        </p:txBody>
      </p:sp>
      <p:sp>
        <p:nvSpPr>
          <p:cNvPr id="1048582"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t>‹#›</a:t>
            </a:fld>
            <a:endParaRPr lang="en-US" dirty="0"/>
          </a:p>
        </p:txBody>
      </p:sp>
      <p:cxnSp>
        <p:nvCxnSpPr>
          <p:cNvPr id="3145728" name="Straight Connector 9"/>
          <p:cNvCxnSpPr>
            <a:cxnSpLocks/>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6.xml"/><Relationship Id="rId4" Type="http://schemas.openxmlformats.org/officeDocument/2006/relationships/customXml" Target="../ink/ink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ctrTitle"/>
          </p:nvPr>
        </p:nvSpPr>
        <p:spPr>
          <a:xfrm>
            <a:off x="1154955" y="567890"/>
            <a:ext cx="10433862" cy="5573027"/>
          </a:xfrm>
        </p:spPr>
        <p:txBody>
          <a:bodyPr>
            <a:normAutofit/>
          </a:bodyPr>
          <a:lstStyle/>
          <a:p>
            <a:br>
              <a:rPr lang="en-IN" sz="3600" b="1" dirty="0">
                <a:latin typeface="Aptos" panose="020B0004020202020204" pitchFamily="34" charset="0"/>
              </a:rPr>
            </a:br>
            <a:r>
              <a:rPr lang="en-IN" sz="3600" b="1" dirty="0">
                <a:latin typeface="Aptos" panose="020B0004020202020204" pitchFamily="34" charset="0"/>
              </a:rPr>
              <a:t>                 </a:t>
            </a:r>
            <a:r>
              <a:rPr lang="en-IN" sz="3600" b="1" dirty="0">
                <a:latin typeface="Times New Roman" panose="02020603050405020304" pitchFamily="18" charset="0"/>
                <a:cs typeface="Times New Roman" panose="02020603050405020304" pitchFamily="18" charset="0"/>
              </a:rPr>
              <a:t>INTERNET OF THINGS(IOT)</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                    TRAFFIC  MANAGEMENT</a:t>
            </a:r>
            <a:br>
              <a:rPr lang="en-IN" sz="3600" b="1" dirty="0">
                <a:latin typeface="Times New Roman" panose="02020603050405020304" pitchFamily="18" charset="0"/>
                <a:cs typeface="Times New Roman" panose="02020603050405020304" pitchFamily="18" charset="0"/>
              </a:rPr>
            </a:br>
            <a:br>
              <a:rPr lang="en-IN" sz="3600" b="1" dirty="0"/>
            </a:br>
            <a:r>
              <a:rPr lang="en-IN" sz="2400" b="1" dirty="0">
                <a:latin typeface="Times New Roman" panose="02020603050405020304" pitchFamily="18" charset="0"/>
                <a:ea typeface="Yu Gothic" panose="020B0400000000000000" pitchFamily="34" charset="-128"/>
                <a:cs typeface="Times New Roman" panose="02020603050405020304" pitchFamily="18" charset="0"/>
              </a:rPr>
              <a:t>BATCH MEMBERS:</a:t>
            </a:r>
            <a:br>
              <a:rPr lang="en-IN" sz="2400" b="1" dirty="0">
                <a:latin typeface="Times New Roman" panose="02020603050405020304" pitchFamily="18" charset="0"/>
                <a:ea typeface="Yu Gothic" panose="020B0400000000000000" pitchFamily="34" charset="-128"/>
                <a:cs typeface="Times New Roman" panose="02020603050405020304" pitchFamily="18" charset="0"/>
              </a:rPr>
            </a:br>
            <a:r>
              <a:rPr lang="en-IN" sz="2400" b="1" dirty="0">
                <a:latin typeface="Times New Roman" panose="02020603050405020304" pitchFamily="18" charset="0"/>
                <a:ea typeface="Yu Gothic" panose="020B0400000000000000" pitchFamily="34" charset="-128"/>
                <a:cs typeface="Times New Roman" panose="02020603050405020304" pitchFamily="18" charset="0"/>
              </a:rPr>
              <a:t>1)  ASHWATHI . A</a:t>
            </a:r>
            <a:br>
              <a:rPr lang="en-IN" sz="2400" b="1" dirty="0">
                <a:latin typeface="Times New Roman" panose="02020603050405020304" pitchFamily="18" charset="0"/>
                <a:ea typeface="Yu Gothic" panose="020B0400000000000000" pitchFamily="34" charset="-128"/>
                <a:cs typeface="Times New Roman" panose="02020603050405020304" pitchFamily="18" charset="0"/>
              </a:rPr>
            </a:br>
            <a:r>
              <a:rPr lang="en-IN" sz="2400" b="1" dirty="0">
                <a:latin typeface="Times New Roman" panose="02020603050405020304" pitchFamily="18" charset="0"/>
                <a:ea typeface="Yu Gothic" panose="020B0400000000000000" pitchFamily="34" charset="-128"/>
                <a:cs typeface="Times New Roman" panose="02020603050405020304" pitchFamily="18" charset="0"/>
              </a:rPr>
              <a:t>2) MARI RAJAKUMARI .P</a:t>
            </a:r>
            <a:br>
              <a:rPr lang="en-IN" sz="2400" b="1" dirty="0">
                <a:latin typeface="Times New Roman" panose="02020603050405020304" pitchFamily="18" charset="0"/>
                <a:ea typeface="Yu Gothic" panose="020B0400000000000000" pitchFamily="34" charset="-128"/>
                <a:cs typeface="Times New Roman" panose="02020603050405020304" pitchFamily="18" charset="0"/>
              </a:rPr>
            </a:br>
            <a:r>
              <a:rPr lang="en-IN" sz="2400" b="1" dirty="0">
                <a:latin typeface="Times New Roman" panose="02020603050405020304" pitchFamily="18" charset="0"/>
                <a:ea typeface="Yu Gothic" panose="020B0400000000000000" pitchFamily="34" charset="-128"/>
                <a:cs typeface="Times New Roman" panose="02020603050405020304" pitchFamily="18" charset="0"/>
              </a:rPr>
              <a:t>3) MUTHARASI MUKILA .G</a:t>
            </a:r>
            <a:br>
              <a:rPr lang="en-IN" sz="2400" b="1" dirty="0">
                <a:latin typeface="Times New Roman" panose="02020603050405020304" pitchFamily="18" charset="0"/>
                <a:ea typeface="Yu Gothic" panose="020B0400000000000000" pitchFamily="34" charset="-128"/>
                <a:cs typeface="Times New Roman" panose="02020603050405020304" pitchFamily="18" charset="0"/>
              </a:rPr>
            </a:br>
            <a:r>
              <a:rPr lang="en-IN" sz="2400" b="1" dirty="0">
                <a:latin typeface="Times New Roman" panose="02020603050405020304" pitchFamily="18" charset="0"/>
                <a:ea typeface="Yu Gothic" panose="020B0400000000000000" pitchFamily="34" charset="-128"/>
                <a:cs typeface="Times New Roman" panose="02020603050405020304" pitchFamily="18" charset="0"/>
              </a:rPr>
              <a:t>4) MUTHU LAKSHMI .L</a:t>
            </a:r>
            <a:br>
              <a:rPr lang="en-IN" sz="2400" b="1" dirty="0">
                <a:latin typeface="Times New Roman" panose="02020603050405020304" pitchFamily="18" charset="0"/>
                <a:ea typeface="Yu Gothic" panose="020B0400000000000000" pitchFamily="34" charset="-128"/>
                <a:cs typeface="Times New Roman" panose="02020603050405020304" pitchFamily="18" charset="0"/>
              </a:rPr>
            </a:br>
            <a:r>
              <a:rPr lang="en-IN" sz="2400" b="1" dirty="0">
                <a:latin typeface="Times New Roman" panose="02020603050405020304" pitchFamily="18" charset="0"/>
                <a:ea typeface="Yu Gothic" panose="020B0400000000000000" pitchFamily="34" charset="-128"/>
                <a:cs typeface="Times New Roman" panose="02020603050405020304" pitchFamily="18" charset="0"/>
              </a:rPr>
              <a:t>5) NANDHINI .S</a:t>
            </a:r>
            <a:br>
              <a:rPr lang="en-IN" sz="2400" b="1" dirty="0">
                <a:latin typeface="Times New Roman" panose="02020603050405020304" pitchFamily="18" charset="0"/>
                <a:ea typeface="Yu Gothic" panose="020B0400000000000000" pitchFamily="34" charset="-128"/>
                <a:cs typeface="Times New Roman" panose="02020603050405020304" pitchFamily="18" charset="0"/>
              </a:rPr>
            </a:br>
            <a:r>
              <a:rPr lang="en-IN" sz="2400" b="1" dirty="0">
                <a:latin typeface="Times New Roman" panose="02020603050405020304" pitchFamily="18" charset="0"/>
                <a:ea typeface="Yu Gothic" panose="020B0400000000000000" pitchFamily="34" charset="-128"/>
                <a:cs typeface="Times New Roman" panose="02020603050405020304" pitchFamily="18" charset="0"/>
              </a:rPr>
              <a:t> </a:t>
            </a:r>
            <a:br>
              <a:rPr lang="en-IN" sz="2400" b="1" dirty="0">
                <a:latin typeface="Times New Roman" panose="02020603050405020304" pitchFamily="18" charset="0"/>
                <a:ea typeface="Yu Gothic" panose="020B0400000000000000" pitchFamily="34" charset="-128"/>
                <a:cs typeface="Times New Roman" panose="02020603050405020304" pitchFamily="18" charset="0"/>
              </a:rPr>
            </a:br>
            <a:r>
              <a:rPr lang="en-IN" sz="2400" b="1" dirty="0">
                <a:latin typeface="Times New Roman" panose="02020603050405020304" pitchFamily="18" charset="0"/>
                <a:ea typeface="Yu Gothic" panose="020B0400000000000000" pitchFamily="34" charset="-128"/>
                <a:cs typeface="Times New Roman" panose="02020603050405020304" pitchFamily="18" charset="0"/>
              </a:rPr>
              <a:t>MENTOR:</a:t>
            </a:r>
            <a:br>
              <a:rPr lang="en-IN" sz="2800" dirty="0"/>
            </a:br>
            <a:r>
              <a:rPr lang="en-IN" sz="2800" b="1" dirty="0">
                <a:latin typeface="Times New Roman" panose="02020603050405020304" pitchFamily="18" charset="0"/>
                <a:cs typeface="Times New Roman" panose="02020603050405020304" pitchFamily="18" charset="0"/>
              </a:rPr>
              <a:t>  </a:t>
            </a:r>
            <a:r>
              <a:rPr lang="en-IN" sz="2800" b="1" dirty="0" err="1">
                <a:latin typeface="Times New Roman" panose="02020603050405020304" pitchFamily="18" charset="0"/>
                <a:cs typeface="Times New Roman" panose="02020603050405020304" pitchFamily="18" charset="0"/>
              </a:rPr>
              <a:t>Dr.M.RUBAN</a:t>
            </a:r>
            <a:r>
              <a:rPr lang="en-IN" sz="2800" b="1" dirty="0">
                <a:latin typeface="Times New Roman" panose="02020603050405020304" pitchFamily="18" charset="0"/>
                <a:cs typeface="Times New Roman" panose="02020603050405020304" pitchFamily="18" charset="0"/>
              </a:rPr>
              <a:t> GLADWIN M.E </a:t>
            </a:r>
            <a:r>
              <a:rPr lang="en-IN" sz="2800" b="1" dirty="0" err="1">
                <a:latin typeface="Times New Roman" panose="02020603050405020304" pitchFamily="18" charset="0"/>
                <a:cs typeface="Times New Roman" panose="02020603050405020304" pitchFamily="18" charset="0"/>
              </a:rPr>
              <a:t>Ph.D.AP</a:t>
            </a:r>
            <a:r>
              <a:rPr lang="en-IN" sz="2800" b="1" dirty="0">
                <a:latin typeface="Times New Roman" panose="02020603050405020304" pitchFamily="18" charset="0"/>
                <a:cs typeface="Times New Roman" panose="02020603050405020304" pitchFamily="18" charset="0"/>
              </a:rPr>
              <a:t>/ECE</a:t>
            </a:r>
            <a:br>
              <a:rPr lang="en-IN" sz="2800" dirty="0"/>
            </a:br>
            <a:endParaRPr lang="en-IN" sz="2800" dirty="0"/>
          </a:p>
        </p:txBody>
      </p:sp>
      <p:sp>
        <p:nvSpPr>
          <p:cNvPr id="1048591" name="Subtitle 2"/>
          <p:cNvSpPr>
            <a:spLocks noGrp="1"/>
          </p:cNvSpPr>
          <p:nvPr>
            <p:ph type="subTitle" idx="1"/>
          </p:nvPr>
        </p:nvSpPr>
        <p:spPr>
          <a:xfrm flipV="1">
            <a:off x="1154955" y="5638800"/>
            <a:ext cx="8825658" cy="59356"/>
          </a:xfrm>
        </p:spPr>
        <p:txBody>
          <a:bodyPr>
            <a:normAutofit fontScale="25000" lnSpcReduction="20000"/>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ctrTitle"/>
          </p:nvPr>
        </p:nvSpPr>
        <p:spPr>
          <a:xfrm>
            <a:off x="1097280" y="758952"/>
            <a:ext cx="10058400" cy="2872144"/>
          </a:xfrm>
        </p:spPr>
        <p:txBody>
          <a:bodyPr/>
          <a:lstStyle/>
          <a:p>
            <a:pPr algn="ctr"/>
            <a:r>
              <a:rPr lang="en-IN" b="1" dirty="0"/>
              <a:t>PHASE-2</a:t>
            </a:r>
            <a:endParaRPr lang="en-US" b="1" dirty="0"/>
          </a:p>
        </p:txBody>
      </p:sp>
      <p:sp>
        <p:nvSpPr>
          <p:cNvPr id="1048654" name="Subtitle 2"/>
          <p:cNvSpPr>
            <a:spLocks noGrp="1"/>
          </p:cNvSpPr>
          <p:nvPr>
            <p:ph type="subTitle"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
          <p:cNvSpPr>
            <a:spLocks noGrp="1"/>
          </p:cNvSpPr>
          <p:nvPr>
            <p:ph type="title"/>
          </p:nvPr>
        </p:nvSpPr>
        <p:spPr>
          <a:xfrm>
            <a:off x="1203298" y="263527"/>
            <a:ext cx="10058400" cy="1450757"/>
          </a:xfrm>
        </p:spPr>
        <p:txBody>
          <a:bodyPr/>
          <a:lstStyle/>
          <a:p>
            <a:pPr algn="ctr"/>
            <a:r>
              <a:rPr lang="en-IN" b="1" dirty="0">
                <a:latin typeface="Times New Roman" panose="02020603050405020304" pitchFamily="18" charset="0"/>
                <a:cs typeface="Times New Roman" panose="02020603050405020304" pitchFamily="18" charset="0"/>
              </a:rPr>
              <a:t>PROGRAMMING LANGUAGE</a:t>
            </a:r>
            <a:endParaRPr lang="en-US" b="1" dirty="0">
              <a:latin typeface="Times New Roman" panose="02020603050405020304" pitchFamily="18" charset="0"/>
              <a:cs typeface="Times New Roman" panose="02020603050405020304" pitchFamily="18" charset="0"/>
            </a:endParaRPr>
          </a:p>
        </p:txBody>
      </p:sp>
      <p:sp>
        <p:nvSpPr>
          <p:cNvPr id="1048656" name="Content Placeholder 2"/>
          <p:cNvSpPr>
            <a:spLocks noGrp="1"/>
          </p:cNvSpPr>
          <p:nvPr>
            <p:ph idx="1"/>
          </p:nvPr>
        </p:nvSpPr>
        <p:spPr>
          <a:xfrm>
            <a:off x="1097280" y="2411896"/>
            <a:ext cx="10058400" cy="3457198"/>
          </a:xfrm>
        </p:spPr>
        <p:txBody>
          <a:bodyPr/>
          <a:lstStyle/>
          <a:p>
            <a:r>
              <a:rPr lang="en-IN" dirty="0"/>
              <a:t>Python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COMPONENTS SPECIFICATION</a:t>
            </a:r>
            <a:endParaRPr lang="en-US" b="1" dirty="0">
              <a:latin typeface="Times New Roman" panose="02020603050405020304" pitchFamily="18" charset="0"/>
              <a:cs typeface="Times New Roman" panose="02020603050405020304" pitchFamily="18" charset="0"/>
            </a:endParaRPr>
          </a:p>
        </p:txBody>
      </p:sp>
      <p:sp>
        <p:nvSpPr>
          <p:cNvPr id="1048658" name="Content Placeholder 2"/>
          <p:cNvSpPr>
            <a:spLocks noGrp="1"/>
          </p:cNvSpPr>
          <p:nvPr>
            <p:ph idx="1"/>
          </p:nvPr>
        </p:nvSpPr>
        <p:spPr>
          <a:xfrm>
            <a:off x="1097280" y="2061029"/>
            <a:ext cx="10218057" cy="3779037"/>
          </a:xfrm>
        </p:spPr>
        <p:txBody>
          <a:bodyPr>
            <a:normAutofit/>
          </a:bodyPr>
          <a:lstStyle/>
          <a:p>
            <a:pPr marL="0" indent="0" algn="just">
              <a:buNone/>
            </a:pPr>
            <a:r>
              <a:rPr lang="en-IN" sz="2400" dirty="0"/>
              <a:t> </a:t>
            </a:r>
            <a:r>
              <a:rPr lang="en-IN" sz="2400" b="1" dirty="0"/>
              <a:t>ARDUINO MEGA 2560</a:t>
            </a:r>
            <a:r>
              <a:rPr lang="en-IN" sz="2400" dirty="0"/>
              <a:t> -  The </a:t>
            </a:r>
            <a:r>
              <a:rPr lang="en-IN" sz="2400" dirty="0" err="1"/>
              <a:t>ATmega</a:t>
            </a:r>
            <a:r>
              <a:rPr lang="en-IN" sz="2400" dirty="0"/>
              <a:t> 2560 has 256 KB of flash memory for storing       code 8 KB of SRAM and 4 KB of EEPROM.</a:t>
            </a:r>
          </a:p>
          <a:p>
            <a:pPr algn="just"/>
            <a:r>
              <a:rPr lang="en-US" sz="2400" b="1" dirty="0"/>
              <a:t>ARDUINO </a:t>
            </a:r>
            <a:r>
              <a:rPr lang="en-IN" sz="2400" b="1" dirty="0"/>
              <a:t>NANO</a:t>
            </a:r>
            <a:r>
              <a:rPr lang="en-IN" sz="2400" dirty="0"/>
              <a:t> – Arduino nano has 8 analogue pins. It has 6 PWM pins among the digital pins. It comes with 16 MHZ clock speed via a crystal oscillator.</a:t>
            </a:r>
            <a:endParaRPr lang="zh-CN" altLang="en-US"/>
          </a:p>
          <a:p>
            <a:pPr algn="just"/>
            <a:r>
              <a:rPr lang="en-IN" sz="2400" b="1" dirty="0"/>
              <a:t>RFID RC255</a:t>
            </a:r>
            <a:r>
              <a:rPr lang="en-IN" sz="2400" dirty="0"/>
              <a:t>-The  RC255 reader module is designed to create a 13.56 MHZ electromagnetic  field and communicate with RFID tags. The reader can communicate with a microcontroller over a 4-pin SPL with a maximum data rate of 10 Mbps.</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endParaRPr lang="en-US" dirty="0"/>
          </a:p>
        </p:txBody>
      </p:sp>
      <p:sp>
        <p:nvSpPr>
          <p:cNvPr id="1048660" name="Content Placeholder 2"/>
          <p:cNvSpPr>
            <a:spLocks noGrp="1"/>
          </p:cNvSpPr>
          <p:nvPr>
            <p:ph idx="1"/>
          </p:nvPr>
        </p:nvSpPr>
        <p:spPr>
          <a:xfrm>
            <a:off x="1141412" y="1948070"/>
            <a:ext cx="9905999" cy="3962400"/>
          </a:xfrm>
        </p:spPr>
        <p:txBody>
          <a:bodyPr/>
          <a:lstStyle/>
          <a:p>
            <a:pPr algn="just"/>
            <a:r>
              <a:rPr lang="en-IN" sz="2400" b="1" dirty="0"/>
              <a:t>RESISTORS</a:t>
            </a:r>
            <a:r>
              <a:rPr lang="en-IN" sz="2400" dirty="0"/>
              <a:t> –  Resistance is the main specification for resistor element which indicates the single resistance value or range of resistance which the element provides.</a:t>
            </a:r>
          </a:p>
          <a:p>
            <a:pPr marL="0" indent="0">
              <a:buNone/>
            </a:pPr>
            <a:r>
              <a:rPr lang="en-US" sz="2400" b="1" dirty="0"/>
              <a:t>POWER SUPPLY</a:t>
            </a:r>
            <a:r>
              <a:rPr lang="en-US" sz="2400" dirty="0"/>
              <a:t>-The power rating describes the total system power that can be drawn from the unit before it overloads, usually expressed as watts. Modern PSUs commonly range 300W to over 1000W.</a:t>
            </a:r>
          </a:p>
          <a:p>
            <a:pPr marL="0" indent="0">
              <a:buNone/>
            </a:pPr>
            <a:r>
              <a:rPr lang="en-US" sz="2400" b="1" dirty="0"/>
              <a:t>ULTRASONIC SENSOR</a:t>
            </a:r>
            <a:r>
              <a:rPr lang="en-US" sz="2400" dirty="0"/>
              <a:t>- Ultrasonic transducers operate at frequencies in the range of 30-500 </a:t>
            </a:r>
            <a:r>
              <a:rPr lang="en-US" sz="2400" dirty="0" err="1"/>
              <a:t>KHz</a:t>
            </a:r>
            <a:r>
              <a:rPr lang="en-US" sz="2400" dirty="0"/>
              <a:t> for air-coupled applications</a:t>
            </a:r>
            <a:r>
              <a:rPr lang="en-US"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INNOVATION TECHNOLOGIES</a:t>
            </a:r>
            <a:endParaRPr lang="en-US" b="1" dirty="0">
              <a:latin typeface="Times New Roman" panose="02020603050405020304" pitchFamily="18" charset="0"/>
              <a:cs typeface="Times New Roman" panose="02020603050405020304" pitchFamily="18" charset="0"/>
            </a:endParaRPr>
          </a:p>
        </p:txBody>
      </p:sp>
      <p:sp>
        <p:nvSpPr>
          <p:cNvPr id="1048662" name="Content Placeholder 2"/>
          <p:cNvSpPr>
            <a:spLocks noGrp="1"/>
          </p:cNvSpPr>
          <p:nvPr>
            <p:ph idx="1"/>
          </p:nvPr>
        </p:nvSpPr>
        <p:spPr>
          <a:xfrm>
            <a:off x="1141412" y="1868556"/>
            <a:ext cx="9905999" cy="4214191"/>
          </a:xfrm>
        </p:spPr>
        <p:txBody>
          <a:bodyPr>
            <a:normAutofit/>
          </a:bodyPr>
          <a:lstStyle/>
          <a:p>
            <a:pPr algn="just"/>
            <a:r>
              <a:rPr lang="en-IN" sz="2600" dirty="0" err="1"/>
              <a:t>Automization</a:t>
            </a:r>
            <a:r>
              <a:rPr lang="en-IN" sz="2600" dirty="0"/>
              <a:t> of traffic control system for high density vehicle roads with priority of emergency vehicles. Let us see about the project , In this project we used Arduino mega 2560 as an art of the system with other interfacing devices like LED as signal light as ultrasonic  sensors, hcsro4 four loaders to sense the density of the vehicle on the road.</a:t>
            </a:r>
          </a:p>
          <a:p>
            <a:pPr algn="just"/>
            <a:r>
              <a:rPr lang="en-IN" sz="2600" dirty="0"/>
              <a:t>And finally RFID reader rc522 along with RFID attacks for emergency vehicles additionally an Arduino nano is used at interface RFID reader. A 12volt, 5v, 3.3v power supply is used for Arduino mega, Arduino nano and RFID reader respectively</a:t>
            </a:r>
            <a:r>
              <a:rPr lang="en-IN" dirty="0"/>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endParaRPr lang="en-US"/>
          </a:p>
        </p:txBody>
      </p:sp>
      <p:sp>
        <p:nvSpPr>
          <p:cNvPr id="1048664" name="Content Placeholder 2"/>
          <p:cNvSpPr>
            <a:spLocks noGrp="1"/>
          </p:cNvSpPr>
          <p:nvPr>
            <p:ph idx="1"/>
          </p:nvPr>
        </p:nvSpPr>
        <p:spPr>
          <a:xfrm>
            <a:off x="1141412" y="808384"/>
            <a:ext cx="9905999" cy="4982818"/>
          </a:xfrm>
        </p:spPr>
        <p:txBody>
          <a:bodyPr>
            <a:noAutofit/>
          </a:bodyPr>
          <a:lstStyle/>
          <a:p>
            <a:r>
              <a:rPr lang="en-IN" sz="2800" dirty="0"/>
              <a:t>A full road junction model or prototype is presented in frond of the demonstration the project . You can see the four ultrasonic sensor. Placed at side of used to sense the density of vehicle.</a:t>
            </a:r>
          </a:p>
          <a:p>
            <a:r>
              <a:rPr lang="en-IN" sz="2800" dirty="0"/>
              <a:t>See of traffic signal light made of 10mm led Red, Yellow and Green are used with 230 ohm resistance to limit the current.</a:t>
            </a:r>
          </a:p>
          <a:p>
            <a:pPr algn="just"/>
            <a:r>
              <a:rPr lang="en-IN" sz="2800" b="1" dirty="0"/>
              <a:t>CASE -1</a:t>
            </a:r>
          </a:p>
          <a:p>
            <a:pPr marL="0" indent="0" algn="just">
              <a:buNone/>
            </a:pPr>
            <a:r>
              <a:rPr lang="en-IN" sz="2800" dirty="0"/>
              <a:t>           This helps us to reduce the traffic when there is large density traffic there will be a ultrasonic sensor to indicate a green signal automatically. By this innovation we can reduce the congested traffic . </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endParaRPr lang="en-US"/>
          </a:p>
        </p:txBody>
      </p:sp>
      <p:sp>
        <p:nvSpPr>
          <p:cNvPr id="1048666" name="Content Placeholder 2"/>
          <p:cNvSpPr>
            <a:spLocks noGrp="1"/>
          </p:cNvSpPr>
          <p:nvPr>
            <p:ph idx="1"/>
          </p:nvPr>
        </p:nvSpPr>
        <p:spPr>
          <a:xfrm>
            <a:off x="1141412" y="1245704"/>
            <a:ext cx="9905999" cy="4545497"/>
          </a:xfrm>
        </p:spPr>
        <p:txBody>
          <a:bodyPr>
            <a:noAutofit/>
          </a:bodyPr>
          <a:lstStyle/>
          <a:p>
            <a:r>
              <a:rPr lang="en-IN" sz="2800" b="1" dirty="0"/>
              <a:t>CASE -2</a:t>
            </a:r>
          </a:p>
          <a:p>
            <a:pPr marL="0" indent="0" algn="just">
              <a:buNone/>
            </a:pPr>
            <a:r>
              <a:rPr lang="en-IN" sz="2800" dirty="0"/>
              <a:t>          In others case for emergency vehicles the corresponding RFID tag is bought near to the RFID reader the a green light is turn on to make the traffic free for the emergency vehicles.</a:t>
            </a:r>
          </a:p>
          <a:p>
            <a:r>
              <a:rPr lang="en-IN" sz="2800" dirty="0"/>
              <a:t>When it is manned it will easy to communicate with them to clear the traffic . In order of it is unmanned then we are developing to communicate directly to the signal.</a:t>
            </a:r>
          </a:p>
          <a:p>
            <a:pPr algn="just"/>
            <a:r>
              <a:rPr lang="en-IN" sz="2800" dirty="0"/>
              <a:t>There will be a sensor placed in the road ways to sense the density volumes. For example there are four switches switch 1,2,3,4 and 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p:txBody>
          <a:bodyPr/>
          <a:lstStyle/>
          <a:p>
            <a:endParaRPr lang="en-US"/>
          </a:p>
        </p:txBody>
      </p:sp>
      <p:sp>
        <p:nvSpPr>
          <p:cNvPr id="1048668" name="Content Placeholder 2"/>
          <p:cNvSpPr>
            <a:spLocks noGrp="1"/>
          </p:cNvSpPr>
          <p:nvPr>
            <p:ph idx="1"/>
          </p:nvPr>
        </p:nvSpPr>
        <p:spPr>
          <a:xfrm>
            <a:off x="1141412" y="1378226"/>
            <a:ext cx="9905999" cy="4412975"/>
          </a:xfrm>
        </p:spPr>
        <p:txBody>
          <a:bodyPr>
            <a:noAutofit/>
          </a:bodyPr>
          <a:lstStyle/>
          <a:p>
            <a:r>
              <a:rPr lang="en-IN" sz="2800" dirty="0"/>
              <a:t>For every 30 secs the switch -1 is in ON condition (Green signal)</a:t>
            </a:r>
            <a:r>
              <a:rPr lang="en-US" sz="2800" dirty="0"/>
              <a:t>. After 30 secs the switch-1 is OFF and switch -2 is ON.</a:t>
            </a:r>
          </a:p>
          <a:p>
            <a:r>
              <a:rPr lang="en-US" sz="2800" dirty="0"/>
              <a:t>By that the vehicles traffic will be cleared.</a:t>
            </a:r>
          </a:p>
          <a:p>
            <a:pPr algn="just"/>
            <a:r>
              <a:rPr lang="en-US" sz="2800" dirty="0"/>
              <a:t>In case there is an emergency vehicle or a </a:t>
            </a:r>
            <a:r>
              <a:rPr lang="en-US" sz="2800" dirty="0" err="1"/>
              <a:t>politicans</a:t>
            </a:r>
            <a:r>
              <a:rPr lang="en-US" sz="2800" dirty="0"/>
              <a:t> or an VIP is on road there will be a sound sensor or ultrasonic sensor or RFID reader will be fixed.</a:t>
            </a:r>
          </a:p>
          <a:p>
            <a:r>
              <a:rPr lang="en-US" sz="2800" dirty="0"/>
              <a:t>In this case the response will be sent to the signal and the traffic will be cleared before the vehicles is coming to that spot. </a:t>
            </a:r>
            <a:endParaRPr lang="en-IN"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p:txBody>
          <a:bodyPr/>
          <a:lstStyle/>
          <a:p>
            <a:endParaRPr lang="en-US"/>
          </a:p>
        </p:txBody>
      </p:sp>
      <p:sp>
        <p:nvSpPr>
          <p:cNvPr id="1048670" name="Content Placeholder 2"/>
          <p:cNvSpPr>
            <a:spLocks noGrp="1"/>
          </p:cNvSpPr>
          <p:nvPr>
            <p:ph idx="1"/>
          </p:nvPr>
        </p:nvSpPr>
        <p:spPr>
          <a:xfrm>
            <a:off x="1141412" y="2305878"/>
            <a:ext cx="9905999" cy="3485322"/>
          </a:xfrm>
        </p:spPr>
        <p:txBody>
          <a:bodyPr>
            <a:normAutofit/>
          </a:bodyPr>
          <a:lstStyle/>
          <a:p>
            <a:pPr algn="just"/>
            <a:r>
              <a:rPr lang="en-IN" sz="3200" dirty="0"/>
              <a:t>In future we will be removing the sensor and the cameras will be fixed.</a:t>
            </a:r>
            <a:endParaRPr 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SOURCE CODE</a:t>
            </a:r>
            <a:endParaRPr lang="en-US" b="1" dirty="0">
              <a:latin typeface="Times New Roman" panose="02020603050405020304" pitchFamily="18" charset="0"/>
              <a:cs typeface="Times New Roman" panose="02020603050405020304" pitchFamily="18" charset="0"/>
            </a:endParaRPr>
          </a:p>
        </p:txBody>
      </p:sp>
      <p:sp>
        <p:nvSpPr>
          <p:cNvPr id="1048678" name="Content Placeholder 2"/>
          <p:cNvSpPr>
            <a:spLocks noGrp="1"/>
          </p:cNvSpPr>
          <p:nvPr>
            <p:ph sz="half" idx="1"/>
          </p:nvPr>
        </p:nvSpPr>
        <p:spPr/>
        <p:txBody>
          <a:bodyPr>
            <a:normAutofit/>
          </a:bodyPr>
          <a:lstStyle/>
          <a:p>
            <a:r>
              <a:rPr lang="en-US" b="0" dirty="0">
                <a:solidFill>
                  <a:schemeClr val="tx1"/>
                </a:solidFill>
                <a:effectLst/>
                <a:latin typeface="Consolas" panose="020B0609020204030204" pitchFamily="49" charset="0"/>
              </a:rPr>
              <a:t>define RED 1</a:t>
            </a:r>
          </a:p>
          <a:p>
            <a:r>
              <a:rPr lang="en-US" b="0" dirty="0">
                <a:solidFill>
                  <a:schemeClr val="tx1"/>
                </a:solidFill>
                <a:effectLst/>
                <a:latin typeface="Consolas" panose="020B0609020204030204" pitchFamily="49" charset="0"/>
              </a:rPr>
              <a:t>#define YELLOW 5</a:t>
            </a:r>
          </a:p>
          <a:p>
            <a:r>
              <a:rPr lang="en-US" b="0" dirty="0">
                <a:solidFill>
                  <a:schemeClr val="tx1"/>
                </a:solidFill>
                <a:effectLst/>
                <a:latin typeface="Consolas" panose="020B0609020204030204" pitchFamily="49" charset="0"/>
              </a:rPr>
              <a:t>#define GREEN 9</a:t>
            </a:r>
          </a:p>
          <a:p>
            <a:br>
              <a:rPr lang="en-US" b="0" dirty="0">
                <a:solidFill>
                  <a:schemeClr val="tx1"/>
                </a:solidFill>
                <a:effectLst/>
                <a:latin typeface="Consolas" panose="020B0609020204030204" pitchFamily="49" charset="0"/>
              </a:rPr>
            </a:br>
            <a:r>
              <a:rPr lang="en-US" b="0" dirty="0">
                <a:solidFill>
                  <a:schemeClr val="tx1"/>
                </a:solidFill>
                <a:effectLst/>
                <a:latin typeface="Consolas" panose="020B0609020204030204" pitchFamily="49" charset="0"/>
              </a:rPr>
              <a:t>void setup() {</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pinMode</a:t>
            </a:r>
            <a:r>
              <a:rPr lang="en-US" b="0" dirty="0">
                <a:solidFill>
                  <a:schemeClr val="tx1"/>
                </a:solidFill>
                <a:effectLst/>
                <a:latin typeface="Consolas" panose="020B0609020204030204" pitchFamily="49" charset="0"/>
              </a:rPr>
              <a:t>(RED, OUTPUT);</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pinMode</a:t>
            </a:r>
            <a:r>
              <a:rPr lang="en-US" b="0" dirty="0">
                <a:solidFill>
                  <a:schemeClr val="tx1"/>
                </a:solidFill>
                <a:effectLst/>
                <a:latin typeface="Consolas" panose="020B0609020204030204" pitchFamily="49" charset="0"/>
              </a:rPr>
              <a:t>(YELLOW, OUTPUT);</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pinMode</a:t>
            </a:r>
            <a:r>
              <a:rPr lang="en-US" b="0" dirty="0">
                <a:solidFill>
                  <a:schemeClr val="tx1"/>
                </a:solidFill>
                <a:effectLst/>
                <a:latin typeface="Consolas" panose="020B0609020204030204" pitchFamily="49" charset="0"/>
              </a:rPr>
              <a:t>(GREEN, OUTPUT);</a:t>
            </a:r>
          </a:p>
          <a:p>
            <a:r>
              <a:rPr lang="en-US" b="0" dirty="0">
                <a:solidFill>
                  <a:schemeClr val="tx1"/>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pPr marL="0" indent="0">
              <a:buNone/>
            </a:pPr>
            <a:endParaRPr lang="en-US" b="0" dirty="0">
              <a:solidFill>
                <a:srgbClr val="D4D4D4"/>
              </a:solidFill>
              <a:effectLst/>
              <a:latin typeface="Consolas" panose="020B0609020204030204" pitchFamily="49" charset="0"/>
            </a:endParaRPr>
          </a:p>
        </p:txBody>
      </p:sp>
      <p:sp>
        <p:nvSpPr>
          <p:cNvPr id="1048679" name="Content Placeholder 3"/>
          <p:cNvSpPr>
            <a:spLocks noGrp="1"/>
          </p:cNvSpPr>
          <p:nvPr>
            <p:ph sz="half" idx="2"/>
          </p:nvPr>
        </p:nvSpPr>
        <p:spPr/>
        <p:txBody>
          <a:bodyPr>
            <a:normAutofit fontScale="95000" lnSpcReduction="20000"/>
          </a:bodyPr>
          <a:lstStyle/>
          <a:p>
            <a:r>
              <a:rPr lang="en-US" b="0" dirty="0">
                <a:solidFill>
                  <a:schemeClr val="tx1"/>
                </a:solidFill>
                <a:effectLst/>
                <a:latin typeface="Consolas" panose="020B0609020204030204" pitchFamily="49" charset="0"/>
              </a:rPr>
              <a:t>void loop() {</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digitalWrite</a:t>
            </a:r>
            <a:r>
              <a:rPr lang="en-US" b="0" dirty="0">
                <a:solidFill>
                  <a:schemeClr val="tx1"/>
                </a:solidFill>
                <a:effectLst/>
                <a:latin typeface="Consolas" panose="020B0609020204030204" pitchFamily="49" charset="0"/>
              </a:rPr>
              <a:t>(red, HIGH);</a:t>
            </a:r>
          </a:p>
          <a:p>
            <a:r>
              <a:rPr lang="en-US" b="0" dirty="0">
                <a:solidFill>
                  <a:schemeClr val="tx1"/>
                </a:solidFill>
                <a:effectLst/>
                <a:latin typeface="Consolas" panose="020B0609020204030204" pitchFamily="49" charset="0"/>
              </a:rPr>
              <a:t>  delay(5000);</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digitalWrite</a:t>
            </a:r>
            <a:r>
              <a:rPr lang="en-US" b="0" dirty="0">
                <a:solidFill>
                  <a:schemeClr val="tx1"/>
                </a:solidFill>
                <a:effectLst/>
                <a:latin typeface="Consolas" panose="020B0609020204030204" pitchFamily="49" charset="0"/>
              </a:rPr>
              <a:t>(red, LOW);</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digitalWrite</a:t>
            </a:r>
            <a:r>
              <a:rPr lang="en-US" b="0" dirty="0">
                <a:solidFill>
                  <a:schemeClr val="tx1"/>
                </a:solidFill>
                <a:effectLst/>
                <a:latin typeface="Consolas" panose="020B0609020204030204" pitchFamily="49" charset="0"/>
              </a:rPr>
              <a:t>(yellow, HIGH);</a:t>
            </a:r>
          </a:p>
          <a:p>
            <a:r>
              <a:rPr lang="en-US" b="0" dirty="0">
                <a:solidFill>
                  <a:schemeClr val="tx1"/>
                </a:solidFill>
                <a:effectLst/>
                <a:latin typeface="Consolas" panose="020B0609020204030204" pitchFamily="49" charset="0"/>
              </a:rPr>
              <a:t>  delay(5000);</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digitalWrite</a:t>
            </a:r>
            <a:r>
              <a:rPr lang="en-US" b="0" dirty="0">
                <a:solidFill>
                  <a:schemeClr val="tx1"/>
                </a:solidFill>
                <a:effectLst/>
                <a:latin typeface="Consolas" panose="020B0609020204030204" pitchFamily="49" charset="0"/>
              </a:rPr>
              <a:t>(yellow, LOW);</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digitalWrite</a:t>
            </a:r>
            <a:r>
              <a:rPr lang="en-US" b="0" dirty="0">
                <a:solidFill>
                  <a:schemeClr val="tx1"/>
                </a:solidFill>
                <a:effectLst/>
                <a:latin typeface="Consolas" panose="020B0609020204030204" pitchFamily="49" charset="0"/>
              </a:rPr>
              <a:t>(green, HIGH);</a:t>
            </a:r>
          </a:p>
          <a:p>
            <a:r>
              <a:rPr lang="en-US" b="0" dirty="0">
                <a:solidFill>
                  <a:schemeClr val="tx1"/>
                </a:solidFill>
                <a:effectLst/>
                <a:latin typeface="Consolas" panose="020B0609020204030204" pitchFamily="49" charset="0"/>
              </a:rPr>
              <a:t>  delay(5000);</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digitalWrite</a:t>
            </a:r>
            <a:r>
              <a:rPr lang="en-US" b="0" dirty="0">
                <a:solidFill>
                  <a:schemeClr val="tx1"/>
                </a:solidFill>
                <a:effectLst/>
                <a:latin typeface="Consolas" panose="020B0609020204030204" pitchFamily="49" charset="0"/>
              </a:rPr>
              <a:t>(green, LOW);</a:t>
            </a:r>
          </a:p>
          <a:p>
            <a:r>
              <a:rPr lang="en-US" b="0" dirty="0">
                <a:solidFill>
                  <a:schemeClr val="tx1"/>
                </a:solidFill>
                <a:effectLst/>
                <a:latin typeface="Consolas" panose="020B0609020204030204" pitchFamily="49" charset="0"/>
              </a:rPr>
              <a: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BATCH  MEMBERS:</a:t>
            </a:r>
          </a:p>
        </p:txBody>
      </p:sp>
      <p:graphicFrame>
        <p:nvGraphicFramePr>
          <p:cNvPr id="4194304" name="Table 4"/>
          <p:cNvGraphicFramePr>
            <a:graphicFrameLocks noGrp="1"/>
          </p:cNvGraphicFramePr>
          <p:nvPr>
            <p:ph idx="1"/>
          </p:nvPr>
        </p:nvGraphicFramePr>
        <p:xfrm>
          <a:off x="177567" y="2204183"/>
          <a:ext cx="11940639" cy="4292870"/>
        </p:xfrm>
        <a:graphic>
          <a:graphicData uri="http://schemas.openxmlformats.org/drawingml/2006/table">
            <a:tbl>
              <a:tblPr firstRow="1" bandRow="1">
                <a:tableStyleId>{5C22544A-7EE6-4342-B048-85BDC9FD1C3A}</a:tableStyleId>
              </a:tblPr>
              <a:tblGrid>
                <a:gridCol w="826058">
                  <a:extLst>
                    <a:ext uri="{9D8B030D-6E8A-4147-A177-3AD203B41FA5}">
                      <a16:colId xmlns:a16="http://schemas.microsoft.com/office/drawing/2014/main" val="20000"/>
                    </a:ext>
                  </a:extLst>
                </a:gridCol>
                <a:gridCol w="1991496">
                  <a:extLst>
                    <a:ext uri="{9D8B030D-6E8A-4147-A177-3AD203B41FA5}">
                      <a16:colId xmlns:a16="http://schemas.microsoft.com/office/drawing/2014/main" val="20001"/>
                    </a:ext>
                  </a:extLst>
                </a:gridCol>
                <a:gridCol w="1028804">
                  <a:extLst>
                    <a:ext uri="{9D8B030D-6E8A-4147-A177-3AD203B41FA5}">
                      <a16:colId xmlns:a16="http://schemas.microsoft.com/office/drawing/2014/main" val="20002"/>
                    </a:ext>
                  </a:extLst>
                </a:gridCol>
                <a:gridCol w="1866736">
                  <a:extLst>
                    <a:ext uri="{9D8B030D-6E8A-4147-A177-3AD203B41FA5}">
                      <a16:colId xmlns:a16="http://schemas.microsoft.com/office/drawing/2014/main" val="20003"/>
                    </a:ext>
                  </a:extLst>
                </a:gridCol>
                <a:gridCol w="4398745">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58266">
                <a:tc>
                  <a:txBody>
                    <a:bodyPr/>
                    <a:lstStyle/>
                    <a:p>
                      <a:r>
                        <a:rPr lang="en-IN" dirty="0">
                          <a:latin typeface="Times New Roman" panose="02020603050405020304" pitchFamily="18" charset="0"/>
                          <a:cs typeface="Times New Roman" panose="02020603050405020304" pitchFamily="18" charset="0"/>
                        </a:rPr>
                        <a:t>SI.N0 </a:t>
                      </a:r>
                    </a:p>
                  </a:txBody>
                  <a:tcPr/>
                </a:tc>
                <a:tc>
                  <a:txBody>
                    <a:bodyPr/>
                    <a:lstStyle/>
                    <a:p>
                      <a:r>
                        <a:rPr lang="en-IN" dirty="0"/>
                        <a:t>         </a:t>
                      </a:r>
                      <a:r>
                        <a:rPr lang="en-IN" dirty="0">
                          <a:latin typeface="Times New Roman" panose="02020603050405020304" pitchFamily="18" charset="0"/>
                          <a:cs typeface="Times New Roman" panose="02020603050405020304" pitchFamily="18" charset="0"/>
                        </a:rPr>
                        <a:t>NAME</a:t>
                      </a:r>
                    </a:p>
                  </a:txBody>
                  <a:tcPr/>
                </a:tc>
                <a:tc>
                  <a:txBody>
                    <a:bodyPr/>
                    <a:lstStyle/>
                    <a:p>
                      <a:r>
                        <a:rPr lang="en-IN" dirty="0"/>
                        <a:t>  </a:t>
                      </a:r>
                      <a:r>
                        <a:rPr lang="en-IN" dirty="0">
                          <a:latin typeface="Times New Roman" panose="02020603050405020304" pitchFamily="18" charset="0"/>
                          <a:cs typeface="Times New Roman" panose="02020603050405020304" pitchFamily="18" charset="0"/>
                        </a:rPr>
                        <a:t>ROLE</a:t>
                      </a:r>
                    </a:p>
                  </a:txBody>
                  <a:tcPr/>
                </a:tc>
                <a:tc>
                  <a:txBody>
                    <a:bodyPr/>
                    <a:lstStyle/>
                    <a:p>
                      <a:r>
                        <a:rPr lang="en-IN" dirty="0">
                          <a:latin typeface="Times New Roman" panose="02020603050405020304" pitchFamily="18" charset="0"/>
                          <a:cs typeface="Times New Roman" panose="02020603050405020304" pitchFamily="18" charset="0"/>
                        </a:rPr>
                        <a:t>REGISTER NUMBER</a:t>
                      </a:r>
                    </a:p>
                  </a:txBody>
                  <a:tcPr/>
                </a:tc>
                <a:tc>
                  <a:txBody>
                    <a:bodyPr/>
                    <a:lstStyle/>
                    <a:p>
                      <a:r>
                        <a:rPr lang="en-IN" b="1" dirty="0">
                          <a:latin typeface="Times New Roman" panose="02020603050405020304" pitchFamily="18" charset="0"/>
                          <a:cs typeface="Times New Roman" panose="02020603050405020304" pitchFamily="18" charset="0"/>
                        </a:rPr>
                        <a:t>               E-MAIL ID</a:t>
                      </a:r>
                    </a:p>
                  </a:txBody>
                  <a:tcPr/>
                </a:tc>
                <a:tc>
                  <a:txBody>
                    <a:bodyPr/>
                    <a:lstStyle/>
                    <a:p>
                      <a:r>
                        <a:rPr lang="en-IN" dirty="0">
                          <a:latin typeface="Times New Roman" panose="02020603050405020304" pitchFamily="18" charset="0"/>
                          <a:cs typeface="Times New Roman" panose="02020603050405020304" pitchFamily="18" charset="0"/>
                        </a:rPr>
                        <a:t>CONTACT</a:t>
                      </a:r>
                    </a:p>
                    <a:p>
                      <a:r>
                        <a:rPr lang="en-IN" dirty="0">
                          <a:latin typeface="Times New Roman" panose="02020603050405020304" pitchFamily="18" charset="0"/>
                          <a:cs typeface="Times New Roman" panose="02020603050405020304" pitchFamily="18" charset="0"/>
                        </a:rPr>
                        <a:t>NUMBER</a:t>
                      </a:r>
                    </a:p>
                  </a:txBody>
                  <a:tcPr/>
                </a:tc>
                <a:extLst>
                  <a:ext uri="{0D108BD9-81ED-4DB2-BD59-A6C34878D82A}">
                    <a16:rowId xmlns:a16="http://schemas.microsoft.com/office/drawing/2014/main" val="10000"/>
                  </a:ext>
                </a:extLst>
              </a:tr>
              <a:tr h="545671">
                <a:tc>
                  <a:txBody>
                    <a:bodyPr/>
                    <a:lstStyle/>
                    <a:p>
                      <a:r>
                        <a:rPr lang="en-IN" b="1" dirty="0"/>
                        <a:t>  1</a:t>
                      </a:r>
                    </a:p>
                  </a:txBody>
                  <a:tcPr/>
                </a:tc>
                <a:tc>
                  <a:txBody>
                    <a:bodyPr/>
                    <a:lstStyle/>
                    <a:p>
                      <a:r>
                        <a:rPr lang="en-IN" b="1" dirty="0" err="1">
                          <a:latin typeface="Times New Roman" panose="02020603050405020304" pitchFamily="18" charset="0"/>
                          <a:cs typeface="Times New Roman" panose="02020603050405020304" pitchFamily="18" charset="0"/>
                        </a:rPr>
                        <a:t>M.Ruban</a:t>
                      </a:r>
                      <a:r>
                        <a:rPr lang="en-IN" b="1" dirty="0">
                          <a:latin typeface="Times New Roman" panose="02020603050405020304" pitchFamily="18" charset="0"/>
                          <a:cs typeface="Times New Roman" panose="02020603050405020304" pitchFamily="18" charset="0"/>
                        </a:rPr>
                        <a:t> Gladwin</a:t>
                      </a:r>
                    </a:p>
                  </a:txBody>
                  <a:tcPr/>
                </a:tc>
                <a:tc>
                  <a:txBody>
                    <a:bodyPr/>
                    <a:lstStyle/>
                    <a:p>
                      <a:r>
                        <a:rPr lang="en-IN" b="1" dirty="0">
                          <a:latin typeface="Times New Roman" panose="02020603050405020304" pitchFamily="18" charset="0"/>
                          <a:cs typeface="Times New Roman" panose="02020603050405020304" pitchFamily="18" charset="0"/>
                        </a:rPr>
                        <a:t>Mentor</a:t>
                      </a:r>
                    </a:p>
                  </a:txBody>
                  <a:tcPr/>
                </a:tc>
                <a:tc>
                  <a:txBody>
                    <a:bodyPr/>
                    <a:lstStyle/>
                    <a:p>
                      <a:r>
                        <a:rPr lang="en-IN" dirty="0"/>
                        <a:t>        -----</a:t>
                      </a:r>
                    </a:p>
                  </a:txBody>
                  <a:tcPr/>
                </a:tc>
                <a:tc>
                  <a:txBody>
                    <a:bodyPr/>
                    <a:lstStyle/>
                    <a:p>
                      <a:r>
                        <a:rPr lang="en-IN" b="1" dirty="0"/>
                        <a:t>rubangladwin@gmail.com</a:t>
                      </a:r>
                    </a:p>
                  </a:txBody>
                  <a:tcPr/>
                </a:tc>
                <a:tc>
                  <a:txBody>
                    <a:bodyPr/>
                    <a:lstStyle/>
                    <a:p>
                      <a:r>
                        <a:rPr lang="en-IN" b="1" dirty="0"/>
                        <a:t>8300591990</a:t>
                      </a:r>
                    </a:p>
                  </a:txBody>
                  <a:tcPr/>
                </a:tc>
                <a:extLst>
                  <a:ext uri="{0D108BD9-81ED-4DB2-BD59-A6C34878D82A}">
                    <a16:rowId xmlns:a16="http://schemas.microsoft.com/office/drawing/2014/main" val="10001"/>
                  </a:ext>
                </a:extLst>
              </a:tr>
              <a:tr h="546799">
                <a:tc>
                  <a:txBody>
                    <a:bodyPr/>
                    <a:lstStyle/>
                    <a:p>
                      <a:r>
                        <a:rPr lang="en-IN" b="1" dirty="0"/>
                        <a:t>  2</a:t>
                      </a:r>
                    </a:p>
                  </a:txBody>
                  <a:tcPr/>
                </a:tc>
                <a:tc>
                  <a:txBody>
                    <a:bodyPr/>
                    <a:lstStyle/>
                    <a:p>
                      <a:r>
                        <a:rPr lang="en-IN" dirty="0"/>
                        <a:t> </a:t>
                      </a:r>
                      <a:r>
                        <a:rPr lang="en-IN" b="1" dirty="0">
                          <a:latin typeface="Times New Roman" panose="02020603050405020304" pitchFamily="18" charset="0"/>
                          <a:cs typeface="Times New Roman" panose="02020603050405020304" pitchFamily="18" charset="0"/>
                        </a:rPr>
                        <a:t>A. </a:t>
                      </a:r>
                      <a:r>
                        <a:rPr lang="en-IN" b="1" dirty="0" err="1">
                          <a:latin typeface="Times New Roman" panose="02020603050405020304" pitchFamily="18" charset="0"/>
                          <a:cs typeface="Times New Roman" panose="02020603050405020304" pitchFamily="18" charset="0"/>
                        </a:rPr>
                        <a:t>Ashwathi</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a:latin typeface="Times New Roman" panose="02020603050405020304" pitchFamily="18" charset="0"/>
                          <a:cs typeface="Times New Roman" panose="02020603050405020304" pitchFamily="18" charset="0"/>
                        </a:rPr>
                        <a:t>Student</a:t>
                      </a:r>
                    </a:p>
                  </a:txBody>
                  <a:tcPr/>
                </a:tc>
                <a:tc>
                  <a:txBody>
                    <a:bodyPr/>
                    <a:lstStyle/>
                    <a:p>
                      <a:r>
                        <a:rPr lang="en-IN" b="1" dirty="0"/>
                        <a:t>951321106004</a:t>
                      </a:r>
                    </a:p>
                  </a:txBody>
                  <a:tcPr/>
                </a:tc>
                <a:tc>
                  <a:txBody>
                    <a:bodyPr/>
                    <a:lstStyle/>
                    <a:p>
                      <a:r>
                        <a:rPr lang="en-IN" b="1" dirty="0"/>
                        <a:t>ashwathi1105@gmail.com</a:t>
                      </a:r>
                    </a:p>
                  </a:txBody>
                  <a:tcPr/>
                </a:tc>
                <a:tc>
                  <a:txBody>
                    <a:bodyPr/>
                    <a:lstStyle/>
                    <a:p>
                      <a:r>
                        <a:rPr lang="en-IN" b="1" dirty="0"/>
                        <a:t>8248158255</a:t>
                      </a:r>
                    </a:p>
                  </a:txBody>
                  <a:tcPr/>
                </a:tc>
                <a:extLst>
                  <a:ext uri="{0D108BD9-81ED-4DB2-BD59-A6C34878D82A}">
                    <a16:rowId xmlns:a16="http://schemas.microsoft.com/office/drawing/2014/main" val="10002"/>
                  </a:ext>
                </a:extLst>
              </a:tr>
              <a:tr h="510139">
                <a:tc>
                  <a:txBody>
                    <a:bodyPr/>
                    <a:lstStyle/>
                    <a:p>
                      <a:r>
                        <a:rPr lang="en-IN" dirty="0"/>
                        <a:t>  </a:t>
                      </a:r>
                      <a:r>
                        <a:rPr lang="en-IN" b="1" dirty="0"/>
                        <a:t>3</a:t>
                      </a:r>
                    </a:p>
                  </a:txBody>
                  <a:tcPr/>
                </a:tc>
                <a:tc>
                  <a:txBody>
                    <a:bodyPr/>
                    <a:lstStyle/>
                    <a:p>
                      <a:r>
                        <a:rPr lang="en-IN" b="1" dirty="0">
                          <a:latin typeface="Times New Roman" panose="02020603050405020304" pitchFamily="18" charset="0"/>
                          <a:cs typeface="Times New Roman" panose="02020603050405020304" pitchFamily="18" charset="0"/>
                        </a:rPr>
                        <a:t>P. Mari </a:t>
                      </a:r>
                      <a:r>
                        <a:rPr lang="en-IN" b="1" dirty="0" err="1">
                          <a:latin typeface="Times New Roman" panose="02020603050405020304" pitchFamily="18" charset="0"/>
                          <a:cs typeface="Times New Roman" panose="02020603050405020304" pitchFamily="18" charset="0"/>
                        </a:rPr>
                        <a:t>Rajakumari</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a:latin typeface="Times New Roman" panose="02020603050405020304" pitchFamily="18" charset="0"/>
                          <a:cs typeface="Times New Roman" panose="02020603050405020304" pitchFamily="18" charset="0"/>
                        </a:rPr>
                        <a:t>Student</a:t>
                      </a:r>
                    </a:p>
                  </a:txBody>
                  <a:tcPr/>
                </a:tc>
                <a:tc>
                  <a:txBody>
                    <a:bodyPr/>
                    <a:lstStyle/>
                    <a:p>
                      <a:r>
                        <a:rPr lang="en-IN" b="1" dirty="0"/>
                        <a:t>951321106026</a:t>
                      </a:r>
                    </a:p>
                  </a:txBody>
                  <a:tcPr/>
                </a:tc>
                <a:tc>
                  <a:txBody>
                    <a:bodyPr/>
                    <a:lstStyle/>
                    <a:p>
                      <a:r>
                        <a:rPr lang="en-IN" b="1" dirty="0"/>
                        <a:t>sandhanamariamman@gmail.com</a:t>
                      </a:r>
                    </a:p>
                  </a:txBody>
                  <a:tcPr/>
                </a:tc>
                <a:tc>
                  <a:txBody>
                    <a:bodyPr/>
                    <a:lstStyle/>
                    <a:p>
                      <a:r>
                        <a:rPr lang="en-IN" b="1" dirty="0"/>
                        <a:t>9047770719</a:t>
                      </a:r>
                    </a:p>
                  </a:txBody>
                  <a:tcPr/>
                </a:tc>
                <a:extLst>
                  <a:ext uri="{0D108BD9-81ED-4DB2-BD59-A6C34878D82A}">
                    <a16:rowId xmlns:a16="http://schemas.microsoft.com/office/drawing/2014/main" val="10003"/>
                  </a:ext>
                </a:extLst>
              </a:tr>
              <a:tr h="545671">
                <a:tc>
                  <a:txBody>
                    <a:bodyPr/>
                    <a:lstStyle/>
                    <a:p>
                      <a:r>
                        <a:rPr lang="en-IN" b="1" dirty="0"/>
                        <a:t>  4</a:t>
                      </a:r>
                    </a:p>
                  </a:txBody>
                  <a:tcPr/>
                </a:tc>
                <a:tc>
                  <a:txBody>
                    <a:bodyPr/>
                    <a:lstStyle/>
                    <a:p>
                      <a:r>
                        <a:rPr lang="en-IN" b="1" dirty="0">
                          <a:latin typeface="Times New Roman" panose="02020603050405020304" pitchFamily="18" charset="0"/>
                          <a:cs typeface="Times New Roman" panose="02020603050405020304" pitchFamily="18" charset="0"/>
                        </a:rPr>
                        <a:t>G. </a:t>
                      </a:r>
                      <a:r>
                        <a:rPr lang="en-IN" b="1" dirty="0" err="1">
                          <a:latin typeface="Times New Roman" panose="02020603050405020304" pitchFamily="18" charset="0"/>
                          <a:cs typeface="Times New Roman" panose="02020603050405020304" pitchFamily="18" charset="0"/>
                        </a:rPr>
                        <a:t>Mutharasi</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Mukila</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a:latin typeface="Times New Roman" panose="02020603050405020304" pitchFamily="18" charset="0"/>
                          <a:cs typeface="Times New Roman" panose="02020603050405020304" pitchFamily="18" charset="0"/>
                        </a:rPr>
                        <a:t>Student</a:t>
                      </a:r>
                    </a:p>
                  </a:txBody>
                  <a:tcPr/>
                </a:tc>
                <a:tc>
                  <a:txBody>
                    <a:bodyPr/>
                    <a:lstStyle/>
                    <a:p>
                      <a:r>
                        <a:rPr lang="en-IN" b="1" dirty="0"/>
                        <a:t>951321106302</a:t>
                      </a:r>
                    </a:p>
                  </a:txBody>
                  <a:tcPr/>
                </a:tc>
                <a:tc>
                  <a:txBody>
                    <a:bodyPr/>
                    <a:lstStyle/>
                    <a:p>
                      <a:r>
                        <a:rPr lang="en-IN" b="1" dirty="0"/>
                        <a:t>varshaganesan680@gmail.com</a:t>
                      </a:r>
                    </a:p>
                  </a:txBody>
                  <a:tcPr/>
                </a:tc>
                <a:tc>
                  <a:txBody>
                    <a:bodyPr/>
                    <a:lstStyle/>
                    <a:p>
                      <a:r>
                        <a:rPr lang="en-IN" b="1" dirty="0"/>
                        <a:t>9786766486</a:t>
                      </a:r>
                    </a:p>
                  </a:txBody>
                  <a:tcPr/>
                </a:tc>
                <a:extLst>
                  <a:ext uri="{0D108BD9-81ED-4DB2-BD59-A6C34878D82A}">
                    <a16:rowId xmlns:a16="http://schemas.microsoft.com/office/drawing/2014/main" val="10004"/>
                  </a:ext>
                </a:extLst>
              </a:tr>
              <a:tr h="545671">
                <a:tc>
                  <a:txBody>
                    <a:bodyPr/>
                    <a:lstStyle/>
                    <a:p>
                      <a:r>
                        <a:rPr lang="en-IN" b="1" dirty="0"/>
                        <a:t>  5</a:t>
                      </a:r>
                    </a:p>
                  </a:txBody>
                  <a:tcPr/>
                </a:tc>
                <a:tc>
                  <a:txBody>
                    <a:bodyPr/>
                    <a:lstStyle/>
                    <a:p>
                      <a:r>
                        <a:rPr lang="en-IN" b="1" dirty="0">
                          <a:latin typeface="Times New Roman" panose="02020603050405020304" pitchFamily="18" charset="0"/>
                          <a:cs typeface="Times New Roman" panose="02020603050405020304" pitchFamily="18" charset="0"/>
                        </a:rPr>
                        <a:t>L .Muthu Lakshmi</a:t>
                      </a:r>
                    </a:p>
                  </a:txBody>
                  <a:tcPr/>
                </a:tc>
                <a:tc>
                  <a:txBody>
                    <a:bodyPr/>
                    <a:lstStyle/>
                    <a:p>
                      <a:r>
                        <a:rPr lang="en-IN" b="1" dirty="0">
                          <a:latin typeface="Times New Roman" panose="02020603050405020304" pitchFamily="18" charset="0"/>
                          <a:cs typeface="Times New Roman" panose="02020603050405020304" pitchFamily="18" charset="0"/>
                        </a:rPr>
                        <a:t>Student</a:t>
                      </a:r>
                    </a:p>
                  </a:txBody>
                  <a:tcPr/>
                </a:tc>
                <a:tc>
                  <a:txBody>
                    <a:bodyPr/>
                    <a:lstStyle/>
                    <a:p>
                      <a:r>
                        <a:rPr lang="en-IN" b="1" dirty="0"/>
                        <a:t>951321106031</a:t>
                      </a:r>
                    </a:p>
                  </a:txBody>
                  <a:tcPr/>
                </a:tc>
                <a:tc>
                  <a:txBody>
                    <a:bodyPr/>
                    <a:lstStyle/>
                    <a:p>
                      <a:r>
                        <a:rPr lang="en-IN" b="1" dirty="0"/>
                        <a:t>muthulakshmi4889@gmail.com</a:t>
                      </a:r>
                    </a:p>
                  </a:txBody>
                  <a:tcPr/>
                </a:tc>
                <a:tc>
                  <a:txBody>
                    <a:bodyPr/>
                    <a:lstStyle/>
                    <a:p>
                      <a:r>
                        <a:rPr lang="en-IN" b="1" dirty="0"/>
                        <a:t>6384752335</a:t>
                      </a:r>
                    </a:p>
                  </a:txBody>
                  <a:tcPr/>
                </a:tc>
                <a:extLst>
                  <a:ext uri="{0D108BD9-81ED-4DB2-BD59-A6C34878D82A}">
                    <a16:rowId xmlns:a16="http://schemas.microsoft.com/office/drawing/2014/main" val="10005"/>
                  </a:ext>
                </a:extLst>
              </a:tr>
              <a:tr h="545671">
                <a:tc>
                  <a:txBody>
                    <a:bodyPr/>
                    <a:lstStyle/>
                    <a:p>
                      <a:r>
                        <a:rPr lang="en-IN" b="1" dirty="0"/>
                        <a:t>  6</a:t>
                      </a:r>
                    </a:p>
                  </a:txBody>
                  <a:tcPr/>
                </a:tc>
                <a:tc>
                  <a:txBody>
                    <a:bodyPr/>
                    <a:lstStyle/>
                    <a:p>
                      <a:r>
                        <a:rPr lang="en-IN" b="1" dirty="0">
                          <a:latin typeface="Times New Roman" panose="02020603050405020304" pitchFamily="18" charset="0"/>
                          <a:cs typeface="Times New Roman" panose="02020603050405020304" pitchFamily="18" charset="0"/>
                        </a:rPr>
                        <a:t>S. Nandhini</a:t>
                      </a:r>
                    </a:p>
                  </a:txBody>
                  <a:tcPr/>
                </a:tc>
                <a:tc>
                  <a:txBody>
                    <a:bodyPr/>
                    <a:lstStyle/>
                    <a:p>
                      <a:r>
                        <a:rPr lang="en-IN" b="1" dirty="0">
                          <a:latin typeface="Times New Roman" panose="02020603050405020304" pitchFamily="18" charset="0"/>
                          <a:cs typeface="Times New Roman" panose="02020603050405020304" pitchFamily="18" charset="0"/>
                        </a:rPr>
                        <a:t>Student</a:t>
                      </a:r>
                    </a:p>
                  </a:txBody>
                  <a:tcPr/>
                </a:tc>
                <a:tc>
                  <a:txBody>
                    <a:bodyPr/>
                    <a:lstStyle/>
                    <a:p>
                      <a:r>
                        <a:rPr lang="en-IN" b="1" dirty="0"/>
                        <a:t>951321106033</a:t>
                      </a:r>
                    </a:p>
                  </a:txBody>
                  <a:tcPr/>
                </a:tc>
                <a:tc>
                  <a:txBody>
                    <a:bodyPr/>
                    <a:lstStyle/>
                    <a:p>
                      <a:r>
                        <a:rPr lang="en-IN" b="1" dirty="0"/>
                        <a:t>snandhini2909@gmail.com</a:t>
                      </a:r>
                    </a:p>
                  </a:txBody>
                  <a:tcPr/>
                </a:tc>
                <a:tc>
                  <a:txBody>
                    <a:bodyPr/>
                    <a:lstStyle/>
                    <a:p>
                      <a:r>
                        <a:rPr lang="en-IN" b="1" dirty="0"/>
                        <a:t>9345565764</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Title 1"/>
          <p:cNvSpPr>
            <a:spLocks noGrp="1"/>
          </p:cNvSpPr>
          <p:nvPr>
            <p:ph type="title"/>
          </p:nvPr>
        </p:nvSpPr>
        <p:spPr/>
        <p:txBody>
          <a:bodyPr/>
          <a:lstStyle/>
          <a:p>
            <a:endParaRPr lang="en-US"/>
          </a:p>
        </p:txBody>
      </p:sp>
      <p:sp>
        <p:nvSpPr>
          <p:cNvPr id="1048681" name="Content Placeholder 2"/>
          <p:cNvSpPr>
            <a:spLocks noGrp="1"/>
          </p:cNvSpPr>
          <p:nvPr>
            <p:ph sz="half" idx="1"/>
          </p:nvPr>
        </p:nvSpPr>
        <p:spPr>
          <a:xfrm>
            <a:off x="1097279" y="1737359"/>
            <a:ext cx="4937760" cy="4834037"/>
          </a:xfrm>
        </p:spPr>
        <p:txBody>
          <a:bodyPr>
            <a:normAutofit fontScale="90000" lnSpcReduction="20000"/>
          </a:bodyPr>
          <a:lstStyle/>
          <a:p>
            <a:r>
              <a:rPr lang="en-US" b="0" dirty="0">
                <a:solidFill>
                  <a:schemeClr val="tx1"/>
                </a:solidFill>
                <a:effectLst/>
                <a:latin typeface="Consolas" panose="020B0609020204030204" pitchFamily="49" charset="0"/>
              </a:rPr>
              <a:t>import network</a:t>
            </a:r>
          </a:p>
          <a:p>
            <a:r>
              <a:rPr lang="en-US" b="0" dirty="0">
                <a:solidFill>
                  <a:schemeClr val="tx1"/>
                </a:solidFill>
                <a:effectLst/>
                <a:latin typeface="Consolas" panose="020B0609020204030204" pitchFamily="49" charset="0"/>
              </a:rPr>
              <a:t>import time</a:t>
            </a:r>
          </a:p>
          <a:p>
            <a:r>
              <a:rPr lang="en-US" b="0" dirty="0">
                <a:solidFill>
                  <a:schemeClr val="tx1"/>
                </a:solidFill>
                <a:effectLst/>
                <a:latin typeface="Consolas" panose="020B0609020204030204" pitchFamily="49" charset="0"/>
              </a:rPr>
              <a:t>from machine import Pin</a:t>
            </a:r>
          </a:p>
          <a:p>
            <a:r>
              <a:rPr lang="en-US" b="0" dirty="0">
                <a:solidFill>
                  <a:schemeClr val="tx1"/>
                </a:solidFill>
                <a:effectLst/>
                <a:latin typeface="Consolas" panose="020B0609020204030204" pitchFamily="49" charset="0"/>
              </a:rPr>
              <a:t>import </a:t>
            </a:r>
            <a:r>
              <a:rPr lang="en-US" b="0" dirty="0" err="1">
                <a:solidFill>
                  <a:schemeClr val="tx1"/>
                </a:solidFill>
                <a:effectLst/>
                <a:latin typeface="Consolas" panose="020B0609020204030204" pitchFamily="49" charset="0"/>
              </a:rPr>
              <a:t>dht</a:t>
            </a:r>
            <a:endParaRPr lang="en-US" b="0" dirty="0">
              <a:solidFill>
                <a:schemeClr val="tx1"/>
              </a:solidFill>
              <a:effectLst/>
              <a:latin typeface="Consolas" panose="020B0609020204030204" pitchFamily="49" charset="0"/>
            </a:endParaRPr>
          </a:p>
          <a:p>
            <a:r>
              <a:rPr lang="en-US" b="0" dirty="0">
                <a:solidFill>
                  <a:schemeClr val="tx1"/>
                </a:solidFill>
                <a:effectLst/>
                <a:latin typeface="Consolas" panose="020B0609020204030204" pitchFamily="49" charset="0"/>
              </a:rPr>
              <a:t>import </a:t>
            </a:r>
            <a:r>
              <a:rPr lang="en-US" b="0" dirty="0" err="1">
                <a:solidFill>
                  <a:schemeClr val="tx1"/>
                </a:solidFill>
                <a:effectLst/>
                <a:latin typeface="Consolas" panose="020B0609020204030204" pitchFamily="49" charset="0"/>
              </a:rPr>
              <a:t>ujson</a:t>
            </a:r>
            <a:endParaRPr lang="en-US" b="0" dirty="0">
              <a:solidFill>
                <a:schemeClr val="tx1"/>
              </a:solidFill>
              <a:effectLst/>
              <a:latin typeface="Consolas" panose="020B0609020204030204" pitchFamily="49" charset="0"/>
            </a:endParaRPr>
          </a:p>
          <a:p>
            <a:r>
              <a:rPr lang="en-US" b="0" dirty="0">
                <a:solidFill>
                  <a:schemeClr val="tx1"/>
                </a:solidFill>
                <a:effectLst/>
                <a:latin typeface="Consolas" panose="020B0609020204030204" pitchFamily="49" charset="0"/>
              </a:rPr>
              <a:t>from </a:t>
            </a:r>
            <a:r>
              <a:rPr lang="en-US" b="0" dirty="0" err="1">
                <a:solidFill>
                  <a:schemeClr val="tx1"/>
                </a:solidFill>
                <a:effectLst/>
                <a:latin typeface="Consolas" panose="020B0609020204030204" pitchFamily="49" charset="0"/>
              </a:rPr>
              <a:t>umqtt.simple</a:t>
            </a:r>
            <a:r>
              <a:rPr lang="en-US" b="0" dirty="0">
                <a:solidFill>
                  <a:schemeClr val="tx1"/>
                </a:solidFill>
                <a:effectLst/>
                <a:latin typeface="Consolas" panose="020B0609020204030204" pitchFamily="49" charset="0"/>
              </a:rPr>
              <a:t> import </a:t>
            </a:r>
            <a:r>
              <a:rPr lang="en-US" b="0" dirty="0" err="1">
                <a:solidFill>
                  <a:schemeClr val="tx1"/>
                </a:solidFill>
                <a:effectLst/>
                <a:latin typeface="Consolas" panose="020B0609020204030204" pitchFamily="49" charset="0"/>
              </a:rPr>
              <a:t>MQTTClient</a:t>
            </a:r>
            <a:endParaRPr lang="en-US" b="0" dirty="0">
              <a:solidFill>
                <a:schemeClr val="tx1"/>
              </a:solidFill>
              <a:effectLst/>
              <a:latin typeface="Consolas" panose="020B0609020204030204" pitchFamily="49" charset="0"/>
            </a:endParaRPr>
          </a:p>
          <a:p>
            <a:br>
              <a:rPr lang="en-US" b="0" dirty="0">
                <a:solidFill>
                  <a:schemeClr val="tx1"/>
                </a:solidFill>
                <a:effectLst/>
                <a:latin typeface="Consolas" panose="020B0609020204030204" pitchFamily="49" charset="0"/>
              </a:rPr>
            </a:br>
            <a:r>
              <a:rPr lang="en-US" b="0" dirty="0">
                <a:solidFill>
                  <a:schemeClr val="tx1"/>
                </a:solidFill>
                <a:effectLst/>
                <a:latin typeface="Consolas" panose="020B0609020204030204" pitchFamily="49" charset="0"/>
              </a:rPr>
              <a:t># MQTT Server Parameters</a:t>
            </a:r>
          </a:p>
          <a:p>
            <a:r>
              <a:rPr lang="en-US" b="0" dirty="0">
                <a:solidFill>
                  <a:schemeClr val="tx1"/>
                </a:solidFill>
                <a:effectLst/>
                <a:latin typeface="Consolas" panose="020B0609020204030204" pitchFamily="49" charset="0"/>
              </a:rPr>
              <a:t>MQTT_CLIENT_ID = "</a:t>
            </a:r>
            <a:r>
              <a:rPr lang="en-US" b="0" dirty="0" err="1">
                <a:solidFill>
                  <a:schemeClr val="tx1"/>
                </a:solidFill>
                <a:effectLst/>
                <a:latin typeface="Consolas" panose="020B0609020204030204" pitchFamily="49" charset="0"/>
              </a:rPr>
              <a:t>micropython</a:t>
            </a:r>
            <a:r>
              <a:rPr lang="en-US" b="0" dirty="0">
                <a:solidFill>
                  <a:schemeClr val="tx1"/>
                </a:solidFill>
                <a:effectLst/>
                <a:latin typeface="Consolas" panose="020B0609020204030204" pitchFamily="49" charset="0"/>
              </a:rPr>
              <a:t>-weather-demo"</a:t>
            </a:r>
          </a:p>
          <a:p>
            <a:r>
              <a:rPr lang="en-US" b="0" dirty="0">
                <a:solidFill>
                  <a:schemeClr val="tx1"/>
                </a:solidFill>
                <a:effectLst/>
                <a:latin typeface="Consolas" panose="020B0609020204030204" pitchFamily="49" charset="0"/>
              </a:rPr>
              <a:t>MQTT_BROKER    = "broker.mqttdashboard.com"</a:t>
            </a:r>
          </a:p>
          <a:p>
            <a:r>
              <a:rPr lang="en-US" b="0" dirty="0">
                <a:solidFill>
                  <a:schemeClr val="tx1"/>
                </a:solidFill>
                <a:effectLst/>
                <a:latin typeface="Consolas" panose="020B0609020204030204" pitchFamily="49" charset="0"/>
              </a:rPr>
              <a:t>MQTT_USER      = ""</a:t>
            </a:r>
          </a:p>
          <a:p>
            <a:r>
              <a:rPr lang="en-US" b="0" dirty="0">
                <a:solidFill>
                  <a:schemeClr val="tx1"/>
                </a:solidFill>
                <a:effectLst/>
                <a:latin typeface="Consolas" panose="020B0609020204030204" pitchFamily="49" charset="0"/>
              </a:rPr>
              <a:t>MQTT_PASSWORD  = ""</a:t>
            </a:r>
          </a:p>
          <a:p>
            <a:r>
              <a:rPr lang="en-US" b="0" dirty="0">
                <a:solidFill>
                  <a:schemeClr val="tx1"/>
                </a:solidFill>
                <a:effectLst/>
                <a:latin typeface="Consolas" panose="020B0609020204030204" pitchFamily="49" charset="0"/>
              </a:rPr>
              <a:t>MQTT_TOPIC     = "</a:t>
            </a:r>
            <a:r>
              <a:rPr lang="en-US" b="0" dirty="0" err="1">
                <a:solidFill>
                  <a:schemeClr val="tx1"/>
                </a:solidFill>
                <a:effectLst/>
                <a:latin typeface="Consolas" panose="020B0609020204030204" pitchFamily="49" charset="0"/>
              </a:rPr>
              <a:t>wokwi</a:t>
            </a:r>
            <a:r>
              <a:rPr lang="en-US" b="0" dirty="0">
                <a:solidFill>
                  <a:schemeClr val="tx1"/>
                </a:solidFill>
                <a:effectLst/>
                <a:latin typeface="Consolas" panose="020B0609020204030204" pitchFamily="49" charset="0"/>
              </a:rPr>
              <a:t>-weather"</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dirty="0"/>
          </a:p>
        </p:txBody>
      </p:sp>
      <p:sp>
        <p:nvSpPr>
          <p:cNvPr id="1048682" name="Content Placeholder 3"/>
          <p:cNvSpPr>
            <a:spLocks noGrp="1"/>
          </p:cNvSpPr>
          <p:nvPr>
            <p:ph sz="half" idx="2"/>
          </p:nvPr>
        </p:nvSpPr>
        <p:spPr>
          <a:xfrm>
            <a:off x="6217920" y="1845734"/>
            <a:ext cx="4937760" cy="4834037"/>
          </a:xfrm>
        </p:spPr>
        <p:txBody>
          <a:bodyPr>
            <a:normAutofit/>
          </a:bodyPr>
          <a:lstStyle/>
          <a:p>
            <a:r>
              <a:rPr lang="en-US" b="0" dirty="0">
                <a:solidFill>
                  <a:schemeClr val="tx1"/>
                </a:solidFill>
                <a:effectLst/>
                <a:latin typeface="Consolas" panose="020B0609020204030204" pitchFamily="49" charset="0"/>
              </a:rPr>
              <a:t>sensor = dht.DHT22(Pin(15))</a:t>
            </a:r>
          </a:p>
          <a:p>
            <a:br>
              <a:rPr lang="en-US" b="0" dirty="0">
                <a:solidFill>
                  <a:schemeClr val="tx1"/>
                </a:solidFill>
                <a:effectLst/>
                <a:latin typeface="Consolas" panose="020B0609020204030204" pitchFamily="49" charset="0"/>
              </a:rPr>
            </a:br>
            <a:r>
              <a:rPr lang="en-US" b="0" dirty="0">
                <a:solidFill>
                  <a:schemeClr val="tx1"/>
                </a:solidFill>
                <a:effectLst/>
                <a:latin typeface="Consolas" panose="020B0609020204030204" pitchFamily="49" charset="0"/>
              </a:rPr>
              <a:t>print("Connecting to </a:t>
            </a:r>
            <a:r>
              <a:rPr lang="en-US" b="0" dirty="0" err="1">
                <a:solidFill>
                  <a:schemeClr val="tx1"/>
                </a:solidFill>
                <a:effectLst/>
                <a:latin typeface="Consolas" panose="020B0609020204030204" pitchFamily="49" charset="0"/>
              </a:rPr>
              <a:t>WiFi</a:t>
            </a:r>
            <a:r>
              <a:rPr lang="en-US" b="0" dirty="0">
                <a:solidFill>
                  <a:schemeClr val="tx1"/>
                </a:solidFill>
                <a:effectLst/>
                <a:latin typeface="Consolas" panose="020B0609020204030204" pitchFamily="49" charset="0"/>
              </a:rPr>
              <a:t>", end="")</a:t>
            </a:r>
          </a:p>
          <a:p>
            <a:r>
              <a:rPr lang="en-US" b="0" dirty="0" err="1">
                <a:solidFill>
                  <a:schemeClr val="tx1"/>
                </a:solidFill>
                <a:effectLst/>
                <a:latin typeface="Consolas" panose="020B0609020204030204" pitchFamily="49" charset="0"/>
              </a:rPr>
              <a:t>sta_if</a:t>
            </a:r>
            <a:r>
              <a:rPr lang="en-US" b="0" dirty="0">
                <a:solidFill>
                  <a:schemeClr val="tx1"/>
                </a:solidFill>
                <a:effectLst/>
                <a:latin typeface="Consolas" panose="020B0609020204030204" pitchFamily="49" charset="0"/>
              </a:rPr>
              <a:t> = </a:t>
            </a:r>
            <a:r>
              <a:rPr lang="en-US" b="0" dirty="0" err="1">
                <a:solidFill>
                  <a:schemeClr val="tx1"/>
                </a:solidFill>
                <a:effectLst/>
                <a:latin typeface="Consolas" panose="020B0609020204030204" pitchFamily="49" charset="0"/>
              </a:rPr>
              <a:t>network.WLAN</a:t>
            </a:r>
            <a:r>
              <a:rPr lang="en-US" b="0" dirty="0">
                <a:solidFill>
                  <a:schemeClr val="tx1"/>
                </a:solidFill>
                <a:effectLst/>
                <a:latin typeface="Consolas" panose="020B0609020204030204" pitchFamily="49" charset="0"/>
              </a:rPr>
              <a:t>(</a:t>
            </a:r>
            <a:r>
              <a:rPr lang="en-US" b="0" dirty="0" err="1">
                <a:solidFill>
                  <a:schemeClr val="tx1"/>
                </a:solidFill>
                <a:effectLst/>
                <a:latin typeface="Consolas" panose="020B0609020204030204" pitchFamily="49" charset="0"/>
              </a:rPr>
              <a:t>network.STA_IF</a:t>
            </a:r>
            <a:r>
              <a:rPr lang="en-US" b="0" dirty="0">
                <a:solidFill>
                  <a:schemeClr val="tx1"/>
                </a:solidFill>
                <a:effectLst/>
                <a:latin typeface="Consolas" panose="020B0609020204030204" pitchFamily="49" charset="0"/>
              </a:rPr>
              <a:t>)</a:t>
            </a:r>
          </a:p>
          <a:p>
            <a:r>
              <a:rPr lang="en-US" b="0" dirty="0" err="1">
                <a:solidFill>
                  <a:schemeClr val="tx1"/>
                </a:solidFill>
                <a:effectLst/>
                <a:latin typeface="Consolas" panose="020B0609020204030204" pitchFamily="49" charset="0"/>
              </a:rPr>
              <a:t>sta_if.active</a:t>
            </a:r>
            <a:r>
              <a:rPr lang="en-US" b="0" dirty="0">
                <a:solidFill>
                  <a:schemeClr val="tx1"/>
                </a:solidFill>
                <a:effectLst/>
                <a:latin typeface="Consolas" panose="020B0609020204030204" pitchFamily="49" charset="0"/>
              </a:rPr>
              <a:t>(True)</a:t>
            </a:r>
          </a:p>
          <a:p>
            <a:r>
              <a:rPr lang="en-US" b="0" dirty="0" err="1">
                <a:solidFill>
                  <a:schemeClr val="tx1"/>
                </a:solidFill>
                <a:effectLst/>
                <a:latin typeface="Consolas" panose="020B0609020204030204" pitchFamily="49" charset="0"/>
              </a:rPr>
              <a:t>sta_if.connect</a:t>
            </a:r>
            <a:r>
              <a:rPr lang="en-US" b="0" dirty="0">
                <a:solidFill>
                  <a:schemeClr val="tx1"/>
                </a:solidFill>
                <a:effectLst/>
                <a:latin typeface="Consolas" panose="020B0609020204030204" pitchFamily="49" charset="0"/>
              </a:rPr>
              <a:t>('</a:t>
            </a:r>
            <a:r>
              <a:rPr lang="en-US" b="0" dirty="0" err="1">
                <a:solidFill>
                  <a:schemeClr val="tx1"/>
                </a:solidFill>
                <a:effectLst/>
                <a:latin typeface="Consolas" panose="020B0609020204030204" pitchFamily="49" charset="0"/>
              </a:rPr>
              <a:t>Wokwi</a:t>
            </a:r>
            <a:r>
              <a:rPr lang="en-US" b="0" dirty="0">
                <a:solidFill>
                  <a:schemeClr val="tx1"/>
                </a:solidFill>
                <a:effectLst/>
                <a:latin typeface="Consolas" panose="020B0609020204030204" pitchFamily="49" charset="0"/>
              </a:rPr>
              <a:t>-GUEST', '')</a:t>
            </a:r>
          </a:p>
          <a:p>
            <a:r>
              <a:rPr lang="en-US" b="0" dirty="0">
                <a:solidFill>
                  <a:schemeClr val="tx1"/>
                </a:solidFill>
                <a:effectLst/>
                <a:latin typeface="Consolas" panose="020B0609020204030204" pitchFamily="49" charset="0"/>
              </a:rPr>
              <a:t>while not </a:t>
            </a:r>
            <a:r>
              <a:rPr lang="en-US" b="0" dirty="0" err="1">
                <a:solidFill>
                  <a:schemeClr val="tx1"/>
                </a:solidFill>
                <a:effectLst/>
                <a:latin typeface="Consolas" panose="020B0609020204030204" pitchFamily="49" charset="0"/>
              </a:rPr>
              <a:t>sta_if.isconnected</a:t>
            </a:r>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  print(".", end="")</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time.sleep</a:t>
            </a:r>
            <a:r>
              <a:rPr lang="en-US" b="0" dirty="0">
                <a:solidFill>
                  <a:schemeClr val="tx1"/>
                </a:solidFill>
                <a:effectLst/>
                <a:latin typeface="Consolas" panose="020B0609020204030204" pitchFamily="49" charset="0"/>
              </a:rPr>
              <a:t>(0.1)</a:t>
            </a:r>
          </a:p>
          <a:p>
            <a:r>
              <a:rPr lang="en-US" b="0" dirty="0">
                <a:solidFill>
                  <a:schemeClr val="tx1"/>
                </a:solidFill>
                <a:effectLst/>
                <a:latin typeface="Consolas" panose="020B0609020204030204" pitchFamily="49" charset="0"/>
              </a:rPr>
              <a:t>print(" Connected!")</a:t>
            </a:r>
          </a:p>
          <a:p>
            <a:br>
              <a:rPr lang="en-US" b="0" dirty="0">
                <a:solidFill>
                  <a:schemeClr val="tx1"/>
                </a:solidFill>
                <a:effectLst/>
                <a:latin typeface="Consolas" panose="020B0609020204030204" pitchFamily="49" charset="0"/>
              </a:rPr>
            </a:br>
            <a:r>
              <a:rPr lang="en-US" b="0" dirty="0">
                <a:solidFill>
                  <a:schemeClr val="tx1"/>
                </a:solidFill>
                <a:effectLst/>
                <a:latin typeface="Consolas" panose="020B0609020204030204" pitchFamily="49" charset="0"/>
              </a:rPr>
              <a:t>print("Connecting to MQTT server... ", end="")</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p:txBody>
          <a:bodyPr/>
          <a:lstStyle/>
          <a:p>
            <a:endParaRPr lang="en-US"/>
          </a:p>
        </p:txBody>
      </p:sp>
      <p:sp>
        <p:nvSpPr>
          <p:cNvPr id="1048684" name="Content Placeholder 2"/>
          <p:cNvSpPr>
            <a:spLocks noGrp="1"/>
          </p:cNvSpPr>
          <p:nvPr>
            <p:ph sz="half" idx="1"/>
          </p:nvPr>
        </p:nvSpPr>
        <p:spPr>
          <a:xfrm>
            <a:off x="1097279" y="1845733"/>
            <a:ext cx="4937760" cy="4725663"/>
          </a:xfrm>
        </p:spPr>
        <p:txBody>
          <a:bodyPr>
            <a:normAutofit fontScale="90000" lnSpcReduction="20000"/>
          </a:bodyPr>
          <a:lstStyle/>
          <a:p>
            <a:r>
              <a:rPr lang="en-US" b="0" dirty="0">
                <a:solidFill>
                  <a:schemeClr val="tx1"/>
                </a:solidFill>
                <a:effectLst/>
                <a:latin typeface="Consolas" panose="020B0609020204030204" pitchFamily="49" charset="0"/>
              </a:rPr>
              <a:t>client = </a:t>
            </a:r>
            <a:r>
              <a:rPr lang="en-US" b="0" dirty="0" err="1">
                <a:solidFill>
                  <a:schemeClr val="tx1"/>
                </a:solidFill>
                <a:effectLst/>
                <a:latin typeface="Consolas" panose="020B0609020204030204" pitchFamily="49" charset="0"/>
              </a:rPr>
              <a:t>MQTTClient</a:t>
            </a:r>
            <a:r>
              <a:rPr lang="en-US" b="0" dirty="0">
                <a:solidFill>
                  <a:schemeClr val="tx1"/>
                </a:solidFill>
                <a:effectLst/>
                <a:latin typeface="Consolas" panose="020B0609020204030204" pitchFamily="49" charset="0"/>
              </a:rPr>
              <a:t>(MQTT_CLIENT_ID, MQTT_BROKER, user=MQTT_USER, password=MQTT_PASSWORD)</a:t>
            </a:r>
          </a:p>
          <a:p>
            <a:r>
              <a:rPr lang="en-US" b="0" dirty="0" err="1">
                <a:solidFill>
                  <a:schemeClr val="tx1"/>
                </a:solidFill>
                <a:effectLst/>
                <a:latin typeface="Consolas" panose="020B0609020204030204" pitchFamily="49" charset="0"/>
              </a:rPr>
              <a:t>client.connect</a:t>
            </a:r>
            <a:r>
              <a:rPr lang="en-US" b="0" dirty="0">
                <a:solidFill>
                  <a:schemeClr val="tx1"/>
                </a:solidFill>
                <a:effectLst/>
                <a:latin typeface="Consolas" panose="020B0609020204030204" pitchFamily="49" charset="0"/>
              </a:rPr>
              <a:t>()</a:t>
            </a:r>
          </a:p>
          <a:p>
            <a:br>
              <a:rPr lang="en-US" b="0" dirty="0">
                <a:solidFill>
                  <a:schemeClr val="tx1"/>
                </a:solidFill>
                <a:effectLst/>
                <a:latin typeface="Consolas" panose="020B0609020204030204" pitchFamily="49" charset="0"/>
              </a:rPr>
            </a:br>
            <a:r>
              <a:rPr lang="en-US" b="0" dirty="0">
                <a:solidFill>
                  <a:schemeClr val="tx1"/>
                </a:solidFill>
                <a:effectLst/>
                <a:latin typeface="Consolas" panose="020B0609020204030204" pitchFamily="49" charset="0"/>
              </a:rPr>
              <a:t>print("Connected!")</a:t>
            </a:r>
          </a:p>
          <a:p>
            <a:br>
              <a:rPr lang="en-US" b="0" dirty="0">
                <a:solidFill>
                  <a:schemeClr val="tx1"/>
                </a:solidFill>
                <a:effectLst/>
                <a:latin typeface="Consolas" panose="020B0609020204030204" pitchFamily="49" charset="0"/>
              </a:rPr>
            </a:br>
            <a:r>
              <a:rPr lang="en-US" b="0" dirty="0" err="1">
                <a:solidFill>
                  <a:schemeClr val="tx1"/>
                </a:solidFill>
                <a:effectLst/>
                <a:latin typeface="Consolas" panose="020B0609020204030204" pitchFamily="49" charset="0"/>
              </a:rPr>
              <a:t>prev_weather</a:t>
            </a:r>
            <a:r>
              <a:rPr lang="en-US" b="0" dirty="0">
                <a:solidFill>
                  <a:schemeClr val="tx1"/>
                </a:solidFill>
                <a:effectLst/>
                <a:latin typeface="Consolas" panose="020B0609020204030204" pitchFamily="49" charset="0"/>
              </a:rPr>
              <a:t> = ""</a:t>
            </a:r>
          </a:p>
          <a:p>
            <a:r>
              <a:rPr lang="en-US" b="0" dirty="0">
                <a:solidFill>
                  <a:schemeClr val="tx1"/>
                </a:solidFill>
                <a:effectLst/>
                <a:latin typeface="Consolas" panose="020B0609020204030204" pitchFamily="49" charset="0"/>
              </a:rPr>
              <a:t>while True:</a:t>
            </a:r>
          </a:p>
          <a:p>
            <a:r>
              <a:rPr lang="en-US" b="0" dirty="0">
                <a:solidFill>
                  <a:schemeClr val="tx1"/>
                </a:solidFill>
                <a:effectLst/>
                <a:latin typeface="Consolas" panose="020B0609020204030204" pitchFamily="49" charset="0"/>
              </a:rPr>
              <a:t>  print("Measuring weather conditions... ", end="")</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sensor.measure</a:t>
            </a:r>
            <a:r>
              <a:rPr lang="en-US" b="0" dirty="0">
                <a:solidFill>
                  <a:schemeClr val="tx1"/>
                </a:solidFill>
                <a:effectLst/>
                <a:latin typeface="Consolas" panose="020B0609020204030204" pitchFamily="49" charset="0"/>
              </a:rPr>
              <a:t>() </a:t>
            </a:r>
          </a:p>
          <a:p>
            <a:r>
              <a:rPr lang="en-US" b="0" dirty="0">
                <a:solidFill>
                  <a:schemeClr val="tx1"/>
                </a:solidFill>
                <a:effectLst/>
                <a:latin typeface="Consolas" panose="020B0609020204030204" pitchFamily="49" charset="0"/>
              </a:rPr>
              <a:t>  message = </a:t>
            </a:r>
            <a:r>
              <a:rPr lang="en-US" b="0" dirty="0" err="1">
                <a:solidFill>
                  <a:schemeClr val="tx1"/>
                </a:solidFill>
                <a:effectLst/>
                <a:latin typeface="Consolas" panose="020B0609020204030204" pitchFamily="49" charset="0"/>
              </a:rPr>
              <a:t>ujson.dumps</a:t>
            </a:r>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    "temp": </a:t>
            </a:r>
            <a:r>
              <a:rPr lang="en-US" b="0" dirty="0" err="1">
                <a:solidFill>
                  <a:schemeClr val="tx1"/>
                </a:solidFill>
                <a:effectLst/>
                <a:latin typeface="Consolas" panose="020B0609020204030204" pitchFamily="49" charset="0"/>
              </a:rPr>
              <a:t>sensor.temperature</a:t>
            </a:r>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    "humidity": </a:t>
            </a:r>
            <a:r>
              <a:rPr lang="en-US" b="0" dirty="0" err="1">
                <a:solidFill>
                  <a:schemeClr val="tx1"/>
                </a:solidFill>
                <a:effectLst/>
                <a:latin typeface="Consolas" panose="020B0609020204030204" pitchFamily="49" charset="0"/>
              </a:rPr>
              <a:t>sensor.humidity</a:t>
            </a:r>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  })</a:t>
            </a:r>
          </a:p>
          <a:p>
            <a:endParaRPr lang="en-US" dirty="0"/>
          </a:p>
        </p:txBody>
      </p:sp>
      <p:sp>
        <p:nvSpPr>
          <p:cNvPr id="1048685" name="Content Placeholder 3"/>
          <p:cNvSpPr>
            <a:spLocks noGrp="1"/>
          </p:cNvSpPr>
          <p:nvPr>
            <p:ph sz="half" idx="2"/>
          </p:nvPr>
        </p:nvSpPr>
        <p:spPr>
          <a:xfrm>
            <a:off x="6217920" y="1845735"/>
            <a:ext cx="4937760" cy="5309808"/>
          </a:xfrm>
        </p:spPr>
        <p:txBody>
          <a:bodyPr>
            <a:normAutofit/>
          </a:bodyPr>
          <a:lstStyle/>
          <a:p>
            <a:r>
              <a:rPr lang="en-US" b="0" dirty="0">
                <a:solidFill>
                  <a:schemeClr val="tx1"/>
                </a:solidFill>
                <a:effectLst/>
                <a:latin typeface="Consolas" panose="020B0609020204030204" pitchFamily="49" charset="0"/>
              </a:rPr>
              <a:t>if message != </a:t>
            </a:r>
            <a:r>
              <a:rPr lang="en-US" b="0" dirty="0" err="1">
                <a:solidFill>
                  <a:schemeClr val="tx1"/>
                </a:solidFill>
                <a:effectLst/>
                <a:latin typeface="Consolas" panose="020B0609020204030204" pitchFamily="49" charset="0"/>
              </a:rPr>
              <a:t>prev_weather</a:t>
            </a:r>
            <a:r>
              <a:rPr lang="en-US" b="0" dirty="0">
                <a:solidFill>
                  <a:schemeClr val="tx1"/>
                </a:solidFill>
                <a:effectLst/>
                <a:latin typeface="Consolas" panose="020B0609020204030204" pitchFamily="49" charset="0"/>
              </a:rPr>
              <a:t>:</a:t>
            </a:r>
          </a:p>
          <a:p>
            <a:r>
              <a:rPr lang="en-US" b="0" dirty="0">
                <a:solidFill>
                  <a:schemeClr val="tx1"/>
                </a:solidFill>
                <a:effectLst/>
                <a:latin typeface="Consolas" panose="020B0609020204030204" pitchFamily="49" charset="0"/>
              </a:rPr>
              <a:t>    print("Updated!")</a:t>
            </a:r>
          </a:p>
          <a:p>
            <a:r>
              <a:rPr lang="en-US" b="0" dirty="0">
                <a:solidFill>
                  <a:schemeClr val="tx1"/>
                </a:solidFill>
                <a:effectLst/>
                <a:latin typeface="Consolas" panose="020B0609020204030204" pitchFamily="49" charset="0"/>
              </a:rPr>
              <a:t>    print("Reporting to MQTT topic {}: {}".format(MQTT_TOPIC, message))</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client.publish</a:t>
            </a:r>
            <a:r>
              <a:rPr lang="en-US" b="0" dirty="0">
                <a:solidFill>
                  <a:schemeClr val="tx1"/>
                </a:solidFill>
                <a:effectLst/>
                <a:latin typeface="Consolas" panose="020B0609020204030204" pitchFamily="49" charset="0"/>
              </a:rPr>
              <a:t>(MQTT_TOPIC, message)</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prev_weather</a:t>
            </a:r>
            <a:r>
              <a:rPr lang="en-US" b="0" dirty="0">
                <a:solidFill>
                  <a:schemeClr val="tx1"/>
                </a:solidFill>
                <a:effectLst/>
                <a:latin typeface="Consolas" panose="020B0609020204030204" pitchFamily="49" charset="0"/>
              </a:rPr>
              <a:t> = message</a:t>
            </a:r>
          </a:p>
          <a:p>
            <a:r>
              <a:rPr lang="en-US" b="0" dirty="0">
                <a:solidFill>
                  <a:schemeClr val="tx1"/>
                </a:solidFill>
                <a:effectLst/>
                <a:latin typeface="Consolas" panose="020B0609020204030204" pitchFamily="49" charset="0"/>
              </a:rPr>
              <a:t>  else:</a:t>
            </a:r>
          </a:p>
          <a:p>
            <a:r>
              <a:rPr lang="en-US" b="0" dirty="0">
                <a:solidFill>
                  <a:schemeClr val="tx1"/>
                </a:solidFill>
                <a:effectLst/>
                <a:latin typeface="Consolas" panose="020B0609020204030204" pitchFamily="49" charset="0"/>
              </a:rPr>
              <a:t>    print("No change")</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time.sleep</a:t>
            </a:r>
            <a:r>
              <a:rPr lang="en-US" b="0" dirty="0">
                <a:solidFill>
                  <a:schemeClr val="tx1"/>
                </a:solidFill>
                <a:effectLst/>
                <a:latin typeface="Consolas" panose="020B0609020204030204" pitchFamily="49" charset="0"/>
              </a:rPr>
              <a:t>(1)</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SIMULATION RESULTS</a:t>
            </a:r>
            <a:endParaRPr lang="en-US" b="1" dirty="0">
              <a:latin typeface="Times New Roman" panose="02020603050405020304" pitchFamily="18" charset="0"/>
              <a:cs typeface="Times New Roman" panose="02020603050405020304" pitchFamily="18" charset="0"/>
            </a:endParaRPr>
          </a:p>
        </p:txBody>
      </p:sp>
      <p:pic>
        <p:nvPicPr>
          <p:cNvPr id="2097158" name="Content Placeholder 4"/>
          <p:cNvPicPr>
            <a:picLocks noGrp="1" noChangeAspect="1"/>
          </p:cNvPicPr>
          <p:nvPr>
            <p:ph idx="1"/>
          </p:nvPr>
        </p:nvPicPr>
        <p:blipFill>
          <a:blip r:embed="rId2"/>
          <a:stretch>
            <a:fillRect/>
          </a:stretch>
        </p:blipFill>
        <p:spPr>
          <a:xfrm>
            <a:off x="2148114" y="1846263"/>
            <a:ext cx="7808685" cy="4162651"/>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Title 1"/>
          <p:cNvSpPr>
            <a:spLocks noGrp="1"/>
          </p:cNvSpPr>
          <p:nvPr>
            <p:ph type="title"/>
          </p:nvPr>
        </p:nvSpPr>
        <p:spPr/>
        <p:txBody>
          <a:bodyPr/>
          <a:lstStyle/>
          <a:p>
            <a:endParaRPr lang="en-US"/>
          </a:p>
        </p:txBody>
      </p:sp>
      <p:pic>
        <p:nvPicPr>
          <p:cNvPr id="2097159" name="Content Placeholder 4"/>
          <p:cNvPicPr>
            <a:picLocks noGrp="1" noChangeAspect="1"/>
          </p:cNvPicPr>
          <p:nvPr>
            <p:ph idx="1"/>
          </p:nvPr>
        </p:nvPicPr>
        <p:blipFill>
          <a:blip r:embed="rId2"/>
          <a:stretch>
            <a:fillRect/>
          </a:stretch>
        </p:blipFill>
        <p:spPr>
          <a:xfrm>
            <a:off x="957942" y="1737360"/>
            <a:ext cx="10197737" cy="4387669"/>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REFERENCES</a:t>
            </a:r>
            <a:endParaRPr lang="en-US" b="1" dirty="0">
              <a:latin typeface="Times New Roman" panose="02020603050405020304" pitchFamily="18" charset="0"/>
              <a:cs typeface="Times New Roman" panose="02020603050405020304" pitchFamily="18" charset="0"/>
            </a:endParaRPr>
          </a:p>
        </p:txBody>
      </p:sp>
      <p:sp>
        <p:nvSpPr>
          <p:cNvPr id="1048689" name="Content Placeholder 2"/>
          <p:cNvSpPr>
            <a:spLocks noGrp="1"/>
          </p:cNvSpPr>
          <p:nvPr>
            <p:ph idx="1"/>
          </p:nvPr>
        </p:nvSpPr>
        <p:spPr/>
        <p:txBody>
          <a:bodyPr/>
          <a:lstStyle/>
          <a:p>
            <a:r>
              <a:rPr lang="en-IN" sz="2400" dirty="0"/>
              <a:t> </a:t>
            </a:r>
            <a:r>
              <a:rPr lang="en-IN" sz="3200" dirty="0" err="1"/>
              <a:t>Kessman</a:t>
            </a:r>
            <a:r>
              <a:rPr lang="en-IN" sz="3200" dirty="0"/>
              <a:t>, Wilshire, Quinn, </a:t>
            </a:r>
            <a:r>
              <a:rPr lang="en-IN" sz="3200" dirty="0" err="1"/>
              <a:t>Grochoske</a:t>
            </a:r>
            <a:r>
              <a:rPr lang="en-IN" sz="3200" dirty="0"/>
              <a:t>, </a:t>
            </a:r>
            <a:r>
              <a:rPr lang="en-IN" sz="3200" dirty="0" err="1"/>
              <a:t>Higinbotham</a:t>
            </a:r>
            <a:r>
              <a:rPr lang="en-IN" sz="3200" dirty="0"/>
              <a:t> based on Urban traffic control system and Traffic Engineering and control.</a:t>
            </a:r>
            <a:endParaRPr lang="en-US" sz="3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2"/>
          <p:cNvSpPr>
            <a:spLocks noGrp="1"/>
          </p:cNvSpPr>
          <p:nvPr>
            <p:ph type="ctrTitle"/>
          </p:nvPr>
        </p:nvSpPr>
        <p:spPr/>
        <p:txBody>
          <a:bodyPr/>
          <a:lstStyle/>
          <a:p>
            <a:r>
              <a:rPr lang="en-IN" dirty="0"/>
              <a:t>      </a:t>
            </a:r>
            <a:r>
              <a:rPr lang="en-US" dirty="0"/>
              <a:t>THANK YOU </a:t>
            </a:r>
            <a:endParaRPr lang="zh-CN" altLang="en-US"/>
          </a:p>
        </p:txBody>
      </p:sp>
      <p:sp>
        <p:nvSpPr>
          <p:cNvPr id="1048691" name="Subtitle 3"/>
          <p:cNvSpPr>
            <a:spLocks noGrp="1"/>
          </p:cNvSpPr>
          <p:nvPr>
            <p:ph type="subTitle" idx="1"/>
          </p:nvPr>
        </p:nvSpPr>
        <p:spPr/>
        <p:txBody>
          <a:bodyPr/>
          <a:lstStyle/>
          <a:p>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ctrTitle"/>
          </p:nvPr>
        </p:nvSpPr>
        <p:spPr>
          <a:xfrm>
            <a:off x="1097280" y="758952"/>
            <a:ext cx="10058400" cy="2779378"/>
          </a:xfrm>
        </p:spPr>
        <p:txBody>
          <a:bodyPr/>
          <a:lstStyle/>
          <a:p>
            <a:pPr algn="ctr"/>
            <a:r>
              <a:rPr lang="en-IN" b="1" dirty="0"/>
              <a:t>PHASE-1</a:t>
            </a:r>
            <a:endParaRPr lang="en-US" b="1" dirty="0"/>
          </a:p>
        </p:txBody>
      </p:sp>
      <p:sp>
        <p:nvSpPr>
          <p:cNvPr id="1048601" name="Subtitle 2"/>
          <p:cNvSpPr>
            <a:spLocks noGrp="1"/>
          </p:cNvSpPr>
          <p:nvPr>
            <p:ph type="subTitle"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1222408" y="973668"/>
            <a:ext cx="8693959" cy="706964"/>
          </a:xfrm>
        </p:spPr>
        <p:txBody>
          <a:bodyPr>
            <a:normAutofit fontScale="90000"/>
          </a:bodyPr>
          <a:lstStyle/>
          <a:p>
            <a:r>
              <a:rPr lang="en-IN" b="1" dirty="0">
                <a:latin typeface="Times New Roman" panose="02020603050405020304" pitchFamily="18" charset="0"/>
                <a:cs typeface="Times New Roman" panose="02020603050405020304" pitchFamily="18" charset="0"/>
              </a:rPr>
              <a:t>           INTRODUCTION OF IOT</a:t>
            </a:r>
          </a:p>
        </p:txBody>
      </p:sp>
      <p:sp>
        <p:nvSpPr>
          <p:cNvPr id="1048599" name="Content Placeholder 2"/>
          <p:cNvSpPr>
            <a:spLocks noGrp="1"/>
          </p:cNvSpPr>
          <p:nvPr>
            <p:ph idx="1"/>
          </p:nvPr>
        </p:nvSpPr>
        <p:spPr>
          <a:xfrm>
            <a:off x="1154954" y="2603500"/>
            <a:ext cx="8825659" cy="2565266"/>
          </a:xfrm>
        </p:spPr>
        <p:txBody>
          <a:bodyPr>
            <a:normAutofit/>
          </a:bodyPr>
          <a:lstStyle/>
          <a:p>
            <a:pPr marL="0" indent="0" algn="just">
              <a:buNone/>
            </a:pPr>
            <a:r>
              <a:rPr lang="en-IN" sz="2800" dirty="0"/>
              <a:t>The Internet of Things (IoT) describes the network of physical objects-”things”-that are embedded with sensors, software and other technologies for the purpose of connecting and exchanging data with other devices and systems over the internet.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1141412" y="618519"/>
            <a:ext cx="10210800" cy="1008804"/>
          </a:xfrm>
        </p:spPr>
        <p:txBody>
          <a:bodyPr/>
          <a:lstStyle/>
          <a:p>
            <a:pPr algn="ctr"/>
            <a:r>
              <a:rPr lang="en-IN" b="1" dirty="0">
                <a:latin typeface="Times New Roman" panose="02020603050405020304" pitchFamily="18" charset="0"/>
                <a:cs typeface="Times New Roman" panose="02020603050405020304" pitchFamily="18" charset="0"/>
              </a:rPr>
              <a:t>PROBLEM STATEMENT</a:t>
            </a:r>
            <a:endParaRPr lang="en-US" b="1" dirty="0">
              <a:latin typeface="Times New Roman" panose="02020603050405020304" pitchFamily="18" charset="0"/>
              <a:cs typeface="Times New Roman" panose="02020603050405020304" pitchFamily="18" charset="0"/>
            </a:endParaRPr>
          </a:p>
        </p:txBody>
      </p:sp>
      <p:sp>
        <p:nvSpPr>
          <p:cNvPr id="1048603" name="Content Placeholder 2"/>
          <p:cNvSpPr>
            <a:spLocks noGrp="1"/>
          </p:cNvSpPr>
          <p:nvPr>
            <p:ph idx="1"/>
          </p:nvPr>
        </p:nvSpPr>
        <p:spPr>
          <a:xfrm>
            <a:off x="1141412" y="2076772"/>
            <a:ext cx="9905999" cy="4162709"/>
          </a:xfrm>
        </p:spPr>
        <p:txBody>
          <a:bodyPr>
            <a:normAutofit/>
          </a:bodyPr>
          <a:lstStyle/>
          <a:p>
            <a:pPr marL="0" indent="0" algn="just">
              <a:buNone/>
            </a:pPr>
            <a:r>
              <a:rPr lang="en-IN" sz="3200" dirty="0"/>
              <a:t>         The project involves using IOT devices and data analytics to monitor traffic flow and congestion in real-time, providing commuters with access to this information through a public platform or mobile apps. The objectives is to help commuters make informed decisions about their routes and alleviate traffic congestion. The project includes defining objectives, designing the IOT traffic monitoring system, developing the traffic information platform, and integrating them using IOT technology and python.</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2"/>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DESIGN THINKING:</a:t>
            </a:r>
          </a:p>
        </p:txBody>
      </p:sp>
      <p:sp>
        <p:nvSpPr>
          <p:cNvPr id="1048605" name="Content Placeholder 3"/>
          <p:cNvSpPr>
            <a:spLocks noGrp="1"/>
          </p:cNvSpPr>
          <p:nvPr>
            <p:ph idx="1"/>
          </p:nvPr>
        </p:nvSpPr>
        <p:spPr>
          <a:xfrm>
            <a:off x="1141412" y="2385391"/>
            <a:ext cx="9905999" cy="3167270"/>
          </a:xfrm>
        </p:spPr>
        <p:txBody>
          <a:bodyPr>
            <a:normAutofit/>
          </a:bodyPr>
          <a:lstStyle/>
          <a:p>
            <a:pPr marL="0" indent="0" algn="just">
              <a:buNone/>
            </a:pPr>
            <a:r>
              <a:rPr lang="en-IN" sz="2400" dirty="0"/>
              <a:t>Project Objectives: Define objectives such as real-time traffic monitoring, congestion detection, route optimization and improved commuting experience.</a:t>
            </a:r>
          </a:p>
          <a:p>
            <a:pPr marL="0" indent="0" algn="just">
              <a:buNone/>
            </a:pPr>
            <a:r>
              <a:rPr lang="en-IN" sz="2400" dirty="0"/>
              <a:t>IOT Sensor Design: Plan the deployment of IOT devices to monitor traffic flow and congestion</a:t>
            </a:r>
          </a:p>
          <a:p>
            <a:pPr marL="0" indent="0" algn="just">
              <a:buNone/>
            </a:pPr>
            <a:r>
              <a:rPr lang="en-IN" sz="2400" dirty="0"/>
              <a:t>Real-Time Transit Information Platform: Design a web-based platform and mobile apps to display real-time traffic information to the </a:t>
            </a:r>
            <a:r>
              <a:rPr lang="en-IN" sz="2400" dirty="0" err="1"/>
              <a:t>latform</a:t>
            </a:r>
            <a:r>
              <a:rPr lang="en-IN" sz="2400" dirty="0"/>
              <a:t> and mobile apps to display real-time information to the public. </a:t>
            </a:r>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1141413" y="232476"/>
            <a:ext cx="9905998" cy="991890"/>
          </a:xfrm>
        </p:spPr>
        <p:txBody>
          <a:bodyPr/>
          <a:lstStyle/>
          <a:p>
            <a:r>
              <a:rPr lang="en-IN" b="1" dirty="0"/>
              <a:t>                  </a:t>
            </a:r>
            <a:r>
              <a:rPr lang="en-IN" b="1" dirty="0">
                <a:latin typeface="Times New Roman" panose="02020603050405020304" pitchFamily="18" charset="0"/>
                <a:cs typeface="Times New Roman" panose="02020603050405020304" pitchFamily="18" charset="0"/>
              </a:rPr>
              <a:t>Block diagram: </a:t>
            </a:r>
            <a:endParaRPr lang="en-US" b="1" dirty="0">
              <a:latin typeface="Times New Roman" panose="02020603050405020304" pitchFamily="18" charset="0"/>
              <a:cs typeface="Times New Roman" panose="02020603050405020304" pitchFamily="18" charset="0"/>
            </a:endParaRPr>
          </a:p>
        </p:txBody>
      </p:sp>
      <p:pic>
        <p:nvPicPr>
          <p:cNvPr id="2097152" name="Content Placeholder 4"/>
          <p:cNvPicPr>
            <a:picLocks noGrp="1" noChangeAspect="1"/>
          </p:cNvPicPr>
          <p:nvPr>
            <p:ph idx="1"/>
          </p:nvPr>
        </p:nvPicPr>
        <p:blipFill>
          <a:blip r:embed="rId2"/>
          <a:stretch>
            <a:fillRect/>
          </a:stretch>
        </p:blipFill>
        <p:spPr>
          <a:xfrm rot="5400000" flipH="1">
            <a:off x="714058" y="2061275"/>
            <a:ext cx="606327" cy="712627"/>
          </a:xfrm>
        </p:spPr>
      </p:pic>
      <p:pic>
        <p:nvPicPr>
          <p:cNvPr id="2097153" name="Content Placeholder 4"/>
          <p:cNvPicPr>
            <a:picLocks noChangeAspect="1"/>
          </p:cNvPicPr>
          <p:nvPr/>
        </p:nvPicPr>
        <p:blipFill>
          <a:blip r:embed="rId2"/>
          <a:stretch>
            <a:fillRect/>
          </a:stretch>
        </p:blipFill>
        <p:spPr>
          <a:xfrm rot="5400000" flipH="1">
            <a:off x="714057" y="2769523"/>
            <a:ext cx="606327" cy="712627"/>
          </a:xfrm>
          <a:prstGeom prst="rect">
            <a:avLst/>
          </a:prstGeom>
        </p:spPr>
      </p:pic>
      <p:pic>
        <p:nvPicPr>
          <p:cNvPr id="2097154" name="Content Placeholder 4"/>
          <p:cNvPicPr>
            <a:picLocks noChangeAspect="1"/>
          </p:cNvPicPr>
          <p:nvPr/>
        </p:nvPicPr>
        <p:blipFill>
          <a:blip r:embed="rId2"/>
          <a:stretch>
            <a:fillRect/>
          </a:stretch>
        </p:blipFill>
        <p:spPr>
          <a:xfrm rot="5400000" flipH="1">
            <a:off x="714057" y="3477771"/>
            <a:ext cx="606327" cy="712627"/>
          </a:xfrm>
          <a:prstGeom prst="rect">
            <a:avLst/>
          </a:prstGeom>
        </p:spPr>
      </p:pic>
      <p:pic>
        <p:nvPicPr>
          <p:cNvPr id="2097155" name="Content Placeholder 4"/>
          <p:cNvPicPr>
            <a:picLocks noChangeAspect="1"/>
          </p:cNvPicPr>
          <p:nvPr/>
        </p:nvPicPr>
        <p:blipFill>
          <a:blip r:embed="rId2"/>
          <a:stretch>
            <a:fillRect/>
          </a:stretch>
        </p:blipFill>
        <p:spPr>
          <a:xfrm rot="5400000" flipH="1">
            <a:off x="714056" y="4186019"/>
            <a:ext cx="606327" cy="712627"/>
          </a:xfrm>
          <a:prstGeom prst="rect">
            <a:avLst/>
          </a:prstGeom>
        </p:spPr>
      </p:pic>
      <p:sp>
        <p:nvSpPr>
          <p:cNvPr id="1048607" name="Rectangle: Rounded Corners 8"/>
          <p:cNvSpPr/>
          <p:nvPr/>
        </p:nvSpPr>
        <p:spPr>
          <a:xfrm>
            <a:off x="2204625" y="2720752"/>
            <a:ext cx="2433234" cy="14881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Arduino Mega 2560</a:t>
            </a:r>
            <a:endParaRPr lang="en-US" dirty="0">
              <a:solidFill>
                <a:schemeClr val="bg1"/>
              </a:solidFill>
            </a:endParaRPr>
          </a:p>
        </p:txBody>
      </p:sp>
      <p:sp>
        <p:nvSpPr>
          <p:cNvPr id="1048608" name="Rectangle: Rounded Corners 9"/>
          <p:cNvSpPr/>
          <p:nvPr/>
        </p:nvSpPr>
        <p:spPr>
          <a:xfrm>
            <a:off x="5414074" y="2782365"/>
            <a:ext cx="2789694" cy="905968"/>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solidFill>
                  <a:schemeClr val="bg1"/>
                </a:solidFill>
              </a:rPr>
              <a:t>Arduino nano</a:t>
            </a:r>
            <a:endParaRPr lang="en-US" dirty="0">
              <a:solidFill>
                <a:schemeClr val="bg1"/>
              </a:solidFill>
            </a:endParaRPr>
          </a:p>
        </p:txBody>
      </p:sp>
      <p:sp>
        <p:nvSpPr>
          <p:cNvPr id="1048609" name="Rectangle: Rounded Corners 10"/>
          <p:cNvSpPr/>
          <p:nvPr/>
        </p:nvSpPr>
        <p:spPr>
          <a:xfrm>
            <a:off x="5545224" y="4101840"/>
            <a:ext cx="2611464" cy="60632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bg1"/>
                </a:solidFill>
              </a:rPr>
              <a:t>RFID Reader RC-522</a:t>
            </a:r>
            <a:endParaRPr lang="en-US" dirty="0">
              <a:solidFill>
                <a:schemeClr val="bg1"/>
              </a:solidFill>
            </a:endParaRPr>
          </a:p>
        </p:txBody>
      </p:sp>
      <p:sp>
        <p:nvSpPr>
          <p:cNvPr id="1048610" name="Rectangle: Rounded Corners 11"/>
          <p:cNvSpPr/>
          <p:nvPr/>
        </p:nvSpPr>
        <p:spPr>
          <a:xfrm>
            <a:off x="1997552" y="4898081"/>
            <a:ext cx="681925" cy="115927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solidFill>
                  <a:schemeClr val="bg1"/>
                </a:solidFill>
              </a:rPr>
              <a:t>BC SR04 01</a:t>
            </a:r>
            <a:endParaRPr lang="en-US" dirty="0">
              <a:solidFill>
                <a:schemeClr val="bg1"/>
              </a:solidFill>
            </a:endParaRPr>
          </a:p>
        </p:txBody>
      </p:sp>
      <p:sp>
        <p:nvSpPr>
          <p:cNvPr id="1048611" name="Rectangle: Rounded Corners 12"/>
          <p:cNvSpPr/>
          <p:nvPr/>
        </p:nvSpPr>
        <p:spPr>
          <a:xfrm>
            <a:off x="3983064" y="5315919"/>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2" name="Rectangle: Rounded Corners 13"/>
          <p:cNvSpPr/>
          <p:nvPr/>
        </p:nvSpPr>
        <p:spPr>
          <a:xfrm>
            <a:off x="2662724" y="4903740"/>
            <a:ext cx="681925" cy="115927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solidFill>
                  <a:schemeClr val="bg1"/>
                </a:solidFill>
              </a:rPr>
              <a:t>BC SR04 02</a:t>
            </a:r>
            <a:endParaRPr lang="en-US" dirty="0">
              <a:solidFill>
                <a:schemeClr val="bg1"/>
              </a:solidFill>
            </a:endParaRPr>
          </a:p>
        </p:txBody>
      </p:sp>
      <p:sp>
        <p:nvSpPr>
          <p:cNvPr id="1048613" name="Rectangle: Rounded Corners 14"/>
          <p:cNvSpPr/>
          <p:nvPr/>
        </p:nvSpPr>
        <p:spPr>
          <a:xfrm>
            <a:off x="3363265" y="4912347"/>
            <a:ext cx="681925" cy="115927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solidFill>
                  <a:schemeClr val="bg1"/>
                </a:solidFill>
              </a:rPr>
              <a:t>BC SR04 03</a:t>
            </a:r>
            <a:endParaRPr lang="en-US" dirty="0">
              <a:solidFill>
                <a:schemeClr val="bg1"/>
              </a:solidFill>
            </a:endParaRPr>
          </a:p>
        </p:txBody>
      </p:sp>
      <p:sp>
        <p:nvSpPr>
          <p:cNvPr id="1048614" name="Rectangle: Rounded Corners 15"/>
          <p:cNvSpPr/>
          <p:nvPr/>
        </p:nvSpPr>
        <p:spPr>
          <a:xfrm>
            <a:off x="4063620" y="4926600"/>
            <a:ext cx="681925" cy="111355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solidFill>
                  <a:schemeClr val="bg1"/>
                </a:solidFill>
              </a:rPr>
              <a:t>BC SR04 04</a:t>
            </a:r>
            <a:endParaRPr lang="en-US" dirty="0">
              <a:solidFill>
                <a:schemeClr val="bg1"/>
              </a:solidFill>
            </a:endParaRPr>
          </a:p>
        </p:txBody>
      </p:sp>
      <p:sp>
        <p:nvSpPr>
          <p:cNvPr id="1048615" name="Rectangle: Rounded Corners 16"/>
          <p:cNvSpPr/>
          <p:nvPr/>
        </p:nvSpPr>
        <p:spPr>
          <a:xfrm>
            <a:off x="7474763" y="5361638"/>
            <a:ext cx="681925" cy="650929"/>
          </a:xfrm>
          <a:prstGeom prst="roundRec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bg1"/>
                </a:solidFill>
              </a:rPr>
              <a:t>Tag4</a:t>
            </a:r>
            <a:endParaRPr lang="en-US" dirty="0">
              <a:solidFill>
                <a:schemeClr val="bg1"/>
              </a:solidFill>
            </a:endParaRPr>
          </a:p>
        </p:txBody>
      </p:sp>
      <p:sp>
        <p:nvSpPr>
          <p:cNvPr id="1048616" name="Rectangle: Rounded Corners 17"/>
          <p:cNvSpPr/>
          <p:nvPr/>
        </p:nvSpPr>
        <p:spPr>
          <a:xfrm>
            <a:off x="6792838" y="5378382"/>
            <a:ext cx="681925" cy="65092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bg1"/>
                </a:solidFill>
              </a:rPr>
              <a:t>Tag3</a:t>
            </a:r>
            <a:endParaRPr lang="en-US" dirty="0">
              <a:solidFill>
                <a:schemeClr val="bg1"/>
              </a:solidFill>
            </a:endParaRPr>
          </a:p>
        </p:txBody>
      </p:sp>
      <p:sp>
        <p:nvSpPr>
          <p:cNvPr id="1048617" name="Rectangle: Rounded Corners 18"/>
          <p:cNvSpPr/>
          <p:nvPr/>
        </p:nvSpPr>
        <p:spPr>
          <a:xfrm>
            <a:off x="6110912" y="5394656"/>
            <a:ext cx="681925" cy="65092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bg1"/>
                </a:solidFill>
              </a:rPr>
              <a:t>Tag2</a:t>
            </a:r>
            <a:endParaRPr lang="en-US" dirty="0">
              <a:solidFill>
                <a:schemeClr val="bg1"/>
              </a:solidFill>
            </a:endParaRPr>
          </a:p>
        </p:txBody>
      </p:sp>
      <p:sp>
        <p:nvSpPr>
          <p:cNvPr id="1048618" name="Rectangle: Rounded Corners 19"/>
          <p:cNvSpPr/>
          <p:nvPr/>
        </p:nvSpPr>
        <p:spPr>
          <a:xfrm>
            <a:off x="5414074" y="5394656"/>
            <a:ext cx="681925" cy="65092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bg1"/>
                </a:solidFill>
              </a:rPr>
              <a:t>Tag 1</a:t>
            </a:r>
            <a:endParaRPr lang="en-US" dirty="0">
              <a:solidFill>
                <a:schemeClr val="bg1"/>
              </a:solidFill>
            </a:endParaRPr>
          </a:p>
        </p:txBody>
      </p:sp>
      <p:sp>
        <p:nvSpPr>
          <p:cNvPr id="1048619" name="Rectangle: Rounded Corners 20"/>
          <p:cNvSpPr/>
          <p:nvPr/>
        </p:nvSpPr>
        <p:spPr>
          <a:xfrm>
            <a:off x="8979985" y="2782365"/>
            <a:ext cx="1007390" cy="90596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solidFill>
                  <a:schemeClr val="bg1"/>
                </a:solidFill>
              </a:rPr>
              <a:t>+5V</a:t>
            </a:r>
            <a:endParaRPr lang="en-US" dirty="0">
              <a:solidFill>
                <a:schemeClr val="bg1"/>
              </a:solidFill>
            </a:endParaRPr>
          </a:p>
        </p:txBody>
      </p:sp>
      <p:sp>
        <p:nvSpPr>
          <p:cNvPr id="1048620" name="Rectangle: Rounded Corners 21"/>
          <p:cNvSpPr/>
          <p:nvPr/>
        </p:nvSpPr>
        <p:spPr>
          <a:xfrm>
            <a:off x="9150467" y="4062189"/>
            <a:ext cx="836908" cy="6856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solidFill>
                  <a:schemeClr val="bg1"/>
                </a:solidFill>
              </a:rPr>
              <a:t>+3.3V</a:t>
            </a:r>
            <a:endParaRPr lang="en-US" dirty="0">
              <a:solidFill>
                <a:schemeClr val="bg1"/>
              </a:solidFill>
            </a:endParaRPr>
          </a:p>
        </p:txBody>
      </p:sp>
      <p:sp>
        <p:nvSpPr>
          <p:cNvPr id="1048621" name="Rectangle: Rounded Corners 22"/>
          <p:cNvSpPr/>
          <p:nvPr/>
        </p:nvSpPr>
        <p:spPr>
          <a:xfrm>
            <a:off x="2413852" y="1159964"/>
            <a:ext cx="1007390" cy="9059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bg1"/>
                </a:solidFill>
              </a:rPr>
              <a:t>+12V</a:t>
            </a:r>
            <a:endParaRPr lang="en-US" dirty="0">
              <a:solidFill>
                <a:schemeClr val="bg1"/>
              </a:solidFill>
            </a:endParaRPr>
          </a:p>
        </p:txBody>
      </p:sp>
      <p:sp>
        <p:nvSpPr>
          <p:cNvPr id="1048622" name="Arrow: Right 23"/>
          <p:cNvSpPr/>
          <p:nvPr/>
        </p:nvSpPr>
        <p:spPr>
          <a:xfrm rot="10800000">
            <a:off x="1510352" y="3288605"/>
            <a:ext cx="694272"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48623" name="Arrow: Left 25"/>
          <p:cNvSpPr/>
          <p:nvPr/>
        </p:nvSpPr>
        <p:spPr>
          <a:xfrm>
            <a:off x="4634432" y="3055639"/>
            <a:ext cx="762097" cy="46593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48624" name="Arrow: Up 26"/>
          <p:cNvSpPr/>
          <p:nvPr/>
        </p:nvSpPr>
        <p:spPr>
          <a:xfrm>
            <a:off x="6622254" y="3688333"/>
            <a:ext cx="341166" cy="404788"/>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3145730" name="Straight Arrow Connector 32"/>
          <p:cNvCxnSpPr>
            <a:cxnSpLocks/>
            <a:stCxn id="1048608" idx="3"/>
            <a:endCxn id="1048619" idx="1"/>
          </p:cNvCxnSpPr>
          <p:nvPr/>
        </p:nvCxnSpPr>
        <p:spPr>
          <a:xfrm>
            <a:off x="8203768" y="3235349"/>
            <a:ext cx="7762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1" name="Straight Arrow Connector 35"/>
          <p:cNvCxnSpPr>
            <a:cxnSpLocks/>
            <a:stCxn id="1048609" idx="3"/>
            <a:endCxn id="1048620" idx="1"/>
          </p:cNvCxnSpPr>
          <p:nvPr/>
        </p:nvCxnSpPr>
        <p:spPr>
          <a:xfrm flipV="1">
            <a:off x="8156688" y="4405003"/>
            <a:ext cx="99377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2" name="Connector: Elbow 50"/>
          <p:cNvCxnSpPr>
            <a:cxnSpLocks/>
            <a:stCxn id="1048618" idx="0"/>
          </p:cNvCxnSpPr>
          <p:nvPr/>
        </p:nvCxnSpPr>
        <p:spPr>
          <a:xfrm rot="5400000" flipH="1" flipV="1">
            <a:off x="5561572" y="4901633"/>
            <a:ext cx="686489" cy="29955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145733" name="Straight Arrow Connector 53"/>
          <p:cNvCxnSpPr>
            <a:cxnSpLocks/>
            <a:stCxn id="1048617" idx="0"/>
          </p:cNvCxnSpPr>
          <p:nvPr/>
        </p:nvCxnSpPr>
        <p:spPr>
          <a:xfrm flipH="1" flipV="1">
            <a:off x="6451874" y="4708167"/>
            <a:ext cx="1" cy="68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4" name="Straight Arrow Connector 54"/>
          <p:cNvCxnSpPr>
            <a:cxnSpLocks/>
          </p:cNvCxnSpPr>
          <p:nvPr/>
        </p:nvCxnSpPr>
        <p:spPr>
          <a:xfrm flipH="1" flipV="1">
            <a:off x="7133798" y="4708166"/>
            <a:ext cx="1" cy="68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5" name="Connector: Elbow 56"/>
          <p:cNvCxnSpPr>
            <a:cxnSpLocks/>
            <a:stCxn id="1048615" idx="0"/>
          </p:cNvCxnSpPr>
          <p:nvPr/>
        </p:nvCxnSpPr>
        <p:spPr>
          <a:xfrm rot="16200000" flipV="1">
            <a:off x="7320017" y="4865929"/>
            <a:ext cx="661608" cy="32981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145736" name="Straight Arrow Connector 62"/>
          <p:cNvCxnSpPr>
            <a:cxnSpLocks/>
            <a:stCxn id="1048613" idx="0"/>
          </p:cNvCxnSpPr>
          <p:nvPr/>
        </p:nvCxnSpPr>
        <p:spPr>
          <a:xfrm flipH="1" flipV="1">
            <a:off x="3704095" y="4208883"/>
            <a:ext cx="133" cy="703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7" name="Straight Arrow Connector 63"/>
          <p:cNvCxnSpPr>
            <a:cxnSpLocks/>
          </p:cNvCxnSpPr>
          <p:nvPr/>
        </p:nvCxnSpPr>
        <p:spPr>
          <a:xfrm flipH="1" flipV="1">
            <a:off x="3003686" y="4205564"/>
            <a:ext cx="133" cy="703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8" name="Straight Arrow Connector 64"/>
          <p:cNvCxnSpPr>
            <a:cxnSpLocks/>
          </p:cNvCxnSpPr>
          <p:nvPr/>
        </p:nvCxnSpPr>
        <p:spPr>
          <a:xfrm flipH="1" flipV="1">
            <a:off x="2429501" y="4216009"/>
            <a:ext cx="133" cy="703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9" name="Straight Arrow Connector 65"/>
          <p:cNvCxnSpPr>
            <a:cxnSpLocks/>
          </p:cNvCxnSpPr>
          <p:nvPr/>
        </p:nvCxnSpPr>
        <p:spPr>
          <a:xfrm flipH="1" flipV="1">
            <a:off x="4239293" y="4201750"/>
            <a:ext cx="133" cy="703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40" name="Straight Arrow Connector 67"/>
          <p:cNvCxnSpPr>
            <a:cxnSpLocks/>
            <a:stCxn id="1048621" idx="2"/>
            <a:endCxn id="1048621" idx="2"/>
          </p:cNvCxnSpPr>
          <p:nvPr/>
        </p:nvCxnSpPr>
        <p:spPr>
          <a:xfrm>
            <a:off x="2917547" y="206593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41" name="Straight Arrow Connector 72"/>
          <p:cNvCxnSpPr>
            <a:cxnSpLocks/>
            <a:stCxn id="1048621" idx="2"/>
          </p:cNvCxnSpPr>
          <p:nvPr/>
        </p:nvCxnSpPr>
        <p:spPr>
          <a:xfrm>
            <a:off x="2917547" y="2065932"/>
            <a:ext cx="0" cy="654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1201221" y="618033"/>
            <a:ext cx="9905998" cy="1083488"/>
          </a:xfrm>
        </p:spPr>
        <p:txBody>
          <a:bodyPr/>
          <a:lstStyle/>
          <a:p>
            <a:pPr algn="ctr"/>
            <a:r>
              <a:rPr lang="en-IN" b="1" dirty="0">
                <a:latin typeface="Times New Roman" panose="02020603050405020304" pitchFamily="18" charset="0"/>
                <a:cs typeface="Times New Roman" panose="02020603050405020304" pitchFamily="18" charset="0"/>
              </a:rPr>
              <a:t>FLOW CHART </a:t>
            </a:r>
          </a:p>
        </p:txBody>
      </p:sp>
      <p:sp>
        <p:nvSpPr>
          <p:cNvPr id="1048630" name="Oval 2"/>
          <p:cNvSpPr/>
          <p:nvPr/>
        </p:nvSpPr>
        <p:spPr>
          <a:xfrm flipH="1">
            <a:off x="5145902" y="1939552"/>
            <a:ext cx="1583358" cy="57511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START </a:t>
            </a:r>
          </a:p>
        </p:txBody>
      </p:sp>
      <p:sp>
        <p:nvSpPr>
          <p:cNvPr id="1048631" name="Rectangle: Single Corner Rounded 3"/>
          <p:cNvSpPr/>
          <p:nvPr/>
        </p:nvSpPr>
        <p:spPr>
          <a:xfrm>
            <a:off x="4129237" y="3003081"/>
            <a:ext cx="3570973" cy="575110"/>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Read Distance </a:t>
            </a:r>
          </a:p>
        </p:txBody>
      </p:sp>
      <p:sp>
        <p:nvSpPr>
          <p:cNvPr id="1048632" name="Rectangle: Top Corners Rounded 4"/>
          <p:cNvSpPr/>
          <p:nvPr/>
        </p:nvSpPr>
        <p:spPr>
          <a:xfrm rot="10800000" flipV="1">
            <a:off x="4024568" y="3995687"/>
            <a:ext cx="3570973" cy="575109"/>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Calculate height from distance</a:t>
            </a:r>
          </a:p>
        </p:txBody>
      </p:sp>
      <p:sp>
        <p:nvSpPr>
          <p:cNvPr id="1048633" name="Flowchart: Decision 5"/>
          <p:cNvSpPr/>
          <p:nvPr/>
        </p:nvSpPr>
        <p:spPr>
          <a:xfrm>
            <a:off x="4561527" y="4839859"/>
            <a:ext cx="2945329" cy="797515"/>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If(height&gt;= threshold)</a:t>
            </a:r>
          </a:p>
        </p:txBody>
      </p:sp>
      <p:sp>
        <p:nvSpPr>
          <p:cNvPr id="1048634" name="Rectangle 6"/>
          <p:cNvSpPr/>
          <p:nvPr/>
        </p:nvSpPr>
        <p:spPr>
          <a:xfrm>
            <a:off x="8557509" y="5790624"/>
            <a:ext cx="3272588" cy="706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Update the web page </a:t>
            </a:r>
          </a:p>
        </p:txBody>
      </p:sp>
      <p:sp>
        <p:nvSpPr>
          <p:cNvPr id="1048635" name="Rectangle: Single Corner Rounded 7"/>
          <p:cNvSpPr/>
          <p:nvPr/>
        </p:nvSpPr>
        <p:spPr>
          <a:xfrm flipH="1">
            <a:off x="1812787" y="5677605"/>
            <a:ext cx="2421458" cy="805388"/>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Make call and update the web page</a:t>
            </a:r>
          </a:p>
        </p:txBody>
      </p:sp>
      <p:sp>
        <p:nvSpPr>
          <p:cNvPr id="1048636" name="Oval 9"/>
          <p:cNvSpPr/>
          <p:nvPr/>
        </p:nvSpPr>
        <p:spPr>
          <a:xfrm>
            <a:off x="5897366" y="6080299"/>
            <a:ext cx="513708" cy="4111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a:t>
            </a:r>
          </a:p>
        </p:txBody>
      </p:sp>
      <mc:AlternateContent xmlns:mc="http://schemas.openxmlformats.org/markup-compatibility/2006" xmlns:p14="http://schemas.microsoft.com/office/powerpoint/2010/main">
        <mc:Choice Requires="p14">
          <p:contentPart p14:bwMode="auto" r:id="rId2">
            <p14:nvContentPartPr>
              <p14:cNvPr id="2097156" name="Ink 11"/>
              <p14:cNvContentPartPr/>
              <p14:nvPr/>
            </p14:nvContentPartPr>
            <p14:xfrm>
              <a:off x="12034915" y="2967961"/>
              <a:ext cx="755" cy="360"/>
            </p14:xfrm>
          </p:contentPart>
        </mc:Choice>
        <mc:Fallback xmlns="">
          <p:pic>
            <p:nvPicPr>
              <p:cNvPr id="2097156" name="Ink 11"/>
              <p:cNvPicPr>
                <a:picLocks/>
              </p:cNvPicPr>
              <p:nvPr/>
            </p:nvPicPr>
            <p:blipFill>
              <a:blip xmlns:r="http://schemas.openxmlformats.org/officeDocument/2006/relationships" r:embed="rId3"/>
              <a:stretch>
                <a:fillRect/>
              </a:stretch>
            </p:blipFill>
            <p:spPr>
              <a:xfrm>
                <a:off x="12034915" y="2967961"/>
                <a:ext cx="755" cy="360"/>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2097157" name="Ink 13"/>
              <p14:cNvContentPartPr/>
              <p14:nvPr/>
            </p14:nvContentPartPr>
            <p14:xfrm>
              <a:off x="7993209" y="3328944"/>
              <a:ext cx="360" cy="360"/>
            </p14:xfrm>
          </p:contentPart>
        </mc:Choice>
        <mc:Fallback xmlns="">
          <p:pic>
            <p:nvPicPr>
              <p:cNvPr id="2097157" name="Ink 13"/>
              <p:cNvPicPr>
                <a:picLocks/>
              </p:cNvPicPr>
              <p:nvPr/>
            </p:nvPicPr>
            <p:blipFill>
              <a:blip xmlns:r="http://schemas.openxmlformats.org/officeDocument/2006/relationships" r:embed="rId3"/>
              <a:stretch>
                <a:fillRect/>
              </a:stretch>
            </p:blipFill>
            <p:spPr>
              <a:xfrm>
                <a:off x="7993209" y="3328944"/>
                <a:ext cx="360" cy="360"/>
              </a:xfrm>
              <a:prstGeom prst="rect"/>
            </p:spPr>
          </p:pic>
        </mc:Fallback>
      </mc:AlternateContent>
      <p:sp>
        <p:nvSpPr>
          <p:cNvPr id="1048637" name="Arrow: Down 22"/>
          <p:cNvSpPr/>
          <p:nvPr/>
        </p:nvSpPr>
        <p:spPr>
          <a:xfrm flipH="1">
            <a:off x="5827715" y="2514663"/>
            <a:ext cx="69652" cy="4532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38" name="Arrow: Down 23"/>
          <p:cNvSpPr/>
          <p:nvPr/>
        </p:nvSpPr>
        <p:spPr>
          <a:xfrm>
            <a:off x="5827715" y="3578191"/>
            <a:ext cx="69651" cy="41749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39" name="Arrow: Down 24"/>
          <p:cNvSpPr/>
          <p:nvPr/>
        </p:nvSpPr>
        <p:spPr>
          <a:xfrm>
            <a:off x="5787196" y="4563524"/>
            <a:ext cx="45719" cy="30642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0" name="Arrow: Right 25"/>
          <p:cNvSpPr/>
          <p:nvPr/>
        </p:nvSpPr>
        <p:spPr>
          <a:xfrm>
            <a:off x="7601976" y="4394938"/>
            <a:ext cx="2096828" cy="981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45742" name="Straight Arrow Connector 27"/>
          <p:cNvCxnSpPr>
            <a:cxnSpLocks/>
            <a:stCxn id="1048640" idx="2"/>
            <a:endCxn id="1048640" idx="2"/>
          </p:cNvCxnSpPr>
          <p:nvPr/>
        </p:nvCxnSpPr>
        <p:spPr>
          <a:xfrm>
            <a:off x="9649718" y="449311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41" name="Arrow: Down 30"/>
          <p:cNvSpPr/>
          <p:nvPr/>
        </p:nvSpPr>
        <p:spPr>
          <a:xfrm>
            <a:off x="9634014" y="4394938"/>
            <a:ext cx="99177" cy="141507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2" name="Arrow: Right 35"/>
          <p:cNvSpPr/>
          <p:nvPr/>
        </p:nvSpPr>
        <p:spPr>
          <a:xfrm>
            <a:off x="4239223" y="6205591"/>
            <a:ext cx="1623317" cy="1995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3" name="Arrow: Left 36"/>
          <p:cNvSpPr/>
          <p:nvPr/>
        </p:nvSpPr>
        <p:spPr>
          <a:xfrm>
            <a:off x="6445900" y="6241126"/>
            <a:ext cx="2096828" cy="18200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4" name="Arrow: Down 38"/>
          <p:cNvSpPr/>
          <p:nvPr/>
        </p:nvSpPr>
        <p:spPr>
          <a:xfrm>
            <a:off x="5914723" y="5583139"/>
            <a:ext cx="325880" cy="4971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5" name="Arrow: Down 39"/>
          <p:cNvSpPr/>
          <p:nvPr/>
        </p:nvSpPr>
        <p:spPr>
          <a:xfrm>
            <a:off x="2702110" y="4563523"/>
            <a:ext cx="99177" cy="1114081"/>
          </a:xfrm>
          <a:prstGeom prst="downArrow">
            <a:avLst>
              <a:gd name="adj1" fmla="val 50000"/>
              <a:gd name="adj2" fmla="val 440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6" name="Arrow: Left 40"/>
          <p:cNvSpPr/>
          <p:nvPr/>
        </p:nvSpPr>
        <p:spPr>
          <a:xfrm flipV="1">
            <a:off x="2691842" y="4525077"/>
            <a:ext cx="1338553" cy="4571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7" name="Arrow: Down 41"/>
          <p:cNvSpPr/>
          <p:nvPr/>
        </p:nvSpPr>
        <p:spPr>
          <a:xfrm>
            <a:off x="6096000" y="6482993"/>
            <a:ext cx="144603" cy="3750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8" name="Arrow: Right 42"/>
          <p:cNvSpPr/>
          <p:nvPr/>
        </p:nvSpPr>
        <p:spPr>
          <a:xfrm>
            <a:off x="760289" y="2654832"/>
            <a:ext cx="5102251"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49" name="Arrow: Up 43"/>
          <p:cNvSpPr/>
          <p:nvPr/>
        </p:nvSpPr>
        <p:spPr>
          <a:xfrm>
            <a:off x="692825" y="2656873"/>
            <a:ext cx="52683" cy="408297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0" name="Arrow: Left 46"/>
          <p:cNvSpPr/>
          <p:nvPr/>
        </p:nvSpPr>
        <p:spPr>
          <a:xfrm>
            <a:off x="760289" y="6670496"/>
            <a:ext cx="5335711" cy="11391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HARDWARE COMPONENTS</a:t>
            </a:r>
            <a:endParaRPr lang="en-US" b="1" dirty="0">
              <a:latin typeface="Times New Roman" panose="02020603050405020304" pitchFamily="18" charset="0"/>
              <a:cs typeface="Times New Roman" panose="02020603050405020304" pitchFamily="18" charset="0"/>
            </a:endParaRPr>
          </a:p>
        </p:txBody>
      </p:sp>
      <p:sp>
        <p:nvSpPr>
          <p:cNvPr id="1048652" name="Content Placeholder 2"/>
          <p:cNvSpPr>
            <a:spLocks noGrp="1"/>
          </p:cNvSpPr>
          <p:nvPr>
            <p:ph idx="1"/>
          </p:nvPr>
        </p:nvSpPr>
        <p:spPr>
          <a:xfrm>
            <a:off x="1141412" y="1890793"/>
            <a:ext cx="9905999" cy="4850970"/>
          </a:xfrm>
        </p:spPr>
        <p:txBody>
          <a:bodyPr>
            <a:normAutofit fontScale="95000" lnSpcReduction="10000"/>
          </a:bodyPr>
          <a:lstStyle/>
          <a:p>
            <a:r>
              <a:rPr lang="en-IN" dirty="0"/>
              <a:t>1.ARDUINO MEGA 2560</a:t>
            </a:r>
          </a:p>
          <a:p>
            <a:r>
              <a:rPr lang="en-IN" dirty="0"/>
              <a:t>2.ARDUINO NANO</a:t>
            </a:r>
          </a:p>
          <a:p>
            <a:r>
              <a:rPr lang="en-IN" dirty="0"/>
              <a:t>3.RFID RC 522 </a:t>
            </a:r>
          </a:p>
          <a:p>
            <a:r>
              <a:rPr lang="en-IN" dirty="0"/>
              <a:t>4.RFID TAG</a:t>
            </a:r>
          </a:p>
          <a:p>
            <a:r>
              <a:rPr lang="en-IN" dirty="0"/>
              <a:t>5.LED</a:t>
            </a:r>
          </a:p>
          <a:p>
            <a:r>
              <a:rPr lang="en-IN" dirty="0"/>
              <a:t>6.RESISTORS(220ohm)</a:t>
            </a:r>
          </a:p>
          <a:p>
            <a:r>
              <a:rPr lang="en-IN" dirty="0"/>
              <a:t>7.SIGNAL KIGHT MODULE PCB</a:t>
            </a:r>
          </a:p>
          <a:p>
            <a:r>
              <a:rPr lang="en-IN" dirty="0"/>
              <a:t>8.POWER SUPPLY(12 volt)</a:t>
            </a:r>
          </a:p>
          <a:p>
            <a:r>
              <a:rPr lang="en-IN" dirty="0"/>
              <a:t>9.ULTROSONIC SENSOR</a:t>
            </a:r>
          </a:p>
          <a:p>
            <a:r>
              <a:rPr lang="en-IN" dirty="0"/>
              <a:t>10.BREADBOARD</a:t>
            </a:r>
          </a:p>
          <a:p>
            <a:r>
              <a:rPr lang="en-IN" dirty="0"/>
              <a:t>11.CONNECTING WIRES</a:t>
            </a:r>
            <a:endParaRPr lang="en-US"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1518</Words>
  <Application>Microsoft Office PowerPoint</Application>
  <PresentationFormat>Widescreen</PresentationFormat>
  <Paragraphs>192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Calibri</vt:lpstr>
      <vt:lpstr>Calibri Light</vt:lpstr>
      <vt:lpstr>Consolas</vt:lpstr>
      <vt:lpstr>Times New Roman</vt:lpstr>
      <vt:lpstr>Retrospect</vt:lpstr>
      <vt:lpstr>                  INTERNET OF THINGS(IOT)                     TRAFFIC  MANAGEMENT  BATCH MEMBERS: 1)  ASHWATHI . A 2) MARI RAJAKUMARI .P 3) MUTHARASI MUKILA .G 4) MUTHU LAKSHMI .L 5) NANDHINI .S   MENTOR:   Dr.M.RUBAN GLADWIN M.E Ph.D.AP/ECE </vt:lpstr>
      <vt:lpstr>BATCH  MEMBERS:</vt:lpstr>
      <vt:lpstr>PHASE-1</vt:lpstr>
      <vt:lpstr>           INTRODUCTION OF IOT</vt:lpstr>
      <vt:lpstr>PROBLEM STATEMENT</vt:lpstr>
      <vt:lpstr>DESIGN THINKING:</vt:lpstr>
      <vt:lpstr>                  Block diagram: </vt:lpstr>
      <vt:lpstr>FLOW CHART </vt:lpstr>
      <vt:lpstr>HARDWARE COMPONENTS</vt:lpstr>
      <vt:lpstr>PHASE-2</vt:lpstr>
      <vt:lpstr>PROGRAMMING LANGUAGE</vt:lpstr>
      <vt:lpstr>COMPONENTS SPECIFICATION</vt:lpstr>
      <vt:lpstr>PowerPoint Presentation</vt:lpstr>
      <vt:lpstr>INNOVATION TECHNOLOGIES</vt:lpstr>
      <vt:lpstr>PowerPoint Presentation</vt:lpstr>
      <vt:lpstr>PowerPoint Presentation</vt:lpstr>
      <vt:lpstr>PowerPoint Presentation</vt:lpstr>
      <vt:lpstr>PowerPoint Presentation</vt:lpstr>
      <vt:lpstr>SOURCE CODE</vt:lpstr>
      <vt:lpstr>PowerPoint Presentation</vt:lpstr>
      <vt:lpstr>PowerPoint Presentation</vt:lpstr>
      <vt:lpstr>SIMULATION RESULTS</vt:lpstr>
      <vt:lpstr>PowerPoint Presentation</vt:lpstr>
      <vt:lpstr>REFERENCES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MONITORING SYSTEM  BATCH MEMBERS: 1) P.Monisha 2) S.Reaniba  3)A.Mahalakshmi 4) A.Jeslin 5) D.Florence Joylet  MENTOR:   Dr.M.RUBAN GLADWIN M.E Ph.D.AP/ECE</dc:title>
  <dc:creator>Gift Norman</dc:creator>
  <cp:lastModifiedBy>ELCOT</cp:lastModifiedBy>
  <cp:revision>1</cp:revision>
  <dcterms:created xsi:type="dcterms:W3CDTF">2023-09-28T18:29:22Z</dcterms:created>
  <dcterms:modified xsi:type="dcterms:W3CDTF">2023-10-11T13:54:30Z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f809c0ebb0334240978e2d4f293d0abf</vt:lpwstr>
  </property>
</Properties>
</file>