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12"/>
  </p:notesMasterIdLst>
  <p:sldIdLst>
    <p:sldId id="256" r:id="rId2"/>
    <p:sldId id="257" r:id="rId3"/>
    <p:sldId id="258" r:id="rId4"/>
    <p:sldId id="268"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5034" autoAdjust="0"/>
  </p:normalViewPr>
  <p:slideViewPr>
    <p:cSldViewPr snapToGrid="0">
      <p:cViewPr>
        <p:scale>
          <a:sx n="66" d="100"/>
          <a:sy n="66" d="100"/>
        </p:scale>
        <p:origin x="76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0:40:31.249"/>
    </inkml:context>
    <inkml:brush xml:id="br0">
      <inkml:brushProperty name="width" value="0.025" units="cm"/>
      <inkml:brushProperty name="height" value="0.02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0:40:36.869"/>
    </inkml:context>
    <inkml:brush xml:id="br0">
      <inkml:brushProperty name="width" value="0.025" units="cm"/>
      <inkml:brushProperty name="height" value="0.02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CC29A6-95B7-41C8-9727-3FE31DFDE46C}" type="datetimeFigureOut">
              <a:rPr lang="en-IN" smtClean="0"/>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3A2BE-1FC6-45B1-978A-DA47F9185A51}" type="slidenum">
              <a:rPr lang="en-IN" smtClean="0"/>
              <a:t>‹#›</a:t>
            </a:fld>
            <a:endParaRPr lang="en-IN"/>
          </a:p>
        </p:txBody>
      </p:sp>
    </p:spTree>
    <p:extLst>
      <p:ext uri="{BB962C8B-B14F-4D97-AF65-F5344CB8AC3E}">
        <p14:creationId xmlns:p14="http://schemas.microsoft.com/office/powerpoint/2010/main" val="423047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23A2BE-1FC6-45B1-978A-DA47F9185A51}" type="slidenum">
              <a:rPr lang="en-IN" smtClean="0"/>
              <a:t>9</a:t>
            </a:fld>
            <a:endParaRPr lang="en-IN"/>
          </a:p>
        </p:txBody>
      </p:sp>
    </p:spTree>
    <p:extLst>
      <p:ext uri="{BB962C8B-B14F-4D97-AF65-F5344CB8AC3E}">
        <p14:creationId xmlns:p14="http://schemas.microsoft.com/office/powerpoint/2010/main" val="1508996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23F103-BC34-4FE4-A40E-EDDEECFDA5D0}" type="datetimeFigureOut">
              <a:rPr lang="en-US" smtClean="0"/>
              <a:pPr/>
              <a:t>10/5/2023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
              </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685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69766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7613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29858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5841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10/5/2023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66385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10/5/2023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6986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5656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44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66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10/5/2023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338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45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10/5/2023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6490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10/5/2023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146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10/5/2023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638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01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10/5/2023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16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t>10/5/2023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24994"/>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6.xml"/><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8FDE-CA8D-A196-A55E-424409324EAC}"/>
              </a:ext>
            </a:extLst>
          </p:cNvPr>
          <p:cNvSpPr>
            <a:spLocks noGrp="1"/>
          </p:cNvSpPr>
          <p:nvPr>
            <p:ph type="ctrTitle"/>
          </p:nvPr>
        </p:nvSpPr>
        <p:spPr>
          <a:xfrm>
            <a:off x="1154955" y="567890"/>
            <a:ext cx="10433862" cy="5573027"/>
          </a:xfrm>
        </p:spPr>
        <p:txBody>
          <a:bodyPr>
            <a:normAutofit/>
          </a:bodyPr>
          <a:lstStyle/>
          <a:p>
            <a:br>
              <a:rPr lang="en-IN" sz="3600" b="1" dirty="0">
                <a:latin typeface="Aptos" panose="020B0004020202020204" pitchFamily="34" charset="0"/>
              </a:rPr>
            </a:br>
            <a:r>
              <a:rPr lang="en-IN" sz="3600" b="1" dirty="0">
                <a:latin typeface="Aptos" panose="020B0004020202020204" pitchFamily="34" charset="0"/>
              </a:rPr>
              <a:t>                 </a:t>
            </a:r>
            <a:r>
              <a:rPr lang="en-IN" sz="3600" b="1" dirty="0">
                <a:latin typeface="Times New Roman" panose="02020603050405020304" pitchFamily="18" charset="0"/>
                <a:cs typeface="Times New Roman" panose="02020603050405020304" pitchFamily="18" charset="0"/>
              </a:rPr>
              <a:t>INTERNET OF THINGS(IOT)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TRAFFIC  MANAGEMENT</a:t>
            </a:r>
            <a:br>
              <a:rPr lang="en-IN" sz="3600" b="1" dirty="0">
                <a:latin typeface="Times New Roman" panose="02020603050405020304" pitchFamily="18" charset="0"/>
                <a:cs typeface="Times New Roman" panose="02020603050405020304" pitchFamily="18" charset="0"/>
              </a:rPr>
            </a:br>
            <a:br>
              <a:rPr lang="en-IN" sz="3600" b="1" dirty="0"/>
            </a:br>
            <a:r>
              <a:rPr lang="en-IN" sz="2400" b="1" dirty="0">
                <a:latin typeface="Times New Roman" panose="02020603050405020304" pitchFamily="18" charset="0"/>
                <a:ea typeface="Yu Gothic" panose="020B0400000000000000" pitchFamily="34" charset="-128"/>
                <a:cs typeface="Times New Roman" panose="02020603050405020304" pitchFamily="18" charset="0"/>
              </a:rPr>
              <a:t>BATCH MEMBERS:</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1) A. </a:t>
            </a:r>
            <a:r>
              <a:rPr lang="en-IN" sz="2400" b="1" dirty="0" err="1">
                <a:latin typeface="Times New Roman" panose="02020603050405020304" pitchFamily="18" charset="0"/>
                <a:ea typeface="Yu Gothic" panose="020B0400000000000000" pitchFamily="34" charset="-128"/>
                <a:cs typeface="Times New Roman" panose="02020603050405020304" pitchFamily="18" charset="0"/>
              </a:rPr>
              <a:t>Ashwathi</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2) p. Mari </a:t>
            </a:r>
            <a:r>
              <a:rPr lang="en-IN" sz="2400" b="1" dirty="0" err="1">
                <a:latin typeface="Times New Roman" panose="02020603050405020304" pitchFamily="18" charset="0"/>
                <a:ea typeface="Yu Gothic" panose="020B0400000000000000" pitchFamily="34" charset="-128"/>
                <a:cs typeface="Times New Roman" panose="02020603050405020304" pitchFamily="18" charset="0"/>
              </a:rPr>
              <a:t>rajakumari</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3) G. MUTHARASI MUKILA</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4) L. MUTHU LAKSHMI</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5) S. NANDHINI</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 </a:t>
            </a:r>
            <a:br>
              <a:rPr lang="en-IN" sz="2400" b="1" dirty="0">
                <a:latin typeface="Times New Roman" panose="02020603050405020304" pitchFamily="18" charset="0"/>
                <a:ea typeface="Yu Gothic" panose="020B0400000000000000" pitchFamily="34" charset="-128"/>
                <a:cs typeface="Times New Roman" panose="02020603050405020304" pitchFamily="18" charset="0"/>
              </a:rPr>
            </a:br>
            <a:r>
              <a:rPr lang="en-IN" sz="2400" b="1" dirty="0">
                <a:latin typeface="Times New Roman" panose="02020603050405020304" pitchFamily="18" charset="0"/>
                <a:ea typeface="Yu Gothic" panose="020B0400000000000000" pitchFamily="34" charset="-128"/>
                <a:cs typeface="Times New Roman" panose="02020603050405020304" pitchFamily="18" charset="0"/>
              </a:rPr>
              <a:t>MENTOR:</a:t>
            </a:r>
            <a:br>
              <a:rPr lang="en-IN" sz="2800" dirty="0"/>
            </a:br>
            <a:r>
              <a:rPr lang="en-IN" sz="2800" b="1" dirty="0">
                <a:latin typeface="Times New Roman" panose="02020603050405020304" pitchFamily="18" charset="0"/>
                <a:cs typeface="Times New Roman" panose="02020603050405020304" pitchFamily="18" charset="0"/>
              </a:rPr>
              <a:t>  </a:t>
            </a:r>
            <a:r>
              <a:rPr lang="en-IN" sz="2800" b="1" dirty="0" err="1">
                <a:latin typeface="Times New Roman" panose="02020603050405020304" pitchFamily="18" charset="0"/>
                <a:cs typeface="Times New Roman" panose="02020603050405020304" pitchFamily="18" charset="0"/>
              </a:rPr>
              <a:t>Dr.M.RUBAN</a:t>
            </a:r>
            <a:r>
              <a:rPr lang="en-IN" sz="2800" b="1" dirty="0">
                <a:latin typeface="Times New Roman" panose="02020603050405020304" pitchFamily="18" charset="0"/>
                <a:cs typeface="Times New Roman" panose="02020603050405020304" pitchFamily="18" charset="0"/>
              </a:rPr>
              <a:t> GLADWIN M.E </a:t>
            </a:r>
            <a:r>
              <a:rPr lang="en-IN" sz="2800" b="1" dirty="0" err="1">
                <a:latin typeface="Times New Roman" panose="02020603050405020304" pitchFamily="18" charset="0"/>
                <a:cs typeface="Times New Roman" panose="02020603050405020304" pitchFamily="18" charset="0"/>
              </a:rPr>
              <a:t>Ph.D.AP</a:t>
            </a:r>
            <a:r>
              <a:rPr lang="en-IN" sz="2800" b="1" dirty="0">
                <a:latin typeface="Times New Roman" panose="02020603050405020304" pitchFamily="18" charset="0"/>
                <a:cs typeface="Times New Roman" panose="02020603050405020304" pitchFamily="18" charset="0"/>
              </a:rPr>
              <a:t>/ECE</a:t>
            </a:r>
            <a:br>
              <a:rPr lang="en-IN" sz="2800" dirty="0"/>
            </a:br>
            <a:endParaRPr lang="en-IN" sz="2800" dirty="0"/>
          </a:p>
        </p:txBody>
      </p:sp>
      <p:sp>
        <p:nvSpPr>
          <p:cNvPr id="3" name="Subtitle 2">
            <a:extLst>
              <a:ext uri="{FF2B5EF4-FFF2-40B4-BE49-F238E27FC236}">
                <a16:creationId xmlns:a16="http://schemas.microsoft.com/office/drawing/2014/main" id="{B0BB5B5E-943D-22BF-FD2C-B887C8EC7755}"/>
              </a:ext>
            </a:extLst>
          </p:cNvPr>
          <p:cNvSpPr>
            <a:spLocks noGrp="1"/>
          </p:cNvSpPr>
          <p:nvPr>
            <p:ph type="subTitle" idx="1"/>
          </p:nvPr>
        </p:nvSpPr>
        <p:spPr>
          <a:xfrm flipV="1">
            <a:off x="1154955" y="5638800"/>
            <a:ext cx="8825658" cy="59356"/>
          </a:xfrm>
        </p:spPr>
        <p:txBody>
          <a:bodyPr>
            <a:normAutofit fontScale="25000" lnSpcReduction="20000"/>
          </a:bodyPr>
          <a:lstStyle/>
          <a:p>
            <a:endParaRPr lang="en-IN" dirty="0"/>
          </a:p>
        </p:txBody>
      </p:sp>
    </p:spTree>
    <p:extLst>
      <p:ext uri="{BB962C8B-B14F-4D97-AF65-F5344CB8AC3E}">
        <p14:creationId xmlns:p14="http://schemas.microsoft.com/office/powerpoint/2010/main" val="393328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C6BBB-6AF4-C137-0E14-42D8C92BB317}"/>
              </a:ext>
            </a:extLst>
          </p:cNvPr>
          <p:cNvSpPr>
            <a:spLocks noGrp="1"/>
          </p:cNvSpPr>
          <p:nvPr>
            <p:ph type="ctrTitle"/>
          </p:nvPr>
        </p:nvSpPr>
        <p:spPr/>
        <p:txBody>
          <a:bodyPr/>
          <a:lstStyle/>
          <a:p>
            <a:r>
              <a:rPr lang="en-IN" dirty="0"/>
              <a:t>              THANK YOU</a:t>
            </a:r>
          </a:p>
        </p:txBody>
      </p:sp>
      <p:sp>
        <p:nvSpPr>
          <p:cNvPr id="4" name="Subtitle 3">
            <a:extLst>
              <a:ext uri="{FF2B5EF4-FFF2-40B4-BE49-F238E27FC236}">
                <a16:creationId xmlns:a16="http://schemas.microsoft.com/office/drawing/2014/main" id="{4B005F6F-265E-4BCD-CE90-4C748A091CA5}"/>
              </a:ext>
            </a:extLst>
          </p:cNvPr>
          <p:cNvSpPr>
            <a:spLocks noGrp="1"/>
          </p:cNvSpPr>
          <p:nvPr>
            <p:ph type="subTitle" idx="1"/>
          </p:nvPr>
        </p:nvSpPr>
        <p:spPr/>
        <p:txBody>
          <a:bodyPr/>
          <a:lstStyle/>
          <a:p>
            <a:endParaRPr lang="en-IN" dirty="0"/>
          </a:p>
          <a:p>
            <a:endParaRPr lang="en-IN" dirty="0"/>
          </a:p>
        </p:txBody>
      </p:sp>
    </p:spTree>
    <p:extLst>
      <p:ext uri="{BB962C8B-B14F-4D97-AF65-F5344CB8AC3E}">
        <p14:creationId xmlns:p14="http://schemas.microsoft.com/office/powerpoint/2010/main" val="221347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BB8D-881C-985C-798F-89E34B1C340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BATCH  MEMBERS:</a:t>
            </a:r>
          </a:p>
        </p:txBody>
      </p:sp>
      <p:graphicFrame>
        <p:nvGraphicFramePr>
          <p:cNvPr id="4" name="Table 4">
            <a:extLst>
              <a:ext uri="{FF2B5EF4-FFF2-40B4-BE49-F238E27FC236}">
                <a16:creationId xmlns:a16="http://schemas.microsoft.com/office/drawing/2014/main" id="{FBF78197-8BA0-9A62-4D75-17061588F3A6}"/>
              </a:ext>
            </a:extLst>
          </p:cNvPr>
          <p:cNvGraphicFramePr>
            <a:graphicFrameLocks noGrp="1"/>
          </p:cNvGraphicFramePr>
          <p:nvPr>
            <p:ph idx="1"/>
            <p:extLst>
              <p:ext uri="{D42A27DB-BD31-4B8C-83A1-F6EECF244321}">
                <p14:modId xmlns:p14="http://schemas.microsoft.com/office/powerpoint/2010/main" val="3577617176"/>
              </p:ext>
            </p:extLst>
          </p:nvPr>
        </p:nvGraphicFramePr>
        <p:xfrm>
          <a:off x="177567" y="2204183"/>
          <a:ext cx="11940639" cy="4292870"/>
        </p:xfrm>
        <a:graphic>
          <a:graphicData uri="http://schemas.openxmlformats.org/drawingml/2006/table">
            <a:tbl>
              <a:tblPr firstRow="1" bandRow="1">
                <a:tableStyleId>{5C22544A-7EE6-4342-B048-85BDC9FD1C3A}</a:tableStyleId>
              </a:tblPr>
              <a:tblGrid>
                <a:gridCol w="826058">
                  <a:extLst>
                    <a:ext uri="{9D8B030D-6E8A-4147-A177-3AD203B41FA5}">
                      <a16:colId xmlns:a16="http://schemas.microsoft.com/office/drawing/2014/main" val="610408452"/>
                    </a:ext>
                  </a:extLst>
                </a:gridCol>
                <a:gridCol w="1991496">
                  <a:extLst>
                    <a:ext uri="{9D8B030D-6E8A-4147-A177-3AD203B41FA5}">
                      <a16:colId xmlns:a16="http://schemas.microsoft.com/office/drawing/2014/main" val="3613959141"/>
                    </a:ext>
                  </a:extLst>
                </a:gridCol>
                <a:gridCol w="1028804">
                  <a:extLst>
                    <a:ext uri="{9D8B030D-6E8A-4147-A177-3AD203B41FA5}">
                      <a16:colId xmlns:a16="http://schemas.microsoft.com/office/drawing/2014/main" val="4135198145"/>
                    </a:ext>
                  </a:extLst>
                </a:gridCol>
                <a:gridCol w="1866736">
                  <a:extLst>
                    <a:ext uri="{9D8B030D-6E8A-4147-A177-3AD203B41FA5}">
                      <a16:colId xmlns:a16="http://schemas.microsoft.com/office/drawing/2014/main" val="1232601972"/>
                    </a:ext>
                  </a:extLst>
                </a:gridCol>
                <a:gridCol w="4398745">
                  <a:extLst>
                    <a:ext uri="{9D8B030D-6E8A-4147-A177-3AD203B41FA5}">
                      <a16:colId xmlns:a16="http://schemas.microsoft.com/office/drawing/2014/main" val="1060581032"/>
                    </a:ext>
                  </a:extLst>
                </a:gridCol>
                <a:gridCol w="1828800">
                  <a:extLst>
                    <a:ext uri="{9D8B030D-6E8A-4147-A177-3AD203B41FA5}">
                      <a16:colId xmlns:a16="http://schemas.microsoft.com/office/drawing/2014/main" val="3229383923"/>
                    </a:ext>
                  </a:extLst>
                </a:gridCol>
              </a:tblGrid>
              <a:tr h="558266">
                <a:tc>
                  <a:txBody>
                    <a:bodyPr/>
                    <a:lstStyle/>
                    <a:p>
                      <a:r>
                        <a:rPr lang="en-IN" dirty="0">
                          <a:latin typeface="Times New Roman" panose="02020603050405020304" pitchFamily="18" charset="0"/>
                          <a:cs typeface="Times New Roman" panose="02020603050405020304" pitchFamily="18" charset="0"/>
                        </a:rPr>
                        <a:t>SI.N0 </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NAME</a:t>
                      </a:r>
                    </a:p>
                  </a:txBody>
                  <a:tcPr/>
                </a:tc>
                <a:tc>
                  <a:txBody>
                    <a:bodyPr/>
                    <a:lstStyle/>
                    <a:p>
                      <a:r>
                        <a:rPr lang="en-IN" dirty="0"/>
                        <a:t>  </a:t>
                      </a:r>
                      <a:r>
                        <a:rPr lang="en-IN" dirty="0">
                          <a:latin typeface="Times New Roman" panose="02020603050405020304" pitchFamily="18" charset="0"/>
                          <a:cs typeface="Times New Roman" panose="02020603050405020304" pitchFamily="18" charset="0"/>
                        </a:rPr>
                        <a:t>ROLE</a:t>
                      </a:r>
                    </a:p>
                  </a:txBody>
                  <a:tcPr/>
                </a:tc>
                <a:tc>
                  <a:txBody>
                    <a:bodyPr/>
                    <a:lstStyle/>
                    <a:p>
                      <a:r>
                        <a:rPr lang="en-IN" dirty="0">
                          <a:latin typeface="Times New Roman" panose="02020603050405020304" pitchFamily="18" charset="0"/>
                          <a:cs typeface="Times New Roman" panose="02020603050405020304" pitchFamily="18" charset="0"/>
                        </a:rPr>
                        <a:t>REGISTER NUMBER</a:t>
                      </a:r>
                    </a:p>
                  </a:txBody>
                  <a:tcPr/>
                </a:tc>
                <a:tc>
                  <a:txBody>
                    <a:bodyPr/>
                    <a:lstStyle/>
                    <a:p>
                      <a:r>
                        <a:rPr lang="en-IN" b="1" dirty="0">
                          <a:latin typeface="Times New Roman" panose="02020603050405020304" pitchFamily="18" charset="0"/>
                          <a:cs typeface="Times New Roman" panose="02020603050405020304" pitchFamily="18" charset="0"/>
                        </a:rPr>
                        <a:t>               E-MAIL ID</a:t>
                      </a:r>
                    </a:p>
                  </a:txBody>
                  <a:tcPr/>
                </a:tc>
                <a:tc>
                  <a:txBody>
                    <a:bodyPr/>
                    <a:lstStyle/>
                    <a:p>
                      <a:r>
                        <a:rPr lang="en-IN" dirty="0">
                          <a:latin typeface="Times New Roman" panose="02020603050405020304" pitchFamily="18" charset="0"/>
                          <a:cs typeface="Times New Roman" panose="02020603050405020304" pitchFamily="18" charset="0"/>
                        </a:rPr>
                        <a:t>CONTACT</a:t>
                      </a:r>
                    </a:p>
                    <a:p>
                      <a:r>
                        <a:rPr lang="en-IN" dirty="0">
                          <a:latin typeface="Times New Roman" panose="02020603050405020304" pitchFamily="18" charset="0"/>
                          <a:cs typeface="Times New Roman" panose="02020603050405020304" pitchFamily="18" charset="0"/>
                        </a:rPr>
                        <a:t>NUMBER</a:t>
                      </a:r>
                    </a:p>
                  </a:txBody>
                  <a:tcPr/>
                </a:tc>
                <a:extLst>
                  <a:ext uri="{0D108BD9-81ED-4DB2-BD59-A6C34878D82A}">
                    <a16:rowId xmlns:a16="http://schemas.microsoft.com/office/drawing/2014/main" val="2769284036"/>
                  </a:ext>
                </a:extLst>
              </a:tr>
              <a:tr h="545671">
                <a:tc>
                  <a:txBody>
                    <a:bodyPr/>
                    <a:lstStyle/>
                    <a:p>
                      <a:r>
                        <a:rPr lang="en-IN" b="1" dirty="0"/>
                        <a:t>  1</a:t>
                      </a:r>
                    </a:p>
                  </a:txBody>
                  <a:tcPr/>
                </a:tc>
                <a:tc>
                  <a:txBody>
                    <a:bodyPr/>
                    <a:lstStyle/>
                    <a:p>
                      <a:r>
                        <a:rPr lang="en-IN" b="1" dirty="0" err="1">
                          <a:latin typeface="Times New Roman" panose="02020603050405020304" pitchFamily="18" charset="0"/>
                          <a:cs typeface="Times New Roman" panose="02020603050405020304" pitchFamily="18" charset="0"/>
                        </a:rPr>
                        <a:t>M.Ruban</a:t>
                      </a:r>
                      <a:r>
                        <a:rPr lang="en-IN" b="1" dirty="0">
                          <a:latin typeface="Times New Roman" panose="02020603050405020304" pitchFamily="18" charset="0"/>
                          <a:cs typeface="Times New Roman" panose="02020603050405020304" pitchFamily="18" charset="0"/>
                        </a:rPr>
                        <a:t> Gladwin</a:t>
                      </a:r>
                    </a:p>
                  </a:txBody>
                  <a:tcPr/>
                </a:tc>
                <a:tc>
                  <a:txBody>
                    <a:bodyPr/>
                    <a:lstStyle/>
                    <a:p>
                      <a:r>
                        <a:rPr lang="en-IN" b="1" dirty="0">
                          <a:latin typeface="Times New Roman" panose="02020603050405020304" pitchFamily="18" charset="0"/>
                          <a:cs typeface="Times New Roman" panose="02020603050405020304" pitchFamily="18" charset="0"/>
                        </a:rPr>
                        <a:t>Mentor</a:t>
                      </a:r>
                    </a:p>
                  </a:txBody>
                  <a:tcPr/>
                </a:tc>
                <a:tc>
                  <a:txBody>
                    <a:bodyPr/>
                    <a:lstStyle/>
                    <a:p>
                      <a:r>
                        <a:rPr lang="en-IN" dirty="0"/>
                        <a:t>        -----</a:t>
                      </a:r>
                    </a:p>
                  </a:txBody>
                  <a:tcPr/>
                </a:tc>
                <a:tc>
                  <a:txBody>
                    <a:bodyPr/>
                    <a:lstStyle/>
                    <a:p>
                      <a:r>
                        <a:rPr lang="en-IN" b="1" dirty="0"/>
                        <a:t>rubangladwin@gmail.com</a:t>
                      </a:r>
                    </a:p>
                  </a:txBody>
                  <a:tcPr/>
                </a:tc>
                <a:tc>
                  <a:txBody>
                    <a:bodyPr/>
                    <a:lstStyle/>
                    <a:p>
                      <a:r>
                        <a:rPr lang="en-IN" b="1" dirty="0"/>
                        <a:t>8300591990</a:t>
                      </a:r>
                    </a:p>
                  </a:txBody>
                  <a:tcPr/>
                </a:tc>
                <a:extLst>
                  <a:ext uri="{0D108BD9-81ED-4DB2-BD59-A6C34878D82A}">
                    <a16:rowId xmlns:a16="http://schemas.microsoft.com/office/drawing/2014/main" val="1952482641"/>
                  </a:ext>
                </a:extLst>
              </a:tr>
              <a:tr h="546799">
                <a:tc>
                  <a:txBody>
                    <a:bodyPr/>
                    <a:lstStyle/>
                    <a:p>
                      <a:r>
                        <a:rPr lang="en-IN" b="1" dirty="0"/>
                        <a:t>  2</a:t>
                      </a:r>
                    </a:p>
                  </a:txBody>
                  <a:tcPr/>
                </a:tc>
                <a:tc>
                  <a:txBody>
                    <a:bodyPr/>
                    <a:lstStyle/>
                    <a:p>
                      <a:r>
                        <a:rPr lang="en-IN" dirty="0"/>
                        <a:t> </a:t>
                      </a:r>
                      <a:r>
                        <a:rPr lang="en-IN" b="1" dirty="0">
                          <a:latin typeface="Times New Roman" panose="02020603050405020304" pitchFamily="18" charset="0"/>
                          <a:cs typeface="Times New Roman" panose="02020603050405020304" pitchFamily="18" charset="0"/>
                        </a:rPr>
                        <a:t>A. </a:t>
                      </a:r>
                      <a:r>
                        <a:rPr lang="en-IN" b="1" dirty="0" err="1">
                          <a:latin typeface="Times New Roman" panose="02020603050405020304" pitchFamily="18" charset="0"/>
                          <a:cs typeface="Times New Roman" panose="02020603050405020304" pitchFamily="18" charset="0"/>
                        </a:rPr>
                        <a:t>Ashwathi</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951321106004</a:t>
                      </a:r>
                    </a:p>
                  </a:txBody>
                  <a:tcPr/>
                </a:tc>
                <a:tc>
                  <a:txBody>
                    <a:bodyPr/>
                    <a:lstStyle/>
                    <a:p>
                      <a:r>
                        <a:rPr lang="en-IN" b="1" dirty="0"/>
                        <a:t>ashwathi1105@gmail.com</a:t>
                      </a:r>
                    </a:p>
                  </a:txBody>
                  <a:tcPr/>
                </a:tc>
                <a:tc>
                  <a:txBody>
                    <a:bodyPr/>
                    <a:lstStyle/>
                    <a:p>
                      <a:r>
                        <a:rPr lang="en-IN" b="1" dirty="0"/>
                        <a:t>8248158255</a:t>
                      </a:r>
                    </a:p>
                  </a:txBody>
                  <a:tcPr/>
                </a:tc>
                <a:extLst>
                  <a:ext uri="{0D108BD9-81ED-4DB2-BD59-A6C34878D82A}">
                    <a16:rowId xmlns:a16="http://schemas.microsoft.com/office/drawing/2014/main" val="4279062121"/>
                  </a:ext>
                </a:extLst>
              </a:tr>
              <a:tr h="510139">
                <a:tc>
                  <a:txBody>
                    <a:bodyPr/>
                    <a:lstStyle/>
                    <a:p>
                      <a:r>
                        <a:rPr lang="en-IN" dirty="0"/>
                        <a:t>  </a:t>
                      </a:r>
                      <a:r>
                        <a:rPr lang="en-IN" b="1" dirty="0"/>
                        <a:t>3</a:t>
                      </a:r>
                    </a:p>
                  </a:txBody>
                  <a:tcPr/>
                </a:tc>
                <a:tc>
                  <a:txBody>
                    <a:bodyPr/>
                    <a:lstStyle/>
                    <a:p>
                      <a:r>
                        <a:rPr lang="en-IN" b="1" dirty="0">
                          <a:latin typeface="Times New Roman" panose="02020603050405020304" pitchFamily="18" charset="0"/>
                          <a:cs typeface="Times New Roman" panose="02020603050405020304" pitchFamily="18" charset="0"/>
                        </a:rPr>
                        <a:t>P. Mari </a:t>
                      </a:r>
                      <a:r>
                        <a:rPr lang="en-IN" b="1" dirty="0" err="1">
                          <a:latin typeface="Times New Roman" panose="02020603050405020304" pitchFamily="18" charset="0"/>
                          <a:cs typeface="Times New Roman" panose="02020603050405020304" pitchFamily="18" charset="0"/>
                        </a:rPr>
                        <a:t>Rajakumari</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951321106026</a:t>
                      </a:r>
                    </a:p>
                  </a:txBody>
                  <a:tcPr/>
                </a:tc>
                <a:tc>
                  <a:txBody>
                    <a:bodyPr/>
                    <a:lstStyle/>
                    <a:p>
                      <a:r>
                        <a:rPr lang="en-IN" b="1" dirty="0"/>
                        <a:t>sandhanamariamman@gmail.com</a:t>
                      </a:r>
                    </a:p>
                  </a:txBody>
                  <a:tcPr/>
                </a:tc>
                <a:tc>
                  <a:txBody>
                    <a:bodyPr/>
                    <a:lstStyle/>
                    <a:p>
                      <a:r>
                        <a:rPr lang="en-IN" b="1" dirty="0"/>
                        <a:t>9047770719</a:t>
                      </a:r>
                    </a:p>
                  </a:txBody>
                  <a:tcPr/>
                </a:tc>
                <a:extLst>
                  <a:ext uri="{0D108BD9-81ED-4DB2-BD59-A6C34878D82A}">
                    <a16:rowId xmlns:a16="http://schemas.microsoft.com/office/drawing/2014/main" val="3492519720"/>
                  </a:ext>
                </a:extLst>
              </a:tr>
              <a:tr h="545671">
                <a:tc>
                  <a:txBody>
                    <a:bodyPr/>
                    <a:lstStyle/>
                    <a:p>
                      <a:r>
                        <a:rPr lang="en-IN" b="1" dirty="0"/>
                        <a:t>  4</a:t>
                      </a:r>
                    </a:p>
                  </a:txBody>
                  <a:tcPr/>
                </a:tc>
                <a:tc>
                  <a:txBody>
                    <a:bodyPr/>
                    <a:lstStyle/>
                    <a:p>
                      <a:r>
                        <a:rPr lang="en-IN" b="1" dirty="0">
                          <a:latin typeface="Times New Roman" panose="02020603050405020304" pitchFamily="18" charset="0"/>
                          <a:cs typeface="Times New Roman" panose="02020603050405020304" pitchFamily="18" charset="0"/>
                        </a:rPr>
                        <a:t>G. </a:t>
                      </a:r>
                      <a:r>
                        <a:rPr lang="en-IN" b="1" dirty="0" err="1">
                          <a:latin typeface="Times New Roman" panose="02020603050405020304" pitchFamily="18" charset="0"/>
                          <a:cs typeface="Times New Roman" panose="02020603050405020304" pitchFamily="18" charset="0"/>
                        </a:rPr>
                        <a:t>Mutharasi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Mukila</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951321106302</a:t>
                      </a:r>
                    </a:p>
                  </a:txBody>
                  <a:tcPr/>
                </a:tc>
                <a:tc>
                  <a:txBody>
                    <a:bodyPr/>
                    <a:lstStyle/>
                    <a:p>
                      <a:r>
                        <a:rPr lang="en-IN" b="1" dirty="0"/>
                        <a:t>varshaganesan680@gmail.com</a:t>
                      </a:r>
                    </a:p>
                  </a:txBody>
                  <a:tcPr/>
                </a:tc>
                <a:tc>
                  <a:txBody>
                    <a:bodyPr/>
                    <a:lstStyle/>
                    <a:p>
                      <a:r>
                        <a:rPr lang="en-IN" b="1" dirty="0"/>
                        <a:t>9786766486</a:t>
                      </a:r>
                    </a:p>
                  </a:txBody>
                  <a:tcPr/>
                </a:tc>
                <a:extLst>
                  <a:ext uri="{0D108BD9-81ED-4DB2-BD59-A6C34878D82A}">
                    <a16:rowId xmlns:a16="http://schemas.microsoft.com/office/drawing/2014/main" val="2804920683"/>
                  </a:ext>
                </a:extLst>
              </a:tr>
              <a:tr h="545671">
                <a:tc>
                  <a:txBody>
                    <a:bodyPr/>
                    <a:lstStyle/>
                    <a:p>
                      <a:r>
                        <a:rPr lang="en-IN" b="1" dirty="0"/>
                        <a:t>  5</a:t>
                      </a:r>
                    </a:p>
                  </a:txBody>
                  <a:tcPr/>
                </a:tc>
                <a:tc>
                  <a:txBody>
                    <a:bodyPr/>
                    <a:lstStyle/>
                    <a:p>
                      <a:r>
                        <a:rPr lang="en-IN" b="1" dirty="0">
                          <a:latin typeface="Times New Roman" panose="02020603050405020304" pitchFamily="18" charset="0"/>
                          <a:cs typeface="Times New Roman" panose="02020603050405020304" pitchFamily="18" charset="0"/>
                        </a:rPr>
                        <a:t>L .Muthu Lakshmi</a:t>
                      </a: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951321106031</a:t>
                      </a:r>
                    </a:p>
                  </a:txBody>
                  <a:tcPr/>
                </a:tc>
                <a:tc>
                  <a:txBody>
                    <a:bodyPr/>
                    <a:lstStyle/>
                    <a:p>
                      <a:r>
                        <a:rPr lang="en-IN" b="1" dirty="0"/>
                        <a:t>muthulakshmi4889@gmail.com</a:t>
                      </a:r>
                    </a:p>
                  </a:txBody>
                  <a:tcPr/>
                </a:tc>
                <a:tc>
                  <a:txBody>
                    <a:bodyPr/>
                    <a:lstStyle/>
                    <a:p>
                      <a:r>
                        <a:rPr lang="en-IN" b="1" dirty="0"/>
                        <a:t>6384752335</a:t>
                      </a:r>
                    </a:p>
                  </a:txBody>
                  <a:tcPr/>
                </a:tc>
                <a:extLst>
                  <a:ext uri="{0D108BD9-81ED-4DB2-BD59-A6C34878D82A}">
                    <a16:rowId xmlns:a16="http://schemas.microsoft.com/office/drawing/2014/main" val="905045011"/>
                  </a:ext>
                </a:extLst>
              </a:tr>
              <a:tr h="545671">
                <a:tc>
                  <a:txBody>
                    <a:bodyPr/>
                    <a:lstStyle/>
                    <a:p>
                      <a:r>
                        <a:rPr lang="en-IN" b="1" dirty="0"/>
                        <a:t>  6</a:t>
                      </a:r>
                    </a:p>
                  </a:txBody>
                  <a:tcPr/>
                </a:tc>
                <a:tc>
                  <a:txBody>
                    <a:bodyPr/>
                    <a:lstStyle/>
                    <a:p>
                      <a:r>
                        <a:rPr lang="en-IN" b="1" dirty="0">
                          <a:latin typeface="Times New Roman" panose="02020603050405020304" pitchFamily="18" charset="0"/>
                          <a:cs typeface="Times New Roman" panose="02020603050405020304" pitchFamily="18" charset="0"/>
                        </a:rPr>
                        <a:t>S. Nandhini</a:t>
                      </a:r>
                    </a:p>
                  </a:txBody>
                  <a:tcPr/>
                </a:tc>
                <a:tc>
                  <a:txBody>
                    <a:bodyPr/>
                    <a:lstStyle/>
                    <a:p>
                      <a:r>
                        <a:rPr lang="en-IN" b="1" dirty="0">
                          <a:latin typeface="Times New Roman" panose="02020603050405020304" pitchFamily="18" charset="0"/>
                          <a:cs typeface="Times New Roman" panose="02020603050405020304" pitchFamily="18" charset="0"/>
                        </a:rPr>
                        <a:t>Student</a:t>
                      </a:r>
                    </a:p>
                  </a:txBody>
                  <a:tcPr/>
                </a:tc>
                <a:tc>
                  <a:txBody>
                    <a:bodyPr/>
                    <a:lstStyle/>
                    <a:p>
                      <a:r>
                        <a:rPr lang="en-IN" b="1" dirty="0"/>
                        <a:t>951321106033</a:t>
                      </a:r>
                    </a:p>
                  </a:txBody>
                  <a:tcPr/>
                </a:tc>
                <a:tc>
                  <a:txBody>
                    <a:bodyPr/>
                    <a:lstStyle/>
                    <a:p>
                      <a:r>
                        <a:rPr lang="en-IN" b="1" dirty="0"/>
                        <a:t>snandhini2909@gmail.com</a:t>
                      </a:r>
                    </a:p>
                  </a:txBody>
                  <a:tcPr/>
                </a:tc>
                <a:tc>
                  <a:txBody>
                    <a:bodyPr/>
                    <a:lstStyle/>
                    <a:p>
                      <a:r>
                        <a:rPr lang="en-IN" b="1" dirty="0"/>
                        <a:t>9345565764</a:t>
                      </a:r>
                    </a:p>
                  </a:txBody>
                  <a:tcPr/>
                </a:tc>
                <a:extLst>
                  <a:ext uri="{0D108BD9-81ED-4DB2-BD59-A6C34878D82A}">
                    <a16:rowId xmlns:a16="http://schemas.microsoft.com/office/drawing/2014/main" val="2550465930"/>
                  </a:ext>
                </a:extLst>
              </a:tr>
            </a:tbl>
          </a:graphicData>
        </a:graphic>
      </p:graphicFrame>
    </p:spTree>
    <p:extLst>
      <p:ext uri="{BB962C8B-B14F-4D97-AF65-F5344CB8AC3E}">
        <p14:creationId xmlns:p14="http://schemas.microsoft.com/office/powerpoint/2010/main" val="368789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61B2-ED16-4452-FF4C-9A2F34AE6FC6}"/>
              </a:ext>
            </a:extLst>
          </p:cNvPr>
          <p:cNvSpPr>
            <a:spLocks noGrp="1"/>
          </p:cNvSpPr>
          <p:nvPr>
            <p:ph type="title"/>
          </p:nvPr>
        </p:nvSpPr>
        <p:spPr>
          <a:xfrm>
            <a:off x="1222408" y="973668"/>
            <a:ext cx="8693959" cy="706964"/>
          </a:xfrm>
        </p:spPr>
        <p:txBody>
          <a:bodyPr/>
          <a:lstStyle/>
          <a:p>
            <a:r>
              <a:rPr lang="en-IN" b="1" dirty="0">
                <a:latin typeface="Times New Roman" panose="02020603050405020304" pitchFamily="18" charset="0"/>
                <a:cs typeface="Times New Roman" panose="02020603050405020304" pitchFamily="18" charset="0"/>
              </a:rPr>
              <a:t>            INTRODUCTION OF IOT</a:t>
            </a:r>
          </a:p>
        </p:txBody>
      </p:sp>
      <p:sp>
        <p:nvSpPr>
          <p:cNvPr id="3" name="Content Placeholder 2">
            <a:extLst>
              <a:ext uri="{FF2B5EF4-FFF2-40B4-BE49-F238E27FC236}">
                <a16:creationId xmlns:a16="http://schemas.microsoft.com/office/drawing/2014/main" id="{1AEC8DA7-05C2-F163-E2B0-5A42A8505782}"/>
              </a:ext>
            </a:extLst>
          </p:cNvPr>
          <p:cNvSpPr>
            <a:spLocks noGrp="1"/>
          </p:cNvSpPr>
          <p:nvPr>
            <p:ph idx="1"/>
          </p:nvPr>
        </p:nvSpPr>
        <p:spPr>
          <a:xfrm>
            <a:off x="1154954" y="2603500"/>
            <a:ext cx="8825659" cy="2565266"/>
          </a:xfrm>
        </p:spPr>
        <p:txBody>
          <a:bodyPr>
            <a:normAutofit lnSpcReduction="10000"/>
          </a:bodyPr>
          <a:lstStyle/>
          <a:p>
            <a:pPr marL="0" indent="0" algn="just">
              <a:buNone/>
            </a:pPr>
            <a:r>
              <a:rPr lang="en-IN" sz="2800" dirty="0"/>
              <a:t>The Internet of Things (IoT) describes the network of physical objects-”things”-that are embedded with sensors, software and other technologies for the purpose of connecting and exchanging data with other devices and systems over the internet.</a:t>
            </a:r>
          </a:p>
        </p:txBody>
      </p:sp>
    </p:spTree>
    <p:extLst>
      <p:ext uri="{BB962C8B-B14F-4D97-AF65-F5344CB8AC3E}">
        <p14:creationId xmlns:p14="http://schemas.microsoft.com/office/powerpoint/2010/main" val="317705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4845-F0D8-F289-DA44-377315095BEB}"/>
              </a:ext>
            </a:extLst>
          </p:cNvPr>
          <p:cNvSpPr>
            <a:spLocks noGrp="1"/>
          </p:cNvSpPr>
          <p:nvPr>
            <p:ph type="title"/>
          </p:nvPr>
        </p:nvSpPr>
        <p:spPr>
          <a:xfrm>
            <a:off x="1141413" y="618518"/>
            <a:ext cx="9905998" cy="1008804"/>
          </a:xfrm>
        </p:spPr>
        <p:txBody>
          <a:bodyPr/>
          <a:lstStyle/>
          <a:p>
            <a:r>
              <a:rPr lang="en-IN" b="1" dirty="0"/>
              <a:t>PROBLEM STATEMENT</a:t>
            </a:r>
            <a:endParaRPr lang="en-US" b="1" dirty="0"/>
          </a:p>
        </p:txBody>
      </p:sp>
      <p:sp>
        <p:nvSpPr>
          <p:cNvPr id="3" name="Content Placeholder 2">
            <a:extLst>
              <a:ext uri="{FF2B5EF4-FFF2-40B4-BE49-F238E27FC236}">
                <a16:creationId xmlns:a16="http://schemas.microsoft.com/office/drawing/2014/main" id="{F8219120-50A7-39FB-B288-27ECB5434E8D}"/>
              </a:ext>
            </a:extLst>
          </p:cNvPr>
          <p:cNvSpPr>
            <a:spLocks noGrp="1"/>
          </p:cNvSpPr>
          <p:nvPr>
            <p:ph idx="1"/>
          </p:nvPr>
        </p:nvSpPr>
        <p:spPr>
          <a:xfrm>
            <a:off x="1141412" y="2076772"/>
            <a:ext cx="9905999" cy="4162709"/>
          </a:xfrm>
        </p:spPr>
        <p:txBody>
          <a:bodyPr>
            <a:normAutofit/>
          </a:bodyPr>
          <a:lstStyle/>
          <a:p>
            <a:pPr marL="0" indent="0" algn="just">
              <a:buNone/>
            </a:pPr>
            <a:r>
              <a:rPr lang="en-IN" sz="3200" dirty="0">
                <a:solidFill>
                  <a:schemeClr val="tx1"/>
                </a:solidFill>
              </a:rPr>
              <a:t>     Traffic congestion problems consist of incremental delay, vehicle operating  costs such as fuel consumption, pollution emissions and stress that result from interference among vehicles in the traffic stream, particularly as traffic volumes approach a road’s capacity. </a:t>
            </a:r>
            <a:endParaRPr lang="en-US" sz="3200" dirty="0"/>
          </a:p>
        </p:txBody>
      </p:sp>
    </p:spTree>
    <p:extLst>
      <p:ext uri="{BB962C8B-B14F-4D97-AF65-F5344CB8AC3E}">
        <p14:creationId xmlns:p14="http://schemas.microsoft.com/office/powerpoint/2010/main" val="345629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23ACE-70EB-1C63-C7AC-4F8B4B1B2B89}"/>
              </a:ext>
            </a:extLst>
          </p:cNvPr>
          <p:cNvSpPr>
            <a:spLocks noGrp="1"/>
          </p:cNvSpPr>
          <p:nvPr>
            <p:ph type="title"/>
          </p:nvPr>
        </p:nvSpPr>
        <p:spPr/>
        <p:txBody>
          <a:bodyPr/>
          <a:lstStyle/>
          <a:p>
            <a:r>
              <a:rPr lang="en-IN" b="1" dirty="0"/>
              <a:t>DESIGN THINKING:</a:t>
            </a:r>
          </a:p>
        </p:txBody>
      </p:sp>
      <p:sp>
        <p:nvSpPr>
          <p:cNvPr id="4" name="Content Placeholder 3">
            <a:extLst>
              <a:ext uri="{FF2B5EF4-FFF2-40B4-BE49-F238E27FC236}">
                <a16:creationId xmlns:a16="http://schemas.microsoft.com/office/drawing/2014/main" id="{C67D2B41-02F2-4BA1-5240-41D6B7640AF0}"/>
              </a:ext>
            </a:extLst>
          </p:cNvPr>
          <p:cNvSpPr>
            <a:spLocks noGrp="1"/>
          </p:cNvSpPr>
          <p:nvPr>
            <p:ph idx="1"/>
          </p:nvPr>
        </p:nvSpPr>
        <p:spPr/>
        <p:txBody>
          <a:bodyPr>
            <a:normAutofit fontScale="92500" lnSpcReduction="10000"/>
          </a:bodyPr>
          <a:lstStyle/>
          <a:p>
            <a:pPr marL="0" indent="0" algn="just">
              <a:buNone/>
            </a:pPr>
            <a:r>
              <a:rPr lang="en-IN" dirty="0"/>
              <a:t>  1.PROJECT OBJECTIVES: Define objectives such as real-time flood monitoring, early warning issuance , public safety , and emergency response          coordination.   </a:t>
            </a:r>
          </a:p>
          <a:p>
            <a:pPr marL="0" indent="0">
              <a:buNone/>
            </a:pPr>
            <a:r>
              <a:rPr lang="en-IN" dirty="0"/>
              <a:t>  2.IoT Sensor Network Design: Plan the deployment of IoT sensors to monitor</a:t>
            </a:r>
          </a:p>
          <a:p>
            <a:pPr marL="0" indent="0">
              <a:buNone/>
            </a:pPr>
            <a:r>
              <a:rPr lang="en-IN" dirty="0"/>
              <a:t>Water levels in flood-prone areas.</a:t>
            </a:r>
          </a:p>
          <a:p>
            <a:pPr marL="0" indent="0">
              <a:buNone/>
            </a:pPr>
            <a:r>
              <a:rPr lang="en-IN" dirty="0"/>
              <a:t>  3.Early Warning Platform : Design a web based platform to display real-time water level data and issue flood warnings. </a:t>
            </a:r>
          </a:p>
          <a:p>
            <a:pPr marL="0" indent="0">
              <a:buNone/>
            </a:pPr>
            <a:r>
              <a:rPr lang="en-IN" dirty="0"/>
              <a:t> 4.Integration Approach : Determine how IoT sensors will send data to the early warning platform.</a:t>
            </a:r>
          </a:p>
        </p:txBody>
      </p:sp>
    </p:spTree>
    <p:extLst>
      <p:ext uri="{BB962C8B-B14F-4D97-AF65-F5344CB8AC3E}">
        <p14:creationId xmlns:p14="http://schemas.microsoft.com/office/powerpoint/2010/main" val="416654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39E97C-F98B-7249-AF25-7A8035001FCC}"/>
              </a:ext>
            </a:extLst>
          </p:cNvPr>
          <p:cNvSpPr>
            <a:spLocks noGrp="1"/>
          </p:cNvSpPr>
          <p:nvPr>
            <p:ph type="title"/>
          </p:nvPr>
        </p:nvSpPr>
        <p:spPr/>
        <p:txBody>
          <a:bodyPr/>
          <a:lstStyle/>
          <a:p>
            <a:r>
              <a:rPr lang="en-IN" b="1" dirty="0"/>
              <a:t>BLOCK DIAGRAM:</a:t>
            </a:r>
          </a:p>
        </p:txBody>
      </p:sp>
      <p:sp>
        <p:nvSpPr>
          <p:cNvPr id="13" name="Flowchart: Process 12">
            <a:extLst>
              <a:ext uri="{FF2B5EF4-FFF2-40B4-BE49-F238E27FC236}">
                <a16:creationId xmlns:a16="http://schemas.microsoft.com/office/drawing/2014/main" id="{D8B823AE-9C06-A9D9-D405-F9F6AD91C28D}"/>
              </a:ext>
            </a:extLst>
          </p:cNvPr>
          <p:cNvSpPr/>
          <p:nvPr/>
        </p:nvSpPr>
        <p:spPr>
          <a:xfrm>
            <a:off x="368971" y="4759693"/>
            <a:ext cx="2290811" cy="63045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APR33A3</a:t>
            </a:r>
          </a:p>
        </p:txBody>
      </p:sp>
      <p:sp>
        <p:nvSpPr>
          <p:cNvPr id="15" name="Rectangle 14">
            <a:extLst>
              <a:ext uri="{FF2B5EF4-FFF2-40B4-BE49-F238E27FC236}">
                <a16:creationId xmlns:a16="http://schemas.microsoft.com/office/drawing/2014/main" id="{5054C0C5-3CA5-C0B9-08D8-279CCF966458}"/>
              </a:ext>
            </a:extLst>
          </p:cNvPr>
          <p:cNvSpPr/>
          <p:nvPr/>
        </p:nvSpPr>
        <p:spPr>
          <a:xfrm flipH="1">
            <a:off x="3968817" y="2654833"/>
            <a:ext cx="1950719" cy="3782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Arduino uno</a:t>
            </a:r>
          </a:p>
        </p:txBody>
      </p:sp>
      <p:sp>
        <p:nvSpPr>
          <p:cNvPr id="17" name="Rectangle 16">
            <a:extLst>
              <a:ext uri="{FF2B5EF4-FFF2-40B4-BE49-F238E27FC236}">
                <a16:creationId xmlns:a16="http://schemas.microsoft.com/office/drawing/2014/main" id="{36C88831-EC3D-0A46-B328-D7868C247121}"/>
              </a:ext>
            </a:extLst>
          </p:cNvPr>
          <p:cNvSpPr/>
          <p:nvPr/>
        </p:nvSpPr>
        <p:spPr>
          <a:xfrm>
            <a:off x="6859604" y="4759693"/>
            <a:ext cx="1421330" cy="706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Ethernet</a:t>
            </a:r>
          </a:p>
          <a:p>
            <a:pPr algn="ctr"/>
            <a:r>
              <a:rPr lang="en-IN" dirty="0"/>
              <a:t> shield</a:t>
            </a:r>
          </a:p>
        </p:txBody>
      </p:sp>
      <p:sp>
        <p:nvSpPr>
          <p:cNvPr id="18" name="Flowchart: Magnetic Disk 17">
            <a:extLst>
              <a:ext uri="{FF2B5EF4-FFF2-40B4-BE49-F238E27FC236}">
                <a16:creationId xmlns:a16="http://schemas.microsoft.com/office/drawing/2014/main" id="{21FE7C35-E133-BE4A-B176-43A9C2056A38}"/>
              </a:ext>
            </a:extLst>
          </p:cNvPr>
          <p:cNvSpPr/>
          <p:nvPr/>
        </p:nvSpPr>
        <p:spPr>
          <a:xfrm>
            <a:off x="10029524" y="3272590"/>
            <a:ext cx="1450207" cy="211755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Database</a:t>
            </a:r>
          </a:p>
        </p:txBody>
      </p:sp>
      <p:cxnSp>
        <p:nvCxnSpPr>
          <p:cNvPr id="20" name="Straight Arrow Connector 19">
            <a:extLst>
              <a:ext uri="{FF2B5EF4-FFF2-40B4-BE49-F238E27FC236}">
                <a16:creationId xmlns:a16="http://schemas.microsoft.com/office/drawing/2014/main" id="{F0F82CFE-6E30-2BC6-B458-F309DBB721BE}"/>
              </a:ext>
            </a:extLst>
          </p:cNvPr>
          <p:cNvCxnSpPr>
            <a:cxnSpLocks/>
          </p:cNvCxnSpPr>
          <p:nvPr/>
        </p:nvCxnSpPr>
        <p:spPr>
          <a:xfrm flipV="1">
            <a:off x="2659782" y="3030063"/>
            <a:ext cx="1299410" cy="77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61547A5-4D42-B8C5-8CCF-ED22219A9029}"/>
              </a:ext>
            </a:extLst>
          </p:cNvPr>
          <p:cNvCxnSpPr>
            <a:cxnSpLocks/>
            <a:stCxn id="13" idx="0"/>
          </p:cNvCxnSpPr>
          <p:nvPr/>
        </p:nvCxnSpPr>
        <p:spPr>
          <a:xfrm flipV="1">
            <a:off x="1514377" y="3429000"/>
            <a:ext cx="0" cy="1330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lowchart: Process 45">
            <a:extLst>
              <a:ext uri="{FF2B5EF4-FFF2-40B4-BE49-F238E27FC236}">
                <a16:creationId xmlns:a16="http://schemas.microsoft.com/office/drawing/2014/main" id="{A0A8A992-4193-0BD6-3A05-8EB131463273}"/>
              </a:ext>
            </a:extLst>
          </p:cNvPr>
          <p:cNvSpPr/>
          <p:nvPr/>
        </p:nvSpPr>
        <p:spPr>
          <a:xfrm>
            <a:off x="705852" y="2751085"/>
            <a:ext cx="1950719" cy="65144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GSM SIM 900A</a:t>
            </a:r>
          </a:p>
        </p:txBody>
      </p:sp>
      <p:sp>
        <p:nvSpPr>
          <p:cNvPr id="67" name="Rectangle 66">
            <a:extLst>
              <a:ext uri="{FF2B5EF4-FFF2-40B4-BE49-F238E27FC236}">
                <a16:creationId xmlns:a16="http://schemas.microsoft.com/office/drawing/2014/main" id="{E2E3DCD6-003B-D51B-E080-0C9E0F0E887E}"/>
              </a:ext>
            </a:extLst>
          </p:cNvPr>
          <p:cNvSpPr/>
          <p:nvPr/>
        </p:nvSpPr>
        <p:spPr>
          <a:xfrm>
            <a:off x="6987941" y="2851684"/>
            <a:ext cx="1463040" cy="886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Ultrasonic</a:t>
            </a:r>
          </a:p>
          <a:p>
            <a:pPr algn="ctr"/>
            <a:r>
              <a:rPr lang="en-IN" dirty="0"/>
              <a:t>sensor</a:t>
            </a:r>
          </a:p>
        </p:txBody>
      </p:sp>
      <p:cxnSp>
        <p:nvCxnSpPr>
          <p:cNvPr id="69" name="Straight Arrow Connector 68">
            <a:extLst>
              <a:ext uri="{FF2B5EF4-FFF2-40B4-BE49-F238E27FC236}">
                <a16:creationId xmlns:a16="http://schemas.microsoft.com/office/drawing/2014/main" id="{786C5D8B-B004-53F3-9AF6-F3F5FE24ED4A}"/>
              </a:ext>
            </a:extLst>
          </p:cNvPr>
          <p:cNvCxnSpPr>
            <a:cxnSpLocks/>
          </p:cNvCxnSpPr>
          <p:nvPr/>
        </p:nvCxnSpPr>
        <p:spPr>
          <a:xfrm>
            <a:off x="1581752" y="34290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A1F5C15-C22C-7507-C0C7-2710413DDCAC}"/>
              </a:ext>
            </a:extLst>
          </p:cNvPr>
          <p:cNvCxnSpPr>
            <a:cxnSpLocks/>
          </p:cNvCxnSpPr>
          <p:nvPr/>
        </p:nvCxnSpPr>
        <p:spPr>
          <a:xfrm>
            <a:off x="5909911" y="3030063"/>
            <a:ext cx="10780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58D5B3A-1640-1AA6-5355-E0F7208C58B1}"/>
              </a:ext>
            </a:extLst>
          </p:cNvPr>
          <p:cNvCxnSpPr>
            <a:cxnSpLocks/>
          </p:cNvCxnSpPr>
          <p:nvPr/>
        </p:nvCxnSpPr>
        <p:spPr>
          <a:xfrm flipH="1">
            <a:off x="5881031" y="4997918"/>
            <a:ext cx="9785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C349E46-8154-55C4-6C17-77FBCEFB5E12}"/>
              </a:ext>
            </a:extLst>
          </p:cNvPr>
          <p:cNvCxnSpPr>
            <a:cxnSpLocks/>
            <a:stCxn id="67" idx="3"/>
          </p:cNvCxnSpPr>
          <p:nvPr/>
        </p:nvCxnSpPr>
        <p:spPr>
          <a:xfrm>
            <a:off x="8450981" y="3294758"/>
            <a:ext cx="1578543" cy="747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3D3EFCC-811E-9D8F-DE98-99801D4E6EB7}"/>
              </a:ext>
            </a:extLst>
          </p:cNvPr>
          <p:cNvCxnSpPr>
            <a:cxnSpLocks/>
            <a:stCxn id="17" idx="3"/>
          </p:cNvCxnSpPr>
          <p:nvPr/>
        </p:nvCxnSpPr>
        <p:spPr>
          <a:xfrm flipV="1">
            <a:off x="8280934" y="4485685"/>
            <a:ext cx="1748590" cy="627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05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B765-DD11-7FA9-E613-BC567646A63D}"/>
              </a:ext>
            </a:extLst>
          </p:cNvPr>
          <p:cNvSpPr>
            <a:spLocks noGrp="1"/>
          </p:cNvSpPr>
          <p:nvPr>
            <p:ph type="title"/>
          </p:nvPr>
        </p:nvSpPr>
        <p:spPr>
          <a:xfrm>
            <a:off x="1201221" y="618033"/>
            <a:ext cx="9905998" cy="1478570"/>
          </a:xfrm>
        </p:spPr>
        <p:txBody>
          <a:bodyPr/>
          <a:lstStyle/>
          <a:p>
            <a:r>
              <a:rPr lang="en-IN" b="1" dirty="0"/>
              <a:t>FLOW CHART </a:t>
            </a:r>
          </a:p>
        </p:txBody>
      </p:sp>
      <p:sp>
        <p:nvSpPr>
          <p:cNvPr id="3" name="Oval 2">
            <a:extLst>
              <a:ext uri="{FF2B5EF4-FFF2-40B4-BE49-F238E27FC236}">
                <a16:creationId xmlns:a16="http://schemas.microsoft.com/office/drawing/2014/main" id="{CA187A35-4873-2E9A-6E37-B3F803B6286E}"/>
              </a:ext>
            </a:extLst>
          </p:cNvPr>
          <p:cNvSpPr/>
          <p:nvPr/>
        </p:nvSpPr>
        <p:spPr>
          <a:xfrm flipH="1">
            <a:off x="5145902" y="1939552"/>
            <a:ext cx="1583358" cy="5751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 </a:t>
            </a:r>
          </a:p>
        </p:txBody>
      </p:sp>
      <p:sp>
        <p:nvSpPr>
          <p:cNvPr id="4" name="Rectangle: Single Corner Rounded 3">
            <a:extLst>
              <a:ext uri="{FF2B5EF4-FFF2-40B4-BE49-F238E27FC236}">
                <a16:creationId xmlns:a16="http://schemas.microsoft.com/office/drawing/2014/main" id="{E861F334-A8D2-124F-07DD-9B2B211180FE}"/>
              </a:ext>
            </a:extLst>
          </p:cNvPr>
          <p:cNvSpPr/>
          <p:nvPr/>
        </p:nvSpPr>
        <p:spPr>
          <a:xfrm>
            <a:off x="4129237" y="3003081"/>
            <a:ext cx="3570973" cy="575110"/>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Read Distance </a:t>
            </a:r>
          </a:p>
        </p:txBody>
      </p:sp>
      <p:sp>
        <p:nvSpPr>
          <p:cNvPr id="5" name="Rectangle: Top Corners Rounded 4">
            <a:extLst>
              <a:ext uri="{FF2B5EF4-FFF2-40B4-BE49-F238E27FC236}">
                <a16:creationId xmlns:a16="http://schemas.microsoft.com/office/drawing/2014/main" id="{599B84E5-08C9-63F1-EF46-FF6A49B91548}"/>
              </a:ext>
            </a:extLst>
          </p:cNvPr>
          <p:cNvSpPr/>
          <p:nvPr/>
        </p:nvSpPr>
        <p:spPr>
          <a:xfrm rot="10800000" flipV="1">
            <a:off x="4024568" y="3995687"/>
            <a:ext cx="3570973" cy="575109"/>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Calculate height from distance</a:t>
            </a:r>
          </a:p>
        </p:txBody>
      </p:sp>
      <p:sp>
        <p:nvSpPr>
          <p:cNvPr id="6" name="Flowchart: Decision 5">
            <a:extLst>
              <a:ext uri="{FF2B5EF4-FFF2-40B4-BE49-F238E27FC236}">
                <a16:creationId xmlns:a16="http://schemas.microsoft.com/office/drawing/2014/main" id="{9C731623-114A-5846-0D4C-67616DD4916E}"/>
              </a:ext>
            </a:extLst>
          </p:cNvPr>
          <p:cNvSpPr/>
          <p:nvPr/>
        </p:nvSpPr>
        <p:spPr>
          <a:xfrm>
            <a:off x="4561527" y="4839859"/>
            <a:ext cx="2945329" cy="797515"/>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If(height&gt;= threshold)</a:t>
            </a:r>
          </a:p>
        </p:txBody>
      </p:sp>
      <p:sp>
        <p:nvSpPr>
          <p:cNvPr id="7" name="Rectangle 6">
            <a:extLst>
              <a:ext uri="{FF2B5EF4-FFF2-40B4-BE49-F238E27FC236}">
                <a16:creationId xmlns:a16="http://schemas.microsoft.com/office/drawing/2014/main" id="{22225C5E-B98A-BF52-DD44-EB165C2D577B}"/>
              </a:ext>
            </a:extLst>
          </p:cNvPr>
          <p:cNvSpPr/>
          <p:nvPr/>
        </p:nvSpPr>
        <p:spPr>
          <a:xfrm>
            <a:off x="8557509" y="5790624"/>
            <a:ext cx="3272588" cy="706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Update the web page </a:t>
            </a:r>
          </a:p>
        </p:txBody>
      </p:sp>
      <p:sp>
        <p:nvSpPr>
          <p:cNvPr id="8" name="Rectangle: Single Corner Rounded 7">
            <a:extLst>
              <a:ext uri="{FF2B5EF4-FFF2-40B4-BE49-F238E27FC236}">
                <a16:creationId xmlns:a16="http://schemas.microsoft.com/office/drawing/2014/main" id="{8372C15E-CEF6-73D8-63C3-78E662D6FD85}"/>
              </a:ext>
            </a:extLst>
          </p:cNvPr>
          <p:cNvSpPr/>
          <p:nvPr/>
        </p:nvSpPr>
        <p:spPr>
          <a:xfrm flipH="1">
            <a:off x="1812787" y="5677605"/>
            <a:ext cx="2421458" cy="805388"/>
          </a:xfrm>
          <a:prstGeom prst="round1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Make call and update the web page</a:t>
            </a:r>
          </a:p>
        </p:txBody>
      </p:sp>
      <p:sp>
        <p:nvSpPr>
          <p:cNvPr id="10" name="Oval 9">
            <a:extLst>
              <a:ext uri="{FF2B5EF4-FFF2-40B4-BE49-F238E27FC236}">
                <a16:creationId xmlns:a16="http://schemas.microsoft.com/office/drawing/2014/main" id="{2E35517C-12B9-B075-1565-36BD87165096}"/>
              </a:ext>
            </a:extLst>
          </p:cNvPr>
          <p:cNvSpPr/>
          <p:nvPr/>
        </p:nvSpPr>
        <p:spPr>
          <a:xfrm>
            <a:off x="5897366" y="6080299"/>
            <a:ext cx="513708" cy="41112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D3CE2E23-B146-105A-7257-941416FFB6FB}"/>
                  </a:ext>
                </a:extLst>
              </p14:cNvPr>
              <p14:cNvContentPartPr/>
              <p14:nvPr/>
            </p14:nvContentPartPr>
            <p14:xfrm>
              <a:off x="12034915" y="2967961"/>
              <a:ext cx="755" cy="360"/>
            </p14:xfrm>
          </p:contentPart>
        </mc:Choice>
        <mc:Fallback xmlns="">
          <p:pic>
            <p:nvPicPr>
              <p:cNvPr id="12" name="Ink 11">
                <a:extLst>
                  <a:ext uri="{FF2B5EF4-FFF2-40B4-BE49-F238E27FC236}">
                    <a16:creationId xmlns:a16="http://schemas.microsoft.com/office/drawing/2014/main" id="{D3CE2E23-B146-105A-7257-941416FFB6FB}"/>
                  </a:ext>
                </a:extLst>
              </p:cNvPr>
              <p:cNvPicPr/>
              <p:nvPr/>
            </p:nvPicPr>
            <p:blipFill>
              <a:blip r:embed="rId3"/>
              <a:stretch>
                <a:fillRect/>
              </a:stretch>
            </p:blipFill>
            <p:spPr>
              <a:xfrm>
                <a:off x="12025855" y="2963641"/>
                <a:ext cx="18875"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6975DB18-E7D2-3939-05BB-6A5B2D6A3361}"/>
                  </a:ext>
                </a:extLst>
              </p14:cNvPr>
              <p14:cNvContentPartPr/>
              <p14:nvPr/>
            </p14:nvContentPartPr>
            <p14:xfrm>
              <a:off x="7993209" y="3328944"/>
              <a:ext cx="360" cy="360"/>
            </p14:xfrm>
          </p:contentPart>
        </mc:Choice>
        <mc:Fallback xmlns="">
          <p:pic>
            <p:nvPicPr>
              <p:cNvPr id="14" name="Ink 13">
                <a:extLst>
                  <a:ext uri="{FF2B5EF4-FFF2-40B4-BE49-F238E27FC236}">
                    <a16:creationId xmlns:a16="http://schemas.microsoft.com/office/drawing/2014/main" id="{6975DB18-E7D2-3939-05BB-6A5B2D6A3361}"/>
                  </a:ext>
                </a:extLst>
              </p:cNvPr>
              <p:cNvPicPr/>
              <p:nvPr/>
            </p:nvPicPr>
            <p:blipFill>
              <a:blip r:embed="rId3"/>
              <a:stretch>
                <a:fillRect/>
              </a:stretch>
            </p:blipFill>
            <p:spPr>
              <a:xfrm>
                <a:off x="7988889" y="3324624"/>
                <a:ext cx="9000" cy="9000"/>
              </a:xfrm>
              <a:prstGeom prst="rect">
                <a:avLst/>
              </a:prstGeom>
            </p:spPr>
          </p:pic>
        </mc:Fallback>
      </mc:AlternateContent>
      <p:sp>
        <p:nvSpPr>
          <p:cNvPr id="23" name="Arrow: Down 22">
            <a:extLst>
              <a:ext uri="{FF2B5EF4-FFF2-40B4-BE49-F238E27FC236}">
                <a16:creationId xmlns:a16="http://schemas.microsoft.com/office/drawing/2014/main" id="{B0FC78DE-115A-561B-E481-EDF11C2C614F}"/>
              </a:ext>
            </a:extLst>
          </p:cNvPr>
          <p:cNvSpPr/>
          <p:nvPr/>
        </p:nvSpPr>
        <p:spPr>
          <a:xfrm flipH="1">
            <a:off x="5827715" y="2514663"/>
            <a:ext cx="69652" cy="453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6DE24275-6CBC-010B-6C80-2E3662BA4CC7}"/>
              </a:ext>
            </a:extLst>
          </p:cNvPr>
          <p:cNvSpPr/>
          <p:nvPr/>
        </p:nvSpPr>
        <p:spPr>
          <a:xfrm>
            <a:off x="5827715" y="3578191"/>
            <a:ext cx="69651" cy="4174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E1559576-F30E-D27D-ABD8-41967E6DAA93}"/>
              </a:ext>
            </a:extLst>
          </p:cNvPr>
          <p:cNvSpPr/>
          <p:nvPr/>
        </p:nvSpPr>
        <p:spPr>
          <a:xfrm>
            <a:off x="5787196" y="4563524"/>
            <a:ext cx="45719" cy="3064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CA5BE0F8-8989-C399-4949-43ED8964FB07}"/>
              </a:ext>
            </a:extLst>
          </p:cNvPr>
          <p:cNvSpPr/>
          <p:nvPr/>
        </p:nvSpPr>
        <p:spPr>
          <a:xfrm>
            <a:off x="7601976" y="4394938"/>
            <a:ext cx="2096828" cy="981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DE666F22-C3B1-E857-550B-546D116C3CB6}"/>
              </a:ext>
            </a:extLst>
          </p:cNvPr>
          <p:cNvCxnSpPr>
            <a:cxnSpLocks/>
            <a:stCxn id="26" idx="2"/>
            <a:endCxn id="26" idx="2"/>
          </p:cNvCxnSpPr>
          <p:nvPr/>
        </p:nvCxnSpPr>
        <p:spPr>
          <a:xfrm>
            <a:off x="9649718" y="449311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rrow: Down 30">
            <a:extLst>
              <a:ext uri="{FF2B5EF4-FFF2-40B4-BE49-F238E27FC236}">
                <a16:creationId xmlns:a16="http://schemas.microsoft.com/office/drawing/2014/main" id="{5B8FFF4D-2FAD-FD9A-7E07-9BEAB3B64D52}"/>
              </a:ext>
            </a:extLst>
          </p:cNvPr>
          <p:cNvSpPr/>
          <p:nvPr/>
        </p:nvSpPr>
        <p:spPr>
          <a:xfrm>
            <a:off x="9634014" y="4394938"/>
            <a:ext cx="99177" cy="14150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44F87ED3-C831-7396-261C-58EAEA4DCB60}"/>
              </a:ext>
            </a:extLst>
          </p:cNvPr>
          <p:cNvSpPr/>
          <p:nvPr/>
        </p:nvSpPr>
        <p:spPr>
          <a:xfrm>
            <a:off x="4239223" y="6205591"/>
            <a:ext cx="1623317" cy="1995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Left 36">
            <a:extLst>
              <a:ext uri="{FF2B5EF4-FFF2-40B4-BE49-F238E27FC236}">
                <a16:creationId xmlns:a16="http://schemas.microsoft.com/office/drawing/2014/main" id="{D08E0AE0-43E5-D375-B7B3-0176661804E9}"/>
              </a:ext>
            </a:extLst>
          </p:cNvPr>
          <p:cNvSpPr/>
          <p:nvPr/>
        </p:nvSpPr>
        <p:spPr>
          <a:xfrm>
            <a:off x="6445900" y="6241126"/>
            <a:ext cx="2096828" cy="18200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Down 38">
            <a:extLst>
              <a:ext uri="{FF2B5EF4-FFF2-40B4-BE49-F238E27FC236}">
                <a16:creationId xmlns:a16="http://schemas.microsoft.com/office/drawing/2014/main" id="{8D7CB70E-2414-508C-7126-24DAC37A401F}"/>
              </a:ext>
            </a:extLst>
          </p:cNvPr>
          <p:cNvSpPr/>
          <p:nvPr/>
        </p:nvSpPr>
        <p:spPr>
          <a:xfrm>
            <a:off x="5914723" y="5583139"/>
            <a:ext cx="325880" cy="4971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06DAD660-357F-2819-2A2B-75D07B3AB36A}"/>
              </a:ext>
            </a:extLst>
          </p:cNvPr>
          <p:cNvSpPr/>
          <p:nvPr/>
        </p:nvSpPr>
        <p:spPr>
          <a:xfrm>
            <a:off x="2702110" y="4563523"/>
            <a:ext cx="99177" cy="1114081"/>
          </a:xfrm>
          <a:prstGeom prst="downArrow">
            <a:avLst>
              <a:gd name="adj1" fmla="val 50000"/>
              <a:gd name="adj2" fmla="val 440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Left 40">
            <a:extLst>
              <a:ext uri="{FF2B5EF4-FFF2-40B4-BE49-F238E27FC236}">
                <a16:creationId xmlns:a16="http://schemas.microsoft.com/office/drawing/2014/main" id="{279D8F37-9FA5-DF16-6C07-146A176C4169}"/>
              </a:ext>
            </a:extLst>
          </p:cNvPr>
          <p:cNvSpPr/>
          <p:nvPr/>
        </p:nvSpPr>
        <p:spPr>
          <a:xfrm flipV="1">
            <a:off x="2691842" y="4525077"/>
            <a:ext cx="1338553" cy="4571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Down 41">
            <a:extLst>
              <a:ext uri="{FF2B5EF4-FFF2-40B4-BE49-F238E27FC236}">
                <a16:creationId xmlns:a16="http://schemas.microsoft.com/office/drawing/2014/main" id="{F7C8C70B-E584-0A94-3128-C1CCF0435B78}"/>
              </a:ext>
            </a:extLst>
          </p:cNvPr>
          <p:cNvSpPr/>
          <p:nvPr/>
        </p:nvSpPr>
        <p:spPr>
          <a:xfrm>
            <a:off x="6096000" y="6482993"/>
            <a:ext cx="144603" cy="3750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2BECD934-F307-1F58-4F60-96DDDBF60432}"/>
              </a:ext>
            </a:extLst>
          </p:cNvPr>
          <p:cNvSpPr/>
          <p:nvPr/>
        </p:nvSpPr>
        <p:spPr>
          <a:xfrm>
            <a:off x="760289" y="2654832"/>
            <a:ext cx="5102251"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Arrow: Up 43">
            <a:extLst>
              <a:ext uri="{FF2B5EF4-FFF2-40B4-BE49-F238E27FC236}">
                <a16:creationId xmlns:a16="http://schemas.microsoft.com/office/drawing/2014/main" id="{56D7163B-5D1A-9438-0C42-D7F9328D91CE}"/>
              </a:ext>
            </a:extLst>
          </p:cNvPr>
          <p:cNvSpPr/>
          <p:nvPr/>
        </p:nvSpPr>
        <p:spPr>
          <a:xfrm>
            <a:off x="692825" y="2656873"/>
            <a:ext cx="52683" cy="408297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Left 46">
            <a:extLst>
              <a:ext uri="{FF2B5EF4-FFF2-40B4-BE49-F238E27FC236}">
                <a16:creationId xmlns:a16="http://schemas.microsoft.com/office/drawing/2014/main" id="{5251EA95-C632-7D30-46F9-308766CB647A}"/>
              </a:ext>
            </a:extLst>
          </p:cNvPr>
          <p:cNvSpPr/>
          <p:nvPr/>
        </p:nvSpPr>
        <p:spPr>
          <a:xfrm>
            <a:off x="760289" y="6670496"/>
            <a:ext cx="5335711" cy="1139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9891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8E20-660C-07F0-FFB5-78F3DB603CA0}"/>
              </a:ext>
            </a:extLst>
          </p:cNvPr>
          <p:cNvSpPr>
            <a:spLocks noGrp="1"/>
          </p:cNvSpPr>
          <p:nvPr>
            <p:ph type="title"/>
          </p:nvPr>
        </p:nvSpPr>
        <p:spPr>
          <a:xfrm>
            <a:off x="1245870" y="973668"/>
            <a:ext cx="8670497" cy="569382"/>
          </a:xfrm>
        </p:spPr>
        <p:txBody>
          <a:bodyPr>
            <a:normAutofit fontScale="90000"/>
          </a:bodyPr>
          <a:lstStyle/>
          <a:p>
            <a:r>
              <a:rPr lang="en-IN" b="1" dirty="0"/>
              <a:t>HADRDWARE/SOFTWARETOOLS/       SPECIFICATION:</a:t>
            </a:r>
          </a:p>
        </p:txBody>
      </p:sp>
      <p:sp>
        <p:nvSpPr>
          <p:cNvPr id="7" name="TextBox 6">
            <a:extLst>
              <a:ext uri="{FF2B5EF4-FFF2-40B4-BE49-F238E27FC236}">
                <a16:creationId xmlns:a16="http://schemas.microsoft.com/office/drawing/2014/main" id="{1B933EFC-166C-1000-5D57-4D5199347504}"/>
              </a:ext>
            </a:extLst>
          </p:cNvPr>
          <p:cNvSpPr txBox="1"/>
          <p:nvPr/>
        </p:nvSpPr>
        <p:spPr>
          <a:xfrm>
            <a:off x="1245870" y="2822203"/>
            <a:ext cx="6097904" cy="2554545"/>
          </a:xfrm>
          <a:prstGeom prst="rect">
            <a:avLst/>
          </a:prstGeom>
          <a:noFill/>
        </p:spPr>
        <p:txBody>
          <a:bodyPr wrap="square">
            <a:spAutoFit/>
          </a:bodyPr>
          <a:lstStyle/>
          <a:p>
            <a:r>
              <a:rPr lang="en-IN" sz="3200" dirty="0"/>
              <a:t>1.Arduino uno</a:t>
            </a:r>
          </a:p>
          <a:p>
            <a:r>
              <a:rPr lang="en-IN" sz="3200" dirty="0"/>
              <a:t>2.5mm LED</a:t>
            </a:r>
            <a:r>
              <a:rPr lang="en-IN" sz="3200" dirty="0">
                <a:sym typeface="Wingdings" panose="05000000000000000000" pitchFamily="2" charset="2"/>
              </a:rPr>
              <a:t>(</a:t>
            </a:r>
            <a:r>
              <a:rPr lang="en-IN" sz="3200" dirty="0" err="1">
                <a:sym typeface="Wingdings" panose="05000000000000000000" pitchFamily="2" charset="2"/>
              </a:rPr>
              <a:t>Green,RED,Orange</a:t>
            </a:r>
            <a:r>
              <a:rPr lang="en-IN" sz="3200" dirty="0">
                <a:sym typeface="Wingdings" panose="05000000000000000000" pitchFamily="2" charset="2"/>
              </a:rPr>
              <a:t>)</a:t>
            </a:r>
          </a:p>
          <a:p>
            <a:r>
              <a:rPr lang="en-IN" sz="3200" dirty="0">
                <a:sym typeface="Wingdings" panose="05000000000000000000" pitchFamily="2" charset="2"/>
              </a:rPr>
              <a:t>3.USB Cable Type B</a:t>
            </a:r>
          </a:p>
          <a:p>
            <a:r>
              <a:rPr lang="en-IN" sz="3200" dirty="0">
                <a:sym typeface="Wingdings" panose="05000000000000000000" pitchFamily="2" charset="2"/>
              </a:rPr>
              <a:t>4.Some JUMPER WIRES</a:t>
            </a:r>
          </a:p>
          <a:p>
            <a:r>
              <a:rPr lang="en-IN" sz="3200" dirty="0">
                <a:sym typeface="Wingdings" panose="05000000000000000000" pitchFamily="2" charset="2"/>
              </a:rPr>
              <a:t>5.Battery and Snap Connector</a:t>
            </a:r>
            <a:endParaRPr lang="en-IN" sz="3200" dirty="0"/>
          </a:p>
        </p:txBody>
      </p:sp>
    </p:spTree>
    <p:extLst>
      <p:ext uri="{BB962C8B-B14F-4D97-AF65-F5344CB8AC3E}">
        <p14:creationId xmlns:p14="http://schemas.microsoft.com/office/powerpoint/2010/main" val="87878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7BE5-8AEE-0C75-4593-70925A3CAAFE}"/>
              </a:ext>
            </a:extLst>
          </p:cNvPr>
          <p:cNvSpPr>
            <a:spLocks noGrp="1"/>
          </p:cNvSpPr>
          <p:nvPr>
            <p:ph type="title"/>
          </p:nvPr>
        </p:nvSpPr>
        <p:spPr>
          <a:xfrm>
            <a:off x="1154954" y="973668"/>
            <a:ext cx="8761413" cy="740832"/>
          </a:xfrm>
        </p:spPr>
        <p:txBody>
          <a:bodyPr>
            <a:normAutofit fontScale="90000"/>
          </a:bodyPr>
          <a:lstStyle/>
          <a:p>
            <a:r>
              <a:rPr lang="en-IN" b="1" dirty="0"/>
              <a:t>REFERENCES:</a:t>
            </a:r>
            <a:br>
              <a:rPr lang="en-IN" dirty="0"/>
            </a:br>
            <a:endParaRPr lang="en-IN" dirty="0"/>
          </a:p>
        </p:txBody>
      </p:sp>
      <p:sp>
        <p:nvSpPr>
          <p:cNvPr id="5" name="TextBox 4">
            <a:extLst>
              <a:ext uri="{FF2B5EF4-FFF2-40B4-BE49-F238E27FC236}">
                <a16:creationId xmlns:a16="http://schemas.microsoft.com/office/drawing/2014/main" id="{4C7DEF74-0CFD-2E9C-D998-8BC6A2FE9730}"/>
              </a:ext>
            </a:extLst>
          </p:cNvPr>
          <p:cNvSpPr txBox="1"/>
          <p:nvPr/>
        </p:nvSpPr>
        <p:spPr>
          <a:xfrm>
            <a:off x="483870" y="2217420"/>
            <a:ext cx="11224260" cy="1754326"/>
          </a:xfrm>
          <a:prstGeom prst="rect">
            <a:avLst/>
          </a:prstGeom>
          <a:noFill/>
        </p:spPr>
        <p:txBody>
          <a:bodyPr wrap="square" rtlCol="0">
            <a:spAutoFit/>
          </a:bodyPr>
          <a:lstStyle/>
          <a:p>
            <a:pPr algn="just"/>
            <a:r>
              <a:rPr lang="en-IN" sz="3600" dirty="0"/>
              <a:t>        </a:t>
            </a:r>
            <a:r>
              <a:rPr lang="en-IN" sz="3600" dirty="0" err="1"/>
              <a:t>Kessman</a:t>
            </a:r>
            <a:r>
              <a:rPr lang="en-IN" sz="3600" dirty="0"/>
              <a:t>, Wilshire, Quinn, </a:t>
            </a:r>
            <a:r>
              <a:rPr lang="en-IN" sz="3600" dirty="0" err="1"/>
              <a:t>Grochoske</a:t>
            </a:r>
            <a:r>
              <a:rPr lang="en-IN" sz="3600" dirty="0"/>
              <a:t>, </a:t>
            </a:r>
            <a:r>
              <a:rPr lang="en-IN" sz="3600" dirty="0" err="1"/>
              <a:t>Higinbotham</a:t>
            </a:r>
            <a:r>
              <a:rPr lang="en-IN" sz="3600" dirty="0"/>
              <a:t> based on Urban traffic control system and Traffic Engineering and control.</a:t>
            </a:r>
          </a:p>
        </p:txBody>
      </p:sp>
    </p:spTree>
    <p:extLst>
      <p:ext uri="{BB962C8B-B14F-4D97-AF65-F5344CB8AC3E}">
        <p14:creationId xmlns:p14="http://schemas.microsoft.com/office/powerpoint/2010/main" val="440922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506</TotalTime>
  <Words>465</Words>
  <Application>Microsoft Office PowerPoint</Application>
  <PresentationFormat>Widescreen</PresentationFormat>
  <Paragraphs>82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Times New Roman</vt:lpstr>
      <vt:lpstr>Tw Cen MT</vt:lpstr>
      <vt:lpstr>Circuit</vt:lpstr>
      <vt:lpstr>                  INTERNET OF THINGS(IOT)                     TRAFFIC  MANAGEMENT  BATCH MEMBERS: 1) A. Ashwathi 2) p. Mari rajakumari 3) G. MUTHARASI MUKILA 4) L. MUTHU LAKSHMI 5) S. NANDHINI   MENTOR:   Dr.M.RUBAN GLADWIN M.E Ph.D.AP/ECE </vt:lpstr>
      <vt:lpstr>BATCH  MEMBERS:</vt:lpstr>
      <vt:lpstr>            INTRODUCTION OF IOT</vt:lpstr>
      <vt:lpstr>PROBLEM STATEMENT</vt:lpstr>
      <vt:lpstr>DESIGN THINKING:</vt:lpstr>
      <vt:lpstr>BLOCK DIAGRAM:</vt:lpstr>
      <vt:lpstr>FLOW CHART </vt:lpstr>
      <vt:lpstr>HADRDWARE/SOFTWARETOOLS/       SPECIFICATION:</vt:lpstr>
      <vt:lpstr>REFERENCES: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SYSTEM  BATCH MEMBERS: 1) P.Monisha 2) S.Reaniba  3)A.Mahalakshmi 4) A.Jeslin 5) D.Florence Joylet  MENTOR:   Dr.M.RUBAN GLADWIN M.E Ph.D.AP/ECE</dc:title>
  <dc:creator>Gift Norman</dc:creator>
  <cp:lastModifiedBy>ELCOT</cp:lastModifiedBy>
  <cp:revision>8</cp:revision>
  <dcterms:created xsi:type="dcterms:W3CDTF">2023-09-29T05:29:22Z</dcterms:created>
  <dcterms:modified xsi:type="dcterms:W3CDTF">2023-10-05T16:18:35Z</dcterms:modified>
</cp:coreProperties>
</file>