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1CA0A4-186A-4FDA-90CC-BB9DE848A0F2}" v="7" dt="2024-09-01T07:06:55.62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5" d="100"/>
          <a:sy n="85" d="100"/>
        </p:scale>
        <p:origin x="562" y="18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 performa</a:t>
            </a:r>
            <a:r>
              <a:rPr lang="en-IN"/>
              <a:t>nc</a:t>
            </a:r>
            <a:r>
              <a:rPr lang="en-US"/>
              <a:t>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217344002405098"/>
          <c:y val="9.5050233407753218E-2"/>
          <c:w val="0.85377511740980683"/>
          <c:h val="0.77520450538648578"/>
        </c:manualLayout>
      </c:layout>
      <c:barChart>
        <c:barDir val="bar"/>
        <c:grouping val="clustered"/>
        <c:varyColors val="0"/>
        <c:ser>
          <c:idx val="0"/>
          <c:order val="0"/>
          <c:tx>
            <c:strRef>
              <c:f>'[emplyee data 2.xlsx]Sheet1'!$B$3:$B$4</c:f>
              <c:strCache>
                <c:ptCount val="2"/>
                <c:pt idx="0">
                  <c:v>column label</c:v>
                </c:pt>
                <c:pt idx="1">
                  <c:v>High</c:v>
                </c:pt>
              </c:strCache>
            </c:strRef>
          </c:tx>
          <c:spPr>
            <a:solidFill>
              <a:schemeClr val="accent1"/>
            </a:solidFill>
            <a:ln>
              <a:noFill/>
            </a:ln>
            <a:effectLst/>
          </c:spPr>
          <c:invertIfNegative val="0"/>
          <c:cat>
            <c:strRef>
              <c:f>'[emplyee data 2.xlsx]Sheet1'!$A$5:$A$15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'[emplyee data 2.xlsx]Sheet1'!$B$5:$B$15</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00-1209-4EDB-9A79-1F967641766A}"/>
            </c:ext>
          </c:extLst>
        </c:ser>
        <c:ser>
          <c:idx val="1"/>
          <c:order val="1"/>
          <c:tx>
            <c:strRef>
              <c:f>'[emplyee data 2.xlsx]Sheet1'!$C$3:$C$4</c:f>
              <c:strCache>
                <c:ptCount val="2"/>
                <c:pt idx="0">
                  <c:v>column label</c:v>
                </c:pt>
                <c:pt idx="1">
                  <c:v>Low</c:v>
                </c:pt>
              </c:strCache>
            </c:strRef>
          </c:tx>
          <c:spPr>
            <a:solidFill>
              <a:schemeClr val="accent2"/>
            </a:solidFill>
            <a:ln>
              <a:noFill/>
            </a:ln>
            <a:effectLst/>
          </c:spPr>
          <c:invertIfNegative val="0"/>
          <c:cat>
            <c:strRef>
              <c:f>'[emplyee data 2.xlsx]Sheet1'!$A$5:$A$15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'[emplyee data 2.xlsx]Sheet1'!$C$5:$C$15</c:f>
              <c:numCache>
                <c:formatCode>General</c:formatCode>
                <c:ptCount val="11"/>
                <c:pt idx="0">
                  <c:v>34</c:v>
                </c:pt>
                <c:pt idx="1">
                  <c:v>47</c:v>
                </c:pt>
                <c:pt idx="2">
                  <c:v>41</c:v>
                </c:pt>
                <c:pt idx="3">
                  <c:v>39</c:v>
                </c:pt>
                <c:pt idx="4">
                  <c:v>41</c:v>
                </c:pt>
                <c:pt idx="5">
                  <c:v>33</c:v>
                </c:pt>
                <c:pt idx="6">
                  <c:v>41</c:v>
                </c:pt>
                <c:pt idx="7">
                  <c:v>43</c:v>
                </c:pt>
                <c:pt idx="8">
                  <c:v>45</c:v>
                </c:pt>
                <c:pt idx="9">
                  <c:v>34</c:v>
                </c:pt>
                <c:pt idx="10">
                  <c:v>398</c:v>
                </c:pt>
              </c:numCache>
            </c:numRef>
          </c:val>
          <c:extLst>
            <c:ext xmlns:c16="http://schemas.microsoft.com/office/drawing/2014/chart" uri="{C3380CC4-5D6E-409C-BE32-E72D297353CC}">
              <c16:uniqueId val="{00000001-1209-4EDB-9A79-1F967641766A}"/>
            </c:ext>
          </c:extLst>
        </c:ser>
        <c:ser>
          <c:idx val="2"/>
          <c:order val="2"/>
          <c:tx>
            <c:strRef>
              <c:f>'[emplyee data 2.xlsx]Sheet1'!$D$3:$D$4</c:f>
              <c:strCache>
                <c:ptCount val="2"/>
                <c:pt idx="0">
                  <c:v>column label</c:v>
                </c:pt>
                <c:pt idx="1">
                  <c:v>Med</c:v>
                </c:pt>
              </c:strCache>
            </c:strRef>
          </c:tx>
          <c:spPr>
            <a:solidFill>
              <a:schemeClr val="accent3"/>
            </a:solidFill>
            <a:ln>
              <a:noFill/>
            </a:ln>
            <a:effectLst/>
          </c:spPr>
          <c:invertIfNegative val="0"/>
          <c:cat>
            <c:strRef>
              <c:f>'[emplyee data 2.xlsx]Sheet1'!$A$5:$A$15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'[emplyee data 2.xlsx]Sheet1'!$D$5:$D$15</c:f>
              <c:numCache>
                <c:formatCode>General</c:formatCode>
                <c:ptCount val="11"/>
                <c:pt idx="0">
                  <c:v>85</c:v>
                </c:pt>
                <c:pt idx="1">
                  <c:v>65</c:v>
                </c:pt>
                <c:pt idx="2">
                  <c:v>78</c:v>
                </c:pt>
                <c:pt idx="3">
                  <c:v>92</c:v>
                </c:pt>
                <c:pt idx="4">
                  <c:v>77</c:v>
                </c:pt>
                <c:pt idx="5">
                  <c:v>69</c:v>
                </c:pt>
                <c:pt idx="6">
                  <c:v>75</c:v>
                </c:pt>
                <c:pt idx="7">
                  <c:v>82</c:v>
                </c:pt>
                <c:pt idx="8">
                  <c:v>71</c:v>
                </c:pt>
                <c:pt idx="9">
                  <c:v>84</c:v>
                </c:pt>
                <c:pt idx="10">
                  <c:v>778</c:v>
                </c:pt>
              </c:numCache>
            </c:numRef>
          </c:val>
          <c:extLst>
            <c:ext xmlns:c16="http://schemas.microsoft.com/office/drawing/2014/chart" uri="{C3380CC4-5D6E-409C-BE32-E72D297353CC}">
              <c16:uniqueId val="{00000002-1209-4EDB-9A79-1F967641766A}"/>
            </c:ext>
          </c:extLst>
        </c:ser>
        <c:ser>
          <c:idx val="3"/>
          <c:order val="3"/>
          <c:tx>
            <c:strRef>
              <c:f>'[emplyee data 2.xlsx]Sheet1'!$E$3:$E$4</c:f>
              <c:strCache>
                <c:ptCount val="2"/>
                <c:pt idx="0">
                  <c:v>column label</c:v>
                </c:pt>
                <c:pt idx="1">
                  <c:v>Very high</c:v>
                </c:pt>
              </c:strCache>
            </c:strRef>
          </c:tx>
          <c:spPr>
            <a:solidFill>
              <a:schemeClr val="accent4"/>
            </a:solidFill>
            <a:ln>
              <a:noFill/>
            </a:ln>
            <a:effectLst/>
          </c:spPr>
          <c:invertIfNegative val="0"/>
          <c:cat>
            <c:strRef>
              <c:f>'[emplyee data 2.xlsx]Sheet1'!$A$5:$A$15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'[emplyee data 2.xlsx]Sheet1'!$E$5:$E$15</c:f>
              <c:numCache>
                <c:formatCode>General</c:formatCode>
                <c:ptCount val="11"/>
                <c:pt idx="0">
                  <c:v>15</c:v>
                </c:pt>
                <c:pt idx="1">
                  <c:v>15</c:v>
                </c:pt>
                <c:pt idx="2">
                  <c:v>14</c:v>
                </c:pt>
                <c:pt idx="3">
                  <c:v>9</c:v>
                </c:pt>
                <c:pt idx="4">
                  <c:v>15</c:v>
                </c:pt>
                <c:pt idx="5">
                  <c:v>12</c:v>
                </c:pt>
                <c:pt idx="6">
                  <c:v>15</c:v>
                </c:pt>
                <c:pt idx="7">
                  <c:v>16</c:v>
                </c:pt>
                <c:pt idx="8">
                  <c:v>13</c:v>
                </c:pt>
                <c:pt idx="9">
                  <c:v>13</c:v>
                </c:pt>
                <c:pt idx="10">
                  <c:v>137</c:v>
                </c:pt>
              </c:numCache>
            </c:numRef>
          </c:val>
          <c:extLst>
            <c:ext xmlns:c16="http://schemas.microsoft.com/office/drawing/2014/chart" uri="{C3380CC4-5D6E-409C-BE32-E72D297353CC}">
              <c16:uniqueId val="{00000003-1209-4EDB-9A79-1F967641766A}"/>
            </c:ext>
          </c:extLst>
        </c:ser>
        <c:ser>
          <c:idx val="4"/>
          <c:order val="4"/>
          <c:tx>
            <c:strRef>
              <c:f>'[emplyee data 2.xlsx]Sheet1'!$F$3:$F$4</c:f>
              <c:strCache>
                <c:ptCount val="2"/>
                <c:pt idx="0">
                  <c:v>column label</c:v>
                </c:pt>
                <c:pt idx="1">
                  <c:v>Grand total</c:v>
                </c:pt>
              </c:strCache>
            </c:strRef>
          </c:tx>
          <c:spPr>
            <a:solidFill>
              <a:schemeClr val="accent5"/>
            </a:solidFill>
            <a:ln>
              <a:noFill/>
            </a:ln>
            <a:effectLst/>
          </c:spPr>
          <c:invertIfNegative val="0"/>
          <c:cat>
            <c:strRef>
              <c:f>'[emplyee data 2.xlsx]Sheet1'!$A$5:$A$15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'[emplyee data 2.xlsx]Sheet1'!$F$5:$F$15</c:f>
              <c:numCache>
                <c:formatCode>General</c:formatCode>
                <c:ptCount val="11"/>
                <c:pt idx="0">
                  <c:v>150</c:v>
                </c:pt>
                <c:pt idx="1">
                  <c:v>145</c:v>
                </c:pt>
                <c:pt idx="2">
                  <c:v>154</c:v>
                </c:pt>
                <c:pt idx="3">
                  <c:v>157</c:v>
                </c:pt>
                <c:pt idx="4">
                  <c:v>154</c:v>
                </c:pt>
                <c:pt idx="5">
                  <c:v>143</c:v>
                </c:pt>
                <c:pt idx="6">
                  <c:v>157</c:v>
                </c:pt>
                <c:pt idx="7">
                  <c:v>167</c:v>
                </c:pt>
                <c:pt idx="8">
                  <c:v>150</c:v>
                </c:pt>
                <c:pt idx="9">
                  <c:v>156</c:v>
                </c:pt>
                <c:pt idx="10">
                  <c:v>1533</c:v>
                </c:pt>
              </c:numCache>
            </c:numRef>
          </c:val>
          <c:extLst>
            <c:ext xmlns:c16="http://schemas.microsoft.com/office/drawing/2014/chart" uri="{C3380CC4-5D6E-409C-BE32-E72D297353CC}">
              <c16:uniqueId val="{00000004-1209-4EDB-9A79-1F967641766A}"/>
            </c:ext>
          </c:extLst>
        </c:ser>
        <c:dLbls>
          <c:showLegendKey val="0"/>
          <c:showVal val="0"/>
          <c:showCatName val="0"/>
          <c:showSerName val="0"/>
          <c:showPercent val="0"/>
          <c:showBubbleSize val="0"/>
        </c:dLbls>
        <c:gapWidth val="182"/>
        <c:axId val="318712767"/>
        <c:axId val="318714559"/>
      </c:barChart>
      <c:catAx>
        <c:axId val="318712767"/>
        <c:scaling>
          <c:orientation val="minMax"/>
        </c:scaling>
        <c:delete val="1"/>
        <c:axPos val="l"/>
        <c:numFmt formatCode="General" sourceLinked="1"/>
        <c:majorTickMark val="none"/>
        <c:minorTickMark val="none"/>
        <c:tickLblPos val="nextTo"/>
        <c:crossAx val="318714559"/>
        <c:crosses val="autoZero"/>
        <c:auto val="1"/>
        <c:lblAlgn val="ctr"/>
        <c:lblOffset val="100"/>
        <c:noMultiLvlLbl val="0"/>
      </c:catAx>
      <c:valAx>
        <c:axId val="31871455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87127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NANDHITHA.N</a:t>
            </a:r>
          </a:p>
          <a:p>
            <a:r>
              <a:rPr lang="en-US" sz="2400" dirty="0"/>
              <a:t>REGISTER NO: 312209697/anunm1353312209697</a:t>
            </a:r>
          </a:p>
          <a:p>
            <a:r>
              <a:rPr lang="en-US" sz="2400" dirty="0"/>
              <a:t>DEPARTMENT:BCOM(MARKETING MANAGEMENT)</a:t>
            </a:r>
          </a:p>
          <a:p>
            <a:r>
              <a:rPr lang="en-US" sz="2400" dirty="0"/>
              <a:t>COLLEGE:ANNA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E7CE0FE-2B0B-D9EA-1CC5-05952F355568}"/>
              </a:ext>
            </a:extLst>
          </p:cNvPr>
          <p:cNvSpPr txBox="1"/>
          <p:nvPr/>
        </p:nvSpPr>
        <p:spPr>
          <a:xfrm>
            <a:off x="533400" y="1045167"/>
            <a:ext cx="9525000" cy="5632311"/>
          </a:xfrm>
          <a:prstGeom prst="rect">
            <a:avLst/>
          </a:prstGeom>
          <a:noFill/>
        </p:spPr>
        <p:txBody>
          <a:bodyPr wrap="square">
            <a:spAutoFit/>
          </a:bodyPr>
          <a:lstStyle/>
          <a:p>
            <a:r>
              <a:rPr lang="en-IN" b="1" dirty="0"/>
              <a:t>Data Collection</a:t>
            </a:r>
            <a:r>
              <a:rPr lang="en-IN" dirty="0"/>
              <a:t>:</a:t>
            </a:r>
          </a:p>
          <a:p>
            <a:r>
              <a:rPr lang="en-IN" dirty="0"/>
              <a:t>*This employee performance analysis data was sourced from the </a:t>
            </a:r>
            <a:r>
              <a:rPr lang="en-IN" dirty="0" err="1"/>
              <a:t>Edunet</a:t>
            </a:r>
            <a:r>
              <a:rPr lang="en-IN" dirty="0"/>
              <a:t> website. The dataset contained some missing values. To identify these gaps, we employed a conditional technique to detect missing terms, such as exit data. Afterward, we applied filtering and sorting methods to fill in the missing values.</a:t>
            </a:r>
          </a:p>
          <a:p>
            <a:endParaRPr lang="en-IN" dirty="0"/>
          </a:p>
          <a:p>
            <a:r>
              <a:rPr lang="en-IN" dirty="0"/>
              <a:t>*</a:t>
            </a:r>
            <a:r>
              <a:rPr lang="en-IN" b="1" dirty="0"/>
              <a:t>Feature Collection</a:t>
            </a:r>
            <a:r>
              <a:rPr lang="en-IN" dirty="0"/>
              <a:t>:</a:t>
            </a:r>
          </a:p>
          <a:p>
            <a:r>
              <a:rPr lang="en-IN" dirty="0"/>
              <a:t>*Pivot Table</a:t>
            </a:r>
          </a:p>
          <a:p>
            <a:r>
              <a:rPr lang="en-IN" dirty="0"/>
              <a:t>*Charts</a:t>
            </a:r>
          </a:p>
          <a:p>
            <a:r>
              <a:rPr lang="en-IN" dirty="0"/>
              <a:t> *Conditional Formatting</a:t>
            </a:r>
          </a:p>
          <a:p>
            <a:endParaRPr lang="en-IN" dirty="0"/>
          </a:p>
          <a:p>
            <a:r>
              <a:rPr lang="en-IN" dirty="0"/>
              <a:t>*</a:t>
            </a:r>
            <a:r>
              <a:rPr lang="en-IN" b="1" dirty="0"/>
              <a:t>Pivot Table</a:t>
            </a:r>
            <a:r>
              <a:rPr lang="en-IN" dirty="0"/>
              <a:t>:</a:t>
            </a:r>
          </a:p>
          <a:p>
            <a:endParaRPr lang="en-IN" dirty="0"/>
          </a:p>
          <a:p>
            <a:r>
              <a:rPr lang="en-IN" dirty="0"/>
              <a:t>1.Select Data:  Highlight the data range you wish to </a:t>
            </a:r>
            <a:r>
              <a:rPr lang="en-IN" dirty="0" err="1"/>
              <a:t>analyze</a:t>
            </a:r>
            <a:r>
              <a:rPr lang="en-IN" dirty="0"/>
              <a:t>.</a:t>
            </a:r>
          </a:p>
          <a:p>
            <a:r>
              <a:rPr lang="en-IN" dirty="0"/>
              <a:t>2.Insert Pivot Table: Navigate to the "Insert" tab and select "PivotTable.“</a:t>
            </a:r>
          </a:p>
          <a:p>
            <a:r>
              <a:rPr lang="en-IN" dirty="0"/>
              <a:t>3.Choose Options: In the dialog box, decide where you want to place the Pivot Table (either a new  worksheet or the current one</a:t>
            </a:r>
          </a:p>
          <a:p>
            <a:r>
              <a:rPr lang="en-IN" dirty="0"/>
              <a:t>4. Design Pivot Table: Drag and drop fields into the “Rows,” “Columns,” “Values,” and “Filters” sections to structure and </a:t>
            </a:r>
            <a:r>
              <a:rPr lang="en-IN" dirty="0" err="1"/>
              <a:t>analyze</a:t>
            </a:r>
            <a:r>
              <a:rPr lang="en-IN" dirty="0"/>
              <a:t> your data.</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3B8109-12E0-16ED-AC0A-F45BADC8C62E}"/>
              </a:ext>
            </a:extLst>
          </p:cNvPr>
          <p:cNvSpPr txBox="1"/>
          <p:nvPr/>
        </p:nvSpPr>
        <p:spPr>
          <a:xfrm>
            <a:off x="762000" y="381000"/>
            <a:ext cx="8382000" cy="4801314"/>
          </a:xfrm>
          <a:prstGeom prst="rect">
            <a:avLst/>
          </a:prstGeom>
          <a:noFill/>
        </p:spPr>
        <p:txBody>
          <a:bodyPr wrap="square">
            <a:spAutoFit/>
          </a:bodyPr>
          <a:lstStyle/>
          <a:p>
            <a:r>
              <a:rPr lang="en-IN" dirty="0"/>
              <a:t>*</a:t>
            </a:r>
            <a:r>
              <a:rPr lang="en-IN" b="1" dirty="0"/>
              <a:t>Performance Level</a:t>
            </a:r>
            <a:r>
              <a:rPr lang="en-IN" dirty="0"/>
              <a:t>:</a:t>
            </a:r>
          </a:p>
          <a:p>
            <a:pPr marL="342900" indent="-342900">
              <a:buAutoNum type="arabicPeriod"/>
            </a:pPr>
            <a:r>
              <a:rPr lang="en-IN" dirty="0"/>
              <a:t>Define Performance Metrics:   -</a:t>
            </a:r>
          </a:p>
          <a:p>
            <a:pPr marL="342900" indent="-342900">
              <a:buAutoNum type="arabicPeriod"/>
            </a:pPr>
            <a:r>
              <a:rPr lang="en-IN" dirty="0"/>
              <a:t>Identify KPIs: Determine the key performance indicators pertinent to the role or project, such as sales targets, project deadlines, quality standards, and customer satisfaction scores.</a:t>
            </a:r>
          </a:p>
          <a:p>
            <a:r>
              <a:rPr lang="en-IN" dirty="0"/>
              <a:t>3. Collect Data:   </a:t>
            </a:r>
          </a:p>
          <a:p>
            <a:r>
              <a:rPr lang="en-IN" dirty="0"/>
              <a:t>4.Gather Performance Data:* Compile both quantitative and qualitative data related to the KPIs, including performance evaluations, productivity metrics, attendance records, and feedback from peers or customers.</a:t>
            </a:r>
          </a:p>
          <a:p>
            <a:endParaRPr lang="en-IN" dirty="0"/>
          </a:p>
          <a:p>
            <a:r>
              <a:rPr lang="en-IN" dirty="0"/>
              <a:t>5.</a:t>
            </a:r>
            <a:r>
              <a:rPr lang="en-IN" b="1" dirty="0"/>
              <a:t>Analyze Data</a:t>
            </a:r>
            <a:r>
              <a:rPr lang="en-IN" dirty="0"/>
              <a:t>:   </a:t>
            </a:r>
          </a:p>
          <a:p>
            <a:r>
              <a:rPr lang="en-IN" dirty="0"/>
              <a:t> </a:t>
            </a:r>
            <a:r>
              <a:rPr lang="en-IN" b="1" dirty="0"/>
              <a:t>Create </a:t>
            </a:r>
            <a:r>
              <a:rPr lang="en-IN" b="1" dirty="0" err="1"/>
              <a:t>Metrics</a:t>
            </a:r>
            <a:r>
              <a:rPr lang="en-IN" dirty="0" err="1"/>
              <a:t>:Utilize</a:t>
            </a:r>
            <a:r>
              <a:rPr lang="en-IN" dirty="0"/>
              <a:t> the data to calculate performance metrics like average scores, achievement percentages, and trend analyses. </a:t>
            </a:r>
          </a:p>
          <a:p>
            <a:r>
              <a:rPr lang="en-IN" dirty="0"/>
              <a:t> </a:t>
            </a:r>
            <a:r>
              <a:rPr lang="en-IN" b="1" dirty="0"/>
              <a:t>Compare Benchmarks</a:t>
            </a:r>
            <a:r>
              <a:rPr lang="en-IN" dirty="0"/>
              <a:t>: Evaluate individual or team performance against established benchmarks or industry standards.</a:t>
            </a:r>
          </a:p>
          <a:p>
            <a:r>
              <a:rPr lang="en-IN" b="1" dirty="0"/>
              <a:t>6.Use Analytical Tools</a:t>
            </a:r>
            <a:r>
              <a:rPr lang="en-IN" dirty="0"/>
              <a:t>:  Pivot </a:t>
            </a:r>
            <a:r>
              <a:rPr lang="en-IN" dirty="0" err="1"/>
              <a:t>Tables:Leverage</a:t>
            </a:r>
            <a:r>
              <a:rPr lang="en-IN" dirty="0"/>
              <a:t> pivot tables to summarize and </a:t>
            </a:r>
            <a:r>
              <a:rPr lang="en-IN" dirty="0" err="1"/>
              <a:t>analyze</a:t>
            </a:r>
            <a:r>
              <a:rPr lang="en-IN" dirty="0"/>
              <a:t> performance data in software like Excel or Google Sheets.</a:t>
            </a:r>
          </a:p>
        </p:txBody>
      </p:sp>
    </p:spTree>
    <p:extLst>
      <p:ext uri="{BB962C8B-B14F-4D97-AF65-F5344CB8AC3E}">
        <p14:creationId xmlns:p14="http://schemas.microsoft.com/office/powerpoint/2010/main" val="34808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EFD4A391-533D-5A5F-ECC1-5EB2C2DC425C}"/>
              </a:ext>
            </a:extLst>
          </p:cNvPr>
          <p:cNvGraphicFramePr>
            <a:graphicFrameLocks/>
          </p:cNvGraphicFramePr>
          <p:nvPr>
            <p:extLst>
              <p:ext uri="{D42A27DB-BD31-4B8C-83A1-F6EECF244321}">
                <p14:modId xmlns:p14="http://schemas.microsoft.com/office/powerpoint/2010/main" val="3511421118"/>
              </p:ext>
            </p:extLst>
          </p:nvPr>
        </p:nvGraphicFramePr>
        <p:xfrm>
          <a:off x="1143000" y="1143634"/>
          <a:ext cx="7504058" cy="40204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Table 9">
            <a:extLst>
              <a:ext uri="{FF2B5EF4-FFF2-40B4-BE49-F238E27FC236}">
                <a16:creationId xmlns:a16="http://schemas.microsoft.com/office/drawing/2014/main" id="{2A29A811-98B4-F53A-0D85-80B132CEEE80}"/>
              </a:ext>
            </a:extLst>
          </p:cNvPr>
          <p:cNvGraphicFramePr>
            <a:graphicFrameLocks noGrp="1"/>
          </p:cNvGraphicFramePr>
          <p:nvPr>
            <p:extLst>
              <p:ext uri="{D42A27DB-BD31-4B8C-83A1-F6EECF244321}">
                <p14:modId xmlns:p14="http://schemas.microsoft.com/office/powerpoint/2010/main" val="215809970"/>
              </p:ext>
            </p:extLst>
          </p:nvPr>
        </p:nvGraphicFramePr>
        <p:xfrm>
          <a:off x="609600" y="1371600"/>
          <a:ext cx="1600200" cy="3352798"/>
        </p:xfrm>
        <a:graphic>
          <a:graphicData uri="http://schemas.openxmlformats.org/drawingml/2006/table">
            <a:tbl>
              <a:tblPr/>
              <a:tblGrid>
                <a:gridCol w="1600200">
                  <a:extLst>
                    <a:ext uri="{9D8B030D-6E8A-4147-A177-3AD203B41FA5}">
                      <a16:colId xmlns:a16="http://schemas.microsoft.com/office/drawing/2014/main" val="2248254603"/>
                    </a:ext>
                  </a:extLst>
                </a:gridCol>
              </a:tblGrid>
              <a:tr h="340376">
                <a:tc>
                  <a:txBody>
                    <a:bodyPr/>
                    <a:lstStyle/>
                    <a:p>
                      <a:pPr algn="ctr" fontAlgn="b"/>
                      <a:r>
                        <a:rPr lang="en-IN" sz="1100" b="0" i="0" u="none" strike="noStrike" dirty="0">
                          <a:solidFill>
                            <a:srgbClr val="000000"/>
                          </a:solidFill>
                          <a:effectLst/>
                          <a:latin typeface="Arial" panose="020B0604020202020204" pitchFamily="34" charset="0"/>
                        </a:rPr>
                        <a:t>ATC</a:t>
                      </a:r>
                    </a:p>
                  </a:txBody>
                  <a:tcPr marL="7620" marR="7620" marT="7620" marB="0" anchor="b">
                    <a:lnL>
                      <a:noFill/>
                    </a:lnL>
                    <a:lnR>
                      <a:noFill/>
                    </a:lnR>
                    <a:lnT>
                      <a:noFill/>
                    </a:lnT>
                    <a:lnB>
                      <a:noFill/>
                    </a:lnB>
                    <a:noFill/>
                  </a:tcPr>
                </a:tc>
                <a:extLst>
                  <a:ext uri="{0D108BD9-81ED-4DB2-BD59-A6C34878D82A}">
                    <a16:rowId xmlns:a16="http://schemas.microsoft.com/office/drawing/2014/main" val="2826361668"/>
                  </a:ext>
                </a:extLst>
              </a:tr>
              <a:tr h="340376">
                <a:tc>
                  <a:txBody>
                    <a:bodyPr/>
                    <a:lstStyle/>
                    <a:p>
                      <a:pPr algn="ctr" fontAlgn="b"/>
                      <a:r>
                        <a:rPr lang="en-IN" sz="1100" b="0" i="0" u="none" strike="noStrike">
                          <a:solidFill>
                            <a:srgbClr val="000000"/>
                          </a:solidFill>
                          <a:effectLst/>
                          <a:latin typeface="Arial" panose="020B0604020202020204" pitchFamily="34" charset="0"/>
                        </a:rPr>
                        <a:t>TCP</a:t>
                      </a:r>
                    </a:p>
                  </a:txBody>
                  <a:tcPr marL="7620" marR="7620" marT="7620" marB="0" anchor="b">
                    <a:lnL>
                      <a:noFill/>
                    </a:lnL>
                    <a:lnR>
                      <a:noFill/>
                    </a:lnR>
                    <a:lnT>
                      <a:noFill/>
                    </a:lnT>
                    <a:lnB>
                      <a:noFill/>
                    </a:lnB>
                    <a:noFill/>
                  </a:tcPr>
                </a:tc>
                <a:extLst>
                  <a:ext uri="{0D108BD9-81ED-4DB2-BD59-A6C34878D82A}">
                    <a16:rowId xmlns:a16="http://schemas.microsoft.com/office/drawing/2014/main" val="380448818"/>
                  </a:ext>
                </a:extLst>
              </a:tr>
              <a:tr h="340376">
                <a:tc>
                  <a:txBody>
                    <a:bodyPr/>
                    <a:lstStyle/>
                    <a:p>
                      <a:pPr algn="ctr" fontAlgn="b"/>
                      <a:r>
                        <a:rPr lang="en-IN" sz="1100" b="0" i="0" u="none" strike="noStrike" dirty="0">
                          <a:solidFill>
                            <a:srgbClr val="000000"/>
                          </a:solidFill>
                          <a:effectLst/>
                          <a:latin typeface="Arial" panose="020B0604020202020204" pitchFamily="34" charset="0"/>
                        </a:rPr>
                        <a:t>NTP</a:t>
                      </a:r>
                    </a:p>
                  </a:txBody>
                  <a:tcPr marL="7620" marR="7620" marT="7620" marB="0" anchor="b">
                    <a:lnL>
                      <a:noFill/>
                    </a:lnL>
                    <a:lnR>
                      <a:noFill/>
                    </a:lnR>
                    <a:lnT>
                      <a:noFill/>
                    </a:lnT>
                    <a:lnB>
                      <a:noFill/>
                    </a:lnB>
                    <a:noFill/>
                  </a:tcPr>
                </a:tc>
                <a:extLst>
                  <a:ext uri="{0D108BD9-81ED-4DB2-BD59-A6C34878D82A}">
                    <a16:rowId xmlns:a16="http://schemas.microsoft.com/office/drawing/2014/main" val="1764738481"/>
                  </a:ext>
                </a:extLst>
              </a:tr>
              <a:tr h="340376">
                <a:tc>
                  <a:txBody>
                    <a:bodyPr/>
                    <a:lstStyle/>
                    <a:p>
                      <a:pPr algn="ctr" fontAlgn="b"/>
                      <a:r>
                        <a:rPr lang="en-IN" sz="1100" b="0" i="0" u="none" strike="noStrike">
                          <a:solidFill>
                            <a:srgbClr val="000000"/>
                          </a:solidFill>
                          <a:effectLst/>
                          <a:latin typeface="Arial" panose="020B0604020202020204" pitchFamily="34" charset="0"/>
                        </a:rPr>
                        <a:t>NSK</a:t>
                      </a:r>
                    </a:p>
                  </a:txBody>
                  <a:tcPr marL="7620" marR="7620" marT="7620" marB="0" anchor="b">
                    <a:lnL>
                      <a:noFill/>
                    </a:lnL>
                    <a:lnR>
                      <a:noFill/>
                    </a:lnR>
                    <a:lnT>
                      <a:noFill/>
                    </a:lnT>
                    <a:lnB>
                      <a:noFill/>
                    </a:lnB>
                    <a:noFill/>
                  </a:tcPr>
                </a:tc>
                <a:extLst>
                  <a:ext uri="{0D108BD9-81ED-4DB2-BD59-A6C34878D82A}">
                    <a16:rowId xmlns:a16="http://schemas.microsoft.com/office/drawing/2014/main" val="3851376042"/>
                  </a:ext>
                </a:extLst>
              </a:tr>
              <a:tr h="289414">
                <a:tc>
                  <a:txBody>
                    <a:bodyPr/>
                    <a:lstStyle/>
                    <a:p>
                      <a:pPr algn="ctr" fontAlgn="b"/>
                      <a:r>
                        <a:rPr lang="en-IN" sz="1100" b="0" i="0" u="none" strike="noStrike">
                          <a:solidFill>
                            <a:srgbClr val="000000"/>
                          </a:solidFill>
                          <a:effectLst/>
                          <a:latin typeface="Arial" panose="020B0604020202020204" pitchFamily="34" charset="0"/>
                        </a:rPr>
                        <a:t>BCJ</a:t>
                      </a:r>
                    </a:p>
                  </a:txBody>
                  <a:tcPr marL="7620" marR="7620" marT="7620" marB="0" anchor="b">
                    <a:lnL>
                      <a:noFill/>
                    </a:lnL>
                    <a:lnR>
                      <a:noFill/>
                    </a:lnR>
                    <a:lnT>
                      <a:noFill/>
                    </a:lnT>
                    <a:lnB>
                      <a:noFill/>
                    </a:lnB>
                    <a:noFill/>
                  </a:tcPr>
                </a:tc>
                <a:extLst>
                  <a:ext uri="{0D108BD9-81ED-4DB2-BD59-A6C34878D82A}">
                    <a16:rowId xmlns:a16="http://schemas.microsoft.com/office/drawing/2014/main" val="2681463478"/>
                  </a:ext>
                </a:extLst>
              </a:tr>
              <a:tr h="340376">
                <a:tc>
                  <a:txBody>
                    <a:bodyPr/>
                    <a:lstStyle/>
                    <a:p>
                      <a:pPr algn="ctr" fontAlgn="b"/>
                      <a:r>
                        <a:rPr lang="en-IN" sz="1100" b="0" i="0" u="none" strike="noStrike">
                          <a:solidFill>
                            <a:srgbClr val="000000"/>
                          </a:solidFill>
                          <a:effectLst/>
                          <a:latin typeface="Arial" panose="020B0604020202020204" pitchFamily="34" charset="0"/>
                        </a:rPr>
                        <a:t>SL</a:t>
                      </a:r>
                    </a:p>
                  </a:txBody>
                  <a:tcPr marL="7620" marR="7620" marT="7620" marB="0" anchor="b">
                    <a:lnL>
                      <a:noFill/>
                    </a:lnL>
                    <a:lnR>
                      <a:noFill/>
                    </a:lnR>
                    <a:lnT>
                      <a:noFill/>
                    </a:lnT>
                    <a:lnB>
                      <a:noFill/>
                    </a:lnB>
                    <a:noFill/>
                  </a:tcPr>
                </a:tc>
                <a:extLst>
                  <a:ext uri="{0D108BD9-81ED-4DB2-BD59-A6C34878D82A}">
                    <a16:rowId xmlns:a16="http://schemas.microsoft.com/office/drawing/2014/main" val="539651386"/>
                  </a:ext>
                </a:extLst>
              </a:tr>
              <a:tr h="340376">
                <a:tc>
                  <a:txBody>
                    <a:bodyPr/>
                    <a:lstStyle/>
                    <a:p>
                      <a:pPr algn="ctr" fontAlgn="b"/>
                      <a:r>
                        <a:rPr lang="en-IN" sz="1100" b="0" i="0" u="none" strike="noStrike">
                          <a:solidFill>
                            <a:srgbClr val="000000"/>
                          </a:solidFill>
                          <a:effectLst/>
                          <a:latin typeface="Arial" panose="020B0604020202020204" pitchFamily="34" charset="0"/>
                        </a:rPr>
                        <a:t>PRM </a:t>
                      </a:r>
                    </a:p>
                  </a:txBody>
                  <a:tcPr marL="7620" marR="7620" marT="7620" marB="0" anchor="b">
                    <a:lnL>
                      <a:noFill/>
                    </a:lnL>
                    <a:lnR>
                      <a:noFill/>
                    </a:lnR>
                    <a:lnT>
                      <a:noFill/>
                    </a:lnT>
                    <a:lnB>
                      <a:noFill/>
                    </a:lnB>
                    <a:noFill/>
                  </a:tcPr>
                </a:tc>
                <a:extLst>
                  <a:ext uri="{0D108BD9-81ED-4DB2-BD59-A6C34878D82A}">
                    <a16:rowId xmlns:a16="http://schemas.microsoft.com/office/drawing/2014/main" val="4150877457"/>
                  </a:ext>
                </a:extLst>
              </a:tr>
              <a:tr h="340376">
                <a:tc>
                  <a:txBody>
                    <a:bodyPr/>
                    <a:lstStyle/>
                    <a:p>
                      <a:pPr algn="ctr" fontAlgn="b"/>
                      <a:r>
                        <a:rPr lang="en-IN" sz="1100" b="0" i="0" u="none" strike="noStrike">
                          <a:solidFill>
                            <a:srgbClr val="000000"/>
                          </a:solidFill>
                          <a:effectLst/>
                          <a:latin typeface="Arial" panose="020B0604020202020204" pitchFamily="34" charset="0"/>
                        </a:rPr>
                        <a:t>ZKL</a:t>
                      </a:r>
                    </a:p>
                  </a:txBody>
                  <a:tcPr marL="7620" marR="7620" marT="7620" marB="0" anchor="b">
                    <a:lnL>
                      <a:noFill/>
                    </a:lnL>
                    <a:lnR>
                      <a:noFill/>
                    </a:lnR>
                    <a:lnT>
                      <a:noFill/>
                    </a:lnT>
                    <a:lnB>
                      <a:noFill/>
                    </a:lnB>
                    <a:noFill/>
                  </a:tcPr>
                </a:tc>
                <a:extLst>
                  <a:ext uri="{0D108BD9-81ED-4DB2-BD59-A6C34878D82A}">
                    <a16:rowId xmlns:a16="http://schemas.microsoft.com/office/drawing/2014/main" val="2172703797"/>
                  </a:ext>
                </a:extLst>
              </a:tr>
              <a:tr h="340376">
                <a:tc>
                  <a:txBody>
                    <a:bodyPr/>
                    <a:lstStyle/>
                    <a:p>
                      <a:pPr algn="ctr" fontAlgn="b"/>
                      <a:r>
                        <a:rPr lang="en-IN" sz="1100" b="0" i="0" u="none" strike="noStrike">
                          <a:solidFill>
                            <a:srgbClr val="000000"/>
                          </a:solidFill>
                          <a:effectLst/>
                          <a:latin typeface="Arial" panose="020B0604020202020204" pitchFamily="34" charset="0"/>
                        </a:rPr>
                        <a:t>NTI</a:t>
                      </a:r>
                    </a:p>
                  </a:txBody>
                  <a:tcPr marL="7620" marR="7620" marT="7620" marB="0" anchor="b">
                    <a:lnL>
                      <a:noFill/>
                    </a:lnL>
                    <a:lnR>
                      <a:noFill/>
                    </a:lnR>
                    <a:lnT>
                      <a:noFill/>
                    </a:lnT>
                    <a:lnB>
                      <a:noFill/>
                    </a:lnB>
                    <a:noFill/>
                  </a:tcPr>
                </a:tc>
                <a:extLst>
                  <a:ext uri="{0D108BD9-81ED-4DB2-BD59-A6C34878D82A}">
                    <a16:rowId xmlns:a16="http://schemas.microsoft.com/office/drawing/2014/main" val="4222033203"/>
                  </a:ext>
                </a:extLst>
              </a:tr>
              <a:tr h="340376">
                <a:tc>
                  <a:txBody>
                    <a:bodyPr/>
                    <a:lstStyle/>
                    <a:p>
                      <a:pPr algn="ctr" fontAlgn="b"/>
                      <a:r>
                        <a:rPr lang="en-IN" sz="1100" b="0" i="0" u="none" strike="noStrike" dirty="0">
                          <a:solidFill>
                            <a:srgbClr val="000000"/>
                          </a:solidFill>
                          <a:effectLst/>
                          <a:latin typeface="Arial" panose="020B0604020202020204" pitchFamily="34" charset="0"/>
                        </a:rPr>
                        <a:t>KLM</a:t>
                      </a:r>
                    </a:p>
                  </a:txBody>
                  <a:tcPr marL="7620" marR="7620" marT="7620" marB="0" anchor="b">
                    <a:lnL>
                      <a:noFill/>
                    </a:lnL>
                    <a:lnR>
                      <a:noFill/>
                    </a:lnR>
                    <a:lnT>
                      <a:noFill/>
                    </a:lnT>
                    <a:lnB>
                      <a:noFill/>
                    </a:lnB>
                    <a:noFill/>
                  </a:tcPr>
                </a:tc>
                <a:extLst>
                  <a:ext uri="{0D108BD9-81ED-4DB2-BD59-A6C34878D82A}">
                    <a16:rowId xmlns:a16="http://schemas.microsoft.com/office/drawing/2014/main" val="29534454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0BEB74B-7DA0-6332-BED5-C7CC5C3A7E03}"/>
              </a:ext>
            </a:extLst>
          </p:cNvPr>
          <p:cNvSpPr txBox="1"/>
          <p:nvPr/>
        </p:nvSpPr>
        <p:spPr>
          <a:xfrm>
            <a:off x="755333" y="1447800"/>
            <a:ext cx="7474268" cy="2308324"/>
          </a:xfrm>
          <a:prstGeom prst="rect">
            <a:avLst/>
          </a:prstGeom>
          <a:noFill/>
        </p:spPr>
        <p:txBody>
          <a:bodyPr wrap="square">
            <a:spAutoFit/>
          </a:bodyPr>
          <a:lstStyle/>
          <a:p>
            <a:r>
              <a:rPr lang="en-IN" dirty="0"/>
              <a:t>The conclusion for the Employee Performance Analysis project is that implementing a data-driven performance evaluation system significantly enhances the fairness and accuracy of employee assessments. By leveraging comprehensive data and advanced analytics, the project delivers actionable insights that improve talent management, foster employee development, and align individual performance with organizational goals. This results in a more effective and engaged workforce, driving overall organizational success and growth.</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060897" y="139541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1468B1FF-9C24-D7EF-AB81-4EEC3372898C}"/>
              </a:ext>
            </a:extLst>
          </p:cNvPr>
          <p:cNvSpPr txBox="1"/>
          <p:nvPr/>
        </p:nvSpPr>
        <p:spPr>
          <a:xfrm>
            <a:off x="834073" y="1676400"/>
            <a:ext cx="6862127" cy="2057400"/>
          </a:xfrm>
          <a:prstGeom prst="rect">
            <a:avLst/>
          </a:prstGeom>
          <a:noFill/>
        </p:spPr>
        <p:txBody>
          <a:bodyPr wrap="square">
            <a:spAutoFit/>
          </a:bodyPr>
          <a:lstStyle/>
          <a:p>
            <a:r>
              <a:rPr lang="en-IN" dirty="0"/>
              <a:t>Organizations face challenges with inconsistent and subjective employee performance evaluations, resulting in unclear performance indicators, difficulty in identifying training needs, and lowered employee morale. These issues impact decision-making, resource allocation, and overall productivity. A structured, data-driven approach is necessary to accurately evaluate performance, ensure fairness, and support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CADC7FD-F14D-FDAF-7C15-D22B5E52FB52}"/>
              </a:ext>
            </a:extLst>
          </p:cNvPr>
          <p:cNvSpPr txBox="1"/>
          <p:nvPr/>
        </p:nvSpPr>
        <p:spPr>
          <a:xfrm>
            <a:off x="676275" y="1905000"/>
            <a:ext cx="7248525" cy="1754326"/>
          </a:xfrm>
          <a:prstGeom prst="rect">
            <a:avLst/>
          </a:prstGeom>
          <a:noFill/>
        </p:spPr>
        <p:txBody>
          <a:bodyPr wrap="square">
            <a:spAutoFit/>
          </a:bodyPr>
          <a:lstStyle/>
          <a:p>
            <a:r>
              <a:rPr lang="en-IN" dirty="0"/>
              <a:t>The project aims to improve employee evaluations by utilizing data analytics to create objective performance metrics. This method helps in identifying high performers, promoting employee development, and aligning efforts with organizational goals, ultimately enhancing productivity and engagement. The focus is on refining talent development decisions and aligning workforce contributions with the company’s objectives.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5C8F356-3643-7E8E-2C82-7A3223DF74F6}"/>
              </a:ext>
            </a:extLst>
          </p:cNvPr>
          <p:cNvSpPr txBox="1"/>
          <p:nvPr/>
        </p:nvSpPr>
        <p:spPr>
          <a:xfrm>
            <a:off x="690364" y="1695450"/>
            <a:ext cx="5939036" cy="1754326"/>
          </a:xfrm>
          <a:prstGeom prst="rect">
            <a:avLst/>
          </a:prstGeom>
          <a:noFill/>
        </p:spPr>
        <p:txBody>
          <a:bodyPr wrap="square">
            <a:spAutoFit/>
          </a:bodyPr>
          <a:lstStyle/>
          <a:p>
            <a:r>
              <a:rPr lang="en-IN" dirty="0"/>
              <a:t>The target audience for an "Employee Performance Analysis" project comprises HR departments, supervisors, executives, and staff members. They use the insights to make data-driven decisions on talent management, improve performance, and ensure employee development aligns with organizational goals.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C0A64C2-9EFB-33BF-CF2C-71D2172A14AF}"/>
              </a:ext>
            </a:extLst>
          </p:cNvPr>
          <p:cNvSpPr txBox="1"/>
          <p:nvPr/>
        </p:nvSpPr>
        <p:spPr>
          <a:xfrm>
            <a:off x="2971800" y="2133600"/>
            <a:ext cx="6176394" cy="1477328"/>
          </a:xfrm>
          <a:prstGeom prst="rect">
            <a:avLst/>
          </a:prstGeom>
          <a:noFill/>
        </p:spPr>
        <p:txBody>
          <a:bodyPr wrap="square">
            <a:spAutoFit/>
          </a:bodyPr>
          <a:lstStyle/>
          <a:p>
            <a:pPr marL="285750" indent="-285750">
              <a:buFont typeface="Arial" panose="020B0604020202020204" pitchFamily="34" charset="0"/>
              <a:buChar char="•"/>
            </a:pPr>
            <a:r>
              <a:rPr lang="en-IN" dirty="0"/>
              <a:t>Filtering – Remove missing </a:t>
            </a:r>
          </a:p>
          <a:p>
            <a:pPr marL="285750" indent="-285750">
              <a:buFont typeface="Arial" panose="020B0604020202020204" pitchFamily="34" charset="0"/>
              <a:buChar char="•"/>
            </a:pPr>
            <a:r>
              <a:rPr lang="en-IN" dirty="0"/>
              <a:t>Charts – Visualization reports</a:t>
            </a:r>
          </a:p>
          <a:p>
            <a:pPr marL="285750" indent="-285750">
              <a:buFont typeface="Arial" panose="020B0604020202020204" pitchFamily="34" charset="0"/>
              <a:buChar char="•"/>
            </a:pPr>
            <a:r>
              <a:rPr lang="en-IN" dirty="0"/>
              <a:t>Pivot Table – Summary </a:t>
            </a:r>
          </a:p>
          <a:p>
            <a:pPr marL="285750" indent="-285750">
              <a:buFont typeface="Arial" panose="020B0604020202020204" pitchFamily="34" charset="0"/>
              <a:buChar char="•"/>
            </a:pPr>
            <a:r>
              <a:rPr lang="en-IN" dirty="0"/>
              <a:t>Conditional formatting- identify missing</a:t>
            </a:r>
          </a:p>
          <a:p>
            <a:pPr marL="285750" indent="-285750">
              <a:buFont typeface="Arial" panose="020B0604020202020204" pitchFamily="34" charset="0"/>
              <a:buChar char="•"/>
            </a:pPr>
            <a:r>
              <a:rPr lang="en-IN" dirty="0"/>
              <a:t>Formula – performance level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60C8C07B-0E08-2FE2-80C7-37215E6FB240}"/>
              </a:ext>
            </a:extLst>
          </p:cNvPr>
          <p:cNvSpPr txBox="1"/>
          <p:nvPr/>
        </p:nvSpPr>
        <p:spPr>
          <a:xfrm>
            <a:off x="685800" y="1371600"/>
            <a:ext cx="7620000" cy="4648200"/>
          </a:xfrm>
          <a:prstGeom prst="rect">
            <a:avLst/>
          </a:prstGeom>
          <a:noFill/>
        </p:spPr>
        <p:txBody>
          <a:bodyPr wrap="square">
            <a:spAutoFit/>
          </a:bodyPr>
          <a:lstStyle/>
          <a:p>
            <a:r>
              <a:rPr lang="en-IN" dirty="0"/>
              <a:t>The dataset for the Employee Performance Analysis comprises performance evaluations, productivity data, attendance logs, employee feedback, training and development history, and goals and targets, providing a holistic view for in-depth analysis and actionable insights.</a:t>
            </a:r>
          </a:p>
          <a:p>
            <a:r>
              <a:rPr lang="en-IN" b="1" dirty="0"/>
              <a:t>Performance </a:t>
            </a:r>
            <a:r>
              <a:rPr lang="en-IN" b="1" dirty="0" err="1"/>
              <a:t>Evaluations</a:t>
            </a:r>
            <a:r>
              <a:rPr lang="en-IN" dirty="0" err="1"/>
              <a:t>:Comprehensive</a:t>
            </a:r>
            <a:r>
              <a:rPr lang="en-IN" dirty="0"/>
              <a:t> assessments from regular reviews, including ratings and qualitative comments from supervisors and colleagues.</a:t>
            </a:r>
          </a:p>
          <a:p>
            <a:r>
              <a:rPr lang="en-IN" b="1" dirty="0"/>
              <a:t>Productivity Data</a:t>
            </a:r>
            <a:r>
              <a:rPr lang="en-IN" dirty="0"/>
              <a:t>: Quantitative information on employee output, such as sales performance, project completion rates, or task efficiency.</a:t>
            </a:r>
          </a:p>
          <a:p>
            <a:r>
              <a:rPr lang="en-IN" b="1" dirty="0"/>
              <a:t>Attendance Logs</a:t>
            </a:r>
            <a:r>
              <a:rPr lang="en-IN" dirty="0"/>
              <a:t>: Information on employee attendance, including records of absences, tardiness, and overall dependability.</a:t>
            </a:r>
          </a:p>
          <a:p>
            <a:r>
              <a:rPr lang="en-IN" b="1" dirty="0"/>
              <a:t>Employee Feedback</a:t>
            </a:r>
            <a:r>
              <a:rPr lang="en-IN" dirty="0"/>
              <a:t>: Insights from surveys capturing employee self-evaluations, job satisfaction, and levels of engagement.</a:t>
            </a:r>
          </a:p>
          <a:p>
            <a:r>
              <a:rPr lang="en-IN" b="1" dirty="0"/>
              <a:t>Training and Development History</a:t>
            </a:r>
            <a:r>
              <a:rPr lang="en-IN" dirty="0"/>
              <a:t>: Details on completed training courses, certifications, and professional growth activities.</a:t>
            </a:r>
          </a:p>
          <a:p>
            <a:r>
              <a:rPr lang="en-IN" b="1" dirty="0"/>
              <a:t>Goals and </a:t>
            </a:r>
            <a:r>
              <a:rPr lang="en-IN" b="1" dirty="0" err="1"/>
              <a:t>Targets</a:t>
            </a:r>
            <a:r>
              <a:rPr lang="en-IN" dirty="0" err="1"/>
              <a:t>:Documentation</a:t>
            </a:r>
            <a:r>
              <a:rPr lang="en-IN" dirty="0"/>
              <a:t> of individual and team objectives, including performance relative to established goals and milestones.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092956" y="162332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0DF9380-FF36-F239-CE5D-912F8D9C3850}"/>
              </a:ext>
            </a:extLst>
          </p:cNvPr>
          <p:cNvSpPr txBox="1"/>
          <p:nvPr/>
        </p:nvSpPr>
        <p:spPr>
          <a:xfrm>
            <a:off x="914401" y="1623323"/>
            <a:ext cx="7086600" cy="646331"/>
          </a:xfrm>
          <a:prstGeom prst="rect">
            <a:avLst/>
          </a:prstGeom>
          <a:noFill/>
        </p:spPr>
        <p:txBody>
          <a:bodyPr wrap="square">
            <a:spAutoFit/>
          </a:bodyPr>
          <a:lstStyle/>
          <a:p>
            <a:pPr algn="l">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 = IFS = z8 &gt;=5,very high’, z8&gt;=4, “high”, z8&gt;=3, “ Med” , “True”,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295</TotalTime>
  <Words>885</Words>
  <Application>Microsoft Office PowerPoint</Application>
  <PresentationFormat>Widescreen</PresentationFormat>
  <Paragraphs>93</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nandhitha nagarajan</cp:lastModifiedBy>
  <cp:revision>14</cp:revision>
  <dcterms:created xsi:type="dcterms:W3CDTF">2024-03-29T15:07:22Z</dcterms:created>
  <dcterms:modified xsi:type="dcterms:W3CDTF">2024-09-01T07:35:17Z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