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NTOwZGxwEo1y1+w9mjDMz/KEZC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mailto:pruthvikanth007@gmail.com" TargetMode="External"/><Relationship Id="rId5" Type="http://schemas.openxmlformats.org/officeDocument/2006/relationships/hyperlink" Target="mailto:kjeldhose51@gmail.com" TargetMode="External"/><Relationship Id="rId4" Type="http://schemas.openxmlformats.org/officeDocument/2006/relationships/hyperlink" Target="mailto:nandhukrishnana7@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5" name="Google Shape;85;p1"/>
          <p:cNvSpPr txBox="1"/>
          <p:nvPr/>
        </p:nvSpPr>
        <p:spPr>
          <a:xfrm>
            <a:off x="11868442" y="694226"/>
            <a:ext cx="188100" cy="400200"/>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1</a:t>
            </a:r>
            <a:endParaRPr sz="1800" b="0" i="0" u="none" strike="noStrike" cap="none">
              <a:solidFill>
                <a:schemeClr val="lt1"/>
              </a:solidFill>
              <a:latin typeface="Impact"/>
              <a:ea typeface="Impact"/>
              <a:cs typeface="Impact"/>
              <a:sym typeface="Impact"/>
            </a:endParaRPr>
          </a:p>
        </p:txBody>
      </p:sp>
      <p:sp>
        <p:nvSpPr>
          <p:cNvPr id="86" name="Google Shape;86;p1"/>
          <p:cNvSpPr txBox="1"/>
          <p:nvPr/>
        </p:nvSpPr>
        <p:spPr>
          <a:xfrm>
            <a:off x="2413000" y="2387602"/>
            <a:ext cx="7518833" cy="226478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5F1674"/>
              </a:buClr>
              <a:buSzPts val="3600"/>
              <a:buFont typeface="Times New Roman"/>
              <a:buNone/>
            </a:pPr>
            <a:r>
              <a:rPr lang="en-IN" sz="4000" b="1" i="0" u="sng" strike="noStrike" cap="none" dirty="0">
                <a:solidFill>
                  <a:srgbClr val="5F1674"/>
                </a:solidFill>
                <a:latin typeface="Bahnschrift" panose="020B0502040204020203" pitchFamily="34" charset="0"/>
                <a:ea typeface="Times New Roman"/>
                <a:cs typeface="Times New Roman"/>
                <a:sym typeface="Times New Roman"/>
              </a:rPr>
              <a:t>EVE HACK</a:t>
            </a:r>
            <a:endParaRPr sz="4000" b="1" i="0" u="sng" strike="noStrike" cap="none" dirty="0">
              <a:solidFill>
                <a:srgbClr val="5F1674"/>
              </a:solidFill>
              <a:latin typeface="Bahnschrift" panose="020B0502040204020203" pitchFamily="34" charset="0"/>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2"/>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2" name="Google Shape;92;p2"/>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2</a:t>
            </a:r>
            <a:endParaRPr sz="1800" b="0" i="0" u="none" strike="noStrike" cap="none">
              <a:solidFill>
                <a:schemeClr val="lt1"/>
              </a:solidFill>
              <a:latin typeface="Impact"/>
              <a:ea typeface="Impact"/>
              <a:cs typeface="Impact"/>
              <a:sym typeface="Impact"/>
            </a:endParaRPr>
          </a:p>
        </p:txBody>
      </p:sp>
      <p:sp>
        <p:nvSpPr>
          <p:cNvPr id="93" name="Google Shape;93;p2"/>
          <p:cNvSpPr txBox="1"/>
          <p:nvPr/>
        </p:nvSpPr>
        <p:spPr>
          <a:xfrm>
            <a:off x="2375065" y="540326"/>
            <a:ext cx="6932978" cy="59876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TEAM DETAILS</a:t>
            </a:r>
            <a:endParaRPr u="sng" dirty="0">
              <a:latin typeface="Bahnschrift" panose="020B0502040204020203" pitchFamily="34" charset="0"/>
            </a:endParaRPr>
          </a:p>
        </p:txBody>
      </p:sp>
      <p:sp>
        <p:nvSpPr>
          <p:cNvPr id="94" name="Google Shape;94;p2"/>
          <p:cNvSpPr txBox="1"/>
          <p:nvPr/>
        </p:nvSpPr>
        <p:spPr>
          <a:xfrm>
            <a:off x="691336" y="2150878"/>
            <a:ext cx="11365206" cy="369533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600"/>
              <a:buFont typeface="Arial"/>
              <a:buNone/>
            </a:pPr>
            <a:r>
              <a:rPr lang="en-IN" sz="1600" b="0" i="0" u="none" strike="noStrike" cap="none" dirty="0">
                <a:solidFill>
                  <a:schemeClr val="dk1"/>
                </a:solidFill>
                <a:latin typeface="Bahnschrift" panose="020B0502040204020203" pitchFamily="34" charset="0"/>
                <a:ea typeface="Times New Roman"/>
                <a:cs typeface="Times New Roman"/>
                <a:sym typeface="Times New Roman"/>
              </a:rPr>
              <a:t>TEAM NAME: Html Devs</a:t>
            </a:r>
            <a:endParaRPr sz="1600" dirty="0">
              <a:latin typeface="Bahnschrift" panose="020B0502040204020203" pitchFamily="34" charset="0"/>
            </a:endParaRPr>
          </a:p>
          <a:p>
            <a:pPr marL="0" marR="0" lvl="0" indent="0" algn="l" rtl="0">
              <a:lnSpc>
                <a:spcPct val="90000"/>
              </a:lnSpc>
              <a:spcBef>
                <a:spcPts val="1000"/>
              </a:spcBef>
              <a:spcAft>
                <a:spcPts val="0"/>
              </a:spcAft>
              <a:buClr>
                <a:schemeClr val="dk1"/>
              </a:buClr>
              <a:buSzPts val="1600"/>
              <a:buFont typeface="Arial"/>
              <a:buNone/>
            </a:pPr>
            <a:endParaRPr sz="1600" b="0" i="0" u="none" strike="noStrike" cap="none" dirty="0">
              <a:solidFill>
                <a:schemeClr val="dk1"/>
              </a:solidFill>
              <a:latin typeface="Bahnschrift" panose="020B0502040204020203" pitchFamily="34" charset="0"/>
              <a:ea typeface="Times New Roman"/>
              <a:cs typeface="Times New Roman"/>
              <a:sym typeface="Times New Roman"/>
            </a:endParaRPr>
          </a:p>
          <a:p>
            <a:pPr marL="0" marR="0" lvl="0" indent="0" algn="l" rtl="0">
              <a:lnSpc>
                <a:spcPct val="90000"/>
              </a:lnSpc>
              <a:spcBef>
                <a:spcPts val="1000"/>
              </a:spcBef>
              <a:spcAft>
                <a:spcPts val="0"/>
              </a:spcAft>
              <a:buClr>
                <a:schemeClr val="dk1"/>
              </a:buClr>
              <a:buSzPts val="1600"/>
              <a:buFont typeface="Arial"/>
              <a:buNone/>
            </a:pPr>
            <a:r>
              <a:rPr lang="en-IN" sz="1600" b="0" i="0" u="none" strike="noStrike" cap="none" dirty="0">
                <a:solidFill>
                  <a:schemeClr val="dk1"/>
                </a:solidFill>
                <a:latin typeface="Bahnschrift" panose="020B0502040204020203" pitchFamily="34" charset="0"/>
                <a:ea typeface="Times New Roman"/>
                <a:cs typeface="Times New Roman"/>
                <a:sym typeface="Times New Roman"/>
              </a:rPr>
              <a:t>TEAM MEMBER 1:                               MAILID:  </a:t>
            </a:r>
            <a:r>
              <a:rPr lang="en-IN" sz="1600" b="0" i="0" u="none" strike="noStrike" cap="none" dirty="0">
                <a:solidFill>
                  <a:schemeClr val="dk1"/>
                </a:solidFill>
                <a:latin typeface="Bahnschrift" panose="020B0502040204020203" pitchFamily="34" charset="0"/>
                <a:ea typeface="Times New Roman"/>
                <a:cs typeface="Times New Roman"/>
                <a:sym typeface="Times New Roman"/>
                <a:hlinkClick r:id="rId4"/>
              </a:rPr>
              <a:t>nandhukrishnana7@gmail.com</a:t>
            </a:r>
            <a:r>
              <a:rPr lang="en-IN" sz="1600" b="0" i="0" u="none" strike="noStrike" cap="none" dirty="0">
                <a:solidFill>
                  <a:schemeClr val="dk1"/>
                </a:solidFill>
                <a:latin typeface="Bahnschrift" panose="020B0502040204020203" pitchFamily="34" charset="0"/>
                <a:ea typeface="Times New Roman"/>
                <a:cs typeface="Times New Roman"/>
                <a:sym typeface="Times New Roman"/>
              </a:rPr>
              <a:t>     CONTACT NO:  8086373905 </a:t>
            </a:r>
            <a:endParaRPr sz="1600" dirty="0">
              <a:latin typeface="Bahnschrift" panose="020B0502040204020203" pitchFamily="34" charset="0"/>
            </a:endParaRPr>
          </a:p>
          <a:p>
            <a:pPr marL="0" marR="0" lvl="0" indent="0" algn="l" rtl="0">
              <a:lnSpc>
                <a:spcPct val="90000"/>
              </a:lnSpc>
              <a:spcBef>
                <a:spcPts val="1000"/>
              </a:spcBef>
              <a:spcAft>
                <a:spcPts val="0"/>
              </a:spcAft>
              <a:buClr>
                <a:schemeClr val="dk1"/>
              </a:buClr>
              <a:buSzPts val="1600"/>
              <a:buFont typeface="Arial"/>
              <a:buNone/>
            </a:pPr>
            <a:r>
              <a:rPr lang="en-IN" sz="1600" b="0" i="0" u="none" strike="noStrike" cap="none" dirty="0">
                <a:solidFill>
                  <a:schemeClr val="dk1"/>
                </a:solidFill>
                <a:latin typeface="Bahnschrift" panose="020B0502040204020203" pitchFamily="34" charset="0"/>
                <a:ea typeface="Times New Roman"/>
                <a:cs typeface="Times New Roman"/>
                <a:sym typeface="Times New Roman"/>
              </a:rPr>
              <a:t>TEAM MEMBER 2:                               MAILID:  </a:t>
            </a:r>
            <a:r>
              <a:rPr lang="en-IN" sz="1600" b="0" i="0" u="none" strike="noStrike" cap="none" dirty="0">
                <a:solidFill>
                  <a:schemeClr val="dk1"/>
                </a:solidFill>
                <a:latin typeface="Bahnschrift" panose="020B0502040204020203" pitchFamily="34" charset="0"/>
                <a:ea typeface="Times New Roman"/>
                <a:cs typeface="Times New Roman"/>
                <a:sym typeface="Times New Roman"/>
                <a:hlinkClick r:id="rId5"/>
              </a:rPr>
              <a:t>kjeldhose51@gmail.com</a:t>
            </a:r>
            <a:r>
              <a:rPr lang="en-IN" sz="1600" b="0" i="0" u="none" strike="noStrike" cap="none" dirty="0">
                <a:solidFill>
                  <a:schemeClr val="dk1"/>
                </a:solidFill>
                <a:latin typeface="Bahnschrift" panose="020B0502040204020203" pitchFamily="34" charset="0"/>
                <a:ea typeface="Times New Roman"/>
                <a:cs typeface="Times New Roman"/>
                <a:sym typeface="Times New Roman"/>
              </a:rPr>
              <a:t> 	             CONTACT NO:  9747627110</a:t>
            </a:r>
            <a:endParaRPr sz="1600" dirty="0">
              <a:latin typeface="Bahnschrift" panose="020B0502040204020203" pitchFamily="34" charset="0"/>
            </a:endParaRPr>
          </a:p>
          <a:p>
            <a:pPr marL="0" marR="0" lvl="0" indent="0" algn="l" rtl="0">
              <a:lnSpc>
                <a:spcPct val="90000"/>
              </a:lnSpc>
              <a:spcBef>
                <a:spcPts val="1000"/>
              </a:spcBef>
              <a:spcAft>
                <a:spcPts val="0"/>
              </a:spcAft>
              <a:buClr>
                <a:schemeClr val="dk1"/>
              </a:buClr>
              <a:buSzPts val="1600"/>
              <a:buFont typeface="Arial"/>
              <a:buNone/>
            </a:pPr>
            <a:r>
              <a:rPr lang="en-IN" sz="1600" b="0" i="0" u="none" strike="noStrike" cap="none" dirty="0">
                <a:solidFill>
                  <a:schemeClr val="dk1"/>
                </a:solidFill>
                <a:latin typeface="Bahnschrift" panose="020B0502040204020203" pitchFamily="34" charset="0"/>
                <a:ea typeface="Times New Roman"/>
                <a:cs typeface="Times New Roman"/>
                <a:sym typeface="Times New Roman"/>
              </a:rPr>
              <a:t>TEAM MEMBER 3:                               MAILID:  </a:t>
            </a:r>
            <a:r>
              <a:rPr lang="en-IN" sz="1600" b="0" i="0" u="none" strike="noStrike" cap="none" dirty="0">
                <a:solidFill>
                  <a:schemeClr val="dk1"/>
                </a:solidFill>
                <a:latin typeface="Bahnschrift" panose="020B0502040204020203" pitchFamily="34" charset="0"/>
                <a:ea typeface="Times New Roman"/>
                <a:cs typeface="Times New Roman"/>
                <a:sym typeface="Times New Roman"/>
                <a:hlinkClick r:id="rId6"/>
              </a:rPr>
              <a:t>pruthvikanth007@gmail.com</a:t>
            </a:r>
            <a:r>
              <a:rPr lang="en-IN" sz="1600" b="0" i="0" u="none" strike="noStrike" cap="none" dirty="0">
                <a:solidFill>
                  <a:schemeClr val="dk1"/>
                </a:solidFill>
                <a:latin typeface="Bahnschrift" panose="020B0502040204020203" pitchFamily="34" charset="0"/>
                <a:ea typeface="Times New Roman"/>
                <a:cs typeface="Times New Roman"/>
                <a:sym typeface="Times New Roman"/>
              </a:rPr>
              <a:t>        CONTACT NO:  8891369089</a:t>
            </a:r>
          </a:p>
          <a:p>
            <a:pPr marL="0" marR="0" lvl="0" indent="0" algn="l" rtl="0">
              <a:lnSpc>
                <a:spcPct val="90000"/>
              </a:lnSpc>
              <a:spcBef>
                <a:spcPts val="1000"/>
              </a:spcBef>
              <a:spcAft>
                <a:spcPts val="0"/>
              </a:spcAft>
              <a:buClr>
                <a:schemeClr val="dk1"/>
              </a:buClr>
              <a:buSzPts val="1600"/>
              <a:buFont typeface="Arial"/>
              <a:buNone/>
            </a:pPr>
            <a:endParaRPr sz="1600" dirty="0">
              <a:latin typeface="Bahnschrift" panose="020B0502040204020203" pitchFamily="34" charset="0"/>
            </a:endParaRPr>
          </a:p>
          <a:p>
            <a:pPr marL="0" marR="0" lvl="0" indent="0" algn="l" rtl="0">
              <a:lnSpc>
                <a:spcPct val="90000"/>
              </a:lnSpc>
              <a:spcBef>
                <a:spcPts val="1000"/>
              </a:spcBef>
              <a:spcAft>
                <a:spcPts val="0"/>
              </a:spcAft>
              <a:buClr>
                <a:schemeClr val="dk1"/>
              </a:buClr>
              <a:buSzPts val="1600"/>
              <a:buFont typeface="Arial"/>
              <a:buNone/>
            </a:pPr>
            <a:r>
              <a:rPr lang="en-IN" sz="1600" b="0" i="0" u="none" strike="noStrike" cap="none" dirty="0">
                <a:solidFill>
                  <a:schemeClr val="dk1"/>
                </a:solidFill>
                <a:latin typeface="Bahnschrift" panose="020B0502040204020203" pitchFamily="34" charset="0"/>
                <a:ea typeface="Times New Roman"/>
                <a:cs typeface="Times New Roman"/>
                <a:sym typeface="Times New Roman"/>
              </a:rPr>
              <a:t>COLLEGE NAME: CUSAT</a:t>
            </a:r>
            <a:endParaRPr sz="1600" dirty="0">
              <a:latin typeface="Bahnschrift"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3"/>
          <p:cNvPicPr preferRelativeResize="0"/>
          <p:nvPr/>
        </p:nvPicPr>
        <p:blipFill rotWithShape="1">
          <a:blip r:embed="rId3">
            <a:alphaModFix/>
          </a:blip>
          <a:srcRect/>
          <a:stretch/>
        </p:blipFill>
        <p:spPr>
          <a:xfrm>
            <a:off x="0" y="-1"/>
            <a:ext cx="12192000" cy="6858000"/>
          </a:xfrm>
          <a:prstGeom prst="rect">
            <a:avLst/>
          </a:prstGeom>
          <a:noFill/>
          <a:ln>
            <a:noFill/>
          </a:ln>
        </p:spPr>
      </p:pic>
      <p:sp>
        <p:nvSpPr>
          <p:cNvPr id="100" name="Google Shape;100;p3"/>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3</a:t>
            </a:r>
            <a:endParaRPr sz="1800" b="0" i="0" u="none" strike="noStrike" cap="none">
              <a:solidFill>
                <a:schemeClr val="lt1"/>
              </a:solidFill>
              <a:latin typeface="Impact"/>
              <a:ea typeface="Impact"/>
              <a:cs typeface="Impact"/>
              <a:sym typeface="Impact"/>
            </a:endParaRPr>
          </a:p>
        </p:txBody>
      </p:sp>
      <p:sp>
        <p:nvSpPr>
          <p:cNvPr id="101" name="Google Shape;101;p3"/>
          <p:cNvSpPr txBox="1"/>
          <p:nvPr/>
        </p:nvSpPr>
        <p:spPr>
          <a:xfrm>
            <a:off x="711731" y="593766"/>
            <a:ext cx="10504514" cy="109957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endParaRPr lang="en-US" sz="2400" u="sng" dirty="0">
              <a:solidFill>
                <a:srgbClr val="7030A0"/>
              </a:solidFill>
              <a:highlight>
                <a:srgbClr val="C0C0C0"/>
              </a:highlight>
              <a:latin typeface="Bahnschrift" panose="020B0502040204020203" pitchFamily="34" charset="0"/>
            </a:endParaRPr>
          </a:p>
          <a:p>
            <a:pPr marL="0" marR="0" lvl="0" indent="0" algn="ctr" rtl="0">
              <a:lnSpc>
                <a:spcPct val="90000"/>
              </a:lnSpc>
              <a:spcBef>
                <a:spcPts val="0"/>
              </a:spcBef>
              <a:spcAft>
                <a:spcPts val="0"/>
              </a:spcAft>
              <a:buClr>
                <a:srgbClr val="5F1674"/>
              </a:buClr>
              <a:buSzPts val="2400"/>
              <a:buFont typeface="Times New Roman"/>
              <a:buNone/>
            </a:pPr>
            <a:r>
              <a:rPr lang="en-US" sz="2400" u="sng" dirty="0">
                <a:solidFill>
                  <a:srgbClr val="7030A0"/>
                </a:solidFill>
                <a:highlight>
                  <a:srgbClr val="C0C0C0"/>
                </a:highlight>
                <a:latin typeface="Bahnschrift" panose="020B0502040204020203" pitchFamily="34" charset="0"/>
              </a:rPr>
              <a:t>Improving Parental Visibility and Control in School Bus Transportation: A Real-time Tracking and Notification System</a:t>
            </a:r>
            <a:endParaRPr sz="2400" u="sng" dirty="0">
              <a:solidFill>
                <a:srgbClr val="7030A0"/>
              </a:solidFill>
              <a:highlight>
                <a:srgbClr val="C0C0C0"/>
              </a:highlight>
              <a:latin typeface="Bahnschrift" panose="020B0502040204020203" pitchFamily="34" charset="0"/>
            </a:endParaRPr>
          </a:p>
        </p:txBody>
      </p:sp>
      <p:sp>
        <p:nvSpPr>
          <p:cNvPr id="2" name="TextBox 1">
            <a:extLst>
              <a:ext uri="{FF2B5EF4-FFF2-40B4-BE49-F238E27FC236}">
                <a16:creationId xmlns:a16="http://schemas.microsoft.com/office/drawing/2014/main" id="{36AA354D-78E6-D51B-1EA2-EFF9AFCE2DFA}"/>
              </a:ext>
            </a:extLst>
          </p:cNvPr>
          <p:cNvSpPr txBox="1"/>
          <p:nvPr/>
        </p:nvSpPr>
        <p:spPr>
          <a:xfrm>
            <a:off x="975755" y="2910348"/>
            <a:ext cx="9190800" cy="3170099"/>
          </a:xfrm>
          <a:prstGeom prst="rect">
            <a:avLst/>
          </a:prstGeom>
          <a:noFill/>
        </p:spPr>
        <p:txBody>
          <a:bodyPr wrap="square" rtlCol="0">
            <a:spAutoFit/>
          </a:bodyPr>
          <a:lstStyle/>
          <a:p>
            <a:r>
              <a:rPr lang="en-US" sz="2000" b="0" i="0" dirty="0">
                <a:solidFill>
                  <a:schemeClr val="tx1"/>
                </a:solidFill>
                <a:effectLst/>
                <a:latin typeface="Constantia" panose="02030602050306030303" pitchFamily="18" charset="0"/>
              </a:rPr>
              <a:t>The problem statement "Improving Parental Visibility and Control in School Bus Transportation: A Real-time Tracking and Notification System" highlights the need for a solution that addresses the lack of visibility and control that parents have over their child's school bus transportation. The proposed solution is a real-time tracking and notification system that allows parents to track the location of their child's school bus in real-time and receive notifications when the bus arrives at the stop and when their child boards the bus. This would provide parents with the information they need to ensure their child's safety and peace of mind, and it would also give them the control they need to make informed decisions about their child's transportation.</a:t>
            </a:r>
            <a:endParaRPr lang="en-IN" sz="2000" dirty="0">
              <a:solidFill>
                <a:schemeClr val="tx1"/>
              </a:solidFill>
              <a:latin typeface="Constantia" panose="0203060205030603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4"/>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07" name="Google Shape;107;p4"/>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4</a:t>
            </a:r>
            <a:endParaRPr sz="1800" b="0" i="0" u="none" strike="noStrike" cap="none">
              <a:solidFill>
                <a:schemeClr val="lt1"/>
              </a:solidFill>
              <a:latin typeface="Impact"/>
              <a:ea typeface="Impact"/>
              <a:cs typeface="Impact"/>
              <a:sym typeface="Impact"/>
            </a:endParaRPr>
          </a:p>
        </p:txBody>
      </p:sp>
      <p:sp>
        <p:nvSpPr>
          <p:cNvPr id="108" name="Google Shape;108;p4"/>
          <p:cNvSpPr txBox="1"/>
          <p:nvPr/>
        </p:nvSpPr>
        <p:spPr>
          <a:xfrm>
            <a:off x="2404753" y="694226"/>
            <a:ext cx="6903290" cy="914439"/>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EXISTING SOLUTIONS FOR THE PROBLEM</a:t>
            </a:r>
            <a:endParaRPr sz="2400" u="sng" dirty="0">
              <a:latin typeface="Bahnschrift" panose="020B0502040204020203" pitchFamily="34" charset="0"/>
            </a:endParaRPr>
          </a:p>
          <a:p>
            <a:pPr marL="0" marR="0" lvl="0" indent="0" algn="ctr" rtl="0">
              <a:lnSpc>
                <a:spcPct val="90000"/>
              </a:lnSpc>
              <a:spcBef>
                <a:spcPts val="0"/>
              </a:spcBef>
              <a:spcAft>
                <a:spcPts val="0"/>
              </a:spcAft>
              <a:buClr>
                <a:schemeClr val="dk1"/>
              </a:buClr>
              <a:buSzPts val="2400"/>
              <a:buFont typeface="Calibri"/>
              <a:buNone/>
            </a:pPr>
            <a:endParaRPr sz="2400" b="1" i="0" u="none" strike="noStrike" cap="none" dirty="0">
              <a:solidFill>
                <a:srgbClr val="5F1674"/>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248D5F31-8BDD-7A00-F66C-F5373516C44A}"/>
              </a:ext>
            </a:extLst>
          </p:cNvPr>
          <p:cNvSpPr txBox="1"/>
          <p:nvPr/>
        </p:nvSpPr>
        <p:spPr>
          <a:xfrm>
            <a:off x="530942" y="1897626"/>
            <a:ext cx="10471355" cy="3477875"/>
          </a:xfrm>
          <a:prstGeom prst="rect">
            <a:avLst/>
          </a:prstGeom>
          <a:noFill/>
        </p:spPr>
        <p:txBody>
          <a:bodyPr wrap="square" rtlCol="0">
            <a:spAutoFit/>
          </a:bodyPr>
          <a:lstStyle/>
          <a:p>
            <a:r>
              <a:rPr lang="en-US" sz="2000" b="0" i="0" dirty="0">
                <a:solidFill>
                  <a:schemeClr val="tx1"/>
                </a:solidFill>
                <a:effectLst/>
                <a:latin typeface="Constantia" panose="02030602050306030303" pitchFamily="18" charset="0"/>
              </a:rPr>
              <a:t>While there are a few solutions available to improve parental visibility and control in school bus transportation, such as GPS tracking systems, parent portals, and mobile apps, these solutions are not widely adopted and are not easily accessible in many parts of the world, including India. In many cases, schools and transportation departments in India lack the resources and infrastructure to implement these types of solutions. Additionally, in many cases the existing solutions are not integrated, and parents have to check different systems and platforms to get a complete picture of their child's transportation. The need for a more comprehensive and integrated solution that addresses the specific needs of the Indian market is becoming more pressing as the number of students and schools increase. There have been some implementations of GPS tracking and RFID systems in India but are still not widely adopted and lack of integration with other systems.</a:t>
            </a:r>
            <a:endParaRPr lang="en-IN" sz="2000" dirty="0">
              <a:solidFill>
                <a:schemeClr val="tx1"/>
              </a:solidFill>
              <a:latin typeface="Constantia" panose="0203060205030603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5"/>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14" name="Google Shape;114;p5"/>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5</a:t>
            </a:r>
            <a:endParaRPr sz="1800" b="0" i="0" u="none" strike="noStrike" cap="none">
              <a:solidFill>
                <a:schemeClr val="lt1"/>
              </a:solidFill>
              <a:latin typeface="Impact"/>
              <a:ea typeface="Impact"/>
              <a:cs typeface="Impact"/>
              <a:sym typeface="Impact"/>
            </a:endParaRPr>
          </a:p>
        </p:txBody>
      </p:sp>
      <p:sp>
        <p:nvSpPr>
          <p:cNvPr id="115" name="Google Shape;115;p5"/>
          <p:cNvSpPr txBox="1"/>
          <p:nvPr/>
        </p:nvSpPr>
        <p:spPr>
          <a:xfrm>
            <a:off x="711730" y="575953"/>
            <a:ext cx="10267007" cy="914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OBJECTIVES OF THE WORK</a:t>
            </a:r>
            <a:endParaRPr u="sng" dirty="0">
              <a:latin typeface="Bahnschrift" panose="020B0502040204020203" pitchFamily="34" charset="0"/>
            </a:endParaRPr>
          </a:p>
        </p:txBody>
      </p:sp>
      <p:sp>
        <p:nvSpPr>
          <p:cNvPr id="2" name="TextBox 1">
            <a:extLst>
              <a:ext uri="{FF2B5EF4-FFF2-40B4-BE49-F238E27FC236}">
                <a16:creationId xmlns:a16="http://schemas.microsoft.com/office/drawing/2014/main" id="{DCEEF0BF-7792-CCB2-85AB-00474569B371}"/>
              </a:ext>
            </a:extLst>
          </p:cNvPr>
          <p:cNvSpPr txBox="1"/>
          <p:nvPr/>
        </p:nvSpPr>
        <p:spPr>
          <a:xfrm>
            <a:off x="344129" y="1573161"/>
            <a:ext cx="10634608" cy="3477875"/>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Create a real-time tracking system for parents to view the location of their child's school bus</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Develop a notification system to inform parents about bus location and arrival time</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Implement image scanning technology for student identification</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Create a user-friendly interface for parents to access transportation information</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Ensure privacy and security of student and parent data</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Integrate the system with the school's management system</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Provide a cost-effective solution for schools and transportation departments in India</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Test and evaluate the system in a real-world setting.</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Overall objective is to improve parental visibility and control over child's school bus transportation and ensuring student's safety.</a:t>
            </a:r>
          </a:p>
          <a:p>
            <a:pPr marL="285750" indent="-285750">
              <a:buFont typeface="Wingdings" panose="05000000000000000000" pitchFamily="2" charset="2"/>
              <a:buChar char="Ø"/>
            </a:pPr>
            <a:endParaRPr lang="en-IN" sz="2000" dirty="0">
              <a:solidFill>
                <a:schemeClr val="tx1"/>
              </a:solidFill>
              <a:latin typeface="Constantia" panose="0203060205030603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6"/>
          <p:cNvPicPr preferRelativeResize="0"/>
          <p:nvPr/>
        </p:nvPicPr>
        <p:blipFill rotWithShape="1">
          <a:blip r:embed="rId3">
            <a:alphaModFix/>
          </a:blip>
          <a:srcRect/>
          <a:stretch/>
        </p:blipFill>
        <p:spPr>
          <a:xfrm>
            <a:off x="-127819" y="0"/>
            <a:ext cx="12192000" cy="6858000"/>
          </a:xfrm>
          <a:prstGeom prst="rect">
            <a:avLst/>
          </a:prstGeom>
          <a:noFill/>
          <a:ln>
            <a:noFill/>
          </a:ln>
        </p:spPr>
      </p:pic>
      <p:sp>
        <p:nvSpPr>
          <p:cNvPr id="121" name="Google Shape;121;p6"/>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7</a:t>
            </a:r>
            <a:endParaRPr sz="1800" b="0" i="0" u="none" strike="noStrike" cap="none">
              <a:solidFill>
                <a:schemeClr val="lt1"/>
              </a:solidFill>
              <a:latin typeface="Impact"/>
              <a:ea typeface="Impact"/>
              <a:cs typeface="Impact"/>
              <a:sym typeface="Impact"/>
            </a:endParaRPr>
          </a:p>
        </p:txBody>
      </p:sp>
      <p:sp>
        <p:nvSpPr>
          <p:cNvPr id="122" name="Google Shape;122;p6"/>
          <p:cNvSpPr txBox="1"/>
          <p:nvPr/>
        </p:nvSpPr>
        <p:spPr>
          <a:xfrm>
            <a:off x="711730" y="605642"/>
            <a:ext cx="10373885" cy="72439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IDEAS / SOLUTION / METHODS</a:t>
            </a:r>
            <a:endParaRPr sz="2400" b="1" i="0" u="sng" strike="noStrike" cap="none" dirty="0">
              <a:solidFill>
                <a:srgbClr val="5F1674"/>
              </a:solidFill>
              <a:latin typeface="Bahnschrift" panose="020B0502040204020203" pitchFamily="34" charset="0"/>
              <a:ea typeface="Times New Roman"/>
              <a:cs typeface="Times New Roman"/>
              <a:sym typeface="Times New Roman"/>
            </a:endParaRPr>
          </a:p>
        </p:txBody>
      </p:sp>
      <p:sp>
        <p:nvSpPr>
          <p:cNvPr id="2" name="TextBox 1">
            <a:extLst>
              <a:ext uri="{FF2B5EF4-FFF2-40B4-BE49-F238E27FC236}">
                <a16:creationId xmlns:a16="http://schemas.microsoft.com/office/drawing/2014/main" id="{F59296D0-8290-F941-6C76-22BD3A9352EA}"/>
              </a:ext>
            </a:extLst>
          </p:cNvPr>
          <p:cNvSpPr txBox="1"/>
          <p:nvPr/>
        </p:nvSpPr>
        <p:spPr>
          <a:xfrm>
            <a:off x="285135" y="1651819"/>
            <a:ext cx="10658168" cy="3785652"/>
          </a:xfrm>
          <a:prstGeom prst="rect">
            <a:avLst/>
          </a:prstGeom>
          <a:noFill/>
        </p:spPr>
        <p:txBody>
          <a:bodyPr wrap="square" rtlCol="0">
            <a:spAutoFit/>
          </a:bodyPr>
          <a:lstStyle/>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Use GPS tracking devices for real-time bus location tracking</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Implement notification system via email, SMS or mobile app</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Use image scanning technology like facial recognition for student identification</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Create user-friendly interface for parents to access transportation information</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Implement security measures to ensure privacy and security of data</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Integrate system with school management system for comprehensive view</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Design cost-effective solution for easy adoption by schools and transportation departments in India</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Test and evaluate system in real-world setting</a:t>
            </a:r>
          </a:p>
          <a:p>
            <a:pPr marL="285750" indent="-285750" algn="l">
              <a:buFont typeface="Wingdings" panose="05000000000000000000" pitchFamily="2" charset="2"/>
              <a:buChar char="Ø"/>
            </a:pPr>
            <a:r>
              <a:rPr lang="en-US" sz="2000" b="0" i="0" dirty="0">
                <a:solidFill>
                  <a:schemeClr val="tx1"/>
                </a:solidFill>
                <a:effectLst/>
                <a:latin typeface="Constantia" panose="02030602050306030303" pitchFamily="18" charset="0"/>
              </a:rPr>
              <a:t>Additional features like real-time video streaming, real-time chat communication with the driver and route optimization can also be considered.</a:t>
            </a:r>
          </a:p>
          <a:p>
            <a:pPr marL="285750" indent="-285750">
              <a:buFont typeface="Wingdings" panose="05000000000000000000" pitchFamily="2" charset="2"/>
              <a:buChar char="Ø"/>
            </a:pPr>
            <a:endParaRPr lang="en-IN" sz="2000" dirty="0">
              <a:solidFill>
                <a:schemeClr val="tx1"/>
              </a:solidFill>
              <a:latin typeface="Constantia" panose="02030602050306030303"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28" name="Google Shape;128;p7"/>
          <p:cNvSpPr txBox="1"/>
          <p:nvPr/>
        </p:nvSpPr>
        <p:spPr>
          <a:xfrm>
            <a:off x="11868442" y="694226"/>
            <a:ext cx="188100"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8</a:t>
            </a:r>
            <a:endParaRPr sz="1800" b="0" i="0" u="none" strike="noStrike" cap="none">
              <a:solidFill>
                <a:schemeClr val="lt1"/>
              </a:solidFill>
              <a:latin typeface="Impact"/>
              <a:ea typeface="Impact"/>
              <a:cs typeface="Impact"/>
              <a:sym typeface="Impact"/>
            </a:endParaRPr>
          </a:p>
        </p:txBody>
      </p:sp>
      <p:sp>
        <p:nvSpPr>
          <p:cNvPr id="129" name="Google Shape;129;p7"/>
          <p:cNvSpPr txBox="1"/>
          <p:nvPr/>
        </p:nvSpPr>
        <p:spPr>
          <a:xfrm>
            <a:off x="711731" y="694226"/>
            <a:ext cx="10421386" cy="461635"/>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UNIQUENESS OF THE IDEA?</a:t>
            </a:r>
            <a:endParaRPr u="sng" dirty="0">
              <a:latin typeface="Bahnschrift" panose="020B0502040204020203" pitchFamily="34" charset="0"/>
            </a:endParaRPr>
          </a:p>
        </p:txBody>
      </p:sp>
      <p:sp>
        <p:nvSpPr>
          <p:cNvPr id="2" name="TextBox 1">
            <a:extLst>
              <a:ext uri="{FF2B5EF4-FFF2-40B4-BE49-F238E27FC236}">
                <a16:creationId xmlns:a16="http://schemas.microsoft.com/office/drawing/2014/main" id="{1C8A466A-CBCB-675E-DEA7-A3DBE74179F5}"/>
              </a:ext>
            </a:extLst>
          </p:cNvPr>
          <p:cNvSpPr txBox="1"/>
          <p:nvPr/>
        </p:nvSpPr>
        <p:spPr>
          <a:xfrm>
            <a:off x="711731" y="2163097"/>
            <a:ext cx="9857946" cy="3477875"/>
          </a:xfrm>
          <a:prstGeom prst="rect">
            <a:avLst/>
          </a:prstGeom>
          <a:noFill/>
        </p:spPr>
        <p:txBody>
          <a:bodyPr wrap="square" rtlCol="0">
            <a:spAutoFit/>
          </a:bodyPr>
          <a:lstStyle/>
          <a:p>
            <a:r>
              <a:rPr lang="en-US" sz="2000" b="0" i="0" dirty="0">
                <a:solidFill>
                  <a:schemeClr val="tx1"/>
                </a:solidFill>
                <a:effectLst/>
                <a:latin typeface="Constantia" panose="02030602050306030303" pitchFamily="18" charset="0"/>
              </a:rPr>
              <a:t>The uniqueness of this idea lies in its comprehensive and integrated approach to addressing the problem of parental visibility and control in school bus transportation, with a focus on the Indian market. It incorporates innovative technologies like real-time bus tracking, notifications to parents, and image scanning for student identification. The integration of image scanning adds an extra layer of security and prevents outsiders from boarding. Additionally, the integration with the school management system provides a seamless and comprehensive view of the student's transportation and makes it more efficient for the school's administration. The system is designed to be cost-effective and easily adopted by schools and transportation departments in India, addressing the needs of this market specifically. It is tested and evaluated in a real-world setting to ensure effectiveness and usability.</a:t>
            </a:r>
            <a:endParaRPr lang="en-IN" sz="2000" dirty="0">
              <a:solidFill>
                <a:schemeClr val="tx1"/>
              </a:solidFill>
              <a:latin typeface="Constantia" panose="020306020503060303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8"/>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35" name="Google Shape;135;p8"/>
          <p:cNvSpPr txBox="1"/>
          <p:nvPr/>
        </p:nvSpPr>
        <p:spPr>
          <a:xfrm>
            <a:off x="11811002" y="702693"/>
            <a:ext cx="423333"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10</a:t>
            </a:r>
            <a:endParaRPr sz="1800" b="0" i="0" u="none" strike="noStrike" cap="none">
              <a:solidFill>
                <a:schemeClr val="lt1"/>
              </a:solidFill>
              <a:latin typeface="Impact"/>
              <a:ea typeface="Impact"/>
              <a:cs typeface="Impact"/>
              <a:sym typeface="Impact"/>
            </a:endParaRPr>
          </a:p>
        </p:txBody>
      </p:sp>
      <p:sp>
        <p:nvSpPr>
          <p:cNvPr id="136" name="Google Shape;136;p8"/>
          <p:cNvSpPr txBox="1"/>
          <p:nvPr/>
        </p:nvSpPr>
        <p:spPr>
          <a:xfrm>
            <a:off x="711730" y="617516"/>
            <a:ext cx="9833558" cy="54681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2400"/>
              <a:buFont typeface="Times New Roman"/>
              <a:buNone/>
            </a:pPr>
            <a:r>
              <a:rPr lang="en-IN" sz="2400" b="1" i="0" u="sng" strike="noStrike" cap="none" dirty="0">
                <a:solidFill>
                  <a:srgbClr val="5F1674"/>
                </a:solidFill>
                <a:latin typeface="Bahnschrift" panose="020B0502040204020203" pitchFamily="34" charset="0"/>
                <a:ea typeface="Times New Roman"/>
                <a:cs typeface="Times New Roman"/>
                <a:sym typeface="Times New Roman"/>
              </a:rPr>
              <a:t>TECH STACK / IMPLEMENTATION DETAILS</a:t>
            </a:r>
            <a:endParaRPr u="sng" dirty="0">
              <a:latin typeface="Bahnschrift" panose="020B0502040204020203" pitchFamily="34" charset="0"/>
            </a:endParaRPr>
          </a:p>
        </p:txBody>
      </p:sp>
      <p:sp>
        <p:nvSpPr>
          <p:cNvPr id="2" name="TextBox 1">
            <a:extLst>
              <a:ext uri="{FF2B5EF4-FFF2-40B4-BE49-F238E27FC236}">
                <a16:creationId xmlns:a16="http://schemas.microsoft.com/office/drawing/2014/main" id="{1B5EBEC9-66FE-3424-2E81-E02AE0FCD5D6}"/>
              </a:ext>
            </a:extLst>
          </p:cNvPr>
          <p:cNvSpPr txBox="1"/>
          <p:nvPr/>
        </p:nvSpPr>
        <p:spPr>
          <a:xfrm>
            <a:off x="943897" y="1769806"/>
            <a:ext cx="9409471" cy="1938992"/>
          </a:xfrm>
          <a:prstGeom prst="rect">
            <a:avLst/>
          </a:prstGeom>
          <a:noFill/>
        </p:spPr>
        <p:txBody>
          <a:bodyPr wrap="square" rtlCol="0">
            <a:spAutoFit/>
          </a:bodyPr>
          <a:lstStyle/>
          <a:p>
            <a:pPr marL="342900" indent="-342900" algn="l">
              <a:buFont typeface="Wingdings" panose="05000000000000000000" pitchFamily="2" charset="2"/>
              <a:buChar char="Ø"/>
            </a:pPr>
            <a:r>
              <a:rPr lang="en-IN" sz="2000" b="0" i="0" dirty="0">
                <a:solidFill>
                  <a:schemeClr val="tx1"/>
                </a:solidFill>
                <a:effectLst/>
                <a:latin typeface="Constantia" panose="02030602050306030303" pitchFamily="18" charset="0"/>
              </a:rPr>
              <a:t>Backend: Node.js/Python for real-time tracking and notifications</a:t>
            </a:r>
          </a:p>
          <a:p>
            <a:pPr marL="342900" indent="-342900" algn="l">
              <a:buFont typeface="Wingdings" panose="05000000000000000000" pitchFamily="2" charset="2"/>
              <a:buChar char="Ø"/>
            </a:pPr>
            <a:r>
              <a:rPr lang="en-IN" sz="2000" b="0" i="0" dirty="0">
                <a:solidFill>
                  <a:schemeClr val="tx1"/>
                </a:solidFill>
                <a:effectLst/>
                <a:latin typeface="Constantia" panose="02030602050306030303" pitchFamily="18" charset="0"/>
              </a:rPr>
              <a:t>Database: MongoDB/MySQL for storing data</a:t>
            </a:r>
          </a:p>
          <a:p>
            <a:pPr marL="342900" indent="-342900" algn="l">
              <a:buFont typeface="Wingdings" panose="05000000000000000000" pitchFamily="2" charset="2"/>
              <a:buChar char="Ø"/>
            </a:pPr>
            <a:r>
              <a:rPr lang="en-IN" sz="2000" b="0" i="0" dirty="0">
                <a:solidFill>
                  <a:schemeClr val="tx1"/>
                </a:solidFill>
                <a:effectLst/>
                <a:latin typeface="Constantia" panose="02030602050306030303" pitchFamily="18" charset="0"/>
              </a:rPr>
              <a:t>GPS Tracking: Using devices installed on buses</a:t>
            </a:r>
          </a:p>
          <a:p>
            <a:pPr marL="342900" indent="-342900" algn="l">
              <a:buFont typeface="Wingdings" panose="05000000000000000000" pitchFamily="2" charset="2"/>
              <a:buChar char="Ø"/>
            </a:pPr>
            <a:r>
              <a:rPr lang="en-IN" sz="2000" b="0" i="0" dirty="0">
                <a:solidFill>
                  <a:schemeClr val="tx1"/>
                </a:solidFill>
                <a:effectLst/>
                <a:latin typeface="Constantia" panose="02030602050306030303" pitchFamily="18" charset="0"/>
              </a:rPr>
              <a:t>Image scanning: OpenCV for facial recognition</a:t>
            </a:r>
          </a:p>
          <a:p>
            <a:pPr marL="342900" indent="-342900" algn="l">
              <a:buFont typeface="Wingdings" panose="05000000000000000000" pitchFamily="2" charset="2"/>
              <a:buChar char="Ø"/>
            </a:pPr>
            <a:r>
              <a:rPr lang="en-IN" sz="2000" b="0" i="0" dirty="0">
                <a:solidFill>
                  <a:schemeClr val="tx1"/>
                </a:solidFill>
                <a:effectLst/>
                <a:latin typeface="Constantia" panose="02030602050306030303" pitchFamily="18" charset="0"/>
              </a:rPr>
              <a:t>Web/Mobile App: React/React Native for user-friendly interface</a:t>
            </a:r>
          </a:p>
          <a:p>
            <a:pPr marL="342900" indent="-342900">
              <a:buFont typeface="Wingdings" panose="05000000000000000000" pitchFamily="2" charset="2"/>
              <a:buChar char="Ø"/>
            </a:pPr>
            <a:endParaRPr lang="en-IN" sz="2000" dirty="0">
              <a:solidFill>
                <a:schemeClr val="tx1"/>
              </a:solidFill>
              <a:latin typeface="Constantia" panose="02030602050306030303"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142" name="Google Shape;142;p9"/>
          <p:cNvSpPr txBox="1"/>
          <p:nvPr/>
        </p:nvSpPr>
        <p:spPr>
          <a:xfrm>
            <a:off x="11811002" y="702693"/>
            <a:ext cx="423333" cy="461635"/>
          </a:xfrm>
          <a:prstGeom prst="rect">
            <a:avLst/>
          </a:prstGeom>
          <a:noFill/>
          <a:ln>
            <a:noFill/>
          </a:ln>
        </p:spPr>
        <p:txBody>
          <a:bodyPr spcFirstLastPara="1" wrap="square" lIns="91425" tIns="91425" rIns="91425" bIns="91425" anchor="t" anchorCtr="0">
            <a:spAutoFit/>
          </a:bodyPr>
          <a:lstStyle/>
          <a:p>
            <a:pPr marL="0" marR="0" lvl="0" indent="0" algn="l" rtl="0">
              <a:spcBef>
                <a:spcPts val="0"/>
              </a:spcBef>
              <a:spcAft>
                <a:spcPts val="0"/>
              </a:spcAft>
              <a:buClr>
                <a:schemeClr val="lt1"/>
              </a:buClr>
              <a:buSzPts val="1800"/>
              <a:buFont typeface="Impact"/>
              <a:buNone/>
            </a:pPr>
            <a:r>
              <a:rPr lang="en-IN" sz="1800" b="0" i="0" u="none" strike="noStrike" cap="none">
                <a:solidFill>
                  <a:schemeClr val="lt1"/>
                </a:solidFill>
                <a:latin typeface="Impact"/>
                <a:ea typeface="Impact"/>
                <a:cs typeface="Impact"/>
                <a:sym typeface="Impact"/>
              </a:rPr>
              <a:t>15</a:t>
            </a:r>
            <a:endParaRPr sz="1800" b="0" i="0" u="none" strike="noStrike" cap="none">
              <a:solidFill>
                <a:schemeClr val="lt1"/>
              </a:solidFill>
              <a:latin typeface="Impact"/>
              <a:ea typeface="Impact"/>
              <a:cs typeface="Impact"/>
              <a:sym typeface="Impact"/>
            </a:endParaRPr>
          </a:p>
        </p:txBody>
      </p:sp>
      <p:sp>
        <p:nvSpPr>
          <p:cNvPr id="143" name="Google Shape;143;p9"/>
          <p:cNvSpPr txBox="1"/>
          <p:nvPr/>
        </p:nvSpPr>
        <p:spPr>
          <a:xfrm>
            <a:off x="1507067" y="2887137"/>
            <a:ext cx="7766936" cy="1646302"/>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F1674"/>
              </a:buClr>
              <a:buSzPts val="4400"/>
              <a:buFont typeface="Times New Roman"/>
              <a:buNone/>
            </a:pPr>
            <a:r>
              <a:rPr lang="en-IN" sz="4400" b="0" i="0" u="sng" strike="noStrike" cap="none" dirty="0">
                <a:solidFill>
                  <a:srgbClr val="5F1674"/>
                </a:solidFill>
                <a:latin typeface="Bahnschrift" panose="020B0502040204020203" pitchFamily="34" charset="0"/>
                <a:ea typeface="Times New Roman"/>
                <a:cs typeface="Times New Roman"/>
                <a:sym typeface="Times New Roman"/>
              </a:rPr>
              <a:t>THANK YOU</a:t>
            </a:r>
            <a:endParaRPr sz="4400" b="0" i="0" u="sng" strike="noStrike" cap="none" dirty="0">
              <a:solidFill>
                <a:srgbClr val="5F1674"/>
              </a:solidFill>
              <a:latin typeface="Bahnschrift" panose="020B0502040204020203" pitchFamily="34" charset="0"/>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TotalTime>
  <Words>788</Words>
  <Application>Microsoft Office PowerPoint</Application>
  <PresentationFormat>Widescreen</PresentationFormat>
  <Paragraphs>52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Bahnschrift</vt:lpstr>
      <vt:lpstr>Calibri</vt:lpstr>
      <vt:lpstr>Constantia</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Anil</cp:lastModifiedBy>
  <cp:revision>5</cp:revision>
  <dcterms:created xsi:type="dcterms:W3CDTF">2022-06-30T06:43:00Z</dcterms:created>
  <dcterms:modified xsi:type="dcterms:W3CDTF">2023-01-14T05:34:39Z</dcterms:modified>
</cp:coreProperties>
</file>