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10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99B04-BDBC-4062-B315-1315BA511E93}"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26FE5-D312-4885-B95C-1FD8B2F1F352}" type="slidenum">
              <a:rPr lang="en-US" smtClean="0"/>
              <a:t>‹#›</a:t>
            </a:fld>
            <a:endParaRPr lang="en-US"/>
          </a:p>
        </p:txBody>
      </p:sp>
    </p:spTree>
    <p:extLst>
      <p:ext uri="{BB962C8B-B14F-4D97-AF65-F5344CB8AC3E}">
        <p14:creationId xmlns:p14="http://schemas.microsoft.com/office/powerpoint/2010/main" val="381409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E8ED7A-E04C-43FB-976B-768136490AF1}"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36939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66C290-D918-4993-A3F3-8DBD4B7CEE82}"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61909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8DD3D0-63B3-4A4A-B8E9-EEB0BA468F3A}"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136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23ABB0-A10E-4B24-A785-08C430355022}"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545241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1235D8-1EFB-4FEF-86D9-C9F810EC0917}"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78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705887-6E66-46F9-A158-8D9C7C1BF3CE}"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339703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79FC30-9C77-4194-9348-37AC040B459A}"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4208353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B57940-16ED-4CCE-A2C6-300B399AFFA7}"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8521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3D5FF5-6172-44A6-A20C-1F9C405D135D}"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50415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6F8AB8-BEFE-4814-852A-1768C3D542D1}"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662971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1741ED-0271-45C4-B95A-C64A61193F1B}"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177412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AEC8FA-48C1-4C84-A5C3-9B8DCAF59FD1}" type="datetime1">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54019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835BFE-BFD7-458B-9B3A-C513FCDBF071}" type="datetime1">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156585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39C3B-5556-4079-8F9B-7FBEE7087460}" type="datetime1">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43855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E4A73A-4EF2-4C93-B9D7-68F76CA04B3C}"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80700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2F122-A8E8-40AA-B596-751E8075D251}" type="slidenum">
              <a:rPr lang="en-US" smtClean="0"/>
              <a:t>‹#›</a:t>
            </a:fld>
            <a:endParaRPr lang="en-US"/>
          </a:p>
        </p:txBody>
      </p:sp>
      <p:sp>
        <p:nvSpPr>
          <p:cNvPr id="5" name="Date Placeholder 4"/>
          <p:cNvSpPr>
            <a:spLocks noGrp="1"/>
          </p:cNvSpPr>
          <p:nvPr>
            <p:ph type="dt" sz="half" idx="10"/>
          </p:nvPr>
        </p:nvSpPr>
        <p:spPr/>
        <p:txBody>
          <a:bodyPr/>
          <a:lstStyle/>
          <a:p>
            <a:fld id="{B97D3D3A-A699-4E0E-ABFE-ACE07A0BE02F}" type="datetime1">
              <a:rPr lang="en-US" smtClean="0"/>
              <a:t>4/29/2024</a:t>
            </a:fld>
            <a:endParaRPr lang="en-US"/>
          </a:p>
        </p:txBody>
      </p:sp>
    </p:spTree>
    <p:extLst>
      <p:ext uri="{BB962C8B-B14F-4D97-AF65-F5344CB8AC3E}">
        <p14:creationId xmlns:p14="http://schemas.microsoft.com/office/powerpoint/2010/main" val="298846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FA2D21-1E6C-46DA-B412-B1333A3846CA}" type="datetime1">
              <a:rPr lang="en-US" smtClean="0"/>
              <a:t>4/29/2024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22F122-A8E8-40AA-B596-751E8075D251}" type="slidenum">
              <a:rPr lang="en-US" smtClean="0"/>
              <a:t>‹#›</a:t>
            </a:fld>
            <a:endParaRPr lang="en-US"/>
          </a:p>
        </p:txBody>
      </p:sp>
    </p:spTree>
    <p:extLst>
      <p:ext uri="{BB962C8B-B14F-4D97-AF65-F5344CB8AC3E}">
        <p14:creationId xmlns:p14="http://schemas.microsoft.com/office/powerpoint/2010/main" val="37779873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666" y="764498"/>
            <a:ext cx="9585655" cy="2437290"/>
          </a:xfrm>
        </p:spPr>
        <p:txBody>
          <a:bodyPr/>
          <a:lstStyle/>
          <a:p>
            <a:pPr algn="just">
              <a:lnSpc>
                <a:spcPct val="150000"/>
              </a:lnSpc>
            </a:pPr>
            <a:r>
              <a:rPr lang="en-US" sz="3200" b="1" dirty="0" smtClean="0">
                <a:solidFill>
                  <a:schemeClr val="accent2"/>
                </a:solidFill>
                <a:latin typeface="Times New Roman" panose="02020603050405020304" pitchFamily="18" charset="0"/>
                <a:cs typeface="Times New Roman" panose="02020603050405020304" pitchFamily="18" charset="0"/>
              </a:rPr>
              <a:t>NAAN MUDHALVAN -GENERATIVE </a:t>
            </a:r>
            <a:r>
              <a:rPr lang="en-US" sz="3200" b="1" dirty="0">
                <a:solidFill>
                  <a:schemeClr val="accent2"/>
                </a:solidFill>
                <a:latin typeface="Times New Roman" panose="02020603050405020304" pitchFamily="18" charset="0"/>
                <a:cs typeface="Times New Roman" panose="02020603050405020304" pitchFamily="18" charset="0"/>
              </a:rPr>
              <a:t>AI PROJECT</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AI CUSTOM DRAWINGS CLASSIFIER WITH PYTHON</a:t>
            </a:r>
          </a:p>
        </p:txBody>
      </p:sp>
      <p:sp>
        <p:nvSpPr>
          <p:cNvPr id="3" name="Subtitle 2"/>
          <p:cNvSpPr>
            <a:spLocks noGrp="1"/>
          </p:cNvSpPr>
          <p:nvPr>
            <p:ph type="subTitle" idx="1"/>
          </p:nvPr>
        </p:nvSpPr>
        <p:spPr>
          <a:xfrm>
            <a:off x="892470" y="3990872"/>
            <a:ext cx="9585655" cy="1750361"/>
          </a:xfrm>
        </p:spPr>
        <p:txBody>
          <a:bodyPr>
            <a:noAutofit/>
          </a:bodyPr>
          <a:lstStyle/>
          <a:p>
            <a:pPr algn="l"/>
            <a:r>
              <a:rPr lang="it-IT" sz="2800" dirty="0" smtClean="0">
                <a:solidFill>
                  <a:schemeClr val="accent2"/>
                </a:solidFill>
                <a:latin typeface="Times New Roman" panose="02020603050405020304" pitchFamily="18" charset="0"/>
                <a:cs typeface="Times New Roman" panose="02020603050405020304" pitchFamily="18" charset="0"/>
              </a:rPr>
              <a:t>                                                               </a:t>
            </a:r>
            <a:r>
              <a:rPr lang="it-IT" sz="2800" dirty="0" smtClean="0">
                <a:solidFill>
                  <a:schemeClr val="accent1">
                    <a:lumMod val="50000"/>
                  </a:schemeClr>
                </a:solidFill>
                <a:latin typeface="Times New Roman" panose="02020603050405020304" pitchFamily="18" charset="0"/>
                <a:cs typeface="Times New Roman" panose="02020603050405020304" pitchFamily="18" charset="0"/>
              </a:rPr>
              <a:t>Presented By:</a:t>
            </a:r>
          </a:p>
          <a:p>
            <a:pPr algn="l"/>
            <a:r>
              <a:rPr lang="it-IT" sz="2800" dirty="0">
                <a:solidFill>
                  <a:schemeClr val="accent1">
                    <a:lumMod val="50000"/>
                  </a:schemeClr>
                </a:solidFill>
                <a:latin typeface="Times New Roman" panose="02020603050405020304" pitchFamily="18" charset="0"/>
                <a:cs typeface="Times New Roman" panose="02020603050405020304" pitchFamily="18" charset="0"/>
              </a:rPr>
              <a:t> </a:t>
            </a:r>
            <a:r>
              <a:rPr lang="it-IT" sz="2800" dirty="0" smtClean="0">
                <a:solidFill>
                  <a:schemeClr val="accent1">
                    <a:lumMod val="50000"/>
                  </a:schemeClr>
                </a:solidFill>
                <a:latin typeface="Times New Roman" panose="02020603050405020304" pitchFamily="18" charset="0"/>
                <a:cs typeface="Times New Roman" panose="02020603050405020304" pitchFamily="18" charset="0"/>
              </a:rPr>
              <a:t>                                                                     Name: Nandini B</a:t>
            </a:r>
            <a:br>
              <a:rPr lang="it-IT" sz="2800" dirty="0" smtClean="0">
                <a:solidFill>
                  <a:schemeClr val="accent1">
                    <a:lumMod val="50000"/>
                  </a:schemeClr>
                </a:solidFill>
                <a:latin typeface="Times New Roman" panose="02020603050405020304" pitchFamily="18" charset="0"/>
                <a:cs typeface="Times New Roman" panose="02020603050405020304" pitchFamily="18" charset="0"/>
              </a:rPr>
            </a:br>
            <a:r>
              <a:rPr lang="it-IT" sz="2800" dirty="0" smtClean="0">
                <a:solidFill>
                  <a:schemeClr val="accent1">
                    <a:lumMod val="50000"/>
                  </a:schemeClr>
                </a:solidFill>
                <a:latin typeface="Times New Roman" panose="02020603050405020304" pitchFamily="18" charset="0"/>
                <a:cs typeface="Times New Roman" panose="02020603050405020304" pitchFamily="18" charset="0"/>
              </a:rPr>
              <a:t>                                                                      Reg.No : 2021503321</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9593705" y="5741233"/>
            <a:ext cx="2188564" cy="968966"/>
          </a:xfrm>
        </p:spPr>
        <p:txBody>
          <a:bodyPr/>
          <a:lstStyle/>
          <a:p>
            <a:fld id="{9F22F122-A8E8-40AA-B596-751E8075D251}" type="slidenum">
              <a:rPr lang="en-US" sz="2400" smtClean="0">
                <a:solidFill>
                  <a:schemeClr val="tx1">
                    <a:lumMod val="95000"/>
                    <a:lumOff val="5000"/>
                  </a:schemeClr>
                </a:solidFill>
                <a:latin typeface="Times New Roman" panose="02020603050405020304" pitchFamily="18" charset="0"/>
                <a:cs typeface="Times New Roman" panose="02020603050405020304" pitchFamily="18" charset="0"/>
              </a:rPr>
              <a:t>1</a:t>
            </a:fld>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030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996" y="435241"/>
            <a:ext cx="8596668" cy="1320800"/>
          </a:xfrm>
        </p:spPr>
        <p:txBody>
          <a:bodyPr>
            <a:normAutofit/>
          </a:bodyPr>
          <a:lstStyle/>
          <a:p>
            <a:pPr algn="just"/>
            <a:r>
              <a:rPr lang="en-US" sz="4000" b="1" dirty="0">
                <a:latin typeface="Times New Roman" panose="02020603050405020304" pitchFamily="18" charset="0"/>
                <a:cs typeface="Times New Roman" panose="02020603050405020304" pitchFamily="18" charset="0"/>
              </a:rPr>
              <a:t>Algorithm And </a:t>
            </a:r>
            <a:r>
              <a:rPr lang="en-US" sz="4000" b="1" dirty="0" smtClean="0">
                <a:latin typeface="Times New Roman" panose="02020603050405020304" pitchFamily="18" charset="0"/>
                <a:cs typeface="Times New Roman" panose="02020603050405020304" pitchFamily="18" charset="0"/>
              </a:rPr>
              <a:t>Deployment: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996" y="1171073"/>
            <a:ext cx="10536099" cy="5358063"/>
          </a:xfrm>
        </p:spPr>
        <p:txBody>
          <a:bodyPr>
            <a:noAutofit/>
          </a:bodyPr>
          <a:lstStyle/>
          <a:p>
            <a:pPr>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Preprocessing the </a:t>
            </a:r>
            <a:r>
              <a:rPr lang="en-US" sz="2200" b="1" dirty="0" smtClean="0">
                <a:latin typeface="Times New Roman" panose="02020603050405020304" pitchFamily="18" charset="0"/>
                <a:cs typeface="Times New Roman" panose="02020603050405020304" pitchFamily="18" charset="0"/>
              </a:rPr>
              <a:t>Drawings:</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Resize images to a uniform size, and convert them to a common format like grayscale.</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Normalize pixel values to a consistent range (0-1) to improve numerical stability and feature </a:t>
            </a:r>
            <a:r>
              <a:rPr lang="en-US" sz="2200" dirty="0" smtClean="0">
                <a:latin typeface="Times New Roman" panose="02020603050405020304" pitchFamily="18" charset="0"/>
                <a:cs typeface="Times New Roman" panose="02020603050405020304" pitchFamily="18" charset="0"/>
              </a:rPr>
              <a:t>scaling. For </a:t>
            </a:r>
            <a:r>
              <a:rPr lang="en-US" sz="2200" dirty="0">
                <a:latin typeface="Times New Roman" panose="02020603050405020304" pitchFamily="18" charset="0"/>
                <a:cs typeface="Times New Roman" panose="02020603050405020304" pitchFamily="18" charset="0"/>
              </a:rPr>
              <a:t>small details, consider </a:t>
            </a:r>
            <a:r>
              <a:rPr lang="en-US" sz="2200" dirty="0" smtClean="0">
                <a:latin typeface="Times New Roman" panose="02020603050405020304" pitchFamily="18" charset="0"/>
                <a:cs typeface="Times New Roman" panose="02020603050405020304" pitchFamily="18" charset="0"/>
              </a:rPr>
              <a:t>additional </a:t>
            </a:r>
            <a:r>
              <a:rPr lang="en-US" sz="2200" dirty="0">
                <a:latin typeface="Times New Roman" panose="02020603050405020304" pitchFamily="18" charset="0"/>
                <a:cs typeface="Times New Roman" panose="02020603050405020304" pitchFamily="18" charset="0"/>
              </a:rPr>
              <a:t>preprocessing techniques to enhance model performance in computer vision </a:t>
            </a:r>
            <a:r>
              <a:rPr lang="en-US" sz="2200" dirty="0" smtClean="0">
                <a:latin typeface="Times New Roman" panose="02020603050405020304" pitchFamily="18" charset="0"/>
                <a:cs typeface="Times New Roman" panose="02020603050405020304" pitchFamily="18" charset="0"/>
              </a:rPr>
              <a:t>tasks.</a:t>
            </a:r>
          </a:p>
          <a:p>
            <a:pPr>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Feature Extraction </a:t>
            </a:r>
            <a:r>
              <a:rPr lang="en-US" sz="2200" b="1" dirty="0" smtClean="0">
                <a:latin typeface="Times New Roman" panose="02020603050405020304" pitchFamily="18" charset="0"/>
                <a:cs typeface="Times New Roman" panose="02020603050405020304" pitchFamily="18" charset="0"/>
              </a:rPr>
              <a:t>– Capturing:</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Shape recognition (identify and extract shapes like </a:t>
            </a:r>
            <a:r>
              <a:rPr lang="en-US" sz="2200" dirty="0" smtClean="0">
                <a:latin typeface="Times New Roman" panose="02020603050405020304" pitchFamily="18" charset="0"/>
                <a:cs typeface="Times New Roman" panose="02020603050405020304" pitchFamily="18" charset="0"/>
              </a:rPr>
              <a:t>rectangle , </a:t>
            </a:r>
            <a:r>
              <a:rPr lang="en-US" sz="2200" dirty="0">
                <a:latin typeface="Times New Roman" panose="02020603050405020304" pitchFamily="18" charset="0"/>
                <a:cs typeface="Times New Roman" panose="02020603050405020304" pitchFamily="18" charset="0"/>
              </a:rPr>
              <a:t>circles).</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Edge detection (capture edges and outlines).</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Statistical features (calculate aspect ratio, number of closed shapes).</a:t>
            </a:r>
            <a:endParaRPr lang="en-US" sz="2200" dirty="0" smtClean="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11161710" y="5998793"/>
            <a:ext cx="654658" cy="530343"/>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10</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71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4505"/>
          </a:xfrm>
        </p:spPr>
        <p:txBody>
          <a:bodyPr/>
          <a:lstStyle/>
          <a:p>
            <a:r>
              <a:rPr lang="en-US" b="1" dirty="0">
                <a:latin typeface="Times New Roman" panose="02020603050405020304" pitchFamily="18" charset="0"/>
                <a:cs typeface="Times New Roman" panose="02020603050405020304" pitchFamily="18" charset="0"/>
              </a:rPr>
              <a:t>Algorithm And Deployment:</a:t>
            </a:r>
            <a:endParaRPr lang="en-US" dirty="0"/>
          </a:p>
        </p:txBody>
      </p:sp>
      <p:sp>
        <p:nvSpPr>
          <p:cNvPr id="3" name="Content Placeholder 2"/>
          <p:cNvSpPr>
            <a:spLocks noGrp="1"/>
          </p:cNvSpPr>
          <p:nvPr>
            <p:ph idx="1"/>
          </p:nvPr>
        </p:nvSpPr>
        <p:spPr>
          <a:xfrm>
            <a:off x="677334" y="1543987"/>
            <a:ext cx="9321105" cy="4287513"/>
          </a:xfrm>
        </p:spPr>
        <p:txBody>
          <a:bodyPr/>
          <a:lstStyle/>
          <a:p>
            <a:pPr>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Selecting </a:t>
            </a:r>
            <a:r>
              <a:rPr lang="en-US" sz="2200" b="1" dirty="0">
                <a:latin typeface="Times New Roman" panose="02020603050405020304" pitchFamily="18" charset="0"/>
                <a:cs typeface="Times New Roman" panose="02020603050405020304" pitchFamily="18" charset="0"/>
              </a:rPr>
              <a:t>&amp; Training the </a:t>
            </a:r>
            <a:r>
              <a:rPr lang="en-US" sz="2200" b="1" dirty="0" smtClean="0">
                <a:latin typeface="Times New Roman" panose="02020603050405020304" pitchFamily="18" charset="0"/>
                <a:cs typeface="Times New Roman" panose="02020603050405020304" pitchFamily="18" charset="0"/>
              </a:rPr>
              <a:t>Model:</a:t>
            </a:r>
            <a:endParaRPr lang="en-US" sz="22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classification algorithm suitable for image recognition: </a:t>
            </a:r>
          </a:p>
          <a:p>
            <a:pPr>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Convolutional Neural Networks (powerful for complex recognition).</a:t>
            </a:r>
          </a:p>
          <a:p>
            <a:pPr>
              <a:lnSpc>
                <a:spcPct val="150000"/>
              </a:lnSpc>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Support </a:t>
            </a:r>
            <a:r>
              <a:rPr lang="en-US" sz="2200" dirty="0">
                <a:latin typeface="Times New Roman" panose="02020603050405020304" pitchFamily="18" charset="0"/>
                <a:cs typeface="Times New Roman" panose="02020603050405020304" pitchFamily="18" charset="0"/>
              </a:rPr>
              <a:t>Vector Machines (efficient for smaller datasets).</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Split your data into training and testing sets. </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Train the chosen model on the training data, allowing it to learn the relationships between extracted features and category labels. </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p:cNvSpPr>
            <a:spLocks noGrp="1"/>
          </p:cNvSpPr>
          <p:nvPr>
            <p:ph type="sldNum" sz="quarter" idx="12"/>
          </p:nvPr>
        </p:nvSpPr>
        <p:spPr>
          <a:xfrm>
            <a:off x="11109273" y="5977194"/>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11</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85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lstStyle/>
          <a:p>
            <a:r>
              <a:rPr lang="en-US" b="1" dirty="0">
                <a:latin typeface="Times New Roman" panose="02020603050405020304" pitchFamily="18" charset="0"/>
                <a:cs typeface="Times New Roman" panose="02020603050405020304" pitchFamily="18" charset="0"/>
              </a:rPr>
              <a:t>Algorithm And Deployment:</a:t>
            </a:r>
            <a:endParaRPr lang="en-US" dirty="0"/>
          </a:p>
        </p:txBody>
      </p:sp>
      <p:sp>
        <p:nvSpPr>
          <p:cNvPr id="3" name="Content Placeholder 2"/>
          <p:cNvSpPr>
            <a:spLocks noGrp="1"/>
          </p:cNvSpPr>
          <p:nvPr>
            <p:ph idx="1"/>
          </p:nvPr>
        </p:nvSpPr>
        <p:spPr>
          <a:xfrm>
            <a:off x="742723" y="1694678"/>
            <a:ext cx="9652561" cy="4324132"/>
          </a:xfrm>
        </p:spPr>
        <p:txBody>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E</a:t>
            </a:r>
            <a:r>
              <a:rPr lang="en-US" sz="2200" b="1" dirty="0" smtClean="0">
                <a:latin typeface="Times New Roman" panose="02020603050405020304" pitchFamily="18" charset="0"/>
                <a:cs typeface="Times New Roman" panose="02020603050405020304" pitchFamily="18" charset="0"/>
              </a:rPr>
              <a:t>valuating Testing and Refining:</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Use the testing set to assess the model's performance: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Accuracy (correctly classified drawings).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Precision (true positives among identified positives).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Recall (true positives identified by the model).</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Analyze results and iterate on steps 2-4 (preprocessing, feature extraction, model training) if needed to improve performance.</a:t>
            </a:r>
            <a:endParaRPr lang="en-US" sz="22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12</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063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742723" y="1694678"/>
            <a:ext cx="9652561" cy="4324132"/>
          </a:xfrm>
        </p:spPr>
        <p:txBody>
          <a:bodyPr>
            <a:normAutofit/>
          </a:bodyPr>
          <a:lstStyle/>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Gathering and Labeling: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Define Categories: Create a Python list with predefined categories.</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User Interface: Implement a basic window using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Button/Dialog: Add a button or file selection dialog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Category Selection: Provide dropdown or buttons for users to choose drawing categories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13</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71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742723" y="1694678"/>
            <a:ext cx="9652561" cy="4324132"/>
          </a:xfrm>
        </p:spPr>
        <p:txBody>
          <a:bodyPr>
            <a:normAutofit/>
          </a:bodyPr>
          <a:lstStyle/>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Gathering and Labeling: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Define Categories: Create a Python list with predefined categories.</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User Interface: Implement a basic window using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Button/Dialog: Add a button or file selection dialog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Category Selection: Provide dropdown or buttons for users to choose drawing categories.</a:t>
            </a: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14</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575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742723" y="1694678"/>
            <a:ext cx="10334467" cy="4324132"/>
          </a:xfrm>
        </p:spPr>
        <p:txBody>
          <a:bodyPr>
            <a:normAutofit/>
          </a:bodyPr>
          <a:lstStyle/>
          <a:p>
            <a:pPr algn="just">
              <a:lnSpc>
                <a:spcPct val="150000"/>
              </a:lnSpc>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Preprocessing the Data:</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Resize Function: Write a function to resize images to a target size.</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Load Image: Use PIL to open images from file paths.</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Resize Image: Resize opened images to the target size.</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Optional Grayscale: Include an option for converting images to grayscale.</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Pixel Data Extraction: Convert resized images to flat lists of pixel values.</a:t>
            </a:r>
          </a:p>
          <a:p>
            <a:pPr algn="just">
              <a:lnSpc>
                <a:spcPct val="150000"/>
              </a:lnSpc>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15</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325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787"/>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169233"/>
            <a:ext cx="10399856" cy="5486400"/>
          </a:xfrm>
        </p:spPr>
        <p:txBody>
          <a:bodyPr>
            <a:noAutofit/>
          </a:bodyPr>
          <a:lstStyle/>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Feature </a:t>
            </a:r>
            <a:r>
              <a:rPr lang="en-US" sz="2200" b="1" dirty="0" smtClean="0">
                <a:latin typeface="Times New Roman" panose="02020603050405020304" pitchFamily="18" charset="0"/>
                <a:cs typeface="Times New Roman" panose="02020603050405020304" pitchFamily="18" charset="0"/>
              </a:rPr>
              <a:t>Extraction:</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Choose </a:t>
            </a:r>
            <a:r>
              <a:rPr lang="en-US" sz="2200" dirty="0">
                <a:latin typeface="Times New Roman" panose="02020603050405020304" pitchFamily="18" charset="0"/>
                <a:cs typeface="Times New Roman" panose="02020603050405020304" pitchFamily="18" charset="0"/>
              </a:rPr>
              <a:t>Feature Extraction Method: Decide on a method such as shape recognition.</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Shape Recognition (Example): Utilize libraries like OpenCV for shape detection.</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Shape Detection: Implement shape detection using cv2.findContours.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Extraction (Example): Extract shape properties (size, position) as features</a:t>
            </a:r>
            <a:r>
              <a:rPr lang="en-US" sz="22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Model Selection and Training:</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Research Algorithm: Choose a classification algorithm (e.g., CNN with </a:t>
            </a:r>
            <a:r>
              <a:rPr lang="en-US" sz="2200" dirty="0" smtClean="0">
                <a:latin typeface="Times New Roman" panose="02020603050405020304" pitchFamily="18" charset="0"/>
                <a:cs typeface="Times New Roman" panose="02020603050405020304" pitchFamily="18" charset="0"/>
              </a:rPr>
              <a:t>TensorFlow).</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Splitting: Split labeled data into training and testing sets</a:t>
            </a:r>
            <a:r>
              <a:rPr lang="en-US" sz="2200" dirty="0" smtClean="0">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16</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85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787"/>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214204"/>
            <a:ext cx="10399856" cy="4691921"/>
          </a:xfrm>
        </p:spPr>
        <p:txBody>
          <a:bodyPr>
            <a:noAutofit/>
          </a:bodyPr>
          <a:lstStyle/>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Basic Model Structure: Start building the model with chosen library (e.g., define CNN layers).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Train the Model: Train the model on training data to learn feature-category relationships. </a:t>
            </a:r>
            <a:endParaRPr lang="en-US" sz="22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Model </a:t>
            </a:r>
            <a:r>
              <a:rPr lang="en-US" sz="2200" b="1" dirty="0">
                <a:latin typeface="Times New Roman" panose="02020603050405020304" pitchFamily="18" charset="0"/>
                <a:cs typeface="Times New Roman" panose="02020603050405020304" pitchFamily="18" charset="0"/>
              </a:rPr>
              <a:t>Evaluation - Checking Performance: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Test the Model: Assess model performance on unseen data.</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Accuracy Calculation: Calculate accuracy using libraries like </a:t>
            </a:r>
            <a:r>
              <a:rPr lang="en-US" sz="2200" dirty="0" err="1">
                <a:latin typeface="Times New Roman" panose="02020603050405020304" pitchFamily="18" charset="0"/>
                <a:cs typeface="Times New Roman" panose="02020603050405020304" pitchFamily="18" charset="0"/>
              </a:rPr>
              <a:t>scikit</a:t>
            </a:r>
            <a:r>
              <a:rPr lang="en-US" sz="2200" dirty="0">
                <a:latin typeface="Times New Roman" panose="02020603050405020304" pitchFamily="18" charset="0"/>
                <a:cs typeface="Times New Roman" panose="02020603050405020304" pitchFamily="18" charset="0"/>
              </a:rPr>
              <a:t>-learn.</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Optional Metrics: Explore precision and recall metrics.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Analyze Results: Review accuracy and metrics for performance evaluation.</a:t>
            </a: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17</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42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787"/>
            <a:ext cx="8596668" cy="844446"/>
          </a:xfrm>
        </p:spPr>
        <p:txBody>
          <a:bodyPr>
            <a:normAutofit fontScale="90000"/>
          </a:bodyPr>
          <a:lstStyle/>
          <a:p>
            <a:r>
              <a:rPr lang="en-US" dirty="0" smtClean="0"/>
              <a:t>Results:</a:t>
            </a:r>
            <a:br>
              <a:rPr lang="en-US" dirty="0" smtClean="0"/>
            </a:br>
            <a:r>
              <a:rPr lang="en-US" dirty="0" smtClean="0"/>
              <a:t/>
            </a:r>
            <a:br>
              <a:rPr lang="en-US" dirty="0" smtClean="0"/>
            </a:br>
            <a:endParaRPr lang="en-US" dirty="0"/>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18</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tretch>
            <a:fillRect/>
          </a:stretch>
        </p:blipFill>
        <p:spPr>
          <a:xfrm>
            <a:off x="3040698" y="324787"/>
            <a:ext cx="5798501" cy="2915718"/>
          </a:xfrm>
          <a:prstGeom prst="rect">
            <a:avLst/>
          </a:prstGeom>
        </p:spPr>
      </p:pic>
      <p:pic>
        <p:nvPicPr>
          <p:cNvPr id="8" name="Picture 7"/>
          <p:cNvPicPr/>
          <p:nvPr/>
        </p:nvPicPr>
        <p:blipFill>
          <a:blip r:embed="rId3"/>
          <a:stretch>
            <a:fillRect/>
          </a:stretch>
        </p:blipFill>
        <p:spPr>
          <a:xfrm>
            <a:off x="6071752" y="3430147"/>
            <a:ext cx="5085715" cy="3168717"/>
          </a:xfrm>
          <a:prstGeom prst="rect">
            <a:avLst/>
          </a:prstGeom>
        </p:spPr>
      </p:pic>
      <p:pic>
        <p:nvPicPr>
          <p:cNvPr id="9" name="Picture 8"/>
          <p:cNvPicPr/>
          <p:nvPr/>
        </p:nvPicPr>
        <p:blipFill>
          <a:blip r:embed="rId4"/>
          <a:stretch>
            <a:fillRect/>
          </a:stretch>
        </p:blipFill>
        <p:spPr>
          <a:xfrm>
            <a:off x="462598" y="3430147"/>
            <a:ext cx="5006092" cy="3168717"/>
          </a:xfrm>
          <a:prstGeom prst="rect">
            <a:avLst/>
          </a:prstGeom>
        </p:spPr>
      </p:pic>
    </p:spTree>
    <p:extLst>
      <p:ext uri="{BB962C8B-B14F-4D97-AF65-F5344CB8AC3E}">
        <p14:creationId xmlns:p14="http://schemas.microsoft.com/office/powerpoint/2010/main" val="265289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93755"/>
            <a:ext cx="8596668" cy="844446"/>
          </a:xfrm>
        </p:spPr>
        <p:txBody>
          <a:bodyPr>
            <a:normAutofit/>
          </a:bodyPr>
          <a:lstStyle/>
          <a:p>
            <a:pPr algn="just"/>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19</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2160589"/>
            <a:ext cx="10054835" cy="3021011"/>
          </a:xfrm>
        </p:spPr>
        <p:txBody>
          <a:bodyPr>
            <a:normAutofit/>
          </a:bodyPr>
          <a:lstStyle/>
          <a:p>
            <a:pPr algn="just"/>
            <a:r>
              <a:rPr lang="en-US" sz="2200" dirty="0">
                <a:latin typeface="Times New Roman" panose="02020603050405020304" pitchFamily="18" charset="0"/>
                <a:cs typeface="Times New Roman" panose="02020603050405020304" pitchFamily="18" charset="0"/>
              </a:rPr>
              <a:t>The AI Custom Drawings Classifier, developed in Python, uses machine learning techniques such as preprocessing and Convolutional Neural Networks (CNNs) to accurately categorize user-created drawings. It employs evaluation metrics to ensure the model's reliability and can be applied to various fields, including education, augmented reality, and creative assistance. This project showcases the capability of machine learning in comprehending and interacting with visual data, offering promising applications across different areas</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545431" y="5555040"/>
            <a:ext cx="9160043" cy="707886"/>
          </a:xfrm>
          <a:prstGeom prst="rect">
            <a:avLst/>
          </a:prstGeom>
        </p:spPr>
        <p:txBody>
          <a:bodyPr wrap="square">
            <a:spAutoFit/>
          </a:bodyPr>
          <a:lstStyle/>
          <a:p>
            <a:pPr algn="just"/>
            <a:r>
              <a:rPr lang="en-US" sz="2000" dirty="0" err="1">
                <a:latin typeface="Times New Roman" panose="02020603050405020304" pitchFamily="18" charset="0"/>
                <a:cs typeface="Times New Roman" panose="02020603050405020304" pitchFamily="18" charset="0"/>
              </a:rPr>
              <a:t>link:</a:t>
            </a:r>
            <a:r>
              <a:rPr lang="en-US" sz="2000" u="sng" dirty="0" err="1">
                <a:latin typeface="Times New Roman" panose="02020603050405020304" pitchFamily="18" charset="0"/>
                <a:cs typeface="Times New Roman" panose="02020603050405020304" pitchFamily="18" charset="0"/>
              </a:rPr>
              <a:t>https</a:t>
            </a:r>
            <a:r>
              <a:rPr lang="en-US" sz="2000" u="sng" dirty="0">
                <a:latin typeface="Times New Roman" panose="02020603050405020304" pitchFamily="18" charset="0"/>
                <a:cs typeface="Times New Roman" panose="02020603050405020304" pitchFamily="18" charset="0"/>
              </a:rPr>
              <a:t>://github.com/nandhu7-2003/Gen-AI/blob/main/output%20of%20drawingclassifier.pdf</a:t>
            </a:r>
          </a:p>
        </p:txBody>
      </p:sp>
    </p:spTree>
    <p:extLst>
      <p:ext uri="{BB962C8B-B14F-4D97-AF65-F5344CB8AC3E}">
        <p14:creationId xmlns:p14="http://schemas.microsoft.com/office/powerpoint/2010/main" val="1836551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039319"/>
          </a:xfrm>
        </p:spPr>
        <p:txBody>
          <a:bodyPr>
            <a:normAutofit/>
          </a:bodyPr>
          <a:lstStyle/>
          <a:p>
            <a:r>
              <a:rPr lang="en-US" sz="4000" b="1" dirty="0" smtClean="0">
                <a:latin typeface="Times New Roman" panose="02020603050405020304" pitchFamily="18" charset="0"/>
                <a:cs typeface="Times New Roman" panose="02020603050405020304" pitchFamily="18" charset="0"/>
              </a:rPr>
              <a:t>Outline: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15815"/>
            <a:ext cx="8596668" cy="3880773"/>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Problem Statement.</a:t>
            </a:r>
          </a:p>
          <a:p>
            <a:r>
              <a:rPr lang="en-US" sz="2400" dirty="0" smtClean="0">
                <a:latin typeface="Times New Roman" panose="02020603050405020304" pitchFamily="18" charset="0"/>
                <a:cs typeface="Times New Roman" panose="02020603050405020304" pitchFamily="18" charset="0"/>
              </a:rPr>
              <a:t>Objectives.</a:t>
            </a:r>
          </a:p>
          <a:p>
            <a:r>
              <a:rPr lang="en-US" sz="2400" dirty="0" smtClean="0">
                <a:latin typeface="Times New Roman" panose="02020603050405020304" pitchFamily="18" charset="0"/>
                <a:cs typeface="Times New Roman" panose="02020603050405020304" pitchFamily="18" charset="0"/>
              </a:rPr>
              <a:t>Proposed System.</a:t>
            </a:r>
          </a:p>
          <a:p>
            <a:r>
              <a:rPr lang="en-US" sz="2400" dirty="0" smtClean="0">
                <a:latin typeface="Times New Roman" panose="02020603050405020304" pitchFamily="18" charset="0"/>
                <a:cs typeface="Times New Roman" panose="02020603050405020304" pitchFamily="18" charset="0"/>
              </a:rPr>
              <a:t>System  Approach.</a:t>
            </a:r>
          </a:p>
          <a:p>
            <a:r>
              <a:rPr lang="en-US" sz="2400" dirty="0" smtClean="0">
                <a:latin typeface="Times New Roman" panose="02020603050405020304" pitchFamily="18" charset="0"/>
                <a:cs typeface="Times New Roman" panose="02020603050405020304" pitchFamily="18" charset="0"/>
              </a:rPr>
              <a:t>Algorithm And Deployment.</a:t>
            </a:r>
          </a:p>
          <a:p>
            <a:r>
              <a:rPr lang="en-US" sz="2400" dirty="0" smtClean="0">
                <a:latin typeface="Times New Roman" panose="02020603050405020304" pitchFamily="18" charset="0"/>
                <a:cs typeface="Times New Roman" panose="02020603050405020304" pitchFamily="18" charset="0"/>
              </a:rPr>
              <a:t>Implementation.</a:t>
            </a:r>
          </a:p>
          <a:p>
            <a:r>
              <a:rPr lang="en-US" sz="2400" dirty="0" smtClean="0">
                <a:latin typeface="Times New Roman" panose="02020603050405020304" pitchFamily="18" charset="0"/>
                <a:cs typeface="Times New Roman" panose="02020603050405020304" pitchFamily="18" charset="0"/>
              </a:rPr>
              <a:t>Result.</a:t>
            </a:r>
          </a:p>
          <a:p>
            <a:r>
              <a:rPr lang="en-US" sz="2400" dirty="0" smtClean="0">
                <a:latin typeface="Times New Roman" panose="02020603050405020304" pitchFamily="18" charset="0"/>
                <a:cs typeface="Times New Roman" panose="02020603050405020304" pitchFamily="18" charset="0"/>
              </a:rPr>
              <a:t>Conclusion.</a:t>
            </a:r>
          </a:p>
          <a:p>
            <a:endParaRPr lang="en-US" sz="2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039800" y="5863485"/>
            <a:ext cx="1757459" cy="99451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2</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40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400" dirty="0" smtClean="0">
                <a:latin typeface="Times New Roman" panose="02020603050405020304" pitchFamily="18" charset="0"/>
                <a:cs typeface="Times New Roman" panose="02020603050405020304" pitchFamily="18" charset="0"/>
              </a:rPr>
              <a:t>Thank you</a:t>
            </a:r>
            <a:endParaRPr lang="en-US" sz="5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093231" y="6233867"/>
            <a:ext cx="683339" cy="365125"/>
          </a:xfrm>
        </p:spPr>
        <p:txBody>
          <a:bodyPr/>
          <a:lstStyle/>
          <a:p>
            <a:r>
              <a:rPr lang="en-US" sz="2800" dirty="0" smtClean="0">
                <a:solidFill>
                  <a:schemeClr val="tx1">
                    <a:lumMod val="85000"/>
                    <a:lumOff val="15000"/>
                  </a:schemeClr>
                </a:solidFill>
                <a:latin typeface="Times New Roman" panose="02020603050405020304" pitchFamily="18" charset="0"/>
                <a:cs typeface="Times New Roman" panose="02020603050405020304" pitchFamily="18" charset="0"/>
              </a:rPr>
              <a:t>21</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844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501" y="1575973"/>
            <a:ext cx="10580279" cy="4719896"/>
          </a:xfrm>
        </p:spPr>
        <p:txBody>
          <a:bodyPr>
            <a:noAutofit/>
          </a:bodyPr>
          <a:lstStyle/>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This project aims to build a python-based AI for classifying user drawings. It will use image processing and feature extraction to train a model (potentially a CNN) on user-defined categories (not just basic shapes).</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The model will then predict categories for new drawings. Success will be measured by accuracy, precision, and recall. </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This has applications in education,  and creative assistance. The model will use this knowledge to predict categories for entirely new drawings. This has exciting possibilities for education, augmented reality, and even creative tools.</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590663" y="6041362"/>
            <a:ext cx="3176616" cy="584290"/>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3</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519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Objectives: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58977"/>
            <a:ext cx="9441027" cy="4729529"/>
          </a:xfrm>
        </p:spPr>
        <p:txBody>
          <a:bodyPr>
            <a:normAutofit lnSpcReduction="10000"/>
          </a:bodyPr>
          <a:lstStyle/>
          <a:p>
            <a:pPr lvl="0" algn="just" fontAlgn="base">
              <a:lnSpc>
                <a:spcPct val="16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 Python builds a machine learning classifier for custom drawings. </a:t>
            </a:r>
            <a:endParaRPr lang="en-US" sz="2200" dirty="0" smtClean="0">
              <a:latin typeface="Times New Roman" panose="02020603050405020304" pitchFamily="18" charset="0"/>
              <a:cs typeface="Times New Roman" panose="02020603050405020304" pitchFamily="18" charset="0"/>
            </a:endParaRPr>
          </a:p>
          <a:p>
            <a:pPr lvl="0" algn="just" fontAlgn="base">
              <a:lnSpc>
                <a:spcPct val="16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utilizes techniques like image preprocessing, feature extraction, and classification algorithms (e.g., CNNs) to categorize user-created drawings into predefined categories. </a:t>
            </a:r>
          </a:p>
          <a:p>
            <a:pPr lvl="0" algn="just" fontAlgn="base">
              <a:lnSpc>
                <a:spcPct val="16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goal is to create a user-friendly system that accurately interprets and classifies unseen drawings based on the learned patterns from training data. </a:t>
            </a:r>
            <a:endParaRPr lang="en-US" sz="2200" dirty="0" smtClean="0">
              <a:latin typeface="Times New Roman" panose="02020603050405020304" pitchFamily="18" charset="0"/>
              <a:cs typeface="Times New Roman" panose="02020603050405020304" pitchFamily="18" charset="0"/>
            </a:endParaRPr>
          </a:p>
          <a:p>
            <a:pPr lvl="0" algn="just" fontAlgn="base">
              <a:lnSpc>
                <a:spcPct val="16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effectiveness will be evaluated using standard metrics like accuracy and precision.</a:t>
            </a:r>
            <a:r>
              <a:rPr lang="en-US" sz="2200" b="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1079030" y="6105943"/>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4</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718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33137"/>
            <a:ext cx="8596668"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Proposed system: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319135"/>
            <a:ext cx="10445369" cy="5155564"/>
          </a:xfrm>
        </p:spPr>
        <p:txBody>
          <a:bodyPr>
            <a:normAutofit fontScale="92500" lnSpcReduction="20000"/>
          </a:bodyPr>
          <a:lstStyle/>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Define the classes for custom drawings.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Set up the project environment and dependencies.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Graphical User Interface (GUI</a:t>
            </a:r>
            <a:r>
              <a:rPr lang="en-US" sz="2400" dirty="0" smtClean="0">
                <a:latin typeface="Times New Roman" panose="02020603050405020304" pitchFamily="18" charset="0"/>
                <a:cs typeface="Times New Roman" panose="02020603050405020304" pitchFamily="18" charset="0"/>
              </a:rPr>
              <a:t>): Create </a:t>
            </a:r>
            <a:r>
              <a:rPr lang="en-US" sz="2400" dirty="0">
                <a:latin typeface="Times New Roman" panose="02020603050405020304" pitchFamily="18" charset="0"/>
                <a:cs typeface="Times New Roman" panose="02020603050405020304" pitchFamily="18" charset="0"/>
              </a:rPr>
              <a:t>a GUI where users can draw and save samples for training the model</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Implement functionalities for drawing and saving images.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Training the Model</a:t>
            </a:r>
            <a:r>
              <a:rPr lang="en-US" sz="2400" dirty="0" smtClean="0">
                <a:latin typeface="Times New Roman" panose="02020603050405020304" pitchFamily="18" charset="0"/>
                <a:cs typeface="Times New Roman" panose="02020603050405020304" pitchFamily="18" charset="0"/>
              </a:rPr>
              <a:t>: Preprocess</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training data, including resizing, normalization, and augmentation</a:t>
            </a:r>
            <a:r>
              <a:rPr lang="en-US" sz="2400" dirty="0" smtClean="0">
                <a:latin typeface="Times New Roman" panose="02020603050405020304" pitchFamily="18" charset="0"/>
                <a:cs typeface="Times New Roman" panose="02020603050405020304" pitchFamily="18" charset="0"/>
              </a:rPr>
              <a:t>.</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Choose a suitable classification algorithm, like Convolutional Neural Networks (CNNs).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Train the model on the collected datasets to learn patterns and relationships.</a:t>
            </a:r>
          </a:p>
          <a:p>
            <a:pPr algn="just"/>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1122702" y="6109574"/>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5</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187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2499"/>
            <a:ext cx="8596668"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Proposed system: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923299"/>
            <a:ext cx="9875741" cy="4274299"/>
          </a:xfrm>
        </p:spPr>
        <p:txBody>
          <a:bodyPr>
            <a:noAutofit/>
          </a:bodyPr>
          <a:lstStyle/>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Making Predictions: Develop </a:t>
            </a:r>
            <a:r>
              <a:rPr lang="en-US" sz="2200" dirty="0">
                <a:latin typeface="Times New Roman" panose="02020603050405020304" pitchFamily="18" charset="0"/>
                <a:cs typeface="Times New Roman" panose="02020603050405020304" pitchFamily="18" charset="0"/>
              </a:rPr>
              <a:t>a prediction mechanism to categorize new, unseen drawings based on the trained model.</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Evaluate the model's accuracy and performance in predicting custom drawings.</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Saving and </a:t>
            </a:r>
            <a:r>
              <a:rPr lang="en-US" sz="2200" dirty="0" smtClean="0">
                <a:latin typeface="Times New Roman" panose="02020603050405020304" pitchFamily="18" charset="0"/>
                <a:cs typeface="Times New Roman" panose="02020603050405020304" pitchFamily="18" charset="0"/>
              </a:rPr>
              <a:t>Loading: Implement </a:t>
            </a:r>
            <a:r>
              <a:rPr lang="en-US" sz="2200" dirty="0">
                <a:latin typeface="Times New Roman" panose="02020603050405020304" pitchFamily="18" charset="0"/>
                <a:cs typeface="Times New Roman" panose="02020603050405020304" pitchFamily="18" charset="0"/>
              </a:rPr>
              <a:t>functionality to save and load the trained model for future use.</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Ensure the system can store and retrieve the necessary data for classification.</a:t>
            </a:r>
          </a:p>
        </p:txBody>
      </p:sp>
      <p:sp>
        <p:nvSpPr>
          <p:cNvPr id="5" name="Slide Number Placeholder 4"/>
          <p:cNvSpPr>
            <a:spLocks noGrp="1"/>
          </p:cNvSpPr>
          <p:nvPr>
            <p:ph type="sldNum" sz="quarter" idx="12"/>
          </p:nvPr>
        </p:nvSpPr>
        <p:spPr>
          <a:xfrm>
            <a:off x="11079029" y="6015035"/>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pPr/>
              <a:t>6</a:t>
            </a:fld>
            <a:endParaRPr lang="en-US" sz="280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297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24" y="474689"/>
            <a:ext cx="8596668" cy="1320800"/>
          </a:xfrm>
        </p:spPr>
        <p:txBody>
          <a:bodyPr/>
          <a:lstStyle/>
          <a:p>
            <a:pPr>
              <a:tabLst>
                <a:tab pos="1258888" algn="l"/>
              </a:tabLst>
            </a:pPr>
            <a:r>
              <a:rPr lang="en-US" b="1" dirty="0" smtClean="0"/>
              <a:t>System Approach:</a:t>
            </a:r>
            <a:endParaRPr lang="en-US" b="1" dirty="0"/>
          </a:p>
        </p:txBody>
      </p:sp>
      <p:sp>
        <p:nvSpPr>
          <p:cNvPr id="3" name="Content Placeholder 2"/>
          <p:cNvSpPr>
            <a:spLocks noGrp="1"/>
          </p:cNvSpPr>
          <p:nvPr>
            <p:ph idx="1"/>
          </p:nvPr>
        </p:nvSpPr>
        <p:spPr>
          <a:xfrm>
            <a:off x="779811" y="1555646"/>
            <a:ext cx="8421695" cy="4215567"/>
          </a:xfrm>
        </p:spPr>
        <p:txBody>
          <a:bodyPr>
            <a:noAutofit/>
          </a:bodyPr>
          <a:lstStyle/>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In this approach are:</a:t>
            </a:r>
          </a:p>
          <a:p>
            <a:pPr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System Overview.</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Processing </a:t>
            </a:r>
            <a:r>
              <a:rPr lang="en-US" sz="2200" dirty="0" smtClean="0">
                <a:latin typeface="Times New Roman" panose="02020603050405020304" pitchFamily="18" charset="0"/>
                <a:cs typeface="Times New Roman" panose="02020603050405020304" pitchFamily="18" charset="0"/>
              </a:rPr>
              <a:t>Pipeline.</a:t>
            </a:r>
          </a:p>
          <a:p>
            <a:pPr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Output </a:t>
            </a:r>
            <a:r>
              <a:rPr lang="en-US" sz="2200" dirty="0">
                <a:latin typeface="Times New Roman" panose="02020603050405020304" pitchFamily="18" charset="0"/>
                <a:cs typeface="Times New Roman" panose="02020603050405020304" pitchFamily="18" charset="0"/>
              </a:rPr>
              <a:t>and </a:t>
            </a:r>
            <a:r>
              <a:rPr lang="en-US" sz="2200" dirty="0" smtClean="0">
                <a:latin typeface="Times New Roman" panose="02020603050405020304" pitchFamily="18" charset="0"/>
                <a:cs typeface="Times New Roman" panose="02020603050405020304" pitchFamily="18" charset="0"/>
              </a:rPr>
              <a:t>Applications.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System Overview</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Input: User-created drawings (varied styles, potentially unseen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Goal: Interpret and categorize </a:t>
            </a:r>
            <a:r>
              <a:rPr lang="en-US" sz="2200" dirty="0" smtClean="0">
                <a:latin typeface="Times New Roman" panose="02020603050405020304" pitchFamily="18" charset="0"/>
                <a:cs typeface="Times New Roman" panose="02020603050405020304" pitchFamily="18" charset="0"/>
              </a:rPr>
              <a:t>drawings.</a:t>
            </a:r>
          </a:p>
        </p:txBody>
      </p:sp>
      <p:sp>
        <p:nvSpPr>
          <p:cNvPr id="5" name="Slide Number Placeholder 4"/>
          <p:cNvSpPr>
            <a:spLocks noGrp="1"/>
          </p:cNvSpPr>
          <p:nvPr>
            <p:ph type="sldNum" sz="quarter" idx="12"/>
          </p:nvPr>
        </p:nvSpPr>
        <p:spPr/>
        <p:txBody>
          <a:bodyPr/>
          <a:lstStyle/>
          <a:p>
            <a:r>
              <a:rPr lang="en-US" sz="2800" dirty="0" smtClean="0">
                <a:solidFill>
                  <a:schemeClr val="tx1">
                    <a:lumMod val="85000"/>
                    <a:lumOff val="15000"/>
                  </a:schemeClr>
                </a:solidFill>
                <a:latin typeface="Times New Roman" panose="02020603050405020304" pitchFamily="18" charset="0"/>
                <a:cs typeface="Times New Roman" panose="02020603050405020304" pitchFamily="18" charset="0"/>
              </a:rPr>
              <a:t>7</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98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System Approach:</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663908"/>
            <a:ext cx="10565289" cy="4736891"/>
          </a:xfrm>
        </p:spPr>
        <p:txBody>
          <a:bodyPr>
            <a:normAutofit/>
          </a:bodyPr>
          <a:lstStyle/>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Processing </a:t>
            </a:r>
            <a:r>
              <a:rPr lang="en-US" sz="2200" b="1" dirty="0">
                <a:latin typeface="Times New Roman" panose="02020603050405020304" pitchFamily="18" charset="0"/>
                <a:cs typeface="Times New Roman" panose="02020603050405020304" pitchFamily="18" charset="0"/>
              </a:rPr>
              <a:t>Pipeline: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Preprocessing: Clean and prepare drawings (resize, normalize).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Extraction: Identify key characteristics (shapes, lines, etc.).</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Classification: Analyze features and assign categories (e.g., CNN).</a:t>
            </a:r>
          </a:p>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Output </a:t>
            </a:r>
            <a:r>
              <a:rPr lang="en-US" sz="2200" b="1" dirty="0">
                <a:latin typeface="Times New Roman" panose="02020603050405020304" pitchFamily="18" charset="0"/>
                <a:cs typeface="Times New Roman" panose="02020603050405020304" pitchFamily="18" charset="0"/>
              </a:rPr>
              <a:t>and Applications</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Output: Category label for the </a:t>
            </a:r>
            <a:r>
              <a:rPr lang="en-US" sz="2200" dirty="0" smtClean="0">
                <a:latin typeface="Times New Roman" panose="02020603050405020304" pitchFamily="18" charset="0"/>
                <a:cs typeface="Times New Roman" panose="02020603050405020304" pitchFamily="18" charset="0"/>
              </a:rPr>
              <a:t>drawing.</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Applications: Educational tools, AR experiences, creative </a:t>
            </a:r>
            <a:r>
              <a:rPr lang="en-US" sz="2200" dirty="0" smtClean="0">
                <a:latin typeface="Times New Roman" panose="02020603050405020304" pitchFamily="18" charset="0"/>
                <a:cs typeface="Times New Roman" panose="02020603050405020304" pitchFamily="18" charset="0"/>
              </a:rPr>
              <a:t>assistants.</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8</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24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81" y="438134"/>
            <a:ext cx="8596668" cy="896079"/>
          </a:xfrm>
        </p:spPr>
        <p:txBody>
          <a:bodyPr>
            <a:normAutofit/>
          </a:bodyPr>
          <a:lstStyle/>
          <a:p>
            <a:pPr algn="just"/>
            <a:r>
              <a:rPr lang="en-US" sz="4000" b="1" dirty="0">
                <a:latin typeface="Times New Roman" panose="02020603050405020304" pitchFamily="18" charset="0"/>
                <a:cs typeface="Times New Roman" panose="02020603050405020304" pitchFamily="18" charset="0"/>
              </a:rPr>
              <a:t>Algorithm And </a:t>
            </a:r>
            <a:r>
              <a:rPr lang="en-US" sz="4000" b="1" dirty="0" smtClean="0">
                <a:latin typeface="Times New Roman" panose="02020603050405020304" pitchFamily="18" charset="0"/>
                <a:cs typeface="Times New Roman" panose="02020603050405020304" pitchFamily="18" charset="0"/>
              </a:rPr>
              <a:t>Deployment: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3086" y="1334213"/>
            <a:ext cx="10111378" cy="4965075"/>
          </a:xfrm>
        </p:spPr>
        <p:txBody>
          <a:bodyPr>
            <a:noAutofit/>
          </a:bodyPr>
          <a:lstStyle/>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Data Collection &amp; </a:t>
            </a:r>
            <a:r>
              <a:rPr lang="en-US" sz="2200" dirty="0" smtClean="0">
                <a:latin typeface="Times New Roman" panose="02020603050405020304" pitchFamily="18" charset="0"/>
                <a:cs typeface="Times New Roman" panose="02020603050405020304" pitchFamily="18" charset="0"/>
              </a:rPr>
              <a:t>Labeling.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Preprocessing the </a:t>
            </a:r>
            <a:r>
              <a:rPr lang="en-US" sz="2200" dirty="0" smtClean="0">
                <a:latin typeface="Times New Roman" panose="02020603050405020304" pitchFamily="18" charset="0"/>
                <a:cs typeface="Times New Roman" panose="02020603050405020304" pitchFamily="18" charset="0"/>
              </a:rPr>
              <a:t>Drawings</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Feature Extraction </a:t>
            </a:r>
            <a:r>
              <a:rPr lang="en-US" sz="2200" dirty="0" smtClean="0">
                <a:latin typeface="Times New Roman" panose="02020603050405020304" pitchFamily="18" charset="0"/>
                <a:cs typeface="Times New Roman" panose="02020603050405020304" pitchFamily="18" charset="0"/>
              </a:rPr>
              <a:t>– Capturing.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Selecting &amp; Training the </a:t>
            </a:r>
            <a:r>
              <a:rPr lang="en-US" sz="2200" dirty="0" smtClean="0">
                <a:latin typeface="Times New Roman" panose="02020603050405020304" pitchFamily="18" charset="0"/>
                <a:cs typeface="Times New Roman" panose="02020603050405020304" pitchFamily="18" charset="0"/>
              </a:rPr>
              <a:t>Model.</a:t>
            </a:r>
          </a:p>
          <a:p>
            <a:pPr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Evaluating Testing </a:t>
            </a:r>
            <a:r>
              <a:rPr lang="en-US" sz="2200" dirty="0">
                <a:latin typeface="Times New Roman" panose="02020603050405020304" pitchFamily="18" charset="0"/>
                <a:cs typeface="Times New Roman" panose="02020603050405020304" pitchFamily="18" charset="0"/>
              </a:rPr>
              <a:t>&amp; </a:t>
            </a:r>
            <a:r>
              <a:rPr lang="en-US" sz="2200" dirty="0" smtClean="0">
                <a:latin typeface="Times New Roman" panose="02020603050405020304" pitchFamily="18" charset="0"/>
                <a:cs typeface="Times New Roman" panose="02020603050405020304" pitchFamily="18" charset="0"/>
              </a:rPr>
              <a:t>Refining.</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Data Collection &amp; </a:t>
            </a:r>
            <a:r>
              <a:rPr lang="en-US" sz="2200" b="1" dirty="0" smtClean="0">
                <a:latin typeface="Times New Roman" panose="02020603050405020304" pitchFamily="18" charset="0"/>
                <a:cs typeface="Times New Roman" panose="02020603050405020304" pitchFamily="18" charset="0"/>
              </a:rPr>
              <a:t>Labeling</a:t>
            </a:r>
            <a:r>
              <a:rPr lang="en-US" sz="2200" b="1"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Gather a variety of user drawings across predefined categories (beyond basic shapes).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Label each drawing with its corresponding </a:t>
            </a:r>
            <a:r>
              <a:rPr lang="en-US" sz="2200" dirty="0" smtClean="0">
                <a:latin typeface="Times New Roman" panose="02020603050405020304" pitchFamily="18" charset="0"/>
                <a:cs typeface="Times New Roman" panose="02020603050405020304" pitchFamily="18" charset="0"/>
              </a:rPr>
              <a:t>category (e.g</a:t>
            </a:r>
            <a:r>
              <a:rPr lang="en-US" sz="2200" dirty="0">
                <a:latin typeface="Times New Roman" panose="02020603050405020304" pitchFamily="18" charset="0"/>
                <a:cs typeface="Times New Roman" panose="02020603050405020304" pitchFamily="18" charset="0"/>
              </a:rPr>
              <a:t>., animal, vehicle).</a:t>
            </a:r>
          </a:p>
          <a:p>
            <a:pPr>
              <a:buFont typeface="Arial" panose="020B0604020202020204" pitchFamily="34" charset="0"/>
              <a:buChar char="•"/>
            </a:pPr>
            <a:endParaRPr lang="en-US" sz="2200" dirty="0"/>
          </a:p>
        </p:txBody>
      </p:sp>
      <p:sp>
        <p:nvSpPr>
          <p:cNvPr id="6" name="Slide Number Placeholder 5"/>
          <p:cNvSpPr>
            <a:spLocks noGrp="1"/>
          </p:cNvSpPr>
          <p:nvPr>
            <p:ph type="sldNum" sz="quarter" idx="12"/>
          </p:nvPr>
        </p:nvSpPr>
        <p:spPr>
          <a:xfrm>
            <a:off x="11109011" y="5934163"/>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9</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91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616</TotalTime>
  <Words>1229</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Times New Roman</vt:lpstr>
      <vt:lpstr>Trebuchet MS</vt:lpstr>
      <vt:lpstr>Wingdings</vt:lpstr>
      <vt:lpstr>Wingdings 3</vt:lpstr>
      <vt:lpstr>Facet</vt:lpstr>
      <vt:lpstr>NAAN MUDHALVAN -GENERATIVE AI PROJECT AI CUSTOM DRAWINGS CLASSIFIER WITH PYTHON</vt:lpstr>
      <vt:lpstr>Outline:</vt:lpstr>
      <vt:lpstr>Problem Statement:</vt:lpstr>
      <vt:lpstr>Objectives:</vt:lpstr>
      <vt:lpstr>Proposed system:</vt:lpstr>
      <vt:lpstr>Proposed system:</vt:lpstr>
      <vt:lpstr>System Approach:</vt:lpstr>
      <vt:lpstr>System Approach:</vt:lpstr>
      <vt:lpstr>Algorithm And Deployment:</vt:lpstr>
      <vt:lpstr>Algorithm And Deployment:</vt:lpstr>
      <vt:lpstr>Algorithm And Deployment:</vt:lpstr>
      <vt:lpstr>Algorithm And Deployment:</vt:lpstr>
      <vt:lpstr>Implementation: </vt:lpstr>
      <vt:lpstr>Implementation: </vt:lpstr>
      <vt:lpstr>Implementation: </vt:lpstr>
      <vt:lpstr>Implementation: </vt:lpstr>
      <vt:lpstr>Implementation: </vt:lpstr>
      <vt:lpstr>Results: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 GENERATIVE AI PROJECT AI CUSTOM DRAWINGS CLASSIFIER WITH PYTHON</dc:title>
  <dc:creator>NANDINI</dc:creator>
  <cp:lastModifiedBy>NANDINI</cp:lastModifiedBy>
  <cp:revision>30</cp:revision>
  <dcterms:created xsi:type="dcterms:W3CDTF">2024-04-23T05:48:35Z</dcterms:created>
  <dcterms:modified xsi:type="dcterms:W3CDTF">2024-04-29T07:42:27Z</dcterms:modified>
</cp:coreProperties>
</file>