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7" r:id="rId14"/>
    <p:sldId id="308" r:id="rId15"/>
    <p:sldId id="309" r:id="rId16"/>
    <p:sldId id="312" r:id="rId17"/>
    <p:sldId id="310" r:id="rId18"/>
    <p:sldId id="311" r:id="rId19"/>
    <p:sldId id="274" r:id="rId20"/>
  </p:sldIdLst>
  <p:sldSz cx="9144000" cy="5143500" type="screen16x9"/>
  <p:notesSz cx="6858000" cy="9144000"/>
  <p:embeddedFontLst>
    <p:embeddedFont>
      <p:font typeface="Lora" pitchFamily="2" charset="0"/>
      <p:regular r:id="rId22"/>
      <p:bold r:id="rId23"/>
      <p:italic r:id="rId24"/>
      <p:boldItalic r:id="rId25"/>
    </p:embeddedFont>
    <p:embeddedFont>
      <p:font typeface="Quattrocento Sans" panose="020B05020500000200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179FFB-7CC6-41AC-838B-51D9A9D533B6}">
  <a:tblStyle styleId="{18179FFB-7CC6-41AC-838B-51D9A9D53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A75136-534C-4A12-9970-82581A9458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E8E15B0-0D1D-C74E-B39D-57C1BD5E7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605C5085-BE6A-0F78-4B5C-770F5BBD6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0C8B4C81-6DD5-9E3F-9A00-00ECE1FCE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38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C549B330-E05C-B904-E2B8-8FDF880D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0B066538-0CEC-5D16-1F89-794B873FE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F3B7BC54-C0F1-C8BA-00D6-9A964BB615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53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2162D28-44D0-7C87-5679-87AA1647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BF4AB75A-C04F-CD9C-271C-A1AD4B4AD0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8B98BD58-CBA9-9846-3458-D52CB8873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00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23145383-4484-1943-866B-3CAD20CF1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E909B214-79CE-A512-BAB3-AC75FFDC1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3FD09093-3E24-B95D-2EC4-95D1916D7C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722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E1AC84B-451D-8FB0-4D5D-6DCFE96F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FE344071-4251-7456-B975-BBE1FE9AA4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0734303F-E1FF-17C6-F389-9AA5EED94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37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DA0F79D-9222-38D6-55B2-EE6A0A554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B15C1527-3B28-898B-1E97-8B55D69EA0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428F0396-B8E1-47B7-AFB1-50A634FBB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629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A7B6ED5-A406-FC9F-0CAE-BE8A7559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FA7CD337-D089-FFBF-4386-C5FD18DE5A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8602FD95-794B-AFB9-8202-838434650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19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3A9B51B3-169E-586E-F36C-2EAE692AD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B2CB9336-E3E1-A5FE-3FD8-05CC4EFB39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2CBC5AD4-6416-07EB-CA8D-EF0277703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764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CA281F2A-87AF-1983-8033-7E2D3B54C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BE8C6B1B-5C47-70FD-61DA-5C332ADA3D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3B473F84-9D5A-98E8-620C-2F40FC8ED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62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A1B80BDD-86C2-7220-BF45-BDCCA577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F9C7431E-7CD0-5938-7BD9-127D7B16EB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1A5E6B4A-0C20-D906-CBF6-27DFD3FEC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FEFDDEDC-6FE4-D661-E138-8EB006C0D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71B38306-E64A-51C0-3B44-DF7C11DE4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B2C727CF-3BBD-D6EE-DBFF-C2D40E219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69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C8B63719-6BA6-8911-5D88-877BB426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8D10CD69-3BDF-18A7-2C4A-449A76F43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EBA70606-375F-F3B3-9591-1FD5E5B5F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94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93E746D-7DBF-1EC3-B6D3-6E4E5200B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3E865919-C5CF-9D7A-1CC8-908839EB8F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A4A23C24-A3AA-01FE-3403-393845C59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0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C2F8D577-C344-1317-E1D4-360B03FE0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BC077103-1F00-93D5-3D8A-5814C9F3A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D944884D-14AB-027E-1B27-CDEAC62823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9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6E5602-909A-F2C8-6CF4-38094BAD7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E773B7E0-C56B-03E8-394A-11CAB1DDE1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CC1E1FCD-7296-4BC0-D344-7D6F042C2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2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838758" y="2250863"/>
            <a:ext cx="7318701" cy="626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2060"/>
                </a:solidFill>
              </a:rPr>
              <a:t>Predictive Maintenance for Industrial Equipment</a:t>
            </a:r>
            <a:endParaRPr sz="2800" dirty="0">
              <a:solidFill>
                <a:srgbClr val="002060"/>
              </a:solidFill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39805FD-4590-FD66-64C1-2E30A9463205}"/>
              </a:ext>
            </a:extLst>
          </p:cNvPr>
          <p:cNvSpPr/>
          <p:nvPr/>
        </p:nvSpPr>
        <p:spPr>
          <a:xfrm>
            <a:off x="4711308" y="3729459"/>
            <a:ext cx="4084961" cy="9635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dk1"/>
              </a:buClr>
              <a:buSzPts val="3600"/>
            </a:pPr>
            <a:r>
              <a:rPr lang="en-IN" b="1" dirty="0">
                <a:solidFill>
                  <a:srgbClr val="002060"/>
                </a:solidFill>
                <a:latin typeface="Lora"/>
                <a:sym typeface="Lora"/>
              </a:rPr>
              <a:t>Team Members</a:t>
            </a:r>
          </a:p>
          <a:p>
            <a:pPr>
              <a:buClr>
                <a:schemeClr val="dk1"/>
              </a:buClr>
              <a:buSzPts val="3600"/>
            </a:pPr>
            <a:r>
              <a:rPr lang="en-IN" b="1" dirty="0">
                <a:solidFill>
                  <a:srgbClr val="002060"/>
                </a:solidFill>
                <a:latin typeface="Lora"/>
                <a:sym typeface="Lora"/>
              </a:rPr>
              <a:t>211701035-NANDAKUMARAN M</a:t>
            </a:r>
          </a:p>
          <a:p>
            <a:pPr>
              <a:buClr>
                <a:schemeClr val="dk1"/>
              </a:buClr>
              <a:buSzPts val="3600"/>
            </a:pPr>
            <a:r>
              <a:rPr lang="en-IN" b="1" dirty="0">
                <a:solidFill>
                  <a:srgbClr val="002060"/>
                </a:solidFill>
                <a:latin typeface="Lora"/>
                <a:sym typeface="Lora"/>
              </a:rPr>
              <a:t>211701043-RAMKISHORE S</a:t>
            </a:r>
          </a:p>
        </p:txBody>
      </p:sp>
      <p:pic>
        <p:nvPicPr>
          <p:cNvPr id="12" name="Graphic 11" descr="Meeting with solid fill">
            <a:extLst>
              <a:ext uri="{FF2B5EF4-FFF2-40B4-BE49-F238E27FC236}">
                <a16:creationId xmlns:a16="http://schemas.microsoft.com/office/drawing/2014/main" id="{CDF0113E-EE5C-4C23-3900-50EF61420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6316" y="3877813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ECCA32-76F5-13E2-33E9-5616A8EB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241" y="192618"/>
            <a:ext cx="2894028" cy="9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1BC9AD-9374-D5D9-6E30-3E7B317B8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1" y="87252"/>
            <a:ext cx="2314961" cy="187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85;p13">
            <a:extLst>
              <a:ext uri="{FF2B5EF4-FFF2-40B4-BE49-F238E27FC236}">
                <a16:creationId xmlns:a16="http://schemas.microsoft.com/office/drawing/2014/main" id="{65F5CDF4-2CE7-C5CB-2D2F-0E19CDD02E37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2865A9BD-660C-BDAD-FB6A-41C8BAFB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D282127B-F968-41E6-A16C-3F92100CB1B6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402606" y="156295"/>
            <a:ext cx="5325649" cy="810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Failure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Probability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E2632D4B-BB5E-8314-5A9F-B0CE509648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B8A73285-86F8-E500-F1D6-5C25A8A8C0A9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C5FEA83-FF93-87E9-0FD4-BADD9A82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6" y="148948"/>
            <a:ext cx="1117475" cy="1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9ED9F8-4AE0-748E-6ABB-7C1D27761945}"/>
              </a:ext>
            </a:extLst>
          </p:cNvPr>
          <p:cNvSpPr/>
          <p:nvPr/>
        </p:nvSpPr>
        <p:spPr>
          <a:xfrm>
            <a:off x="4785692" y="1002293"/>
            <a:ext cx="3885126" cy="1050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Inference : The box plot reveals variations in Tool wear [min] across failure targets (Target). 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9B7630-4F6F-0312-8228-E7DA7749C9A7}"/>
              </a:ext>
            </a:extLst>
          </p:cNvPr>
          <p:cNvSpPr/>
          <p:nvPr/>
        </p:nvSpPr>
        <p:spPr>
          <a:xfrm>
            <a:off x="4817890" y="2147886"/>
            <a:ext cx="3885126" cy="10509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Observation : Higher Tool wear often correlates with increased failure probabilities, as indicated by distinct distributions in the box plot.</a:t>
            </a:r>
            <a:endParaRPr lang="en-IN" sz="1200" dirty="0">
              <a:latin typeface="Lora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F77BB2-9095-57DC-C2E3-A5C4122E07CF}"/>
              </a:ext>
            </a:extLst>
          </p:cNvPr>
          <p:cNvSpPr/>
          <p:nvPr/>
        </p:nvSpPr>
        <p:spPr>
          <a:xfrm>
            <a:off x="4817890" y="3269393"/>
            <a:ext cx="3885126" cy="11560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Recommendation : Regular monitoring of Tool wear levels in equipment could prevent unexpected failures.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pic>
        <p:nvPicPr>
          <p:cNvPr id="2" name="image9.png">
            <a:extLst>
              <a:ext uri="{FF2B5EF4-FFF2-40B4-BE49-F238E27FC236}">
                <a16:creationId xmlns:a16="http://schemas.microsoft.com/office/drawing/2014/main" id="{0EEA0AED-CFA7-3FBE-8D51-493DFCA4173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972" y="1774572"/>
            <a:ext cx="3043555" cy="20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4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D316EFC7-7406-AB3E-55B2-446A26B1D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E1DFC2CB-1F45-37B7-AE1F-2184D0379D09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402606" y="156295"/>
            <a:ext cx="5325649" cy="810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Failure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vs.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br>
              <a:rPr lang="en-IN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6A7A0034-2514-7FA5-813A-4F9229B7FE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F7E31307-1317-D6D6-92C4-38EED0692EF5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611F37C-9551-BC55-5229-3B38E09E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6" y="148948"/>
            <a:ext cx="1117475" cy="1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6DD6CD-5A92-09D2-EF32-CD040384110A}"/>
              </a:ext>
            </a:extLst>
          </p:cNvPr>
          <p:cNvSpPr/>
          <p:nvPr/>
        </p:nvSpPr>
        <p:spPr>
          <a:xfrm>
            <a:off x="4785692" y="1002293"/>
            <a:ext cx="3885126" cy="1050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Inference : The count plot illustrates the frequency of different Failure Types, highlighting which failure types are most common.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514F8D-A15A-2514-0DA2-06853BB03538}"/>
              </a:ext>
            </a:extLst>
          </p:cNvPr>
          <p:cNvSpPr/>
          <p:nvPr/>
        </p:nvSpPr>
        <p:spPr>
          <a:xfrm>
            <a:off x="4817890" y="2147886"/>
            <a:ext cx="3885126" cy="10509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Observation : Certain failure types, such as tool wear, occur more frequently than others.</a:t>
            </a:r>
            <a:endParaRPr lang="en-IN" sz="1200" dirty="0">
              <a:latin typeface="Lora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50243C-C3E9-A6DA-2393-8202242626FF}"/>
              </a:ext>
            </a:extLst>
          </p:cNvPr>
          <p:cNvSpPr/>
          <p:nvPr/>
        </p:nvSpPr>
        <p:spPr>
          <a:xfrm>
            <a:off x="4817890" y="3269393"/>
            <a:ext cx="3885126" cy="11560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Recommendation : Allocate resources to address the most frequent failure types for cost- effective maintenance.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9EB67C-0474-60B2-0501-E7D60C1D4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5" y="1590710"/>
            <a:ext cx="3529890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ED218711-FBC7-0B60-FC39-F5F65FAA3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77E39E02-5D58-D42B-4F94-F18A9A3E9D1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402606" y="156295"/>
            <a:ext cx="5325649" cy="810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Temperature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Difference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Torque-Speed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</a:t>
            </a:r>
            <a:br>
              <a:rPr lang="en-IN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33E4D218-2F84-F1AF-8161-DD28BA60FD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39EE138E-3894-8A38-301A-BDE31EAC867B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DDB711E-68C5-74E3-DA84-08CBB0D0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6" y="148948"/>
            <a:ext cx="1117475" cy="1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13C1E2-E262-03D0-CC99-54181DE4D057}"/>
              </a:ext>
            </a:extLst>
          </p:cNvPr>
          <p:cNvSpPr/>
          <p:nvPr/>
        </p:nvSpPr>
        <p:spPr>
          <a:xfrm>
            <a:off x="4785692" y="1002293"/>
            <a:ext cx="3885126" cy="1050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Inference : The scatter plot displays the relationship between </a:t>
            </a:r>
            <a:r>
              <a:rPr lang="en-US" sz="1200" b="1" dirty="0" err="1">
                <a:solidFill>
                  <a:srgbClr val="002060"/>
                </a:solidFill>
                <a:latin typeface="Lora" pitchFamily="2" charset="0"/>
              </a:rPr>
              <a:t>temp_diff</a:t>
            </a:r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 and </a:t>
            </a:r>
            <a:r>
              <a:rPr lang="en-US" sz="1200" b="1" dirty="0" err="1">
                <a:solidFill>
                  <a:srgbClr val="002060"/>
                </a:solidFill>
                <a:latin typeface="Lora" pitchFamily="2" charset="0"/>
              </a:rPr>
              <a:t>torque_speed_interaction</a:t>
            </a:r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, indicating potential clusters based on the failure target.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8BD1E1-1026-0D59-E497-A08462B95334}"/>
              </a:ext>
            </a:extLst>
          </p:cNvPr>
          <p:cNvSpPr/>
          <p:nvPr/>
        </p:nvSpPr>
        <p:spPr>
          <a:xfrm>
            <a:off x="4817890" y="2147886"/>
            <a:ext cx="3885126" cy="10509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Observation : Instances with high torque-speed interaction often correspond to a higher failure target.</a:t>
            </a:r>
            <a:endParaRPr lang="en-IN" sz="1200" dirty="0">
              <a:latin typeface="Lora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39B058-6AD4-A238-1C01-E38A677255C0}"/>
              </a:ext>
            </a:extLst>
          </p:cNvPr>
          <p:cNvSpPr/>
          <p:nvPr/>
        </p:nvSpPr>
        <p:spPr>
          <a:xfrm>
            <a:off x="4817890" y="3269393"/>
            <a:ext cx="3885126" cy="11560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Recommendation : Monitor torque-speed interaction levels to identify potential failure risks early</a:t>
            </a:r>
            <a:r>
              <a:rPr lang="en-US" b="1" dirty="0">
                <a:solidFill>
                  <a:srgbClr val="002060"/>
                </a:solidFill>
              </a:rPr>
              <a:t>.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7" name="image13.jpeg">
            <a:extLst>
              <a:ext uri="{FF2B5EF4-FFF2-40B4-BE49-F238E27FC236}">
                <a16:creationId xmlns:a16="http://schemas.microsoft.com/office/drawing/2014/main" id="{69BD9925-EEE8-F08C-3B30-51DC3ABC996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112" y="1641321"/>
            <a:ext cx="3328988" cy="20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0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C923718A-2764-C7C8-1036-4E1528BD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D041737D-9932-3684-D3D9-D6BB2B8DC26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402606" y="156295"/>
            <a:ext cx="5325649" cy="810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Numerical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br>
              <a:rPr lang="en-IN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091D33CF-0A22-A4EF-082D-391E8CA05A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0185F377-076E-8076-4264-DCCBF27B4457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BE13C55-22C1-DF37-9BF5-288689D3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6" y="148948"/>
            <a:ext cx="1117475" cy="1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1519CE-27D2-034B-B2DB-904B3384BFDF}"/>
              </a:ext>
            </a:extLst>
          </p:cNvPr>
          <p:cNvSpPr/>
          <p:nvPr/>
        </p:nvSpPr>
        <p:spPr>
          <a:xfrm>
            <a:off x="4785692" y="1002293"/>
            <a:ext cx="3885126" cy="1050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Inference : The heatmap reveals the correlations between different numerical features, showing both positive and negative relationships.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0B0013-64A6-478B-324D-CF6480C008C2}"/>
              </a:ext>
            </a:extLst>
          </p:cNvPr>
          <p:cNvSpPr/>
          <p:nvPr/>
        </p:nvSpPr>
        <p:spPr>
          <a:xfrm>
            <a:off x="4817890" y="2147886"/>
            <a:ext cx="3885126" cy="10509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Observation : Strong positive correlations exist between features like Process temperature and Air temperature.</a:t>
            </a:r>
            <a:endParaRPr lang="en-IN" sz="1200" dirty="0">
              <a:latin typeface="Lora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17776-C6E3-0265-9DE2-2073E83E6F6B}"/>
              </a:ext>
            </a:extLst>
          </p:cNvPr>
          <p:cNvSpPr/>
          <p:nvPr/>
        </p:nvSpPr>
        <p:spPr>
          <a:xfrm>
            <a:off x="4817890" y="3269393"/>
            <a:ext cx="3885126" cy="11560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Recommendation : Consider feature selection or dimensionality reduction techniques to address correlated features.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A9134E-2DAE-0776-C550-8D2D5C54B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06" y="1401199"/>
            <a:ext cx="3496070" cy="30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3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9429CB3-879B-367C-C014-FF228A269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29937471-3C0A-C79E-45C0-371F3E55079E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Model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50040926-C75B-213B-2FB3-1269A67979B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BEEF37B-2D6B-1171-A159-585C18B2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AC9D26DE-61F3-F0DF-A72F-0D95CE3C1F05}"/>
              </a:ext>
            </a:extLst>
          </p:cNvPr>
          <p:cNvSpPr txBox="1">
            <a:spLocks/>
          </p:cNvSpPr>
          <p:nvPr/>
        </p:nvSpPr>
        <p:spPr>
          <a:xfrm>
            <a:off x="1644381" y="1327712"/>
            <a:ext cx="5956838" cy="330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IN" sz="1400" b="1" dirty="0">
                <a:latin typeface="Lora" pitchFamily="2" charset="0"/>
              </a:rPr>
              <a:t>Random Forest Classifier :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This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ensemble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model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is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ideal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for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datasets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with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potentially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complex, non-linear relationships. </a:t>
            </a:r>
            <a:endParaRPr lang="en-IN" sz="1400" b="1" dirty="0">
              <a:latin typeface="Lora" pitchFamily="2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Random Forest combines multiple decision trees, reducing</a:t>
            </a:r>
            <a:r>
              <a:rPr lang="en-US" sz="1400" spc="-310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overfitting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and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enhancing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generalization.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It works well for tabular datasets with a mix of numerical and categorical data. It can also handle imbalanced datasets well, which is likely in failure prediction (more "No Failure" cases than "Failure").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400" b="1" dirty="0">
              <a:latin typeface="Lora" pitchFamily="2" charset="0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3AC7F76C-D074-7B3B-6DA0-A085A916EB68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89CE0-717B-336C-2D67-0766EE9C3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252622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54EE128-CC35-D080-C7C5-459C45D4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25C5ED4A-5451-934A-1288-12A0ED333F3B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Model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5A118587-41AD-F776-E53B-03236E4525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3DC85B7-AB90-7C2E-1B6A-1FABDF95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458A5596-956A-1F9E-0241-FCD2855FF4D8}"/>
              </a:ext>
            </a:extLst>
          </p:cNvPr>
          <p:cNvSpPr txBox="1">
            <a:spLocks/>
          </p:cNvSpPr>
          <p:nvPr/>
        </p:nvSpPr>
        <p:spPr>
          <a:xfrm>
            <a:off x="1811828" y="972112"/>
            <a:ext cx="5910566" cy="369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lnSpc>
                <a:spcPct val="150000"/>
              </a:lnSpc>
              <a:buFont typeface="Quattrocento Sans"/>
              <a:buNone/>
            </a:pPr>
            <a:r>
              <a:rPr lang="en-IN" sz="1400" b="1" dirty="0">
                <a:latin typeface="Lora" pitchFamily="2" charset="0"/>
              </a:rPr>
              <a:t>Logistic Regression :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latin typeface="Lora" pitchFamily="2" charset="0"/>
              </a:rPr>
              <a:t>Serving as a baseline model, Logistic Regression is simple and interpretable, making it a straightforward approach to binary classification tasks.</a:t>
            </a:r>
          </a:p>
          <a:p>
            <a:pPr marL="285750" indent="-285750">
              <a:lnSpc>
                <a:spcPct val="150000"/>
              </a:lnSpc>
            </a:pPr>
            <a:r>
              <a:rPr lang="en-IN" sz="1400" dirty="0">
                <a:latin typeface="Lora" pitchFamily="2" charset="0"/>
              </a:rPr>
              <a:t>Adjusting the regularization</a:t>
            </a:r>
            <a:r>
              <a:rPr lang="en-US" sz="1400" dirty="0">
                <a:latin typeface="Lora" pitchFamily="2" charset="0"/>
              </a:rPr>
              <a:t> </a:t>
            </a:r>
            <a:r>
              <a:rPr lang="en-IN" sz="1400" dirty="0">
                <a:latin typeface="Lora" pitchFamily="2" charset="0"/>
              </a:rPr>
              <a:t>strength parameter </a:t>
            </a:r>
            <a:r>
              <a:rPr lang="en-US" sz="1400" dirty="0">
                <a:latin typeface="Lora" pitchFamily="2" charset="0"/>
              </a:rPr>
              <a:t>to improve model accuracy and control for potential overfitting. 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A simpler model, effective for binary classification tasks like "failure/no failure." If interpretability is important, logistic regression provides a straightforward interpretation of feature coefficients.</a:t>
            </a:r>
          </a:p>
          <a:p>
            <a:pPr marL="0" indent="0">
              <a:buNone/>
            </a:pPr>
            <a:endParaRPr lang="en-IN" sz="1400" b="1" dirty="0">
              <a:latin typeface="Lora" pitchFamily="2" charset="0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D57546C1-704D-2B83-D0BE-14F255E9AD65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DAFCE-00C5-4D83-DDA7-7CC7B805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252622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4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F3669-0AD0-B5F2-5BB1-AB8177DFA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D20B8174-19EB-A43F-21CE-C1FAA95BE31A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5F5E7C-D6D5-B9B0-0017-E2961F1F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4" y="273247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07B38CC-63DF-E129-8346-FC42EEE5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51" y="0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A44165-9546-6ACA-4ED2-FD47E4C6A732}"/>
              </a:ext>
            </a:extLst>
          </p:cNvPr>
          <p:cNvSpPr txBox="1"/>
          <p:nvPr/>
        </p:nvSpPr>
        <p:spPr>
          <a:xfrm>
            <a:off x="2115840" y="591537"/>
            <a:ext cx="4575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latin typeface="Lora" pitchFamily="2" charset="0"/>
              </a:rPr>
              <a:t>Machine Learning Model</a:t>
            </a:r>
            <a:endParaRPr lang="en-IN" sz="2800" b="1" dirty="0">
              <a:latin typeface="Lor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187EC-067B-F69C-9B2B-4FAC7B33D9E7}"/>
              </a:ext>
            </a:extLst>
          </p:cNvPr>
          <p:cNvSpPr txBox="1"/>
          <p:nvPr/>
        </p:nvSpPr>
        <p:spPr>
          <a:xfrm>
            <a:off x="2115840" y="1184632"/>
            <a:ext cx="5219986" cy="5551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Quattrocento Sans"/>
              <a:buNone/>
            </a:pPr>
            <a:r>
              <a:rPr lang="en-IN" b="1" dirty="0">
                <a:latin typeface="Lora" pitchFamily="2" charset="0"/>
              </a:rPr>
              <a:t>Support Vector Machine (SVM)</a:t>
            </a:r>
            <a:r>
              <a:rPr lang="en-IN" sz="1400" b="1" dirty="0">
                <a:latin typeface="Lora" pitchFamily="2" charset="0"/>
              </a:rPr>
              <a:t> :</a:t>
            </a:r>
          </a:p>
          <a:p>
            <a:pPr marL="0" indent="0" algn="just">
              <a:lnSpc>
                <a:spcPct val="150000"/>
              </a:lnSpc>
              <a:buFont typeface="Quattrocento Sans"/>
              <a:buNone/>
            </a:pPr>
            <a:r>
              <a:rPr lang="en-US" dirty="0">
                <a:latin typeface="Lora" pitchFamily="2" charset="0"/>
              </a:rPr>
              <a:t>SVM excels in binary classification tasks, particularly      when a clear margin of separation exists between classes.</a:t>
            </a:r>
          </a:p>
          <a:p>
            <a:pPr marL="0" indent="0" algn="just">
              <a:lnSpc>
                <a:spcPct val="150000"/>
              </a:lnSpc>
              <a:buFont typeface="Quattrocento Sans"/>
              <a:buNone/>
            </a:pPr>
            <a:r>
              <a:rPr lang="en-US" dirty="0">
                <a:latin typeface="Lora" pitchFamily="2" charset="0"/>
              </a:rPr>
              <a:t>Kernel functions enable SVM to model non-linear relationships, making it effective for identifying distinct failure patterns in operational data.</a:t>
            </a:r>
          </a:p>
          <a:p>
            <a:pPr marL="0" indent="0" algn="just">
              <a:lnSpc>
                <a:spcPct val="150000"/>
              </a:lnSpc>
              <a:buFont typeface="Quattrocento Sans"/>
              <a:buNone/>
            </a:pPr>
            <a:r>
              <a:rPr lang="en-US" dirty="0">
                <a:latin typeface="Lora" pitchFamily="2" charset="0"/>
              </a:rPr>
              <a:t>SVM's robustness in high-dimensional spaces allows it to work effectively with complex datasets containing numerous features.</a:t>
            </a:r>
            <a:endParaRPr lang="en-IN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sz="1400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sz="1400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sz="1400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sz="1400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sz="1400" b="1" dirty="0">
              <a:latin typeface="Lora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3E37D1-D137-E628-7C5F-037AD249E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174" y="3188226"/>
            <a:ext cx="304816" cy="2476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C78A9F-C65C-75D4-A2CF-3FE249EA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174" y="2268000"/>
            <a:ext cx="304816" cy="247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95158D-8003-353C-0964-0D45016C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024" y="1602270"/>
            <a:ext cx="304816" cy="2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AAD60130-9402-9002-79DC-EBCA5C0ED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307C236A-6458-F640-D096-D84F16676C94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Evaluation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FFE36203-373D-6A34-167A-8CFCDEED65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BE4F3A0-292C-77EA-E63F-7BBFD1915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8630CE1C-F855-1672-C35A-A3B337A12D66}"/>
              </a:ext>
            </a:extLst>
          </p:cNvPr>
          <p:cNvSpPr txBox="1">
            <a:spLocks/>
          </p:cNvSpPr>
          <p:nvPr/>
        </p:nvSpPr>
        <p:spPr>
          <a:xfrm>
            <a:off x="1593581" y="1670612"/>
            <a:ext cx="5956838" cy="246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285750" indent="-285750"/>
            <a:r>
              <a:rPr lang="en-US" sz="1400" dirty="0">
                <a:latin typeface="Lora" pitchFamily="2" charset="0"/>
              </a:rPr>
              <a:t>The Random Forest model achieved high accuracy, reflecting its capability to capture complex patterns in the data. Its AUC-ROC score was strong.</a:t>
            </a:r>
          </a:p>
          <a:p>
            <a:pPr marL="285750" indent="-285750"/>
            <a:r>
              <a:rPr lang="en-US" sz="1400" dirty="0">
                <a:latin typeface="Lora" pitchFamily="2" charset="0"/>
              </a:rPr>
              <a:t>Logistic Regression showed good accuracy but slightly lower performance on recall compared to Random Forest it may miss some failure </a:t>
            </a:r>
            <a:r>
              <a:rPr lang="en-US" sz="1400">
                <a:latin typeface="Lora" pitchFamily="2" charset="0"/>
              </a:rPr>
              <a:t>cases.</a:t>
            </a:r>
          </a:p>
          <a:p>
            <a:pPr marL="285750" indent="-285750"/>
            <a:endParaRPr lang="en-IN" sz="1800" dirty="0">
              <a:latin typeface="Lora" pitchFamily="2" charset="0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94D2F148-BB0D-4DD7-6ADE-0EE1D760F586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520023-D561-81AD-C6C5-3F000BDD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252622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5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A1BF3768-344E-29DE-0484-7E5134674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6DC84906-E37E-6E20-223B-43457DE4F832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Summary of the Findings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20FD35F5-0BDD-0C96-8C42-2C1DDAF436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7D11F97-D817-354A-CED3-10C2BC89B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5CB8DA56-3F7D-FAA0-1514-73A11FC3C761}"/>
              </a:ext>
            </a:extLst>
          </p:cNvPr>
          <p:cNvSpPr txBox="1">
            <a:spLocks/>
          </p:cNvSpPr>
          <p:nvPr/>
        </p:nvSpPr>
        <p:spPr>
          <a:xfrm>
            <a:off x="1519707" y="1261440"/>
            <a:ext cx="5956838" cy="246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285750" indent="-285750" algn="just">
              <a:lnSpc>
                <a:spcPct val="150000"/>
              </a:lnSpc>
            </a:pPr>
            <a:r>
              <a:rPr lang="en-US" sz="1200" dirty="0">
                <a:latin typeface="Lora" pitchFamily="2" charset="0"/>
              </a:rPr>
              <a:t>Improved dataset integrity through comprehensive cleaning and preprocessing by addressing missing values, duplicates, and inconsistencies.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200" dirty="0">
                <a:latin typeface="Lora" pitchFamily="2" charset="0"/>
              </a:rPr>
              <a:t>Identified critical factors, such as sensor readings and operational conditions, that significantly impact equipment performance and maintenance needs.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200" dirty="0">
                <a:latin typeface="Lora" pitchFamily="2" charset="0"/>
              </a:rPr>
              <a:t>Utilized advanced machine learning algorithms (Random Forest, Logistic Regression, SVM) with hyperparameter tuning to achieve high accuracy and reliability in forecasting equipment failures.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200" dirty="0">
                <a:latin typeface="Lora" pitchFamily="2" charset="0"/>
              </a:rPr>
              <a:t>Minimized unplanned downtime, optimized resource utilization, and reduced maintenance costs, showcasing the model's transformative potential for industrial maintenance strategies.</a:t>
            </a:r>
            <a:endParaRPr lang="en-IN" sz="1200" dirty="0">
              <a:latin typeface="Lora" pitchFamily="2" charset="0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2D74E8D5-513B-9A58-390E-A93F23FFBCF1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79BA4B-A985-C02E-8E56-5C4790CF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252622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5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1552329" y="749336"/>
            <a:ext cx="5707869" cy="5314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>
              <a:latin typeface="Lora" pitchFamily="2" charset="0"/>
            </a:endParaRPr>
          </a:p>
          <a:p>
            <a:pPr marL="285750" indent="-285750" algn="just"/>
            <a:r>
              <a:rPr lang="en-US" sz="1400" dirty="0">
                <a:latin typeface="Lora" pitchFamily="2" charset="0"/>
              </a:rPr>
              <a:t>Build a predictive maintenance model to forecast equipment failures using sensor data, aiming to reduce downtime and maintenance costs.</a:t>
            </a:r>
          </a:p>
          <a:p>
            <a:pPr marL="285750" indent="-285750" algn="just"/>
            <a:r>
              <a:rPr lang="en-US" sz="1400" dirty="0">
                <a:latin typeface="Lora" pitchFamily="2" charset="0"/>
              </a:rPr>
              <a:t>Use the "Predictive Maintenance Dataset" with machine operational settings, sensor measurements, and historical failure events.</a:t>
            </a:r>
          </a:p>
          <a:p>
            <a:pPr marL="285750" indent="-285750" algn="just"/>
            <a:r>
              <a:rPr lang="en-US" sz="1400" dirty="0">
                <a:latin typeface="Lora" pitchFamily="2" charset="0"/>
              </a:rPr>
              <a:t>Clean the data, handle missing values, engineer features, and normalize the sensor data for analysis.</a:t>
            </a:r>
          </a:p>
          <a:p>
            <a:pPr marL="285750" indent="-285750" algn="just"/>
            <a:r>
              <a:rPr lang="en-US" sz="1400" dirty="0">
                <a:latin typeface="Lora" pitchFamily="2" charset="0"/>
              </a:rPr>
              <a:t>Evaluate machine learning models such as Random Forest Classifier, Logistic Regression, and SVM for optimizing through hyperparameter tuning and cross-validation.</a:t>
            </a:r>
          </a:p>
          <a:p>
            <a:pPr marL="285750" indent="-285750" algn="just"/>
            <a:r>
              <a:rPr lang="en-US" sz="1400" dirty="0">
                <a:latin typeface="Lora" pitchFamily="2" charset="0"/>
              </a:rPr>
              <a:t>Extract insights from the model to develop predictive maintenance schedules and strategies to improve equipment reliability and reduce costs.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>
              <a:latin typeface="Lora" pitchFamily="2" charset="0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1804954" y="238013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 Statement</a:t>
            </a:r>
            <a:endParaRPr sz="28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C71E9F8-6AC8-52A3-8437-9CCAA4AA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4" y="272707"/>
            <a:ext cx="1090411" cy="109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6E9B63E-635E-DFD8-DEF0-62D44B6F7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0F7CC8C3-442C-B45A-C483-2F23EF1BFA15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578D2809-206C-3EE9-BCD0-35862C0E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9BBDBB78-E8C6-6C84-E76A-1D1E8E934CA7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Dataset Source and Structure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B43D4F90-EE43-162E-4107-F67A46C0E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3F1D8E6-464A-D104-3A95-4D3DD627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B59E86C-2A0D-825C-A810-E338452D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8" y="276597"/>
            <a:ext cx="1082631" cy="10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A351F1-47EA-A64C-0972-B818F84E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10540"/>
              </p:ext>
            </p:extLst>
          </p:nvPr>
        </p:nvGraphicFramePr>
        <p:xfrm>
          <a:off x="1571223" y="1960719"/>
          <a:ext cx="6096000" cy="15544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012479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9107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Dataset Source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9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of Features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of Records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10,000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51796"/>
                  </a:ext>
                </a:extLst>
              </a:tr>
            </a:tbl>
          </a:graphicData>
        </a:graphic>
      </p:graphicFrame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DB216E67-33A7-D593-3452-B591C13CC5F1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46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33482182-265E-EFC7-BE04-9A7EA0AD7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E49F41C4-2501-6BB2-2615-5BD63974001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Dataset Feature Description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69489DD7-37E8-6E80-A7D3-0D4CBBE852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8E9B448-CE6D-A067-9091-8077BA461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F73EFE-2C9C-F892-A7B4-7991F0BC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8" y="276597"/>
            <a:ext cx="1082631" cy="10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96293073-30B7-44E3-CB87-85313D093A85}"/>
              </a:ext>
            </a:extLst>
          </p:cNvPr>
          <p:cNvSpPr txBox="1">
            <a:spLocks/>
          </p:cNvSpPr>
          <p:nvPr/>
        </p:nvSpPr>
        <p:spPr>
          <a:xfrm>
            <a:off x="1730625" y="1048563"/>
            <a:ext cx="6058503" cy="462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just">
              <a:lnSpc>
                <a:spcPct val="150000"/>
              </a:lnSpc>
              <a:buFont typeface="Quattrocento Sans"/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UDI :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Unique identifier for each record, ensuring traceability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Font typeface="Quattrocento Sans"/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Product ID : </a:t>
            </a:r>
            <a:r>
              <a:rPr lang="en-US" sz="1400" dirty="0">
                <a:latin typeface="Lora" pitchFamily="2" charset="0"/>
              </a:rPr>
              <a:t>A categorical identifier representing the specific product or machine.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Type :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Category of product, which can impact operational characteristics. (M,L and H)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Air Temperature [K] </a:t>
            </a:r>
            <a:r>
              <a:rPr lang="en-US" sz="1400" dirty="0">
                <a:latin typeface="Lora" pitchFamily="2" charset="0"/>
              </a:rPr>
              <a:t>: </a:t>
            </a:r>
            <a:r>
              <a:rPr lang="en-IN" sz="1400" dirty="0">
                <a:latin typeface="Lora" pitchFamily="2" charset="0"/>
                <a:cs typeface="Times New Roman" panose="02020603050405020304" pitchFamily="18" charset="0"/>
              </a:rPr>
              <a:t>Ambient air temperature, measured in Kelvin, influencing operational conditions.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 </a:t>
            </a:r>
            <a:r>
              <a:rPr lang="en-US" sz="1400" b="1" dirty="0">
                <a:latin typeface="Lora" pitchFamily="2" charset="0"/>
              </a:rPr>
              <a:t>Process Temperature [K]</a:t>
            </a:r>
            <a:r>
              <a:rPr lang="en-US" sz="1400" dirty="0">
                <a:latin typeface="Lora" pitchFamily="2" charset="0"/>
              </a:rPr>
              <a:t> : </a:t>
            </a:r>
            <a:r>
              <a:rPr lang="en-IN" sz="1400" dirty="0">
                <a:latin typeface="Lora" pitchFamily="2" charset="0"/>
                <a:cs typeface="Times New Roman" panose="02020603050405020304" pitchFamily="18" charset="0"/>
              </a:rPr>
              <a:t>Internal process temperature in Kelvin, key for understanding internal heating dynamics.</a:t>
            </a: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278D6775-22A0-833A-7350-9F99A8048925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01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25F0EC06-93B4-A47B-6194-EFD12D9F6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9255F744-BE10-D6C1-E146-DBBD97251770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-70547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Dataset Feature Description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EBB75A34-5489-8FFA-96B7-2099517EDE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BDC05BF-CE8B-F674-FFFE-1A7723F2B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DF974EE-6DBC-DBFF-0842-7468DFAB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8" y="276597"/>
            <a:ext cx="1082631" cy="10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03045FBD-8608-0438-3AAB-2BCFFDF9B42E}"/>
              </a:ext>
            </a:extLst>
          </p:cNvPr>
          <p:cNvSpPr txBox="1">
            <a:spLocks/>
          </p:cNvSpPr>
          <p:nvPr/>
        </p:nvSpPr>
        <p:spPr>
          <a:xfrm>
            <a:off x="1593581" y="920193"/>
            <a:ext cx="5537021" cy="358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Rotational Speed [rpm] </a:t>
            </a:r>
            <a:r>
              <a:rPr lang="en-US" sz="1400" dirty="0">
                <a:latin typeface="Lora" pitchFamily="2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Speed of the equipment’s rotation in revolutions per minute, reflecting workload levels.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 </a:t>
            </a:r>
            <a:r>
              <a:rPr lang="en-US" sz="1400" b="1" dirty="0">
                <a:latin typeface="Lora" pitchFamily="2" charset="0"/>
              </a:rPr>
              <a:t>Torque [Nm] :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Torque applied, measured in Newton meters.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Tool Wear [min] </a:t>
            </a:r>
            <a:r>
              <a:rPr lang="en-US" sz="1400" dirty="0">
                <a:latin typeface="Lora" pitchFamily="2" charset="0"/>
              </a:rPr>
              <a:t>: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Time (in minutes) of tool usage, indicating wear over time.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Target: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Binary indicator if there’s a failure (1) or not (0).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Failure Type :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Specifies failure category (No Failure, Power Failure, Tool wear Failure, Overstrain Failure, Random Failure and Heat Dissipation Failure)</a:t>
            </a:r>
          </a:p>
          <a:p>
            <a:pPr marL="0" indent="0">
              <a:buFont typeface="Quattrocento Sans"/>
              <a:buNone/>
            </a:pPr>
            <a:endParaRPr lang="en-US" sz="1400" dirty="0">
              <a:latin typeface="Lora" pitchFamily="2" charset="0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885991F2-5470-6013-030E-BCAB1F911F79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5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A01E7BB8-6C42-61D1-4ABF-BADF6FCEE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0A2B755B-A391-FBDB-31A9-997441BFC63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654700" y="19139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Acquisition and Cleaning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B263E444-8893-2640-6D90-DC2A209EE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A415079-BC19-0DB6-6DB1-A83FD4864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A8F3B48-0B56-D5EB-F0BA-B0485378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8" y="191393"/>
            <a:ext cx="1103559" cy="110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3">
            <a:extLst>
              <a:ext uri="{FF2B5EF4-FFF2-40B4-BE49-F238E27FC236}">
                <a16:creationId xmlns:a16="http://schemas.microsoft.com/office/drawing/2014/main" id="{18ED6DB6-8D39-F653-A7F0-2334AD8FAC28}"/>
              </a:ext>
            </a:extLst>
          </p:cNvPr>
          <p:cNvSpPr txBox="1"/>
          <p:nvPr/>
        </p:nvSpPr>
        <p:spPr>
          <a:xfrm>
            <a:off x="557001" y="1681181"/>
            <a:ext cx="3508429" cy="29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B0E840B7-4E07-6A6C-EEFE-B5C69AB6848A}"/>
              </a:ext>
            </a:extLst>
          </p:cNvPr>
          <p:cNvSpPr txBox="1"/>
          <p:nvPr/>
        </p:nvSpPr>
        <p:spPr>
          <a:xfrm>
            <a:off x="4896215" y="1328398"/>
            <a:ext cx="3226800" cy="31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OUTPUT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85;p13">
            <a:extLst>
              <a:ext uri="{FF2B5EF4-FFF2-40B4-BE49-F238E27FC236}">
                <a16:creationId xmlns:a16="http://schemas.microsoft.com/office/drawing/2014/main" id="{51EBC139-8C71-B313-50D4-08758CD45852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18ED6DB6-8D39-F653-A7F0-2334AD8FAC28}"/>
              </a:ext>
            </a:extLst>
          </p:cNvPr>
          <p:cNvSpPr txBox="1"/>
          <p:nvPr/>
        </p:nvSpPr>
        <p:spPr>
          <a:xfrm>
            <a:off x="512034" y="1294952"/>
            <a:ext cx="3724052" cy="408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800" b="1" dirty="0">
                <a:highlight>
                  <a:schemeClr val="accent1"/>
                </a:highlight>
                <a:latin typeface=""/>
                <a:ea typeface="Quattrocento Sans"/>
                <a:cs typeface="Quattrocento Sans"/>
                <a:sym typeface="Quattrocento Sans"/>
              </a:rPr>
              <a:t>CODE</a:t>
            </a:r>
            <a:endParaRPr sz="800" dirty="0">
              <a:highlight>
                <a:schemeClr val="accent1"/>
              </a:highlight>
              <a:latin typeface=""/>
              <a:ea typeface="Quattrocento Sans"/>
              <a:cs typeface="Quattrocento Sans"/>
              <a:sym typeface="Quattrocento San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=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pd.read_csv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('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predictive_maintenance.csv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')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print(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df_new.head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())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if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missing_values.sum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() &gt; 0: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print("Missing values detected. Filling missing values...")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for col in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df_new.select_dtypes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(include=['number']).columns: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   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fillna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[col].mean(),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inplace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=True)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for col in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df_new.select_dtypes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(exclude=['number']).columns: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    if not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[col].mode().empty: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       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fillna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[col].mode()[0],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inplace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=True)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    else: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       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fillna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("Unknown",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inplace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=True)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print("Missing values handled successfully.")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else: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print("No missing values detected.")</a:t>
            </a:r>
            <a:endParaRPr sz="900" dirty="0">
              <a:latin typeface="Lora" pitchFamily="2" charset="0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CB49AA3-5987-46D1-6821-3D7CC80E6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68" y="1816307"/>
            <a:ext cx="3204375" cy="1854797"/>
          </a:xfrm>
          <a:prstGeom prst="rect">
            <a:avLst/>
          </a:prstGeom>
        </p:spPr>
      </p:pic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93BC2C0E-2876-776F-AC13-66492CE75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368" y="3862549"/>
            <a:ext cx="3204374" cy="5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1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2B147529-1C77-A0B5-F596-F78C1F145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5CFDD7A6-3313-5497-BD9C-93D4AC1107F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654700" y="19139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Acquisition and Cleaning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D7B49242-3FB5-3B75-3C16-275EBAB858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B9C4E48-B851-3C79-5BB4-7080BF84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CA4D9FB-8C37-6456-744C-48404BC8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8" y="191393"/>
            <a:ext cx="1103559" cy="110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3">
            <a:extLst>
              <a:ext uri="{FF2B5EF4-FFF2-40B4-BE49-F238E27FC236}">
                <a16:creationId xmlns:a16="http://schemas.microsoft.com/office/drawing/2014/main" id="{ED9FB6D6-BC9B-0AB5-1008-BC7A5BCBE178}"/>
              </a:ext>
            </a:extLst>
          </p:cNvPr>
          <p:cNvSpPr txBox="1"/>
          <p:nvPr/>
        </p:nvSpPr>
        <p:spPr>
          <a:xfrm>
            <a:off x="529500" y="1606701"/>
            <a:ext cx="3508429" cy="29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CODE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duplicates =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df_new.duplicated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if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duplicates.sum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() &gt; 0: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    print(f"{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duplicates.sum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()} duplicate rows detected. Removing duplicates...")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   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df_new.drop_duplicates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inplace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=True)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    print("Duplicates removed successfully.")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else: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    print("No duplicate rows detected.")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CC847A5F-9779-346F-8408-D1129A5D80D8}"/>
              </a:ext>
            </a:extLst>
          </p:cNvPr>
          <p:cNvSpPr txBox="1"/>
          <p:nvPr/>
        </p:nvSpPr>
        <p:spPr>
          <a:xfrm>
            <a:off x="4907915" y="1606701"/>
            <a:ext cx="3226800" cy="31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OUTPUT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F5A6B54B-6EE1-A66C-50C2-8D839B62F5AF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close-up of a blue background&#10;&#10;Description automatically generated">
            <a:extLst>
              <a:ext uri="{FF2B5EF4-FFF2-40B4-BE49-F238E27FC236}">
                <a16:creationId xmlns:a16="http://schemas.microsoft.com/office/drawing/2014/main" id="{708C7ADE-4CE7-6884-9450-549C7974A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322" y="2296920"/>
            <a:ext cx="3226800" cy="7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8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B932D19-4FEE-07DF-3C03-E300D9804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2676AC7C-89D8-3C88-CBD5-C358B24C3476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654700" y="19139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Preprocessing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365B654E-4767-6AE1-1B93-55B178A124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BF79AF8-592F-A212-04F2-BE51E888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3">
            <a:extLst>
              <a:ext uri="{FF2B5EF4-FFF2-40B4-BE49-F238E27FC236}">
                <a16:creationId xmlns:a16="http://schemas.microsoft.com/office/drawing/2014/main" id="{D1EC4E4B-BE59-CD01-82EB-08C5F36B23CB}"/>
              </a:ext>
            </a:extLst>
          </p:cNvPr>
          <p:cNvSpPr txBox="1"/>
          <p:nvPr/>
        </p:nvSpPr>
        <p:spPr>
          <a:xfrm>
            <a:off x="557001" y="1681181"/>
            <a:ext cx="3508429" cy="29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CODE AND OUTPUT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temp_diff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'] =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['Process temperature [K]'] -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['Air temperature [K]’]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torque_speed_interaction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'] =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['Torque [Nm]'] *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['Rotational speed [rpm]’]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# Selecting columns to be normalized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sensor_columns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 = ['Air temperature [K]', 'Process temperature [K]','Rotational speed [rpm]', 'Torque [Nm]', 'Tool wear [min]', '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temp_diff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', '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torque_speed_interaction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’]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C6BD604C-BF65-889E-12A0-CABED155C8D2}"/>
              </a:ext>
            </a:extLst>
          </p:cNvPr>
          <p:cNvSpPr txBox="1"/>
          <p:nvPr/>
        </p:nvSpPr>
        <p:spPr>
          <a:xfrm>
            <a:off x="4907915" y="1606701"/>
            <a:ext cx="3635312" cy="29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EXPLANATION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Which captures the difference between "Process temperature [K]" and "Air temperature [K]".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This transformation highlights the temperature gradient, which could influence the system's behavior or failure rates.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Which captures the interaction feature,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torque_speed_interaction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, by multiplying "Torque [Nm]" and "Rotational speed [rpm]".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This feature represents the combined effect of torque and rotational speed, which could directly correlate with the machine’s Stress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33E9DC7C-B73A-2121-8314-7AB5DDD697D3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7F359C1-8009-18BF-1048-6B62C251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8" y="243006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75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CDB9DCB6-E2A3-D13A-B1F4-E227ABDD5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94AAE8EE-163C-C1FF-F136-3948EEB9372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654700" y="19139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Preprocessing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A177F6B8-7325-97DD-EEE5-9141D13C53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E23F1F0-8AE0-835E-8AAB-C1B3F8C9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3">
            <a:extLst>
              <a:ext uri="{FF2B5EF4-FFF2-40B4-BE49-F238E27FC236}">
                <a16:creationId xmlns:a16="http://schemas.microsoft.com/office/drawing/2014/main" id="{36447CD5-AEC7-033A-3E2E-E8876593E9A5}"/>
              </a:ext>
            </a:extLst>
          </p:cNvPr>
          <p:cNvSpPr txBox="1"/>
          <p:nvPr/>
        </p:nvSpPr>
        <p:spPr>
          <a:xfrm>
            <a:off x="564691" y="1372269"/>
            <a:ext cx="3508429" cy="29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CODE AND OUTPUT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scaler =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StandardScaler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sensor_columns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] =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scaler.fit_transform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sensor_columns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])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print(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df_new.head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())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2F5804EA-C46A-D600-9B08-644D64251612}"/>
              </a:ext>
            </a:extLst>
          </p:cNvPr>
          <p:cNvSpPr txBox="1"/>
          <p:nvPr/>
        </p:nvSpPr>
        <p:spPr>
          <a:xfrm>
            <a:off x="4907914" y="1606701"/>
            <a:ext cx="4029999" cy="31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EXPLANATION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Normalization standardizes data to have a mean of 0 and a standard deviation of 1, ensuring all features contribute equally to the model's learning process.</a:t>
            </a:r>
          </a:p>
          <a:p>
            <a:pPr lvl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200" dirty="0">
              <a:latin typeface="Lora" pitchFamily="2" charset="0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Selected features are transformed using </a:t>
            </a:r>
            <a:r>
              <a:rPr lang="en-US" sz="12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StandardScaler</a:t>
            </a:r>
            <a:r>
              <a:rPr lang="en-US" sz="12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, which subtracts the mean and scales by the standard deviation, creating a uniform scale across all variables.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90EE157A-6FF0-D78A-535C-7E6E9B18EC61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E63B9A8-DD95-BBCF-27E2-A6672CEB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8" y="243006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1BEFE2-1246-DB97-6D80-B4874256A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1" y="2770427"/>
            <a:ext cx="3637619" cy="18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16772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1475</Words>
  <Application>Microsoft Office PowerPoint</Application>
  <PresentationFormat>On-screen Show (16:9)</PresentationFormat>
  <Paragraphs>141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Quattrocento Sans</vt:lpstr>
      <vt:lpstr>Times New Roman</vt:lpstr>
      <vt:lpstr>Wingdings</vt:lpstr>
      <vt:lpstr>Arial</vt:lpstr>
      <vt:lpstr>Lora</vt:lpstr>
      <vt:lpstr>Viola template</vt:lpstr>
      <vt:lpstr>Predictive Maintenance for Industrial Equipment</vt:lpstr>
      <vt:lpstr>Problem Statement</vt:lpstr>
      <vt:lpstr>Dataset Source and Structure</vt:lpstr>
      <vt:lpstr>Dataset Feature Description</vt:lpstr>
      <vt:lpstr>Dataset Feature Description</vt:lpstr>
      <vt:lpstr>Data Acquisition and Cleaning</vt:lpstr>
      <vt:lpstr>Data Acquisition and Cleaning</vt:lpstr>
      <vt:lpstr>Data Preprocessing</vt:lpstr>
      <vt:lpstr>Data Preprocessing</vt:lpstr>
      <vt:lpstr>Tool Wear and Failure Probability</vt:lpstr>
      <vt:lpstr>Failure Type vs. Product Type </vt:lpstr>
      <vt:lpstr>Temperature Difference Vs Torque-Speed Interaction  </vt:lpstr>
      <vt:lpstr>Correlation Matrix For Different Numerical Features </vt:lpstr>
      <vt:lpstr>Machine Learning Model</vt:lpstr>
      <vt:lpstr>Machine Learning Model</vt:lpstr>
      <vt:lpstr>PowerPoint Presentation</vt:lpstr>
      <vt:lpstr>Model Evaluation</vt:lpstr>
      <vt:lpstr>Summary of the Findings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Sorna Shanthi D</dc:creator>
  <cp:lastModifiedBy>M.Nanda Kumaran</cp:lastModifiedBy>
  <cp:revision>6</cp:revision>
  <dcterms:modified xsi:type="dcterms:W3CDTF">2024-11-24T18:39:31Z</dcterms:modified>
</cp:coreProperties>
</file>