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fabda1e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fabda1e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fabda1e3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fabda1e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fabda1e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fabda1e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fabda1e3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fabda1e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fabda1e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fabda1e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e10a23b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e10a23b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fabda1e3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7fabda1e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7e10a23b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7e10a23b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fabda1e3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fabda1e3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fabda1e3_1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fabda1e3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e10a23b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e10a23b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7fabda1e3_1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7fabda1e3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fabda1e3_1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7fabda1e3_1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e10a23b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e10a23b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e10a23b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e10a23b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e10a23b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e10a23b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e10a23b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e10a23b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fabda1e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fabda1e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e10a23b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e10a23b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fabda1e3_1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fabda1e3_1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9025" y="271950"/>
            <a:ext cx="8282400" cy="22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ANALYSIS OF CRYPTOCURRENCY TRENDS USING SOCIAL SENTIMENT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999"/>
            <a:ext cx="78015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Drivers</a:t>
            </a:r>
            <a:r>
              <a:rPr lang="en">
                <a:solidFill>
                  <a:srgbClr val="000000"/>
                </a:solidFill>
              </a:rPr>
              <a:t> (team members)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Nandhini Nagarathinam, Sai Preetham Reddy Leburu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Suhas Chikkanaravangala VijayaKumar, Aishwarya Kasturi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SENTIMENT SCORE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11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52350" y="11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Since we have only two output classes, the model classifies the given new instance of tweet as either as positive or negative.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Formula for the Sentiment Score</a:t>
            </a:r>
            <a:endParaRPr sz="2000">
              <a:solidFill>
                <a:srgbClr val="24292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</a:rPr>
              <a:t>sent_score = sentiment * 1000 + (number of retweets + number of likes)</a:t>
            </a:r>
            <a:endParaRPr sz="1800">
              <a:solidFill>
                <a:srgbClr val="24292E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■"/>
            </a:pPr>
            <a:r>
              <a:rPr lang="en" sz="1800">
                <a:solidFill>
                  <a:srgbClr val="24292E"/>
                </a:solidFill>
              </a:rPr>
              <a:t>Sentiment =    1   if positive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 						-1  if  negative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 The average market price and sentiment score is calculated for each month for the year 2020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52758" l="0" r="1088" t="0"/>
          <a:stretch/>
        </p:blipFill>
        <p:spPr>
          <a:xfrm>
            <a:off x="714050" y="3967200"/>
            <a:ext cx="7293824" cy="8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EXAMPLES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Classified as Positive: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“ Bitcoin is best performing asset class YTD +26%... demand for "safe haven</a:t>
            </a:r>
            <a:r>
              <a:rPr lang="en" sz="1600">
                <a:solidFill>
                  <a:srgbClr val="38761D"/>
                </a:solidFill>
              </a:rPr>
              <a:t>"</a:t>
            </a:r>
            <a:r>
              <a:rPr lang="en" sz="1600">
                <a:solidFill>
                  <a:srgbClr val="38761D"/>
                </a:solidFill>
              </a:rPr>
              <a:t> is boosting Bitcoin and arguably, #Bitcoin is seen as a better "safe have</a:t>
            </a:r>
            <a:r>
              <a:rPr lang="en" sz="1600">
                <a:solidFill>
                  <a:srgbClr val="38761D"/>
                </a:solidFill>
              </a:rPr>
              <a:t>n</a:t>
            </a:r>
            <a:r>
              <a:rPr lang="en" sz="1600">
                <a:solidFill>
                  <a:srgbClr val="38761D"/>
                </a:solidFill>
              </a:rPr>
              <a:t>" than $Gold #gold  - Gold is up a decent 3% vs a whopping 26% for Bitcoin ” 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Classified as Negative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“Bitcoin never stays in the TEAL BUY ZONE for long! ”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CORRELATION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11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52350" y="11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Pearson correlation coefficient</a:t>
            </a:r>
            <a:endParaRPr sz="2000">
              <a:solidFill>
                <a:srgbClr val="24292E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00"/>
              <a:buChar char="●"/>
            </a:pPr>
            <a:r>
              <a:rPr lang="en" sz="1900">
                <a:solidFill>
                  <a:srgbClr val="24292E"/>
                </a:solidFill>
              </a:rPr>
              <a:t>X</a:t>
            </a:r>
            <a:r>
              <a:rPr baseline="-25000" lang="en" sz="1900">
                <a:solidFill>
                  <a:srgbClr val="24292E"/>
                </a:solidFill>
              </a:rPr>
              <a:t>i</a:t>
            </a:r>
            <a:r>
              <a:rPr lang="en" sz="1900">
                <a:solidFill>
                  <a:srgbClr val="24292E"/>
                </a:solidFill>
              </a:rPr>
              <a:t> = Sentiment Score for the month i</a:t>
            </a:r>
            <a:endParaRPr sz="1900">
              <a:solidFill>
                <a:srgbClr val="24292E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00"/>
              <a:buChar char="●"/>
            </a:pPr>
            <a:r>
              <a:rPr lang="en" sz="1900">
                <a:solidFill>
                  <a:srgbClr val="24292E"/>
                </a:solidFill>
              </a:rPr>
              <a:t>Y</a:t>
            </a:r>
            <a:r>
              <a:rPr baseline="-25000" lang="en" sz="1900">
                <a:solidFill>
                  <a:srgbClr val="24292E"/>
                </a:solidFill>
              </a:rPr>
              <a:t>i</a:t>
            </a:r>
            <a:r>
              <a:rPr lang="en" sz="1900">
                <a:solidFill>
                  <a:srgbClr val="24292E"/>
                </a:solidFill>
              </a:rPr>
              <a:t> =  Market Price </a:t>
            </a:r>
            <a:r>
              <a:rPr lang="en" sz="1900">
                <a:solidFill>
                  <a:srgbClr val="24292E"/>
                </a:solidFill>
              </a:rPr>
              <a:t>for the month i</a:t>
            </a:r>
            <a:endParaRPr sz="1900">
              <a:solidFill>
                <a:srgbClr val="24292E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00"/>
              <a:buChar char="●"/>
            </a:pPr>
            <a:r>
              <a:rPr lang="en" sz="1900">
                <a:solidFill>
                  <a:srgbClr val="24292E"/>
                </a:solidFill>
              </a:rPr>
              <a:t>correlation coefficient(r) = </a:t>
            </a:r>
            <a:endParaRPr sz="1900">
              <a:solidFill>
                <a:srgbClr val="24292E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00"/>
              <a:buChar char="○"/>
            </a:pPr>
            <a:r>
              <a:rPr lang="en" sz="1900">
                <a:solidFill>
                  <a:srgbClr val="24292E"/>
                </a:solidFill>
              </a:rPr>
              <a:t>Bitcoin : 0.735</a:t>
            </a:r>
            <a:endParaRPr sz="1900">
              <a:solidFill>
                <a:srgbClr val="24292E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00"/>
              <a:buChar char="○"/>
            </a:pPr>
            <a:r>
              <a:rPr lang="en" sz="1900">
                <a:solidFill>
                  <a:srgbClr val="24292E"/>
                </a:solidFill>
              </a:rPr>
              <a:t>Ethereum: 0.470</a:t>
            </a:r>
            <a:endParaRPr sz="1900">
              <a:solidFill>
                <a:srgbClr val="24292E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88" y="1201375"/>
            <a:ext cx="34956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LINEAR REGRESSION - BITCOIN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75" y="1674400"/>
            <a:ext cx="5268301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LINEAR REGRESSION - ETHEREUM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5341" r="5341" t="0"/>
          <a:stretch/>
        </p:blipFill>
        <p:spPr>
          <a:xfrm>
            <a:off x="1903425" y="1447175"/>
            <a:ext cx="5268300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MODEL PERFORMANCE AND RESULTS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54500"/>
            <a:ext cx="85206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Our Model has an accuracy of 93.94%.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Results of sentiment analysis and market sentiment have been represented on monthly basis.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Results are illustrated in graphs with Months as X-axis and sentiment score as Y-axis.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Model utilizes cryptocurrencies of bitcoin and ethereum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Social sentiment analysis results shows that bitcoin prices are highly influenced by Twitter posts rather than the Ethereum.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WEB APPLICATION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Developed web application for visualization of output with user interaction.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Technologies</a:t>
            </a:r>
            <a:r>
              <a:rPr i="1" lang="en">
                <a:solidFill>
                  <a:srgbClr val="000000"/>
                </a:solidFill>
              </a:rPr>
              <a:t> used 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Frontend : </a:t>
            </a:r>
            <a:r>
              <a:rPr b="1" lang="en">
                <a:solidFill>
                  <a:srgbClr val="000000"/>
                </a:solidFill>
              </a:rPr>
              <a:t>HTML, CSS, JavaScript, Chart.js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Backend: </a:t>
            </a:r>
            <a:r>
              <a:rPr b="1" lang="en">
                <a:solidFill>
                  <a:srgbClr val="000000"/>
                </a:solidFill>
              </a:rPr>
              <a:t>Python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Frameworks used:  </a:t>
            </a:r>
            <a:r>
              <a:rPr b="1" lang="en">
                <a:solidFill>
                  <a:srgbClr val="000000"/>
                </a:solidFill>
              </a:rPr>
              <a:t>Flask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provides</a:t>
            </a:r>
            <a:r>
              <a:rPr lang="en">
                <a:solidFill>
                  <a:srgbClr val="000000"/>
                </a:solidFill>
              </a:rPr>
              <a:t> tools and </a:t>
            </a:r>
            <a:r>
              <a:rPr lang="en">
                <a:solidFill>
                  <a:srgbClr val="000000"/>
                </a:solidFill>
              </a:rPr>
              <a:t>libraries</a:t>
            </a:r>
            <a:r>
              <a:rPr lang="en">
                <a:solidFill>
                  <a:srgbClr val="000000"/>
                </a:solidFill>
              </a:rPr>
              <a:t> to help build web apps quite </a:t>
            </a:r>
            <a:r>
              <a:rPr lang="en">
                <a:solidFill>
                  <a:srgbClr val="000000"/>
                </a:solidFill>
              </a:rPr>
              <a:t>easily</a:t>
            </a:r>
            <a:r>
              <a:rPr lang="en">
                <a:solidFill>
                  <a:srgbClr val="000000"/>
                </a:solidFill>
              </a:rPr>
              <a:t> by taking care of tasks like hosting, routing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25" y="1217525"/>
            <a:ext cx="4335277" cy="28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VISUALIZATION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54500"/>
            <a:ext cx="85206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50" y="1389225"/>
            <a:ext cx="3806002" cy="2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25" y="1389225"/>
            <a:ext cx="4264351" cy="2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44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rgbClr val="000000"/>
                </a:solidFill>
              </a:rPr>
              <a:t>LIMITATIONS AND CHALLENGES</a:t>
            </a:r>
            <a:endParaRPr b="1" sz="2600">
              <a:solidFill>
                <a:srgbClr val="000000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39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most challenging part of this project would be dealing with complex sentences that require more than sentiment words and simple analyzing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</a:rPr>
              <a:t>sentiment</a:t>
            </a:r>
            <a:r>
              <a:rPr lang="en">
                <a:solidFill>
                  <a:srgbClr val="000000"/>
                </a:solidFill>
              </a:rPr>
              <a:t> analysis </a:t>
            </a:r>
            <a:r>
              <a:rPr lang="en">
                <a:solidFill>
                  <a:srgbClr val="000000"/>
                </a:solidFill>
              </a:rPr>
              <a:t>performed</a:t>
            </a:r>
            <a:r>
              <a:rPr lang="en">
                <a:solidFill>
                  <a:srgbClr val="000000"/>
                </a:solidFill>
              </a:rPr>
              <a:t> here was very simple. The very presence of a negative or positive word does not mean the tweet is positive or negative(i.e sarcasm)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Insufficient tweets.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572000" y="0"/>
            <a:ext cx="42603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model is not just limited to crypto and can further be used as a generic system for analyzing sentiments for a wide range of domains.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By collecting sufficient number of tweets for each week, the correlation between tweet sentiment and market price can be viewed on a weekly basis.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4718100" y="445025"/>
            <a:ext cx="41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</a:rPr>
              <a:t>FUTURE ENHANCEMENTS 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50">
                <a:solidFill>
                  <a:srgbClr val="000000"/>
                </a:solidFill>
              </a:rPr>
              <a:t>Using machine learning for studying market trends is the next huge breakthrough as it is a very time-consuming form of analysis for an investor to keep with the market trends on a daily basis. 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50">
                <a:solidFill>
                  <a:srgbClr val="000000"/>
                </a:solidFill>
              </a:rPr>
              <a:t>The vision of this application is to make crypto trading simpler and reliable and provide traders with relevant insights to make smart investment decisions. </a:t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17150"/>
            <a:ext cx="8520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AGENDA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79975"/>
            <a:ext cx="85206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Problem Description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 Exploration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 Preprocessing and Representation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Learning Models Used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Model Performance and Results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Limitations and Future Work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24"/>
            <a:ext cx="8162125" cy="4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83" y="445033"/>
            <a:ext cx="4241175" cy="23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300" y="316317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 DESCRIPTION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Can Twitter data be used to predict the prices of cryptocurrencies ?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>
                <a:solidFill>
                  <a:srgbClr val="000000"/>
                </a:solidFill>
              </a:rPr>
              <a:t>goal</a:t>
            </a:r>
            <a:r>
              <a:rPr lang="en" sz="2000">
                <a:solidFill>
                  <a:srgbClr val="000000"/>
                </a:solidFill>
              </a:rPr>
              <a:t> of this project is to find the relation between the Sentiment of the social media and market sentiment of the crypto </a:t>
            </a:r>
            <a:r>
              <a:rPr lang="en" sz="2000">
                <a:solidFill>
                  <a:srgbClr val="000000"/>
                </a:solidFill>
              </a:rPr>
              <a:t>currency using the machine learning algorithm.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Analyze if social sentiment has impact on crypto trends.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10275"/>
            <a:ext cx="85206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Tweets are the Primary Data Source.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Collected top 40 </a:t>
            </a:r>
            <a:r>
              <a:rPr lang="en" sz="2000">
                <a:solidFill>
                  <a:srgbClr val="000000"/>
                </a:solidFill>
              </a:rPr>
              <a:t>tweets related to bitcoin and ethereum </a:t>
            </a:r>
            <a:r>
              <a:rPr lang="en" sz="2000">
                <a:solidFill>
                  <a:srgbClr val="000000"/>
                </a:solidFill>
              </a:rPr>
              <a:t>from Jan 2018 to June 2021.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Custom</a:t>
            </a:r>
            <a:r>
              <a:rPr lang="en" sz="2000">
                <a:solidFill>
                  <a:srgbClr val="000000"/>
                </a:solidFill>
              </a:rPr>
              <a:t> Tweet Scraper with help of selenium webdriver and beautiful soup libraries 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Custom Tweet Scraper fetches the tweets with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 particular keyword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specific timeline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minimum number of likes, retweets, replies.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PREPROCESSING &amp; REPRESENTATION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84850"/>
            <a:ext cx="85206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</a:rPr>
              <a:t>Following fields were collected from scraping: 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ID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Username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Tweet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Likes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Retweets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Replies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00">
                <a:solidFill>
                  <a:srgbClr val="000000"/>
                </a:solidFill>
              </a:rPr>
              <a:t>Time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PREPROCESSING &amp; REPRESENTATION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82400"/>
            <a:ext cx="85206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Dropped neutral tweets.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Removed irrelevant columns and replaced them with null values.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Converted the cases into lower cases in tweets.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Removed the hashtags from the tweets.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Removed the stopwords.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Tokenization is done for the words.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75825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PREPROCESSING &amp; REPRESENTATION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Collected a list of frequently positive, frequently negative, positive and negative words to assess the tweet.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Sentiment of Tweets will divided into positive or negative based on the emotional score.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Emotional Score will be calculated based on following: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Positivity/Negativity in a tweet.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Number of likes, retweets and replies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LEARNING MODELS USED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10275"/>
            <a:ext cx="85206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Used Multinomial </a:t>
            </a:r>
            <a:r>
              <a:rPr lang="en" sz="2000">
                <a:solidFill>
                  <a:srgbClr val="000000"/>
                </a:solidFill>
              </a:rPr>
              <a:t>Naive</a:t>
            </a:r>
            <a:r>
              <a:rPr lang="en" sz="2000">
                <a:solidFill>
                  <a:srgbClr val="000000"/>
                </a:solidFill>
              </a:rPr>
              <a:t> Bayes Classifier for our </a:t>
            </a:r>
            <a:r>
              <a:rPr lang="en" sz="2000">
                <a:solidFill>
                  <a:srgbClr val="000000"/>
                </a:solidFill>
              </a:rPr>
              <a:t>model.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Vectorizing the </a:t>
            </a:r>
            <a:r>
              <a:rPr lang="en">
                <a:solidFill>
                  <a:srgbClr val="000000"/>
                </a:solidFill>
              </a:rPr>
              <a:t>features</a:t>
            </a:r>
            <a:r>
              <a:rPr lang="en">
                <a:solidFill>
                  <a:srgbClr val="000000"/>
                </a:solidFill>
              </a:rPr>
              <a:t> data before </a:t>
            </a:r>
            <a:r>
              <a:rPr lang="en">
                <a:solidFill>
                  <a:srgbClr val="000000"/>
                </a:solidFill>
              </a:rPr>
              <a:t>passing to the classifier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Formula : -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625" y="2571750"/>
            <a:ext cx="2857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BAG OF WORDS MODEL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BOW model is used for feature extraction in text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Returns a word with all the words and the number of times each word is repeated.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</a:rPr>
              <a:t>document</a:t>
            </a:r>
            <a:r>
              <a:rPr lang="en">
                <a:solidFill>
                  <a:srgbClr val="000000"/>
                </a:solidFill>
              </a:rPr>
              <a:t> term matrix can be generated using sklearn’s CountVectorizer module.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2895838"/>
            <a:ext cx="8105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