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3" r:id="rId26"/>
    <p:sldId id="284" r:id="rId27"/>
    <p:sldId id="285" r:id="rId28"/>
    <p:sldId id="287" r:id="rId29"/>
    <p:sldId id="288" r:id="rId30"/>
    <p:sldId id="281" r:id="rId31"/>
    <p:sldId id="282" r:id="rId32"/>
    <p:sldId id="286" r:id="rId33"/>
    <p:sldId id="290" r:id="rId34"/>
    <p:sldId id="291" r:id="rId35"/>
    <p:sldId id="292" r:id="rId36"/>
    <p:sldId id="289"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09A3-CA6B-4A41-ADBD-545B335C3735}"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4E11-8850-4BEF-9858-C077E642C872}" type="slidenum">
              <a:rPr lang="en-IN" smtClean="0"/>
              <a:t>‹#›</a:t>
            </a:fld>
            <a:endParaRPr lang="en-IN"/>
          </a:p>
        </p:txBody>
      </p:sp>
    </p:spTree>
    <p:extLst>
      <p:ext uri="{BB962C8B-B14F-4D97-AF65-F5344CB8AC3E}">
        <p14:creationId xmlns:p14="http://schemas.microsoft.com/office/powerpoint/2010/main" val="370854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11</a:t>
            </a:fld>
            <a:endParaRPr lang="en-IN"/>
          </a:p>
        </p:txBody>
      </p:sp>
    </p:spTree>
    <p:extLst>
      <p:ext uri="{BB962C8B-B14F-4D97-AF65-F5344CB8AC3E}">
        <p14:creationId xmlns:p14="http://schemas.microsoft.com/office/powerpoint/2010/main" val="49136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25</a:t>
            </a:fld>
            <a:endParaRPr lang="en-IN"/>
          </a:p>
        </p:txBody>
      </p:sp>
    </p:spTree>
    <p:extLst>
      <p:ext uri="{BB962C8B-B14F-4D97-AF65-F5344CB8AC3E}">
        <p14:creationId xmlns:p14="http://schemas.microsoft.com/office/powerpoint/2010/main" val="309522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26</a:t>
            </a:fld>
            <a:endParaRPr lang="en-IN"/>
          </a:p>
        </p:txBody>
      </p:sp>
    </p:spTree>
    <p:extLst>
      <p:ext uri="{BB962C8B-B14F-4D97-AF65-F5344CB8AC3E}">
        <p14:creationId xmlns:p14="http://schemas.microsoft.com/office/powerpoint/2010/main" val="363504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27</a:t>
            </a:fld>
            <a:endParaRPr lang="en-IN"/>
          </a:p>
        </p:txBody>
      </p:sp>
    </p:spTree>
    <p:extLst>
      <p:ext uri="{BB962C8B-B14F-4D97-AF65-F5344CB8AC3E}">
        <p14:creationId xmlns:p14="http://schemas.microsoft.com/office/powerpoint/2010/main" val="2496868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28</a:t>
            </a:fld>
            <a:endParaRPr lang="en-IN"/>
          </a:p>
        </p:txBody>
      </p:sp>
    </p:spTree>
    <p:extLst>
      <p:ext uri="{BB962C8B-B14F-4D97-AF65-F5344CB8AC3E}">
        <p14:creationId xmlns:p14="http://schemas.microsoft.com/office/powerpoint/2010/main" val="405365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29</a:t>
            </a:fld>
            <a:endParaRPr lang="en-IN"/>
          </a:p>
        </p:txBody>
      </p:sp>
    </p:spTree>
    <p:extLst>
      <p:ext uri="{BB962C8B-B14F-4D97-AF65-F5344CB8AC3E}">
        <p14:creationId xmlns:p14="http://schemas.microsoft.com/office/powerpoint/2010/main" val="2613683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30</a:t>
            </a:fld>
            <a:endParaRPr lang="en-IN"/>
          </a:p>
        </p:txBody>
      </p:sp>
    </p:spTree>
    <p:extLst>
      <p:ext uri="{BB962C8B-B14F-4D97-AF65-F5344CB8AC3E}">
        <p14:creationId xmlns:p14="http://schemas.microsoft.com/office/powerpoint/2010/main" val="2821699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31</a:t>
            </a:fld>
            <a:endParaRPr lang="en-IN"/>
          </a:p>
        </p:txBody>
      </p:sp>
    </p:spTree>
    <p:extLst>
      <p:ext uri="{BB962C8B-B14F-4D97-AF65-F5344CB8AC3E}">
        <p14:creationId xmlns:p14="http://schemas.microsoft.com/office/powerpoint/2010/main" val="97697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32</a:t>
            </a:fld>
            <a:endParaRPr lang="en-IN"/>
          </a:p>
        </p:txBody>
      </p:sp>
    </p:spTree>
    <p:extLst>
      <p:ext uri="{BB962C8B-B14F-4D97-AF65-F5344CB8AC3E}">
        <p14:creationId xmlns:p14="http://schemas.microsoft.com/office/powerpoint/2010/main" val="88762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33</a:t>
            </a:fld>
            <a:endParaRPr lang="en-IN"/>
          </a:p>
        </p:txBody>
      </p:sp>
    </p:spTree>
    <p:extLst>
      <p:ext uri="{BB962C8B-B14F-4D97-AF65-F5344CB8AC3E}">
        <p14:creationId xmlns:p14="http://schemas.microsoft.com/office/powerpoint/2010/main" val="287793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34</a:t>
            </a:fld>
            <a:endParaRPr lang="en-IN"/>
          </a:p>
        </p:txBody>
      </p:sp>
    </p:spTree>
    <p:extLst>
      <p:ext uri="{BB962C8B-B14F-4D97-AF65-F5344CB8AC3E}">
        <p14:creationId xmlns:p14="http://schemas.microsoft.com/office/powerpoint/2010/main" val="23802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17</a:t>
            </a:fld>
            <a:endParaRPr lang="en-IN"/>
          </a:p>
        </p:txBody>
      </p:sp>
    </p:spTree>
    <p:extLst>
      <p:ext uri="{BB962C8B-B14F-4D97-AF65-F5344CB8AC3E}">
        <p14:creationId xmlns:p14="http://schemas.microsoft.com/office/powerpoint/2010/main" val="2267065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35</a:t>
            </a:fld>
            <a:endParaRPr lang="en-IN"/>
          </a:p>
        </p:txBody>
      </p:sp>
    </p:spTree>
    <p:extLst>
      <p:ext uri="{BB962C8B-B14F-4D97-AF65-F5344CB8AC3E}">
        <p14:creationId xmlns:p14="http://schemas.microsoft.com/office/powerpoint/2010/main" val="165316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36</a:t>
            </a:fld>
            <a:endParaRPr lang="en-IN"/>
          </a:p>
        </p:txBody>
      </p:sp>
    </p:spTree>
    <p:extLst>
      <p:ext uri="{BB962C8B-B14F-4D97-AF65-F5344CB8AC3E}">
        <p14:creationId xmlns:p14="http://schemas.microsoft.com/office/powerpoint/2010/main" val="546971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37</a:t>
            </a:fld>
            <a:endParaRPr lang="en-IN"/>
          </a:p>
        </p:txBody>
      </p:sp>
    </p:spTree>
    <p:extLst>
      <p:ext uri="{BB962C8B-B14F-4D97-AF65-F5344CB8AC3E}">
        <p14:creationId xmlns:p14="http://schemas.microsoft.com/office/powerpoint/2010/main" val="215875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38</a:t>
            </a:fld>
            <a:endParaRPr lang="en-IN"/>
          </a:p>
        </p:txBody>
      </p:sp>
    </p:spTree>
    <p:extLst>
      <p:ext uri="{BB962C8B-B14F-4D97-AF65-F5344CB8AC3E}">
        <p14:creationId xmlns:p14="http://schemas.microsoft.com/office/powerpoint/2010/main" val="1033697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39</a:t>
            </a:fld>
            <a:endParaRPr lang="en-IN"/>
          </a:p>
        </p:txBody>
      </p:sp>
    </p:spTree>
    <p:extLst>
      <p:ext uri="{BB962C8B-B14F-4D97-AF65-F5344CB8AC3E}">
        <p14:creationId xmlns:p14="http://schemas.microsoft.com/office/powerpoint/2010/main" val="3712391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40</a:t>
            </a:fld>
            <a:endParaRPr lang="en-IN"/>
          </a:p>
        </p:txBody>
      </p:sp>
    </p:spTree>
    <p:extLst>
      <p:ext uri="{BB962C8B-B14F-4D97-AF65-F5344CB8AC3E}">
        <p14:creationId xmlns:p14="http://schemas.microsoft.com/office/powerpoint/2010/main" val="950563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41</a:t>
            </a:fld>
            <a:endParaRPr lang="en-IN"/>
          </a:p>
        </p:txBody>
      </p:sp>
    </p:spTree>
    <p:extLst>
      <p:ext uri="{BB962C8B-B14F-4D97-AF65-F5344CB8AC3E}">
        <p14:creationId xmlns:p14="http://schemas.microsoft.com/office/powerpoint/2010/main" val="7280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42</a:t>
            </a:fld>
            <a:endParaRPr lang="en-IN"/>
          </a:p>
        </p:txBody>
      </p:sp>
    </p:spTree>
    <p:extLst>
      <p:ext uri="{BB962C8B-B14F-4D97-AF65-F5344CB8AC3E}">
        <p14:creationId xmlns:p14="http://schemas.microsoft.com/office/powerpoint/2010/main" val="88948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43</a:t>
            </a:fld>
            <a:endParaRPr lang="en-IN"/>
          </a:p>
        </p:txBody>
      </p:sp>
    </p:spTree>
    <p:extLst>
      <p:ext uri="{BB962C8B-B14F-4D97-AF65-F5344CB8AC3E}">
        <p14:creationId xmlns:p14="http://schemas.microsoft.com/office/powerpoint/2010/main" val="1981612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44</a:t>
            </a:fld>
            <a:endParaRPr lang="en-IN"/>
          </a:p>
        </p:txBody>
      </p:sp>
    </p:spTree>
    <p:extLst>
      <p:ext uri="{BB962C8B-B14F-4D97-AF65-F5344CB8AC3E}">
        <p14:creationId xmlns:p14="http://schemas.microsoft.com/office/powerpoint/2010/main" val="44687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18</a:t>
            </a:fld>
            <a:endParaRPr lang="en-IN"/>
          </a:p>
        </p:txBody>
      </p:sp>
    </p:spTree>
    <p:extLst>
      <p:ext uri="{BB962C8B-B14F-4D97-AF65-F5344CB8AC3E}">
        <p14:creationId xmlns:p14="http://schemas.microsoft.com/office/powerpoint/2010/main" val="359960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19</a:t>
            </a:fld>
            <a:endParaRPr lang="en-IN"/>
          </a:p>
        </p:txBody>
      </p:sp>
    </p:spTree>
    <p:extLst>
      <p:ext uri="{BB962C8B-B14F-4D97-AF65-F5344CB8AC3E}">
        <p14:creationId xmlns:p14="http://schemas.microsoft.com/office/powerpoint/2010/main" val="229881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20</a:t>
            </a:fld>
            <a:endParaRPr lang="en-IN"/>
          </a:p>
        </p:txBody>
      </p:sp>
    </p:spTree>
    <p:extLst>
      <p:ext uri="{BB962C8B-B14F-4D97-AF65-F5344CB8AC3E}">
        <p14:creationId xmlns:p14="http://schemas.microsoft.com/office/powerpoint/2010/main" val="2259067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21</a:t>
            </a:fld>
            <a:endParaRPr lang="en-IN"/>
          </a:p>
        </p:txBody>
      </p:sp>
    </p:spTree>
    <p:extLst>
      <p:ext uri="{BB962C8B-B14F-4D97-AF65-F5344CB8AC3E}">
        <p14:creationId xmlns:p14="http://schemas.microsoft.com/office/powerpoint/2010/main" val="299038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22</a:t>
            </a:fld>
            <a:endParaRPr lang="en-IN"/>
          </a:p>
        </p:txBody>
      </p:sp>
    </p:spTree>
    <p:extLst>
      <p:ext uri="{BB962C8B-B14F-4D97-AF65-F5344CB8AC3E}">
        <p14:creationId xmlns:p14="http://schemas.microsoft.com/office/powerpoint/2010/main" val="396450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23</a:t>
            </a:fld>
            <a:endParaRPr lang="en-IN"/>
          </a:p>
        </p:txBody>
      </p:sp>
    </p:spTree>
    <p:extLst>
      <p:ext uri="{BB962C8B-B14F-4D97-AF65-F5344CB8AC3E}">
        <p14:creationId xmlns:p14="http://schemas.microsoft.com/office/powerpoint/2010/main" val="74999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034E11-8850-4BEF-9858-C077E642C872}" type="slidenum">
              <a:rPr lang="en-IN" smtClean="0"/>
              <a:t>24</a:t>
            </a:fld>
            <a:endParaRPr lang="en-IN"/>
          </a:p>
        </p:txBody>
      </p:sp>
    </p:spTree>
    <p:extLst>
      <p:ext uri="{BB962C8B-B14F-4D97-AF65-F5344CB8AC3E}">
        <p14:creationId xmlns:p14="http://schemas.microsoft.com/office/powerpoint/2010/main" val="284413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57C-22D0-3251-D4B1-6602E3E32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F4EF62-D237-AD1F-E895-372F1B5C4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FA554F-E9B6-695C-8370-8BF7BDCABAD0}"/>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E84A97A6-C93B-B9FB-F305-7FF14D8D3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AD6D9-DA3B-EDA1-ED63-B7B206061E61}"/>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25051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8C0-B91B-77F1-2478-E7A6A5427E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CF638-CBAD-95FC-A527-27C0D3502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2125D7-9AB7-5CF7-F2E9-FF9582677359}"/>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9FE7807E-DB44-F562-2553-58F80F248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B82062-9596-221D-99ED-F16BECC0C0BD}"/>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126116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B8046-35A9-641C-ADE1-504A8E170F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F131-013C-8712-A23D-4100F87A45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5B4C9-7F95-270C-7B76-C9A83B1FE2C4}"/>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8FBA54D4-32BD-EAF0-BBD7-BAABD37E9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CE4CB-E79C-6027-4420-2C5B7E0C0772}"/>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97690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EFED-9025-260A-6030-8965AFFD6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C76169-119A-A5F4-DFAF-855BFCB43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6D58E-A1BC-A51B-4D9F-3B0824617059}"/>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1361AB52-D104-F20E-04F0-FE543F831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76E63-5E82-5E2F-4513-95E8DFC822B2}"/>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77391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8F0-3B3E-29EA-4975-E141DA012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6396B1-A7F8-1593-2E8C-C9C6A5DD5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75145-F8EB-C2F4-33DB-0E62EE00D6E5}"/>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C05DDF4E-11A4-8895-B35F-AEFC7F9C7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7A516-B125-7ECA-D7BB-897771D4BF3A}"/>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194912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45A9-99C3-19B4-75D6-AE388DE06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5DB1B5-5A73-2A8E-5B02-9F14EBDC3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706DCF-D664-1ED6-DD94-FE592F0DE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DCF7C-062E-0BC6-D057-2F5BDCC2D205}"/>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6" name="Footer Placeholder 5">
            <a:extLst>
              <a:ext uri="{FF2B5EF4-FFF2-40B4-BE49-F238E27FC236}">
                <a16:creationId xmlns:a16="http://schemas.microsoft.com/office/drawing/2014/main" id="{F714024F-E310-2C5F-7D19-0A79BB0CF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8917D7-1853-7A75-F701-8E9262D4499E}"/>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1181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BBF7-5333-E57E-DA93-92CE4F279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D69AE-B43D-A905-4C53-0BC7448BE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2FBF8-4A68-7BC0-DE5D-24AA70235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7C405C-BBB3-22A5-A02F-8B1FC1C20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87CB2-3259-739B-A82A-861441E2A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848F8B-974A-3041-3975-A9280B045D0C}"/>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8" name="Footer Placeholder 7">
            <a:extLst>
              <a:ext uri="{FF2B5EF4-FFF2-40B4-BE49-F238E27FC236}">
                <a16:creationId xmlns:a16="http://schemas.microsoft.com/office/drawing/2014/main" id="{74B81B8F-075C-8EB5-7783-A7C7D48348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0E1898-B1F6-063E-B054-09908C6B6B4E}"/>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36704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6207-14A1-F2EA-5572-38ECC5389C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F48B9-54D2-65B0-0699-07FE5B0D9E1C}"/>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4" name="Footer Placeholder 3">
            <a:extLst>
              <a:ext uri="{FF2B5EF4-FFF2-40B4-BE49-F238E27FC236}">
                <a16:creationId xmlns:a16="http://schemas.microsoft.com/office/drawing/2014/main" id="{C6241467-3615-741C-3968-01FAF43BF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9F10AB-06A1-1133-8C80-B8F9610E9CB6}"/>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330726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EF854-6D53-9C74-E091-D791B999E42D}"/>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3" name="Footer Placeholder 2">
            <a:extLst>
              <a:ext uri="{FF2B5EF4-FFF2-40B4-BE49-F238E27FC236}">
                <a16:creationId xmlns:a16="http://schemas.microsoft.com/office/drawing/2014/main" id="{9F1A9EB3-C7AE-4672-D330-FCD2EE626C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BE3736-7B84-6A8F-90BB-EB67983CA4FA}"/>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112413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1E7E-A769-10E3-CFE1-24F1D37D9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D218B2-28D2-2E08-F866-CB28A67EA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77B6-784D-5F80-9CE0-C6B7186B8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F758A-3C13-25ED-B049-CBE21CCA2A4E}"/>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6" name="Footer Placeholder 5">
            <a:extLst>
              <a:ext uri="{FF2B5EF4-FFF2-40B4-BE49-F238E27FC236}">
                <a16:creationId xmlns:a16="http://schemas.microsoft.com/office/drawing/2014/main" id="{306D1983-EE13-BB63-4E36-ED9D05158B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09E0E9-D132-E60E-9BEB-DF7690BA01D8}"/>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380271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B5EA-2610-C6EF-BBEE-9CC766A57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43C867-E071-9AEC-2DBA-AD66C8040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629C13-B371-4821-A35F-A7083F29A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469CD-47B8-85EB-1315-363F78747BFB}"/>
              </a:ext>
            </a:extLst>
          </p:cNvPr>
          <p:cNvSpPr>
            <a:spLocks noGrp="1"/>
          </p:cNvSpPr>
          <p:nvPr>
            <p:ph type="dt" sz="half" idx="10"/>
          </p:nvPr>
        </p:nvSpPr>
        <p:spPr/>
        <p:txBody>
          <a:bodyPr/>
          <a:lstStyle/>
          <a:p>
            <a:fld id="{C6E383A9-6BDA-4068-9167-296802A09DCB}" type="datetimeFigureOut">
              <a:rPr lang="en-IN" smtClean="0"/>
              <a:t>23-09-2024</a:t>
            </a:fld>
            <a:endParaRPr lang="en-IN"/>
          </a:p>
        </p:txBody>
      </p:sp>
      <p:sp>
        <p:nvSpPr>
          <p:cNvPr id="6" name="Footer Placeholder 5">
            <a:extLst>
              <a:ext uri="{FF2B5EF4-FFF2-40B4-BE49-F238E27FC236}">
                <a16:creationId xmlns:a16="http://schemas.microsoft.com/office/drawing/2014/main" id="{91533E33-48EB-B9C0-9398-438ED3C18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1D7258-DDDB-3A7F-C13D-6040BF74D920}"/>
              </a:ext>
            </a:extLst>
          </p:cNvPr>
          <p:cNvSpPr>
            <a:spLocks noGrp="1"/>
          </p:cNvSpPr>
          <p:nvPr>
            <p:ph type="sldNum" sz="quarter" idx="12"/>
          </p:nvPr>
        </p:nvSpPr>
        <p:spPr/>
        <p:txBody>
          <a:bodyPr/>
          <a:lstStyle/>
          <a:p>
            <a:fld id="{1AC1C1D3-5A9F-41E7-89A2-4F99ACA6A635}" type="slidenum">
              <a:rPr lang="en-IN" smtClean="0"/>
              <a:t>‹#›</a:t>
            </a:fld>
            <a:endParaRPr lang="en-IN"/>
          </a:p>
        </p:txBody>
      </p:sp>
    </p:spTree>
    <p:extLst>
      <p:ext uri="{BB962C8B-B14F-4D97-AF65-F5344CB8AC3E}">
        <p14:creationId xmlns:p14="http://schemas.microsoft.com/office/powerpoint/2010/main" val="131893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A9429-2816-C2D1-ECBB-EA0EC5EAF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C3C85-7667-AE65-AE92-CD2592739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18232-BC15-D263-36D6-71B29137E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383A9-6BDA-4068-9167-296802A09DCB}" type="datetimeFigureOut">
              <a:rPr lang="en-IN" smtClean="0"/>
              <a:t>23-09-2024</a:t>
            </a:fld>
            <a:endParaRPr lang="en-IN"/>
          </a:p>
        </p:txBody>
      </p:sp>
      <p:sp>
        <p:nvSpPr>
          <p:cNvPr id="5" name="Footer Placeholder 4">
            <a:extLst>
              <a:ext uri="{FF2B5EF4-FFF2-40B4-BE49-F238E27FC236}">
                <a16:creationId xmlns:a16="http://schemas.microsoft.com/office/drawing/2014/main" id="{052E72B5-BDC8-7B3F-7B48-3668D8E6D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17212D-A55B-7DE5-D725-F40B40A60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1C1D3-5A9F-41E7-89A2-4F99ACA6A635}" type="slidenum">
              <a:rPr lang="en-IN" smtClean="0"/>
              <a:t>‹#›</a:t>
            </a:fld>
            <a:endParaRPr lang="en-IN"/>
          </a:p>
        </p:txBody>
      </p:sp>
    </p:spTree>
    <p:extLst>
      <p:ext uri="{BB962C8B-B14F-4D97-AF65-F5344CB8AC3E}">
        <p14:creationId xmlns:p14="http://schemas.microsoft.com/office/powerpoint/2010/main" val="33132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D25A-F4B6-775B-ACCE-67AC692DFB62}"/>
              </a:ext>
            </a:extLst>
          </p:cNvPr>
          <p:cNvSpPr>
            <a:spLocks noGrp="1"/>
          </p:cNvSpPr>
          <p:nvPr>
            <p:ph type="ctrTitle"/>
          </p:nvPr>
        </p:nvSpPr>
        <p:spPr/>
        <p:txBody>
          <a:bodyPr/>
          <a:lstStyle/>
          <a:p>
            <a:r>
              <a:rPr lang="en-IN" dirty="0"/>
              <a:t>QUEUEING THEORY (WAITING LINE THEORY)</a:t>
            </a:r>
          </a:p>
        </p:txBody>
      </p:sp>
    </p:spTree>
    <p:extLst>
      <p:ext uri="{BB962C8B-B14F-4D97-AF65-F5344CB8AC3E}">
        <p14:creationId xmlns:p14="http://schemas.microsoft.com/office/powerpoint/2010/main" val="121472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691387" y="1849461"/>
            <a:ext cx="8989053" cy="4790825"/>
          </a:xfrm>
        </p:spPr>
        <p:txBody>
          <a:bodyPr anchor="ctr">
            <a:normAutofit/>
          </a:bodyPr>
          <a:lstStyle/>
          <a:p>
            <a:pPr marL="0" marR="0" indent="0" algn="just">
              <a:spcBef>
                <a:spcPts val="600"/>
              </a:spcBef>
              <a:spcAft>
                <a:spcPts val="600"/>
              </a:spcAft>
              <a:buNone/>
            </a:pPr>
            <a:r>
              <a:rPr lang="en-US" sz="2400" b="1" dirty="0">
                <a:solidFill>
                  <a:schemeClr val="accent6"/>
                </a:solidFill>
                <a:effectLst/>
                <a:latin typeface="Times New Roman" panose="02020603050405020304" pitchFamily="18" charset="0"/>
                <a:cs typeface="Times New Roman" panose="02020603050405020304" pitchFamily="18" charset="0"/>
              </a:rPr>
              <a:t>b)	Speed of service</a:t>
            </a:r>
            <a:endParaRPr lang="en-US" sz="2400" dirty="0">
              <a:solidFill>
                <a:schemeClr val="accent6"/>
              </a:solidFill>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r>
              <a:rPr lang="en-US" sz="2400" b="0" i="0" dirty="0">
                <a:solidFill>
                  <a:srgbClr val="000000"/>
                </a:solidFill>
                <a:effectLst/>
                <a:latin typeface="Times New Roman" panose="02020603050405020304" pitchFamily="18" charset="0"/>
                <a:cs typeface="Times New Roman" panose="02020603050405020304" pitchFamily="18" charset="0"/>
              </a:rPr>
              <a:t>In a queuing system, the speed with which service is provided can be expressed in either of two ways as service rate and as service time.  The service rate describes the number of customers serviced during a particular time period and the service time indicates the amount of time needed to service a customer.</a:t>
            </a:r>
          </a:p>
          <a:p>
            <a:pPr marL="0" marR="0" indent="0" algn="just">
              <a:spcBef>
                <a:spcPts val="600"/>
              </a:spcBef>
              <a:spcAft>
                <a:spcPts val="600"/>
              </a:spcAf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17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00122" y="1807029"/>
            <a:ext cx="10217584" cy="5225143"/>
          </a:xfrm>
        </p:spPr>
        <p:txBody>
          <a:bodyPr anchor="ctr">
            <a:normAutofit fontScale="92500" lnSpcReduction="10000"/>
          </a:bodyPr>
          <a:lstStyle/>
          <a:p>
            <a:pPr marL="0" marR="0" indent="0" algn="just">
              <a:spcBef>
                <a:spcPts val="600"/>
              </a:spcBef>
              <a:spcAft>
                <a:spcPts val="600"/>
              </a:spcAft>
              <a:buNone/>
            </a:pPr>
            <a:r>
              <a:rPr lang="en-US" sz="2400" b="1" i="0" dirty="0">
                <a:solidFill>
                  <a:srgbClr val="FF0000"/>
                </a:solidFill>
                <a:effectLst/>
                <a:latin typeface="Times New Roman" panose="02020603050405020304" pitchFamily="18" charset="0"/>
              </a:rPr>
              <a:t>3. Queue discipline</a:t>
            </a:r>
            <a:endParaRPr lang="en-US" sz="2400" b="0" i="0" dirty="0">
              <a:solidFill>
                <a:srgbClr val="FF0000"/>
              </a:solidFill>
              <a:effectLst/>
              <a:latin typeface="Calibri" panose="020F0502020204030204" pitchFamily="34" charset="0"/>
            </a:endParaRPr>
          </a:p>
          <a:p>
            <a:pPr marL="0" marR="0" indent="0" algn="just">
              <a:spcBef>
                <a:spcPts val="0"/>
              </a:spcBef>
              <a:spcAft>
                <a:spcPts val="0"/>
              </a:spcAft>
              <a:buNone/>
            </a:pPr>
            <a:r>
              <a:rPr lang="en-US" sz="2400" b="0" i="0" dirty="0">
                <a:solidFill>
                  <a:srgbClr val="000000"/>
                </a:solidFill>
                <a:effectLst/>
                <a:latin typeface="Times New Roman" panose="02020603050405020304" pitchFamily="18" charset="0"/>
              </a:rPr>
              <a:t>In the queue structure, the important thing to know is the queue discipline. The queue discipline is the rule determining the formation of queue, manner in which customers form the queue are selected for service. There are a number of ways in which customers in the queue are served. Some of these are:</a:t>
            </a:r>
            <a:endParaRPr lang="en-US" sz="2400" b="0" i="0" dirty="0">
              <a:solidFill>
                <a:srgbClr val="000000"/>
              </a:solidFill>
              <a:effectLst/>
              <a:latin typeface="Calibri" panose="020F0502020204030204" pitchFamily="34" charset="0"/>
            </a:endParaRPr>
          </a:p>
          <a:p>
            <a:pPr marL="0" marR="0" indent="0" algn="just">
              <a:spcBef>
                <a:spcPts val="0"/>
              </a:spcBef>
              <a:spcAft>
                <a:spcPts val="0"/>
              </a:spcAft>
              <a:buNone/>
            </a:pPr>
            <a:r>
              <a:rPr lang="en-US" sz="2400" b="1" dirty="0">
                <a:solidFill>
                  <a:schemeClr val="accent6"/>
                </a:solidFill>
                <a:latin typeface="Times New Roman" panose="02020603050405020304" pitchFamily="18" charset="0"/>
              </a:rPr>
              <a:t>a) </a:t>
            </a:r>
            <a:r>
              <a:rPr lang="en-US" sz="2400" b="1" dirty="0">
                <a:solidFill>
                  <a:schemeClr val="accent6"/>
                </a:solidFill>
                <a:effectLst/>
                <a:latin typeface="Times New Roman" panose="02020603050405020304" pitchFamily="18" charset="0"/>
              </a:rPr>
              <a:t>Static queue disciplines</a:t>
            </a:r>
            <a:endParaRPr lang="en-US" sz="2400" b="0" dirty="0">
              <a:solidFill>
                <a:schemeClr val="accent6"/>
              </a:solidFill>
              <a:effectLst/>
              <a:latin typeface="Calibri" panose="020F0502020204030204" pitchFamily="34" charset="0"/>
            </a:endParaRPr>
          </a:p>
          <a:p>
            <a:pPr marL="0" marR="0" indent="0" algn="just">
              <a:spcBef>
                <a:spcPts val="0"/>
              </a:spcBef>
              <a:spcAft>
                <a:spcPts val="0"/>
              </a:spcAft>
              <a:buNone/>
            </a:pPr>
            <a:r>
              <a:rPr lang="en-US" sz="2400" b="0" i="0" dirty="0">
                <a:solidFill>
                  <a:srgbClr val="000000"/>
                </a:solidFill>
                <a:effectLst/>
                <a:latin typeface="Times New Roman" panose="02020603050405020304" pitchFamily="18" charset="0"/>
              </a:rPr>
              <a:t>These</a:t>
            </a:r>
            <a:r>
              <a:rPr lang="en-US" sz="2400" b="1"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are based on the individual customer's status in the queue. The most common queue disciplines are:</a:t>
            </a:r>
            <a:endParaRPr lang="en-US" sz="2400" dirty="0">
              <a:solidFill>
                <a:srgbClr val="000000"/>
              </a:solidFill>
              <a:latin typeface="Calibri" panose="020F0502020204030204" pitchFamily="34"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First-Come-First-Served (FCFS): </a:t>
            </a:r>
            <a:r>
              <a:rPr lang="en-US" sz="2400" b="0" i="0" dirty="0">
                <a:solidFill>
                  <a:srgbClr val="000000"/>
                </a:solidFill>
                <a:effectLst/>
                <a:latin typeface="Times New Roman" panose="02020603050405020304" pitchFamily="18" charset="0"/>
              </a:rPr>
              <a:t>If the customers are served in the order of their arrival, then this is known as the FCFS</a:t>
            </a:r>
            <a:r>
              <a:rPr lang="en-US" sz="2400" b="1"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service discipline. For example, this type of queue discipline is observed at a milk parlor, railway station etc. FCFS is also known as First In First Out (FIFO).</a:t>
            </a:r>
            <a:endParaRPr lang="en-US" sz="2400" dirty="0">
              <a:solidFill>
                <a:srgbClr val="000000"/>
              </a:solidFill>
              <a:latin typeface="Calibri" panose="020F0502020204030204" pitchFamily="34"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Last-Come-First-Served (LCFS):</a:t>
            </a:r>
            <a:r>
              <a:rPr lang="en-US" sz="2400" b="0" i="0" dirty="0">
                <a:solidFill>
                  <a:srgbClr val="000000"/>
                </a:solidFill>
                <a:effectLst/>
                <a:latin typeface="Times New Roman" panose="02020603050405020304" pitchFamily="18" charset="0"/>
              </a:rPr>
              <a:t> Sometimes, the customers are serviced in the reverse order of their entry so that the ones who join the last are served first and the system is referred to as LCFS. For example, in a big go down the items which come last are taken out first. Similarly, the people who join an elevator last are the first ones to leave it.</a:t>
            </a:r>
            <a:endParaRPr lang="en-US" sz="2400" b="0" i="0" dirty="0">
              <a:solidFill>
                <a:srgbClr val="000000"/>
              </a:solidFill>
              <a:effectLst/>
              <a:latin typeface="Calibri" panose="020F0502020204030204" pitchFamily="34" charset="0"/>
            </a:endParaRPr>
          </a:p>
          <a:p>
            <a:pPr marL="0" marR="0" indent="0" algn="just">
              <a:spcBef>
                <a:spcPts val="600"/>
              </a:spcBef>
              <a:spcAft>
                <a:spcPts val="600"/>
              </a:spcAf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91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348896" y="2438400"/>
            <a:ext cx="9885160" cy="3997871"/>
          </a:xfrm>
        </p:spPr>
        <p:txBody>
          <a:bodyPr anchor="ctr">
            <a:normAutofit lnSpcReduction="10000"/>
          </a:bodyPr>
          <a:lstStyle/>
          <a:p>
            <a:pPr marL="0" marR="0" indent="0" algn="just">
              <a:spcBef>
                <a:spcPts val="0"/>
              </a:spcBef>
              <a:spcAft>
                <a:spcPts val="0"/>
              </a:spcAft>
              <a:buNone/>
            </a:pPr>
            <a:r>
              <a:rPr lang="en-US" sz="2400" b="1" dirty="0">
                <a:solidFill>
                  <a:schemeClr val="accent6"/>
                </a:solidFill>
                <a:latin typeface="Times New Roman" panose="02020603050405020304" pitchFamily="18" charset="0"/>
              </a:rPr>
              <a:t>b)	</a:t>
            </a:r>
            <a:r>
              <a:rPr lang="en-US" sz="2400" b="1" dirty="0">
                <a:solidFill>
                  <a:schemeClr val="accent6"/>
                </a:solidFill>
                <a:effectLst/>
                <a:latin typeface="Times New Roman" panose="02020603050405020304" pitchFamily="18" charset="0"/>
              </a:rPr>
              <a:t>Dynamic queue disciplines</a:t>
            </a:r>
            <a:endParaRPr lang="en-US" sz="2400" b="0" dirty="0">
              <a:solidFill>
                <a:schemeClr val="accent6"/>
              </a:solidFill>
              <a:effectLst/>
              <a:latin typeface="Calibri" panose="020F0502020204030204" pitchFamily="34" charset="0"/>
            </a:endParaRPr>
          </a:p>
          <a:p>
            <a:pPr marL="0" marR="0" indent="0" algn="just">
              <a:spcBef>
                <a:spcPts val="0"/>
              </a:spcBef>
              <a:spcAft>
                <a:spcPts val="0"/>
              </a:spcAft>
              <a:buNone/>
            </a:pPr>
            <a:r>
              <a:rPr lang="en-US" sz="2400" b="0" i="0" dirty="0">
                <a:solidFill>
                  <a:srgbClr val="000000"/>
                </a:solidFill>
                <a:effectLst/>
                <a:latin typeface="Times New Roman" panose="02020603050405020304" pitchFamily="18" charset="0"/>
              </a:rPr>
              <a:t>These</a:t>
            </a:r>
            <a:r>
              <a:rPr lang="en-US" sz="2400" b="1"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are based on the individual customer attributes in the queue. Few of such disciplines are:</a:t>
            </a:r>
            <a:endParaRPr lang="en-US" sz="2400" dirty="0">
              <a:solidFill>
                <a:srgbClr val="000000"/>
              </a:solidFill>
              <a:latin typeface="Calibri" panose="020F0502020204030204" pitchFamily="34"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Service in Random Order (SIRO):</a:t>
            </a:r>
            <a:r>
              <a:rPr lang="en-US" sz="2400" b="0" i="0" dirty="0">
                <a:solidFill>
                  <a:srgbClr val="000000"/>
                </a:solidFill>
                <a:effectLst/>
                <a:latin typeface="Times New Roman" panose="02020603050405020304" pitchFamily="18" charset="0"/>
              </a:rPr>
              <a:t> Under this rule customers are selected for service at random, irrespective of their arrivals in the service system. In this, every customer in the queue is equally likely to be selected. The time of arrival of the customers is, therefore, of no relevance in such a case.</a:t>
            </a:r>
            <a:endParaRPr lang="en-US" sz="2400" dirty="0">
              <a:solidFill>
                <a:srgbClr val="000000"/>
              </a:solidFill>
              <a:latin typeface="Calibri" panose="020F0502020204030204" pitchFamily="34"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Priority Service:</a:t>
            </a:r>
            <a:r>
              <a:rPr lang="en-US" sz="2400" b="0" i="0" dirty="0">
                <a:solidFill>
                  <a:srgbClr val="000000"/>
                </a:solidFill>
                <a:effectLst/>
                <a:latin typeface="Times New Roman" panose="02020603050405020304" pitchFamily="18" charset="0"/>
              </a:rPr>
              <a:t> Under this rule customers are grouped in priority classes on the basis of some attributes such as service time or urgency or according to some identifiable characteristic, and FCFS rule is used within each class to provide service. Treatment of VIPs in preference to other patients in a hospital is an example of priority service.</a:t>
            </a:r>
            <a:endParaRPr lang="en-US" sz="2400" b="0" i="0" dirty="0">
              <a:solidFill>
                <a:srgbClr val="000000"/>
              </a:solidFill>
              <a:effectLst/>
              <a:latin typeface="Calibri" panose="020F0502020204030204" pitchFamily="34" charset="0"/>
            </a:endParaRPr>
          </a:p>
          <a:p>
            <a:pPr marL="0" marR="0" indent="0" algn="just">
              <a:spcBef>
                <a:spcPts val="600"/>
              </a:spcBef>
              <a:spcAft>
                <a:spcPts val="600"/>
              </a:spcAf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75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414211" y="2183675"/>
            <a:ext cx="10364132" cy="4317911"/>
          </a:xfrm>
        </p:spPr>
        <p:txBody>
          <a:bodyPr anchor="ctr">
            <a:normAutofit lnSpcReduction="10000"/>
          </a:bodyPr>
          <a:lstStyle/>
          <a:p>
            <a:pPr marL="0" marR="0" indent="0" algn="just">
              <a:spcBef>
                <a:spcPts val="0"/>
              </a:spcBef>
              <a:spcAft>
                <a:spcPts val="0"/>
              </a:spcAft>
              <a:buNone/>
            </a:pPr>
            <a:r>
              <a:rPr lang="en-US" sz="2400" b="1" dirty="0">
                <a:solidFill>
                  <a:srgbClr val="000000"/>
                </a:solidFill>
                <a:latin typeface="Times New Roman" panose="02020603050405020304" pitchFamily="18" charset="0"/>
              </a:rPr>
              <a:t>c)	</a:t>
            </a:r>
            <a:r>
              <a:rPr lang="en-US" sz="2400" b="1" dirty="0">
                <a:solidFill>
                  <a:srgbClr val="000000"/>
                </a:solidFill>
                <a:effectLst/>
                <a:latin typeface="Times New Roman" panose="02020603050405020304" pitchFamily="18" charset="0"/>
              </a:rPr>
              <a:t>Customers behavior</a:t>
            </a:r>
          </a:p>
          <a:p>
            <a:pPr marL="0" marR="0" indent="0" algn="just">
              <a:spcBef>
                <a:spcPts val="0"/>
              </a:spcBef>
              <a:spcAft>
                <a:spcPts val="0"/>
              </a:spcAft>
              <a:buNone/>
            </a:pPr>
            <a:endParaRPr lang="en-US" sz="2400" dirty="0">
              <a:solidFill>
                <a:srgbClr val="000000"/>
              </a:solidFill>
              <a:effectLst/>
              <a:latin typeface="Times New Roman" panose="02020603050405020304" pitchFamily="18" charset="0"/>
            </a:endParaRPr>
          </a:p>
          <a:p>
            <a:pPr marL="0" marR="0" indent="0" algn="just">
              <a:spcBef>
                <a:spcPts val="0"/>
              </a:spcBef>
              <a:spcAft>
                <a:spcPts val="0"/>
              </a:spcAft>
              <a:buNone/>
            </a:pPr>
            <a:r>
              <a:rPr lang="en-US" sz="2400" dirty="0">
                <a:solidFill>
                  <a:srgbClr val="000000"/>
                </a:solidFill>
                <a:effectLst/>
                <a:latin typeface="Times New Roman" panose="02020603050405020304" pitchFamily="18" charset="0"/>
              </a:rPr>
              <a:t>Another thing to consider in the queuing structure is the behavior or attitude of the customers entering the queuing system. On this basis, the customers may be classified as being patient, or impatient.</a:t>
            </a:r>
          </a:p>
          <a:p>
            <a:pPr marL="0" marR="0" indent="0" algn="just">
              <a:spcBef>
                <a:spcPts val="0"/>
              </a:spcBef>
              <a:spcAft>
                <a:spcPts val="0"/>
              </a:spcAft>
              <a:buNone/>
            </a:pPr>
            <a:endParaRPr lang="en-US" sz="2400" dirty="0">
              <a:solidFill>
                <a:srgbClr val="000000"/>
              </a:solidFill>
              <a:effectLst/>
              <a:latin typeface="Times New Roman" panose="02020603050405020304" pitchFamily="18"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Balking:</a:t>
            </a:r>
            <a:r>
              <a:rPr lang="en-US" sz="2400" b="0" i="0" dirty="0">
                <a:solidFill>
                  <a:srgbClr val="000000"/>
                </a:solidFill>
                <a:effectLst/>
                <a:latin typeface="Times New Roman" panose="02020603050405020304" pitchFamily="18" charset="0"/>
              </a:rPr>
              <a:t> A customer may leave the queue because the queue is too long or the estimated waiting time is too long or waiting space is inadequate, for desired service and may decide to return for service at a later time. In queuing theory this is known as </a:t>
            </a:r>
            <a:r>
              <a:rPr lang="en-US" sz="2400" i="0" dirty="0">
                <a:solidFill>
                  <a:srgbClr val="000000"/>
                </a:solidFill>
                <a:effectLst/>
                <a:latin typeface="Times New Roman" panose="02020603050405020304" pitchFamily="18" charset="0"/>
              </a:rPr>
              <a:t>balking.</a:t>
            </a:r>
          </a:p>
          <a:p>
            <a:pPr marL="0" marR="0" indent="0" algn="just">
              <a:spcBef>
                <a:spcPts val="0"/>
              </a:spcBef>
              <a:spcAft>
                <a:spcPts val="0"/>
              </a:spcAft>
              <a:buNone/>
            </a:pPr>
            <a:endParaRPr lang="en-US" sz="2400" dirty="0">
              <a:solidFill>
                <a:srgbClr val="000000"/>
              </a:solidFill>
              <a:latin typeface="Calibri" panose="020F0502020204030204" pitchFamily="34" charset="0"/>
            </a:endParaRPr>
          </a:p>
          <a:p>
            <a:pPr marL="400050" marR="0" indent="-400050" algn="just">
              <a:spcBef>
                <a:spcPts val="0"/>
              </a:spcBef>
              <a:spcAft>
                <a:spcPts val="0"/>
              </a:spcAft>
              <a:buFont typeface="+mj-lt"/>
              <a:buAutoNum type="romanLcPeriod"/>
            </a:pPr>
            <a:r>
              <a:rPr lang="en-US" sz="2400" b="1" i="0" dirty="0">
                <a:solidFill>
                  <a:srgbClr val="000000"/>
                </a:solidFill>
                <a:effectLst/>
                <a:latin typeface="Times New Roman" panose="02020603050405020304" pitchFamily="18" charset="0"/>
              </a:rPr>
              <a:t>Reneging:</a:t>
            </a:r>
            <a:r>
              <a:rPr lang="en-US" sz="2400" b="0" i="0" dirty="0">
                <a:solidFill>
                  <a:srgbClr val="000000"/>
                </a:solidFill>
                <a:effectLst/>
                <a:latin typeface="Times New Roman" panose="02020603050405020304" pitchFamily="18" charset="0"/>
              </a:rPr>
              <a:t> A customer, after joining the queue, waits for some time and leaves the service system due to intolerable delay or due to impatience.</a:t>
            </a:r>
            <a:endParaRPr lang="en-US" sz="2400" b="0" i="0" dirty="0">
              <a:solidFill>
                <a:srgbClr val="000000"/>
              </a:solidFill>
              <a:effectLst/>
              <a:latin typeface="Calibri" panose="020F0502020204030204" pitchFamily="34" charset="0"/>
            </a:endParaRPr>
          </a:p>
          <a:p>
            <a:pPr marL="0" marR="0" indent="0" algn="just">
              <a:spcBef>
                <a:spcPts val="0"/>
              </a:spcBef>
              <a:spcAft>
                <a:spcPts val="0"/>
              </a:spcAft>
              <a:buNone/>
            </a:pPr>
            <a:endParaRPr lang="en-US" sz="240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45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414211" y="2491718"/>
            <a:ext cx="10364132" cy="3563553"/>
          </a:xfrm>
        </p:spPr>
        <p:txBody>
          <a:bodyPr anchor="ctr">
            <a:normAutofit/>
          </a:bodyPr>
          <a:lstStyle/>
          <a:p>
            <a:pPr marL="628650" marR="0" indent="-400050" algn="just">
              <a:lnSpc>
                <a:spcPct val="100000"/>
              </a:lnSpc>
              <a:spcBef>
                <a:spcPts val="0"/>
              </a:spcBef>
              <a:spcAft>
                <a:spcPts val="0"/>
              </a:spcAft>
              <a:buAutoNum type="romanLcPeriod" startAt="3"/>
            </a:pPr>
            <a:r>
              <a:rPr lang="en-US" sz="2400" b="1" i="0" dirty="0">
                <a:solidFill>
                  <a:srgbClr val="000000"/>
                </a:solidFill>
                <a:effectLst/>
                <a:latin typeface="Times New Roman" panose="02020603050405020304" pitchFamily="18" charset="0"/>
              </a:rPr>
              <a:t>Jockeying:</a:t>
            </a:r>
            <a:r>
              <a:rPr lang="en-US" sz="2400" b="0" i="0" dirty="0">
                <a:solidFill>
                  <a:srgbClr val="000000"/>
                </a:solidFill>
                <a:effectLst/>
                <a:latin typeface="Times New Roman" panose="02020603050405020304" pitchFamily="18" charset="0"/>
              </a:rPr>
              <a:t> A customer who switches from one queue to another, hoping to receive service more quickly, is said to be jockeying.</a:t>
            </a:r>
          </a:p>
          <a:p>
            <a:pPr marR="0" indent="0" algn="just">
              <a:lnSpc>
                <a:spcPct val="100000"/>
              </a:lnSpc>
              <a:spcBef>
                <a:spcPts val="0"/>
              </a:spcBef>
              <a:spcAft>
                <a:spcPts val="0"/>
              </a:spcAft>
              <a:buNone/>
            </a:pPr>
            <a:endParaRPr lang="en-US" sz="2400" dirty="0">
              <a:solidFill>
                <a:srgbClr val="000000"/>
              </a:solidFill>
              <a:latin typeface="Calibri" panose="020F0502020204030204" pitchFamily="34" charset="0"/>
            </a:endParaRPr>
          </a:p>
          <a:p>
            <a:pPr marL="628650" marR="0" indent="-400050" algn="just">
              <a:lnSpc>
                <a:spcPct val="100000"/>
              </a:lnSpc>
              <a:spcBef>
                <a:spcPts val="0"/>
              </a:spcBef>
              <a:spcAft>
                <a:spcPts val="0"/>
              </a:spcAft>
              <a:buAutoNum type="romanLcPeriod" startAt="3"/>
            </a:pPr>
            <a:r>
              <a:rPr lang="en-US" sz="2400" b="1" i="0" dirty="0">
                <a:solidFill>
                  <a:srgbClr val="000000"/>
                </a:solidFill>
                <a:effectLst/>
                <a:latin typeface="Times New Roman" panose="02020603050405020304" pitchFamily="18" charset="0"/>
              </a:rPr>
              <a:t>Priorities:</a:t>
            </a:r>
            <a:r>
              <a:rPr lang="en-US" sz="2400" b="0" i="0" dirty="0">
                <a:solidFill>
                  <a:srgbClr val="000000"/>
                </a:solidFill>
                <a:effectLst/>
                <a:latin typeface="Times New Roman" panose="02020603050405020304" pitchFamily="18" charset="0"/>
              </a:rPr>
              <a:t> In certain applications some customers are served before others regardless of their order of arrival. These customers have priority over others.</a:t>
            </a:r>
            <a:endParaRPr lang="en-US" sz="2400" b="0" i="0" dirty="0">
              <a:solidFill>
                <a:srgbClr val="000000"/>
              </a:solidFill>
              <a:effectLst/>
              <a:latin typeface="Calibri" panose="020F0502020204030204" pitchFamily="34" charset="0"/>
            </a:endParaRPr>
          </a:p>
          <a:p>
            <a:pPr marL="0" marR="0" indent="0" algn="just">
              <a:spcBef>
                <a:spcPts val="0"/>
              </a:spcBef>
              <a:spcAft>
                <a:spcPts val="0"/>
              </a:spcAft>
              <a:buNone/>
            </a:pPr>
            <a:endParaRPr lang="en-US" sz="240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1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414211" y="2491718"/>
            <a:ext cx="10364132" cy="3563553"/>
          </a:xfrm>
        </p:spPr>
        <p:txBody>
          <a:bodyPr anchor="ctr">
            <a:normAutofit/>
          </a:bodyPr>
          <a:lstStyle/>
          <a:p>
            <a:pPr marL="0" marR="0" indent="0" algn="just">
              <a:spcBef>
                <a:spcPts val="0"/>
              </a:spcBef>
              <a:spcAft>
                <a:spcPts val="0"/>
              </a:spcAft>
              <a:buNone/>
            </a:pPr>
            <a:endParaRPr lang="en-US" sz="200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A6BA4712-63D1-8FBB-85D1-B08C6689B30F}"/>
              </a:ext>
            </a:extLst>
          </p:cNvPr>
          <p:cNvPicPr>
            <a:picLocks noChangeAspect="1"/>
          </p:cNvPicPr>
          <p:nvPr/>
        </p:nvPicPr>
        <p:blipFill>
          <a:blip r:embed="rId2"/>
          <a:stretch>
            <a:fillRect/>
          </a:stretch>
        </p:blipFill>
        <p:spPr>
          <a:xfrm>
            <a:off x="1472708" y="484204"/>
            <a:ext cx="9246583" cy="5571067"/>
          </a:xfrm>
          <a:prstGeom prst="rect">
            <a:avLst/>
          </a:prstGeom>
        </p:spPr>
      </p:pic>
    </p:spTree>
    <p:extLst>
      <p:ext uri="{BB962C8B-B14F-4D97-AF65-F5344CB8AC3E}">
        <p14:creationId xmlns:p14="http://schemas.microsoft.com/office/powerpoint/2010/main" val="269323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Service Mechanism or Service Facility</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414211" y="2491718"/>
            <a:ext cx="10364132" cy="3563553"/>
          </a:xfrm>
        </p:spPr>
        <p:txBody>
          <a:bodyPr anchor="ctr">
            <a:normAutofit/>
          </a:bodyPr>
          <a:lstStyle/>
          <a:p>
            <a:pPr marL="0" marR="0" indent="0" algn="just">
              <a:spcBef>
                <a:spcPts val="0"/>
              </a:spcBef>
              <a:spcAft>
                <a:spcPts val="0"/>
              </a:spcAft>
              <a:buNone/>
            </a:pPr>
            <a:endParaRPr lang="en-US" sz="200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E3FA2E-8131-4D4A-8A5D-F88FD68C37CF}"/>
              </a:ext>
            </a:extLst>
          </p:cNvPr>
          <p:cNvPicPr>
            <a:picLocks noChangeAspect="1"/>
          </p:cNvPicPr>
          <p:nvPr/>
        </p:nvPicPr>
        <p:blipFill>
          <a:blip r:embed="rId2"/>
          <a:stretch>
            <a:fillRect/>
          </a:stretch>
        </p:blipFill>
        <p:spPr>
          <a:xfrm>
            <a:off x="2057265" y="1933836"/>
            <a:ext cx="8728960" cy="4260135"/>
          </a:xfrm>
          <a:prstGeom prst="rect">
            <a:avLst/>
          </a:prstGeom>
        </p:spPr>
      </p:pic>
    </p:spTree>
    <p:extLst>
      <p:ext uri="{BB962C8B-B14F-4D97-AF65-F5344CB8AC3E}">
        <p14:creationId xmlns:p14="http://schemas.microsoft.com/office/powerpoint/2010/main" val="186419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10006093" cy="1188720"/>
          </a:xfrm>
        </p:spPr>
        <p:txBody>
          <a:bodyPr>
            <a:normAutofit fontScale="90000"/>
          </a:bodyPr>
          <a:lstStyle/>
          <a:p>
            <a:pPr algn="just"/>
            <a:r>
              <a:rPr lang="en-US" dirty="0">
                <a:solidFill>
                  <a:schemeClr val="tx1">
                    <a:lumMod val="85000"/>
                    <a:lumOff val="15000"/>
                  </a:schemeClr>
                </a:solidFill>
              </a:rPr>
              <a:t>OPERATING CHARACTERISTICS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860178"/>
          </a:xfrm>
        </p:spPr>
        <p:txBody>
          <a:bodyPr anchor="ctr">
            <a:normAutofit/>
          </a:bodyPr>
          <a:lstStyle/>
          <a:p>
            <a:pPr marL="0" indent="0">
              <a:buNone/>
            </a:pPr>
            <a:r>
              <a:rPr lang="en-US" sz="2400" b="0" i="0" u="none" strike="noStrike" baseline="0" dirty="0">
                <a:solidFill>
                  <a:srgbClr val="000000"/>
                </a:solidFill>
                <a:latin typeface="Times New Roman" panose="02020603050405020304" pitchFamily="18" charset="0"/>
              </a:rPr>
              <a:t>For studying queuing system, we have to set up a set of equations. We have to solve these equations to determine the operating characteristics (or performance measures). There are two types of solutions of these equations: (</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rPr>
              <a:t>Transient </a:t>
            </a:r>
          </a:p>
          <a:p>
            <a:pPr marL="0" indent="0">
              <a:buNone/>
            </a:pPr>
            <a:r>
              <a:rPr lang="en-US" sz="2400" b="1"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(ii)</a:t>
            </a:r>
            <a:r>
              <a:rPr lang="en-US" sz="2400" b="1" i="0" u="none" strike="noStrike" baseline="0" dirty="0">
                <a:solidFill>
                  <a:srgbClr val="000000"/>
                </a:solidFill>
                <a:latin typeface="Times New Roman" panose="02020603050405020304" pitchFamily="18" charset="0"/>
              </a:rPr>
              <a:t>Steady state</a:t>
            </a:r>
            <a:r>
              <a:rPr lang="en-US" sz="2400" b="0" i="0" u="none" strike="noStrike" baseline="0" dirty="0">
                <a:solidFill>
                  <a:srgbClr val="000000"/>
                </a:solidFill>
                <a:latin typeface="Times New Roman" panose="02020603050405020304" pitchFamily="18" charset="0"/>
              </a:rPr>
              <a:t>. </a:t>
            </a:r>
          </a:p>
          <a:p>
            <a:r>
              <a:rPr lang="en-US" sz="2400" b="1" i="0" u="none" strike="noStrike" baseline="0" dirty="0">
                <a:solidFill>
                  <a:srgbClr val="000000"/>
                </a:solidFill>
                <a:latin typeface="Times New Roman" panose="02020603050405020304" pitchFamily="18" charset="0"/>
              </a:rPr>
              <a:t>Transient solutions</a:t>
            </a:r>
            <a:r>
              <a:rPr lang="en-US" sz="2400" b="0" i="0" u="none" strike="noStrike" baseline="0" dirty="0">
                <a:solidFill>
                  <a:srgbClr val="000000"/>
                </a:solidFill>
                <a:latin typeface="Times New Roman" panose="02020603050405020304" pitchFamily="18" charset="0"/>
              </a:rPr>
              <a:t>: The time dependent solutions are known as transient solutions. </a:t>
            </a:r>
          </a:p>
          <a:p>
            <a:r>
              <a:rPr lang="en-US" sz="2400" b="1" i="0" u="none" strike="noStrike" baseline="0" dirty="0">
                <a:solidFill>
                  <a:srgbClr val="000000"/>
                </a:solidFill>
                <a:latin typeface="Times New Roman" panose="02020603050405020304" pitchFamily="18" charset="0"/>
              </a:rPr>
              <a:t>Steady state solutions</a:t>
            </a:r>
            <a:r>
              <a:rPr lang="en-US" sz="2400" b="0" i="0" u="none" strike="noStrike" baseline="0" dirty="0">
                <a:solidFill>
                  <a:srgbClr val="000000"/>
                </a:solidFill>
                <a:latin typeface="Times New Roman" panose="02020603050405020304" pitchFamily="18" charset="0"/>
              </a:rPr>
              <a:t>: These solutions are independent of time and represent the probability of the system being in a particular state in the long run. </a:t>
            </a:r>
            <a:endParaRPr lang="en-US" sz="2400" dirty="0">
              <a:solidFill>
                <a:srgbClr val="000000"/>
              </a:solidFill>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11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324297" y="0"/>
            <a:ext cx="10578143" cy="1188720"/>
          </a:xfrm>
        </p:spPr>
        <p:txBody>
          <a:bodyPr>
            <a:normAutofit fontScale="90000"/>
          </a:bodyPr>
          <a:lstStyle/>
          <a:p>
            <a:pPr algn="just"/>
            <a:r>
              <a:rPr lang="en-US" dirty="0">
                <a:solidFill>
                  <a:schemeClr val="tx1">
                    <a:lumMod val="85000"/>
                    <a:lumOff val="15000"/>
                  </a:schemeClr>
                </a:solidFill>
              </a:rPr>
              <a:t>Operating characteristics/ Performance Measures</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056353" y="1232037"/>
            <a:ext cx="10364132" cy="4975860"/>
          </a:xfrm>
        </p:spPr>
        <p:txBody>
          <a:bodyPr anchor="ctr">
            <a:noAutofit/>
          </a:bodyPr>
          <a:lstStyle/>
          <a:p>
            <a:pPr marL="0" indent="0" algn="just">
              <a:buNone/>
            </a:pPr>
            <a:r>
              <a:rPr lang="en-US" sz="2000" b="0" i="0" u="none" strike="noStrike" baseline="0" dirty="0">
                <a:solidFill>
                  <a:srgbClr val="000000"/>
                </a:solidFill>
                <a:latin typeface="Times New Roman" panose="02020603050405020304" pitchFamily="18" charset="0"/>
              </a:rPr>
              <a:t>Performance Measures of a queuing system are determined by two statistical properties, namely, the probability distribution of inter-arrival times and the probability distribution of service times.</a:t>
            </a:r>
          </a:p>
          <a:p>
            <a:pPr marL="0" indent="0" algn="just">
              <a:buNone/>
            </a:pPr>
            <a:r>
              <a:rPr lang="en-US" sz="2000" b="0" i="0" u="none" strike="noStrike" baseline="0" dirty="0">
                <a:solidFill>
                  <a:srgbClr val="000000"/>
                </a:solidFill>
                <a:latin typeface="Times New Roman" panose="02020603050405020304" pitchFamily="18" charset="0"/>
              </a:rPr>
              <a:t>Some of the operating characteristics/performance measures of any queueing system that are of general interest for analyzing the system are listed below:</a:t>
            </a:r>
          </a:p>
          <a:p>
            <a:pPr marL="0" indent="0" algn="just">
              <a:buNone/>
            </a:pPr>
            <a:r>
              <a:rPr lang="en-US" sz="2000" dirty="0">
                <a:latin typeface="Times New Roman" panose="02020603050405020304" pitchFamily="18" charset="0"/>
                <a:cs typeface="Times New Roman" panose="02020603050405020304" pitchFamily="18" charset="0"/>
              </a:rPr>
              <a:t>1. Ls: The average number of customers in the queuing system (those waiting to be served and those being served).</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Ws</a:t>
            </a:r>
            <a:r>
              <a:rPr lang="en-US" sz="2000" dirty="0">
                <a:latin typeface="Times New Roman" panose="02020603050405020304" pitchFamily="18" charset="0"/>
                <a:cs typeface="Times New Roman" panose="02020603050405020304" pitchFamily="18" charset="0"/>
              </a:rPr>
              <a:t>: The average time each customer spends in the queuing system from entry into the queue to</a:t>
            </a:r>
          </a:p>
          <a:p>
            <a:pPr marL="0" indent="0" algn="just">
              <a:buNone/>
            </a:pPr>
            <a:r>
              <a:rPr lang="en-US" sz="2000" dirty="0">
                <a:latin typeface="Times New Roman" panose="02020603050405020304" pitchFamily="18" charset="0"/>
                <a:cs typeface="Times New Roman" panose="02020603050405020304" pitchFamily="18" charset="0"/>
              </a:rPr>
              <a:t>completion of the service (the time spent waiting in the queue and during the service).</a:t>
            </a:r>
          </a:p>
          <a:p>
            <a:pPr marL="0" indent="0" algn="just">
              <a:buNone/>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Lq</a:t>
            </a:r>
            <a:r>
              <a:rPr lang="en-US" sz="2000" dirty="0">
                <a:latin typeface="Times New Roman" panose="02020603050405020304" pitchFamily="18" charset="0"/>
                <a:cs typeface="Times New Roman" panose="02020603050405020304" pitchFamily="18" charset="0"/>
              </a:rPr>
              <a:t>: The average number of customers in the queue waiting to get service (this excludes customers</a:t>
            </a:r>
          </a:p>
          <a:p>
            <a:pPr marL="0" indent="0" algn="just">
              <a:buNone/>
            </a:pPr>
            <a:r>
              <a:rPr lang="en-US" sz="2000" dirty="0">
                <a:latin typeface="Times New Roman" panose="02020603050405020304" pitchFamily="18" charset="0"/>
                <a:cs typeface="Times New Roman" panose="02020603050405020304" pitchFamily="18" charset="0"/>
              </a:rPr>
              <a:t>undergoing service).</a:t>
            </a:r>
          </a:p>
          <a:p>
            <a:pPr marL="0" indent="0" algn="just">
              <a:buNone/>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Wq</a:t>
            </a:r>
            <a:r>
              <a:rPr lang="en-US" sz="2000" dirty="0">
                <a:latin typeface="Times New Roman" panose="02020603050405020304" pitchFamily="18" charset="0"/>
                <a:cs typeface="Times New Roman" panose="02020603050405020304" pitchFamily="18" charset="0"/>
              </a:rPr>
              <a:t>: The average time each customer spends in the queue waiting to get service (this excludes customers time spent during the service).</a:t>
            </a:r>
          </a:p>
          <a:p>
            <a:pPr marL="0" indent="0" algn="just">
              <a:buNone/>
            </a:pPr>
            <a:r>
              <a:rPr lang="en-US" sz="2000" dirty="0">
                <a:latin typeface="Times New Roman" panose="02020603050405020304" pitchFamily="18" charset="0"/>
                <a:cs typeface="Times New Roman" panose="02020603050405020304" pitchFamily="18" charset="0"/>
              </a:rPr>
              <a:t>5. Service idle time: The relative frequency with which the service system is idle.</a:t>
            </a: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89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CLASSIFICATION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985282"/>
          </a:xfrm>
        </p:spPr>
        <p:txBody>
          <a:bodyPr anchor="ctr">
            <a:normAutofit fontScale="92500" lnSpcReduction="20000"/>
          </a:bodyPr>
          <a:lstStyle/>
          <a:p>
            <a:pPr marR="0" indent="0" algn="just">
              <a:lnSpc>
                <a:spcPct val="15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Generally, queueing models are described by five symbols </a:t>
            </a:r>
          </a:p>
          <a:p>
            <a:pPr marR="0" indent="0" algn="just">
              <a:lnSpc>
                <a:spcPct val="15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such as a/b/c: d/e or a/b/c/d/e. </a:t>
            </a:r>
          </a:p>
          <a:p>
            <a:pPr marL="571500" indent="-342900" algn="just">
              <a:lnSpc>
                <a:spcPct val="150000"/>
              </a:lnSpc>
              <a:spcBef>
                <a:spcPts val="0"/>
              </a:spcBef>
            </a:pPr>
            <a:r>
              <a:rPr lang="en-US" sz="2400" dirty="0">
                <a:latin typeface="Times New Roman" panose="02020603050405020304" pitchFamily="18" charset="0"/>
                <a:cs typeface="Times New Roman" panose="02020603050405020304" pitchFamily="18" charset="0"/>
              </a:rPr>
              <a:t>The first symbol ‘a’ describes the arrival process. </a:t>
            </a:r>
          </a:p>
          <a:p>
            <a:pPr marL="571500" indent="-342900" algn="just">
              <a:lnSpc>
                <a:spcPct val="150000"/>
              </a:lnSpc>
              <a:spcBef>
                <a:spcPts val="0"/>
              </a:spcBef>
            </a:pPr>
            <a:r>
              <a:rPr lang="en-US" sz="2400" dirty="0">
                <a:latin typeface="Times New Roman" panose="02020603050405020304" pitchFamily="18" charset="0"/>
                <a:cs typeface="Times New Roman" panose="02020603050405020304" pitchFamily="18" charset="0"/>
              </a:rPr>
              <a:t>The second symbol ‘b’ describes the service time distribution. </a:t>
            </a:r>
          </a:p>
          <a:p>
            <a:pPr marL="571500" indent="-342900" algn="just">
              <a:lnSpc>
                <a:spcPct val="150000"/>
              </a:lnSpc>
              <a:spcBef>
                <a:spcPts val="0"/>
              </a:spcBef>
            </a:pPr>
            <a:r>
              <a:rPr lang="en-US" sz="2400" dirty="0">
                <a:latin typeface="Times New Roman" panose="02020603050405020304" pitchFamily="18" charset="0"/>
                <a:cs typeface="Times New Roman" panose="02020603050405020304" pitchFamily="18" charset="0"/>
              </a:rPr>
              <a:t>The third symbols ‘c’ stands for the number of servers. </a:t>
            </a:r>
          </a:p>
          <a:p>
            <a:pPr marL="571500" indent="-342900" algn="just">
              <a:lnSpc>
                <a:spcPct val="150000"/>
              </a:lnSpc>
              <a:spcBef>
                <a:spcPts val="0"/>
              </a:spcBef>
            </a:pPr>
            <a:r>
              <a:rPr lang="en-US" sz="2400" dirty="0">
                <a:latin typeface="Times New Roman" panose="02020603050405020304" pitchFamily="18" charset="0"/>
                <a:cs typeface="Times New Roman" panose="02020603050405020304" pitchFamily="18" charset="0"/>
              </a:rPr>
              <a:t>The symbols ‘d’ and ‘e’ stand for the system capacity and queue discipline respectively.</a:t>
            </a:r>
          </a:p>
          <a:p>
            <a:pPr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First three symbols i.e. a/b/c in the above notation were described by D. Kendall in 1953. Later, A. Lee in 1966 added the fourth (d) and fifth (e) to the Kendall notation.</a:t>
            </a: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65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B0F487-8571-D6DB-9511-F1CF33DEC4BB}"/>
              </a:ext>
            </a:extLst>
          </p:cNvPr>
          <p:cNvSpPr>
            <a:spLocks noGrp="1"/>
          </p:cNvSpPr>
          <p:nvPr>
            <p:ph type="title"/>
          </p:nvPr>
        </p:nvSpPr>
        <p:spPr>
          <a:xfrm>
            <a:off x="1137036" y="548640"/>
            <a:ext cx="9543405" cy="1188720"/>
          </a:xfrm>
        </p:spPr>
        <p:txBody>
          <a:bodyPr>
            <a:normAutofit/>
          </a:bodyPr>
          <a:lstStyle/>
          <a:p>
            <a:r>
              <a:rPr lang="en-IN">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2FBE1DF8-5184-AAD0-39E0-EF7BC4F80BE8}"/>
              </a:ext>
            </a:extLst>
          </p:cNvPr>
          <p:cNvSpPr>
            <a:spLocks noGrp="1"/>
          </p:cNvSpPr>
          <p:nvPr>
            <p:ph idx="1"/>
          </p:nvPr>
        </p:nvSpPr>
        <p:spPr>
          <a:xfrm>
            <a:off x="1267465" y="1504141"/>
            <a:ext cx="9657070" cy="5090159"/>
          </a:xfrm>
        </p:spPr>
        <p:txBody>
          <a:bodyPr anchor="ctr">
            <a:normAutofit/>
          </a:bodyPr>
          <a:lstStyle/>
          <a:p>
            <a:pPr algn="just">
              <a:lnSpc>
                <a:spcPct val="10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study of waiting lines, called queuing theory is one of the oldest and most widely used Operations Research techniques.  Waiting lines are the most frequently encountered problem in our daily life. </a:t>
            </a:r>
          </a:p>
          <a:p>
            <a:pPr algn="just">
              <a:lnSpc>
                <a:spcPct val="10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queuing theory, also called the waiting line theory, owes its development to A. K. Erlang’s efforts to analyze telephone traffic congestion with a view to satisfying the randomly arising demand for the services of the </a:t>
            </a:r>
            <a:r>
              <a:rPr lang="en-US" sz="2400" dirty="0" err="1">
                <a:solidFill>
                  <a:schemeClr val="tx1">
                    <a:lumMod val="85000"/>
                    <a:lumOff val="15000"/>
                  </a:schemeClr>
                </a:solidFill>
                <a:latin typeface="Times New Roman" panose="02020603050405020304" pitchFamily="18" charset="0"/>
                <a:cs typeface="Times New Roman" panose="02020603050405020304" pitchFamily="18" charset="0"/>
              </a:rPr>
              <a:t>Corpenhagen</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automatic telephone system, in the year 1909. </a:t>
            </a:r>
          </a:p>
          <a:p>
            <a:pPr algn="just">
              <a:lnSpc>
                <a:spcPct val="10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theory is applicable to situation where the customers arrive at some service stations for some service; wait (occasionally not); and then leave the system after getting the service.</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115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CLASSIFICATION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7"/>
            <a:ext cx="10364132" cy="4322739"/>
          </a:xfrm>
        </p:spPr>
        <p:txBody>
          <a:bodyPr anchor="ctr">
            <a:noAutofit/>
          </a:bodyPr>
          <a:lstStyle/>
          <a:p>
            <a:pPr marR="0" indent="0" algn="just">
              <a:lnSpc>
                <a:spcPct val="150000"/>
              </a:lnSpc>
              <a:spcBef>
                <a:spcPts val="0"/>
              </a:spcBef>
              <a:spcAft>
                <a:spcPts val="0"/>
              </a:spcAft>
              <a:buNone/>
            </a:pPr>
            <a:r>
              <a:rPr lang="en-US" sz="2200" b="1" dirty="0">
                <a:latin typeface="Times New Roman" panose="02020603050405020304" pitchFamily="18" charset="0"/>
                <a:cs typeface="Times New Roman" panose="02020603050405020304" pitchFamily="18" charset="0"/>
              </a:rPr>
              <a:t>Remark: </a:t>
            </a:r>
            <a:r>
              <a:rPr lang="en-US" sz="2200" dirty="0">
                <a:latin typeface="Times New Roman" panose="02020603050405020304" pitchFamily="18" charset="0"/>
                <a:cs typeface="Times New Roman" panose="02020603050405020304" pitchFamily="18" charset="0"/>
              </a:rPr>
              <a:t>The fifth symbol (e) from the notation can be omitted if the system has FCFS queue discipline and for this case it can be described as a/b/c/d. Moreover, if the system has infinite capacity with FCFS queue discipline then we can use simply a/b/c or a/b/c:  /FCFS for describing the queueing system.</a:t>
            </a:r>
          </a:p>
          <a:p>
            <a:pPr marR="0" indent="0" algn="just">
              <a:lnSpc>
                <a:spcPct val="150000"/>
              </a:lnSpc>
              <a:spcBef>
                <a:spcPts val="0"/>
              </a:spcBef>
              <a:spcAft>
                <a:spcPts val="0"/>
              </a:spcAft>
              <a:buNone/>
            </a:pPr>
            <a:r>
              <a:rPr lang="en-US" sz="2200" b="1" dirty="0">
                <a:latin typeface="Times New Roman" panose="02020603050405020304" pitchFamily="18" charset="0"/>
                <a:cs typeface="Times New Roman" panose="02020603050405020304" pitchFamily="18" charset="0"/>
              </a:rPr>
              <a:t>Note: </a:t>
            </a:r>
            <a:r>
              <a:rPr lang="en-US" sz="2200" dirty="0">
                <a:latin typeface="Times New Roman" panose="02020603050405020304" pitchFamily="18" charset="0"/>
                <a:cs typeface="Times New Roman" panose="02020603050405020304" pitchFamily="18" charset="0"/>
              </a:rPr>
              <a:t>If arrivals follow Poisson distribution and departures follow exponential distribution, symbol M is used in place of ‘a’ and ‘b’ e.g., suppose there is a single server then we can use the notation M/M/1(here we consider infinite capacity and FCFS queue discipline).</a:t>
            </a:r>
            <a:endParaRPr lang="en-IN" sz="22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22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CLASSIFICATION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985282"/>
          </a:xfrm>
        </p:spPr>
        <p:txBody>
          <a:bodyPr anchor="ctr">
            <a:noAutofit/>
          </a:bodyPr>
          <a:lstStyle/>
          <a:p>
            <a:pPr marR="0" indent="0" algn="just">
              <a:lnSpc>
                <a:spcPct val="15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Remark: </a:t>
            </a:r>
            <a:r>
              <a:rPr lang="en-US" sz="2000" dirty="0">
                <a:latin typeface="Times New Roman" panose="02020603050405020304" pitchFamily="18" charset="0"/>
                <a:cs typeface="Times New Roman" panose="02020603050405020304" pitchFamily="18" charset="0"/>
              </a:rPr>
              <a:t>The fifth symbol (e) from the notation can be omitted if the system has FCFS queue discipline and for this case it can be described as a/b/c/d. Moreover, if the system has infinite capacity with FCFS queue discipline then we can use simply a/b/c or a/b/c:  /FCFS for describing the queueing system.</a:t>
            </a:r>
          </a:p>
          <a:p>
            <a:pPr marR="0" indent="0" algn="just">
              <a:lnSpc>
                <a:spcPct val="15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If arrivals follow Poisson distribution and departures follow exponential distribution, symbol M is used in place of ‘a’ and ‘b’ e.g., suppose there is a single server then we can use the notation M/M/1(here we consider infinite capacity and FCFS queue discipline).</a:t>
            </a: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970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CLASSIFICATION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985282"/>
          </a:xfrm>
        </p:spPr>
        <p:txBody>
          <a:bodyPr anchor="ctr">
            <a:noAutofit/>
          </a:bodyPr>
          <a:lstStyle/>
          <a:p>
            <a:pPr marR="0" indent="0" algn="just">
              <a:lnSpc>
                <a:spcPct val="150000"/>
              </a:lnSpc>
              <a:spcBef>
                <a:spcPts val="0"/>
              </a:spcBef>
              <a:spcAft>
                <a:spcPts val="0"/>
              </a:spcAft>
              <a:buNone/>
            </a:pPr>
            <a:r>
              <a:rPr lang="en-US" sz="2200" b="1" dirty="0">
                <a:latin typeface="Times New Roman" panose="02020603050405020304" pitchFamily="18" charset="0"/>
                <a:cs typeface="Times New Roman" panose="02020603050405020304" pitchFamily="18" charset="0"/>
              </a:rPr>
              <a:t>Poisson distribution:</a:t>
            </a:r>
            <a:r>
              <a:rPr lang="en-US" sz="2200" dirty="0">
                <a:latin typeface="Times New Roman" panose="02020603050405020304" pitchFamily="18" charset="0"/>
                <a:cs typeface="Times New Roman" panose="02020603050405020304" pitchFamily="18" charset="0"/>
              </a:rPr>
              <a:t> In probability theory and statistics, the Poisson distribution is a discrete probability distribution that expresses the probability of a given number of events occurring in a fixed interval of time or space if these events occur with a known constant mean rate and independently of the time since the last event.</a:t>
            </a:r>
          </a:p>
          <a:p>
            <a:pPr marR="0" indent="0" algn="just">
              <a:lnSpc>
                <a:spcPct val="150000"/>
              </a:lnSpc>
              <a:spcBef>
                <a:spcPts val="0"/>
              </a:spcBef>
              <a:spcAft>
                <a:spcPts val="0"/>
              </a:spcAft>
              <a:buNone/>
            </a:pPr>
            <a:r>
              <a:rPr lang="en-US" sz="2200" b="1" dirty="0">
                <a:latin typeface="Times New Roman" panose="02020603050405020304" pitchFamily="18" charset="0"/>
                <a:cs typeface="Times New Roman" panose="02020603050405020304" pitchFamily="18" charset="0"/>
              </a:rPr>
              <a:t>Exponential distribution:</a:t>
            </a:r>
            <a:r>
              <a:rPr lang="en-US" sz="2200" dirty="0">
                <a:latin typeface="Times New Roman" panose="02020603050405020304" pitchFamily="18" charset="0"/>
                <a:cs typeface="Times New Roman" panose="02020603050405020304" pitchFamily="18" charset="0"/>
              </a:rPr>
              <a:t> In probability theory and statistics, the exponential distribution or negative exponential distribution is the probability distribution of the time between events in a Poisson point process, i.e., a process in which events occur continuously and independently at a constant average rate.</a:t>
            </a:r>
          </a:p>
          <a:p>
            <a:pPr marR="0" indent="0" algn="just">
              <a:lnSpc>
                <a:spcPct val="150000"/>
              </a:lnSpc>
              <a:spcBef>
                <a:spcPts val="0"/>
              </a:spcBef>
              <a:spcAft>
                <a:spcPts val="0"/>
              </a:spcAft>
              <a:buNone/>
            </a:pPr>
            <a:endParaRPr lang="en-IN" sz="22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CLASSIFICATION OF A QUEUEING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302296"/>
          </a:xfrm>
        </p:spPr>
        <p:txBody>
          <a:bodyPr anchor="ctr">
            <a:noAutofit/>
          </a:bodyPr>
          <a:lstStyle/>
          <a:p>
            <a:pPr marL="5715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Poisson Arrival / Poisson output / Number of channels / Infinite capacity / FIFO Model</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M / M / 1 / (∞ / FIFO) }</a:t>
            </a:r>
          </a:p>
          <a:p>
            <a:pPr marL="5715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Poisson Arrival / Poisson output / Number of channels / Infinite capacity / FIFO Model</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a:t>
            </a:r>
            <a:r>
              <a:rPr lang="en-US" sz="2000" i="0" u="none" strike="noStrike" baseline="0" dirty="0">
                <a:solidFill>
                  <a:srgbClr val="FF0000"/>
                </a:solidFill>
                <a:latin typeface="Times New Roman" panose="02020603050405020304" pitchFamily="18" charset="0"/>
              </a:rPr>
              <a:t>M/M/C OR M/M/C: ∞/FCFS </a:t>
            </a:r>
            <a:r>
              <a:rPr lang="en-US" sz="2000" i="0" u="none" strike="noStrike" baseline="0" dirty="0">
                <a:solidFill>
                  <a:srgbClr val="FF0000"/>
                </a:solidFill>
                <a:latin typeface="Times New Roman" panose="02020603050405020304" pitchFamily="18" charset="0"/>
                <a:cs typeface="Times New Roman" panose="02020603050405020304" pitchFamily="18" charset="0"/>
              </a:rPr>
              <a:t>}</a:t>
            </a:r>
          </a:p>
          <a:p>
            <a:pPr indent="0" algn="ctr">
              <a:lnSpc>
                <a:spcPct val="150000"/>
              </a:lnSpc>
              <a:spcBef>
                <a:spcPts val="0"/>
              </a:spcBef>
              <a:buNone/>
            </a:pPr>
            <a:r>
              <a:rPr lang="en-US" sz="2000" dirty="0">
                <a:latin typeface="Times New Roman" panose="02020603050405020304" pitchFamily="18" charset="0"/>
                <a:cs typeface="Times New Roman" panose="02020603050405020304" pitchFamily="18" charset="0"/>
              </a:rPr>
              <a:t>C=Multiple servers</a:t>
            </a:r>
          </a:p>
          <a:p>
            <a:pPr marL="571500" indent="-342900" algn="just">
              <a:lnSpc>
                <a:spcPct val="150000"/>
              </a:lnSpc>
              <a:spcBef>
                <a:spcPts val="0"/>
              </a:spcBef>
            </a:pPr>
            <a:r>
              <a:rPr lang="en-US" sz="2000" dirty="0">
                <a:latin typeface="Times New Roman" panose="02020603050405020304" pitchFamily="18" charset="0"/>
                <a:cs typeface="Times New Roman" panose="02020603050405020304" pitchFamily="18" charset="0"/>
              </a:rPr>
              <a:t>Poisson Arrival / Poisson output / Number of channels / Infinite capacity / FIFO Model</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a:t>
            </a:r>
            <a:r>
              <a:rPr lang="en-US" sz="2000" i="0" u="none" strike="noStrike" baseline="0" dirty="0">
                <a:solidFill>
                  <a:srgbClr val="FF0000"/>
                </a:solidFill>
                <a:latin typeface="Times New Roman" panose="02020603050405020304" pitchFamily="18" charset="0"/>
              </a:rPr>
              <a:t>M/M/C OR M/M/C: ∞/FCFS </a:t>
            </a:r>
            <a:r>
              <a:rPr lang="en-US" sz="2000" i="0" u="none" strike="noStrike" baseline="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717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fontScale="90000"/>
          </a:bodyPr>
          <a:lstStyle/>
          <a:p>
            <a:pPr algn="just"/>
            <a:r>
              <a:rPr lang="en-US" dirty="0">
                <a:solidFill>
                  <a:schemeClr val="tx1">
                    <a:lumMod val="85000"/>
                    <a:lumOff val="15000"/>
                  </a:schemeClr>
                </a:solidFill>
              </a:rPr>
              <a:t>Operating Characteristics or Measures of Performances of the Model 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110718"/>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1.The average number of customers (units) in the system is given by</a:t>
            </a: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3CB880-7FF9-F392-4679-2AA36B1F2F23}"/>
              </a:ext>
            </a:extLst>
          </p:cNvPr>
          <p:cNvPicPr>
            <a:picLocks noChangeAspect="1"/>
          </p:cNvPicPr>
          <p:nvPr/>
        </p:nvPicPr>
        <p:blipFill>
          <a:blip r:embed="rId3"/>
          <a:stretch>
            <a:fillRect/>
          </a:stretch>
        </p:blipFill>
        <p:spPr>
          <a:xfrm>
            <a:off x="2985738" y="3034936"/>
            <a:ext cx="3479473" cy="813138"/>
          </a:xfrm>
          <a:prstGeom prst="rect">
            <a:avLst/>
          </a:prstGeom>
        </p:spPr>
      </p:pic>
      <p:pic>
        <p:nvPicPr>
          <p:cNvPr id="7" name="Picture 6">
            <a:extLst>
              <a:ext uri="{FF2B5EF4-FFF2-40B4-BE49-F238E27FC236}">
                <a16:creationId xmlns:a16="http://schemas.microsoft.com/office/drawing/2014/main" id="{563A6BB0-B941-2CC2-3BAA-9B9C1A80BBCB}"/>
              </a:ext>
            </a:extLst>
          </p:cNvPr>
          <p:cNvPicPr>
            <a:picLocks noChangeAspect="1"/>
          </p:cNvPicPr>
          <p:nvPr/>
        </p:nvPicPr>
        <p:blipFill>
          <a:blip r:embed="rId4"/>
          <a:stretch>
            <a:fillRect/>
          </a:stretch>
        </p:blipFill>
        <p:spPr>
          <a:xfrm>
            <a:off x="1890951" y="3768214"/>
            <a:ext cx="7907073" cy="2541146"/>
          </a:xfrm>
          <a:prstGeom prst="rect">
            <a:avLst/>
          </a:prstGeom>
        </p:spPr>
      </p:pic>
    </p:spTree>
    <p:extLst>
      <p:ext uri="{BB962C8B-B14F-4D97-AF65-F5344CB8AC3E}">
        <p14:creationId xmlns:p14="http://schemas.microsoft.com/office/powerpoint/2010/main" val="124286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fontScale="90000"/>
          </a:bodyPr>
          <a:lstStyle/>
          <a:p>
            <a:pPr algn="just"/>
            <a:r>
              <a:rPr lang="en-US" dirty="0">
                <a:solidFill>
                  <a:schemeClr val="tx1">
                    <a:lumMod val="85000"/>
                    <a:lumOff val="15000"/>
                  </a:schemeClr>
                </a:solidFill>
              </a:rPr>
              <a:t>Operating Characteristics or Measures of Performances of the Model 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13934" y="3112152"/>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2. The average queue length (Expected number of customers) is </a:t>
            </a:r>
            <a:r>
              <a:rPr lang="en-US" sz="2000" dirty="0" err="1">
                <a:latin typeface="Times New Roman" panose="02020603050405020304" pitchFamily="18" charset="0"/>
                <a:cs typeface="Times New Roman" panose="02020603050405020304" pitchFamily="18" charset="0"/>
              </a:rPr>
              <a:t>Lq</a:t>
            </a: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3. </a:t>
            </a:r>
            <a:r>
              <a:rPr lang="en-US" sz="2000" b="0" i="0" u="none" strike="noStrike" baseline="0" dirty="0">
                <a:solidFill>
                  <a:srgbClr val="000000"/>
                </a:solidFill>
                <a:latin typeface="Times New Roman" panose="02020603050405020304" pitchFamily="18" charset="0"/>
              </a:rPr>
              <a:t>The average time an arrival spends in the system (Expected waiting time in system) is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AC40FA-09FC-6592-2C9E-FEE53F493B56}"/>
              </a:ext>
            </a:extLst>
          </p:cNvPr>
          <p:cNvPicPr>
            <a:picLocks noChangeAspect="1"/>
          </p:cNvPicPr>
          <p:nvPr/>
        </p:nvPicPr>
        <p:blipFill>
          <a:blip r:embed="rId3"/>
          <a:stretch>
            <a:fillRect/>
          </a:stretch>
        </p:blipFill>
        <p:spPr>
          <a:xfrm>
            <a:off x="3569011" y="2806668"/>
            <a:ext cx="3530781" cy="1244664"/>
          </a:xfrm>
          <a:prstGeom prst="rect">
            <a:avLst/>
          </a:prstGeom>
        </p:spPr>
      </p:pic>
      <p:pic>
        <p:nvPicPr>
          <p:cNvPr id="9" name="Picture 8">
            <a:extLst>
              <a:ext uri="{FF2B5EF4-FFF2-40B4-BE49-F238E27FC236}">
                <a16:creationId xmlns:a16="http://schemas.microsoft.com/office/drawing/2014/main" id="{E4936F38-1F92-2FE0-ACD0-524E882BE6C1}"/>
              </a:ext>
            </a:extLst>
          </p:cNvPr>
          <p:cNvPicPr>
            <a:picLocks noChangeAspect="1"/>
          </p:cNvPicPr>
          <p:nvPr/>
        </p:nvPicPr>
        <p:blipFill>
          <a:blip r:embed="rId4"/>
          <a:stretch>
            <a:fillRect/>
          </a:stretch>
        </p:blipFill>
        <p:spPr>
          <a:xfrm>
            <a:off x="4026156" y="4712173"/>
            <a:ext cx="4534133" cy="1644735"/>
          </a:xfrm>
          <a:prstGeom prst="rect">
            <a:avLst/>
          </a:prstGeom>
        </p:spPr>
      </p:pic>
    </p:spTree>
    <p:extLst>
      <p:ext uri="{BB962C8B-B14F-4D97-AF65-F5344CB8AC3E}">
        <p14:creationId xmlns:p14="http://schemas.microsoft.com/office/powerpoint/2010/main" val="131823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fontScale="90000"/>
          </a:bodyPr>
          <a:lstStyle/>
          <a:p>
            <a:pPr algn="just"/>
            <a:r>
              <a:rPr lang="en-US" dirty="0">
                <a:solidFill>
                  <a:schemeClr val="tx1">
                    <a:lumMod val="85000"/>
                    <a:lumOff val="15000"/>
                  </a:schemeClr>
                </a:solidFill>
              </a:rPr>
              <a:t>Operating Characteristics or Measures of Performances of the Model 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13934" y="3616145"/>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4. The average waiting time of an arrival in the queue is </a:t>
            </a:r>
            <a:r>
              <a:rPr lang="en-US" sz="2000" dirty="0" err="1">
                <a:latin typeface="Times New Roman" panose="02020603050405020304" pitchFamily="18" charset="0"/>
                <a:cs typeface="Times New Roman" panose="02020603050405020304" pitchFamily="18" charset="0"/>
              </a:rPr>
              <a:t>Wq</a:t>
            </a: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5. </a:t>
            </a:r>
            <a:r>
              <a:rPr lang="en-US" sz="2000" b="0" i="0" u="none" strike="noStrike" baseline="0" dirty="0">
                <a:solidFill>
                  <a:srgbClr val="000000"/>
                </a:solidFill>
                <a:latin typeface="Times New Roman" panose="02020603050405020304" pitchFamily="18" charset="0"/>
              </a:rPr>
              <a:t>The probability that the number of customers (units) waiting in the queue and the number of units being serviced is greater than k is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D41821-9E70-87BA-EB6F-093DDEE21191}"/>
              </a:ext>
            </a:extLst>
          </p:cNvPr>
          <p:cNvPicPr>
            <a:picLocks noChangeAspect="1"/>
          </p:cNvPicPr>
          <p:nvPr/>
        </p:nvPicPr>
        <p:blipFill>
          <a:blip r:embed="rId3"/>
          <a:stretch>
            <a:fillRect/>
          </a:stretch>
        </p:blipFill>
        <p:spPr>
          <a:xfrm>
            <a:off x="2500917" y="2780783"/>
            <a:ext cx="4407126" cy="2025754"/>
          </a:xfrm>
          <a:prstGeom prst="rect">
            <a:avLst/>
          </a:prstGeom>
        </p:spPr>
      </p:pic>
      <p:pic>
        <p:nvPicPr>
          <p:cNvPr id="8" name="Picture 7">
            <a:extLst>
              <a:ext uri="{FF2B5EF4-FFF2-40B4-BE49-F238E27FC236}">
                <a16:creationId xmlns:a16="http://schemas.microsoft.com/office/drawing/2014/main" id="{06825962-AF8E-25E5-DB09-87D1EE030DCF}"/>
              </a:ext>
            </a:extLst>
          </p:cNvPr>
          <p:cNvPicPr>
            <a:picLocks noChangeAspect="1"/>
          </p:cNvPicPr>
          <p:nvPr/>
        </p:nvPicPr>
        <p:blipFill>
          <a:blip r:embed="rId4"/>
          <a:stretch>
            <a:fillRect/>
          </a:stretch>
        </p:blipFill>
        <p:spPr>
          <a:xfrm>
            <a:off x="2500917" y="5874670"/>
            <a:ext cx="1720938" cy="539778"/>
          </a:xfrm>
          <a:prstGeom prst="rect">
            <a:avLst/>
          </a:prstGeom>
        </p:spPr>
      </p:pic>
    </p:spTree>
    <p:extLst>
      <p:ext uri="{BB962C8B-B14F-4D97-AF65-F5344CB8AC3E}">
        <p14:creationId xmlns:p14="http://schemas.microsoft.com/office/powerpoint/2010/main" val="192788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fontScale="90000"/>
          </a:bodyPr>
          <a:lstStyle/>
          <a:p>
            <a:pPr algn="just"/>
            <a:r>
              <a:rPr lang="en-US" dirty="0">
                <a:solidFill>
                  <a:schemeClr val="tx1">
                    <a:lumMod val="85000"/>
                    <a:lumOff val="15000"/>
                  </a:schemeClr>
                </a:solidFill>
              </a:rPr>
              <a:t>Operating Characteristics or Measures of Performances of the Model 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13934" y="3616145"/>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4. The probability of having a queue i.e. </a:t>
            </a: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4E344B-2DD7-4E67-6E79-34B08AD722B3}"/>
              </a:ext>
            </a:extLst>
          </p:cNvPr>
          <p:cNvPicPr>
            <a:picLocks noChangeAspect="1"/>
          </p:cNvPicPr>
          <p:nvPr/>
        </p:nvPicPr>
        <p:blipFill>
          <a:blip r:embed="rId3"/>
          <a:stretch>
            <a:fillRect/>
          </a:stretch>
        </p:blipFill>
        <p:spPr>
          <a:xfrm>
            <a:off x="1803987" y="3406584"/>
            <a:ext cx="2933851" cy="419122"/>
          </a:xfrm>
          <a:prstGeom prst="rect">
            <a:avLst/>
          </a:prstGeom>
        </p:spPr>
      </p:pic>
      <p:pic>
        <p:nvPicPr>
          <p:cNvPr id="9" name="Picture 8">
            <a:extLst>
              <a:ext uri="{FF2B5EF4-FFF2-40B4-BE49-F238E27FC236}">
                <a16:creationId xmlns:a16="http://schemas.microsoft.com/office/drawing/2014/main" id="{AA597796-750B-3695-FF13-D587D0870F66}"/>
              </a:ext>
            </a:extLst>
          </p:cNvPr>
          <p:cNvPicPr>
            <a:picLocks noChangeAspect="1"/>
          </p:cNvPicPr>
          <p:nvPr/>
        </p:nvPicPr>
        <p:blipFill>
          <a:blip r:embed="rId4"/>
          <a:stretch>
            <a:fillRect/>
          </a:stretch>
        </p:blipFill>
        <p:spPr>
          <a:xfrm>
            <a:off x="5261005" y="2873536"/>
            <a:ext cx="647733" cy="368319"/>
          </a:xfrm>
          <a:prstGeom prst="rect">
            <a:avLst/>
          </a:prstGeom>
        </p:spPr>
      </p:pic>
    </p:spTree>
    <p:extLst>
      <p:ext uri="{BB962C8B-B14F-4D97-AF65-F5344CB8AC3E}">
        <p14:creationId xmlns:p14="http://schemas.microsoft.com/office/powerpoint/2010/main" val="391114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13934" y="4698311"/>
            <a:ext cx="10364132" cy="2545169"/>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Poisson distribution</a:t>
            </a:r>
            <a:r>
              <a:rPr lang="en-US" sz="2000" dirty="0">
                <a:latin typeface="Times New Roman" panose="02020603050405020304" pitchFamily="18" charset="0"/>
                <a:cs typeface="Times New Roman" panose="02020603050405020304" pitchFamily="18" charset="0"/>
              </a:rPr>
              <a:t> is a discrete probability distribution that expresses the probability of a given number of events occurring in a fixed interval of time or space if these events occur with a known constant mean rate and independently of the time since the last event.</a:t>
            </a: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exponential distribution</a:t>
            </a:r>
            <a:r>
              <a:rPr lang="en-US" sz="2000" dirty="0">
                <a:latin typeface="Times New Roman" panose="02020603050405020304" pitchFamily="18" charset="0"/>
                <a:cs typeface="Times New Roman" panose="02020603050405020304" pitchFamily="18" charset="0"/>
              </a:rPr>
              <a:t> or negative exponential distribution is the probability distribution of the time between events in a Poisson point process, i.e., a process in which events occur continuously and independently at a constant average rate.</a:t>
            </a: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096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ponential Distribution">
            <a:extLst>
              <a:ext uri="{FF2B5EF4-FFF2-40B4-BE49-F238E27FC236}">
                <a16:creationId xmlns:a16="http://schemas.microsoft.com/office/drawing/2014/main" id="{792BC339-6889-7F81-FE7D-F6D7B5F19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942" y="1250837"/>
            <a:ext cx="10014859" cy="518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44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57D247-7699-8EE3-179A-B0D0B1CBDA22}"/>
              </a:ext>
            </a:extLst>
          </p:cNvPr>
          <p:cNvSpPr>
            <a:spLocks noGrp="1"/>
          </p:cNvSpPr>
          <p:nvPr>
            <p:ph type="title"/>
          </p:nvPr>
        </p:nvSpPr>
        <p:spPr>
          <a:xfrm>
            <a:off x="1137034" y="609597"/>
            <a:ext cx="9392421" cy="1330841"/>
          </a:xfrm>
        </p:spPr>
        <p:txBody>
          <a:bodyPr>
            <a:normAutofit/>
          </a:bodyPr>
          <a:lstStyle/>
          <a:p>
            <a:r>
              <a:rPr lang="en-IN" dirty="0"/>
              <a:t>Queueing system</a:t>
            </a:r>
          </a:p>
        </p:txBody>
      </p:sp>
      <p:sp>
        <p:nvSpPr>
          <p:cNvPr id="3" name="Content Placeholder 2">
            <a:extLst>
              <a:ext uri="{FF2B5EF4-FFF2-40B4-BE49-F238E27FC236}">
                <a16:creationId xmlns:a16="http://schemas.microsoft.com/office/drawing/2014/main" id="{A64DF351-4667-F4E4-549A-1E6D140E0132}"/>
              </a:ext>
            </a:extLst>
          </p:cNvPr>
          <p:cNvSpPr>
            <a:spLocks noGrp="1"/>
          </p:cNvSpPr>
          <p:nvPr>
            <p:ph idx="1"/>
          </p:nvPr>
        </p:nvSpPr>
        <p:spPr>
          <a:xfrm>
            <a:off x="1137034" y="2198362"/>
            <a:ext cx="5481480" cy="3917773"/>
          </a:xfrm>
        </p:spPr>
        <p:txBody>
          <a:bodyPr>
            <a:normAutofit lnSpcReduction="10000"/>
          </a:bodyPr>
          <a:lstStyle/>
          <a:p>
            <a:pPr algn="just">
              <a:lnSpc>
                <a:spcPct val="100000"/>
              </a:lnSpc>
            </a:pPr>
            <a:r>
              <a:rPr lang="en-US" sz="2400" b="0" i="0" dirty="0">
                <a:effectLst/>
                <a:latin typeface="Times New Roman" panose="02020603050405020304" pitchFamily="18" charset="0"/>
              </a:rPr>
              <a:t>The mechanism of a queuing process is very simple. Customers arrive at services counter are attended by one or more of the servers. As soon as a customer is served, he departs from the system.</a:t>
            </a:r>
          </a:p>
          <a:p>
            <a:pPr algn="just">
              <a:lnSpc>
                <a:spcPct val="100000"/>
              </a:lnSpc>
            </a:pPr>
            <a:r>
              <a:rPr lang="en-US" sz="2400" b="0" i="0" dirty="0">
                <a:effectLst/>
                <a:latin typeface="Times New Roman" panose="02020603050405020304" pitchFamily="18" charset="0"/>
              </a:rPr>
              <a:t> </a:t>
            </a:r>
            <a:r>
              <a:rPr lang="en-US" sz="2400" dirty="0">
                <a:latin typeface="Times New Roman" panose="02020603050405020304" pitchFamily="18" charset="0"/>
              </a:rPr>
              <a:t>A</a:t>
            </a:r>
            <a:r>
              <a:rPr lang="en-US" sz="2400" b="0" i="0" dirty="0">
                <a:effectLst/>
                <a:latin typeface="Times New Roman" panose="02020603050405020304" pitchFamily="18" charset="0"/>
              </a:rPr>
              <a:t> queuing system can be described as composed of customers arriving for service, waiting for service if it is not immediate, and if having wanted for service, leaving the system after being served.</a:t>
            </a:r>
            <a:endParaRPr lang="en-IN" sz="2400" dirty="0"/>
          </a:p>
        </p:txBody>
      </p:sp>
      <p:pic>
        <p:nvPicPr>
          <p:cNvPr id="4" name="Picture 3">
            <a:extLst>
              <a:ext uri="{FF2B5EF4-FFF2-40B4-BE49-F238E27FC236}">
                <a16:creationId xmlns:a16="http://schemas.microsoft.com/office/drawing/2014/main" id="{6B81207F-05A6-5022-DCA0-605AE29CAF07}"/>
              </a:ext>
            </a:extLst>
          </p:cNvPr>
          <p:cNvPicPr>
            <a:picLocks noChangeAspect="1"/>
          </p:cNvPicPr>
          <p:nvPr/>
        </p:nvPicPr>
        <p:blipFill>
          <a:blip r:embed="rId2"/>
          <a:stretch>
            <a:fillRect/>
          </a:stretch>
        </p:blipFill>
        <p:spPr>
          <a:xfrm>
            <a:off x="6719367" y="3063271"/>
            <a:ext cx="4788505" cy="199920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5853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fontScale="90000"/>
          </a:bodyPr>
          <a:lstStyle/>
          <a:p>
            <a:pPr algn="just"/>
            <a:r>
              <a:rPr lang="en-US" dirty="0">
                <a:solidFill>
                  <a:schemeClr val="tx1">
                    <a:lumMod val="85000"/>
                    <a:lumOff val="15000"/>
                  </a:schemeClr>
                </a:solidFill>
              </a:rPr>
              <a:t>M/M/1 (Poisson Arrival / Poisson output / Number of channels / Infinite capacity /</a:t>
            </a:r>
            <a:br>
              <a:rPr lang="en-US" dirty="0">
                <a:solidFill>
                  <a:schemeClr val="tx1">
                    <a:lumMod val="85000"/>
                    <a:lumOff val="15000"/>
                  </a:schemeClr>
                </a:solidFill>
              </a:rPr>
            </a:br>
            <a:r>
              <a:rPr lang="en-US" dirty="0">
                <a:solidFill>
                  <a:schemeClr val="tx1">
                    <a:lumMod val="85000"/>
                    <a:lumOff val="15000"/>
                  </a:schemeClr>
                </a:solidFill>
              </a:rPr>
              <a:t>FIFO Model)</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968186" y="2283719"/>
            <a:ext cx="10721789" cy="3302296"/>
          </a:xfrm>
        </p:spPr>
        <p:txBody>
          <a:bodyPr anchor="ctr">
            <a:noAutofit/>
          </a:bodyPr>
          <a:lstStyle/>
          <a:p>
            <a:pPr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A T.V. Repairman finds that the time spent on his jobs have an exponential distribution with mean of 30 minutes. If he repairs sets in the order in which they come in, and if the arrival of sets is approximately Poisson with an average rate of 10 per 8 hour day, what is repairman's expected idle time each day? How many jobs are ahead of the average set just brought in?</a:t>
            </a: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481921"/>
            <a:ext cx="10364132" cy="3302296"/>
          </a:xfrm>
        </p:spPr>
        <p:txBody>
          <a:bodyPr anchor="ctr">
            <a:noAutofit/>
          </a:bodyPr>
          <a:lstStyle/>
          <a:p>
            <a:pPr indent="0" algn="just">
              <a:lnSpc>
                <a:spcPct val="150000"/>
              </a:lnSpc>
              <a:spcBef>
                <a:spcPts val="0"/>
              </a:spcBef>
              <a:buNone/>
            </a:pPr>
            <a:r>
              <a:rPr lang="en-US" sz="2000" b="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This problem is Poisson arrival/Negative exponential service / single channel /infinite capacity/ FIFO type problem.</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Data: λ = 10 sets per 8 hour day = 10 / 8 = 5/4 sets per hour.</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Given 1/μ = 30 minutes, hence μ = (1/30) × 60 = 2 sets per hour.</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Hence, Utility ratio = ρ = (λ /μ) = (5/4) / 2 = = 5 / 8. = 0.625. </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This means out of 8 hours 5 hours the system is busy i.e. repairman is busy.</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Probability that there is no queue = The system is idle = (1− ρ) = 1  (5 / 8) = 3 / 8 = That is out</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of 8 hours the repairman will be idle for 3 hours.</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Number of sets ahead of the set just entered = Average number of sets in system = λ / (μ − λ) =</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 ρ / (1− ρ) = 0.625 / (1  0.625) = 5 / 3 ahead of jobs just came in.</a:t>
            </a: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729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M/M/1</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481921"/>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Customers arrive at a box office window being served by a single individual according to a Poisson input process with a mean rate of 30 per hour. The time required to serve a customer has an exponential distribution with a mean of 90 seconds. Find the average waiting time of a customer in the queue.</a:t>
            </a:r>
          </a:p>
          <a:p>
            <a:pPr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7B9081-09C2-C38B-D14A-9B6616EA32FE}"/>
              </a:ext>
            </a:extLst>
          </p:cNvPr>
          <p:cNvPicPr>
            <a:picLocks noChangeAspect="1"/>
          </p:cNvPicPr>
          <p:nvPr/>
        </p:nvPicPr>
        <p:blipFill>
          <a:blip r:embed="rId3"/>
          <a:stretch>
            <a:fillRect/>
          </a:stretch>
        </p:blipFill>
        <p:spPr>
          <a:xfrm>
            <a:off x="1455737" y="5023501"/>
            <a:ext cx="5054246" cy="1521431"/>
          </a:xfrm>
          <a:prstGeom prst="rect">
            <a:avLst/>
          </a:prstGeom>
        </p:spPr>
      </p:pic>
    </p:spTree>
    <p:extLst>
      <p:ext uri="{BB962C8B-B14F-4D97-AF65-F5344CB8AC3E}">
        <p14:creationId xmlns:p14="http://schemas.microsoft.com/office/powerpoint/2010/main" val="1883333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M/M/1</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8B77B2-6255-3BFF-8541-229C9791D38B}"/>
              </a:ext>
            </a:extLst>
          </p:cNvPr>
          <p:cNvPicPr>
            <a:picLocks noChangeAspect="1"/>
          </p:cNvPicPr>
          <p:nvPr/>
        </p:nvPicPr>
        <p:blipFill>
          <a:blip r:embed="rId3"/>
          <a:stretch>
            <a:fillRect/>
          </a:stretch>
        </p:blipFill>
        <p:spPr>
          <a:xfrm>
            <a:off x="1479841" y="2295242"/>
            <a:ext cx="9405873" cy="3985757"/>
          </a:xfrm>
          <a:prstGeom prst="rect">
            <a:avLst/>
          </a:prstGeom>
        </p:spPr>
      </p:pic>
    </p:spTree>
    <p:extLst>
      <p:ext uri="{BB962C8B-B14F-4D97-AF65-F5344CB8AC3E}">
        <p14:creationId xmlns:p14="http://schemas.microsoft.com/office/powerpoint/2010/main" val="2335845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M/M/1</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CBD663-1F30-F1BF-FA4D-A178907131ED}"/>
              </a:ext>
            </a:extLst>
          </p:cNvPr>
          <p:cNvPicPr>
            <a:picLocks noChangeAspect="1"/>
          </p:cNvPicPr>
          <p:nvPr/>
        </p:nvPicPr>
        <p:blipFill>
          <a:blip r:embed="rId3"/>
          <a:stretch>
            <a:fillRect/>
          </a:stretch>
        </p:blipFill>
        <p:spPr>
          <a:xfrm>
            <a:off x="1394563" y="2657408"/>
            <a:ext cx="9402873" cy="3209992"/>
          </a:xfrm>
          <a:prstGeom prst="rect">
            <a:avLst/>
          </a:prstGeom>
        </p:spPr>
      </p:pic>
    </p:spTree>
    <p:extLst>
      <p:ext uri="{BB962C8B-B14F-4D97-AF65-F5344CB8AC3E}">
        <p14:creationId xmlns:p14="http://schemas.microsoft.com/office/powerpoint/2010/main" val="238658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M/M/1</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A47F8E-B39F-1BB2-CB3A-5C292C184D29}"/>
              </a:ext>
            </a:extLst>
          </p:cNvPr>
          <p:cNvPicPr>
            <a:picLocks noChangeAspect="1"/>
          </p:cNvPicPr>
          <p:nvPr/>
        </p:nvPicPr>
        <p:blipFill>
          <a:blip r:embed="rId3"/>
          <a:stretch>
            <a:fillRect/>
          </a:stretch>
        </p:blipFill>
        <p:spPr>
          <a:xfrm>
            <a:off x="1628165" y="2295242"/>
            <a:ext cx="9322864" cy="3717999"/>
          </a:xfrm>
          <a:prstGeom prst="rect">
            <a:avLst/>
          </a:prstGeom>
        </p:spPr>
      </p:pic>
    </p:spTree>
    <p:extLst>
      <p:ext uri="{BB962C8B-B14F-4D97-AF65-F5344CB8AC3E}">
        <p14:creationId xmlns:p14="http://schemas.microsoft.com/office/powerpoint/2010/main" val="2912065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 / M / 1 / (∞ / FIFO):</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481921"/>
            <a:ext cx="10364132" cy="3302296"/>
          </a:xfrm>
        </p:spPr>
        <p:txBody>
          <a:bodyPr anchor="ctr">
            <a:noAutofit/>
          </a:bodyPr>
          <a:lstStyle/>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In a departmental store one cashier is there to serve the customers. And the customers pick up</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their needs by themselves. The arrival rate is 9 customers for every 5 minutes and the cashier can serve 10 customers in 5 minutes. Assuming Poisson arrival rate and exponential distribution for service rate,</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find:</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(a) Average number of customers in the system.</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(b) Average number of customers in the queue or average queue length.</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(c) Average time a customer spends in the system.</a:t>
            </a:r>
          </a:p>
          <a:p>
            <a:pPr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(d) Average time a customer waits before being served.</a:t>
            </a:r>
            <a:endParaRPr lang="en-IN" sz="20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890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 / M / 1 / (∞ / FIFO):</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564B1AE-6C63-A7DB-BB1E-010D457ACF9B}"/>
              </a:ext>
            </a:extLst>
          </p:cNvPr>
          <p:cNvPicPr>
            <a:picLocks noGrp="1" noChangeAspect="1"/>
          </p:cNvPicPr>
          <p:nvPr>
            <p:ph idx="1"/>
          </p:nvPr>
        </p:nvPicPr>
        <p:blipFill>
          <a:blip r:embed="rId3"/>
          <a:stretch>
            <a:fillRect/>
          </a:stretch>
        </p:blipFill>
        <p:spPr>
          <a:xfrm>
            <a:off x="1612273" y="2285996"/>
            <a:ext cx="9780225" cy="3684900"/>
          </a:xfrm>
        </p:spPr>
      </p:pic>
    </p:spTree>
    <p:extLst>
      <p:ext uri="{BB962C8B-B14F-4D97-AF65-F5344CB8AC3E}">
        <p14:creationId xmlns:p14="http://schemas.microsoft.com/office/powerpoint/2010/main" val="2094429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 / M / 1 / (∞ / FIFO):</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B7A225-8317-A62A-54CC-55A4D2F8B5DF}"/>
              </a:ext>
            </a:extLst>
          </p:cNvPr>
          <p:cNvSpPr>
            <a:spLocks noGrp="1"/>
          </p:cNvSpPr>
          <p:nvPr>
            <p:ph idx="1"/>
          </p:nvPr>
        </p:nvSpPr>
        <p:spPr>
          <a:xfrm>
            <a:off x="838200" y="2372725"/>
            <a:ext cx="10515600" cy="304028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Vehicles are passing through a toll gate at the rate of 70 per hour. The average time to pass through the gate is 45 seconds. The arrival rate and service rate follow Poisson distribution. There is a complaint that the vehicles wait for a long duration. The authorities are willing to install one more gate to reduce the average time to pass through the toll gate to 35 seconds if the idle time of the toll gate is less than 9% and the average queue length at the gate is more than 8 vehicle, check whether the installation of the second gate is justified?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015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 / M / 1 / (∞ / FIFO):</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B7A225-8317-A62A-54CC-55A4D2F8B5DF}"/>
              </a:ext>
            </a:extLst>
          </p:cNvPr>
          <p:cNvSpPr>
            <a:spLocks noGrp="1"/>
          </p:cNvSpPr>
          <p:nvPr>
            <p:ph idx="1"/>
          </p:nvPr>
        </p:nvSpPr>
        <p:spPr/>
        <p:txBody>
          <a:bodyPr>
            <a:normAutofit/>
          </a:bodyPr>
          <a:lstStyle/>
          <a:p>
            <a:pPr marL="0" indent="0" algn="just">
              <a:lnSpc>
                <a:spcPct val="100000"/>
              </a:lnSpc>
              <a:buNone/>
            </a:pPr>
            <a:endParaRPr lang="en-IN" dirty="0"/>
          </a:p>
        </p:txBody>
      </p:sp>
      <p:pic>
        <p:nvPicPr>
          <p:cNvPr id="5" name="Picture 4">
            <a:extLst>
              <a:ext uri="{FF2B5EF4-FFF2-40B4-BE49-F238E27FC236}">
                <a16:creationId xmlns:a16="http://schemas.microsoft.com/office/drawing/2014/main" id="{FF1BF0E2-3223-459C-17AA-F33D2BD63FDE}"/>
              </a:ext>
            </a:extLst>
          </p:cNvPr>
          <p:cNvPicPr>
            <a:picLocks noChangeAspect="1"/>
          </p:cNvPicPr>
          <p:nvPr/>
        </p:nvPicPr>
        <p:blipFill>
          <a:blip r:embed="rId3"/>
          <a:stretch>
            <a:fillRect/>
          </a:stretch>
        </p:blipFill>
        <p:spPr>
          <a:xfrm>
            <a:off x="1979829" y="1825625"/>
            <a:ext cx="7987585" cy="4351338"/>
          </a:xfrm>
          <a:prstGeom prst="rect">
            <a:avLst/>
          </a:prstGeom>
        </p:spPr>
      </p:pic>
    </p:spTree>
    <p:extLst>
      <p:ext uri="{BB962C8B-B14F-4D97-AF65-F5344CB8AC3E}">
        <p14:creationId xmlns:p14="http://schemas.microsoft.com/office/powerpoint/2010/main" val="71298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957987" y="2431765"/>
            <a:ext cx="8276026" cy="3877595"/>
          </a:xfrm>
        </p:spPr>
        <p:txBody>
          <a:bodyPr anchor="ctr">
            <a:normAutofit fontScale="92500"/>
          </a:bodyPr>
          <a:lstStyle/>
          <a:p>
            <a:pPr>
              <a:lnSpc>
                <a:spcPct val="100000"/>
              </a:lnSpc>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 queuing system can be described by the following components:</a:t>
            </a:r>
          </a:p>
          <a:p>
            <a:pPr marL="0" indent="0">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 1.   Input process (or Arrival pattern)</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0" marR="0" indent="0">
              <a:lnSpc>
                <a:spcPct val="100000"/>
              </a:lnSpc>
              <a:spcBef>
                <a:spcPts val="0"/>
              </a:spcBef>
              <a:spcAft>
                <a:spcPts val="1000"/>
              </a:spcAft>
              <a:buNone/>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is considered with the pattern in which the customers arrive and join the system. An input source is characterized by</a:t>
            </a:r>
          </a:p>
          <a:p>
            <a:pPr marR="0" indent="0">
              <a:lnSpc>
                <a:spcPct val="100000"/>
              </a:lnSpc>
              <a:spcBef>
                <a:spcPts val="0"/>
              </a:spcBef>
              <a:spcAft>
                <a:spcPts val="0"/>
              </a:spcAft>
              <a:buNone/>
            </a:pPr>
            <a:r>
              <a:rPr lang="en-US" sz="2400" b="0" i="0" dirty="0">
                <a:solidFill>
                  <a:schemeClr val="accent6"/>
                </a:solidFill>
                <a:effectLst/>
                <a:latin typeface="Times New Roman" panose="02020603050405020304" pitchFamily="18" charset="0"/>
                <a:cs typeface="Times New Roman" panose="02020603050405020304" pitchFamily="18" charset="0"/>
              </a:rPr>
              <a:t>a)      Size of the calling population.</a:t>
            </a:r>
          </a:p>
          <a:p>
            <a:pPr marR="0" indent="0">
              <a:lnSpc>
                <a:spcPct val="100000"/>
              </a:lnSpc>
              <a:spcBef>
                <a:spcPts val="0"/>
              </a:spcBef>
              <a:spcAft>
                <a:spcPts val="0"/>
              </a:spcAft>
              <a:buNone/>
            </a:pPr>
            <a:r>
              <a:rPr lang="en-US" sz="2400" b="0" i="0" dirty="0">
                <a:solidFill>
                  <a:schemeClr val="accent6"/>
                </a:solidFill>
                <a:effectLst/>
                <a:latin typeface="Times New Roman" panose="02020603050405020304" pitchFamily="18" charset="0"/>
                <a:cs typeface="Times New Roman" panose="02020603050405020304" pitchFamily="18" charset="0"/>
              </a:rPr>
              <a:t>b)      Pattern of arrivals at the system.</a:t>
            </a:r>
          </a:p>
          <a:p>
            <a:pPr marR="0" indent="0">
              <a:lnSpc>
                <a:spcPct val="100000"/>
              </a:lnSpc>
              <a:spcBef>
                <a:spcPts val="0"/>
              </a:spcBef>
              <a:spcAft>
                <a:spcPts val="0"/>
              </a:spcAft>
              <a:buNone/>
            </a:pPr>
            <a:r>
              <a:rPr lang="en-US" sz="2400" b="0" i="0" dirty="0">
                <a:solidFill>
                  <a:schemeClr val="accent6"/>
                </a:solidFill>
                <a:effectLst/>
                <a:latin typeface="Times New Roman" panose="02020603050405020304" pitchFamily="18" charset="0"/>
                <a:cs typeface="Times New Roman" panose="02020603050405020304" pitchFamily="18" charset="0"/>
              </a:rPr>
              <a:t>c)      Behavior of the arrivals.</a:t>
            </a:r>
          </a:p>
          <a:p>
            <a:pPr marL="0" indent="0">
              <a:lnSpc>
                <a:spcPct val="100000"/>
              </a:lnSpc>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Customers requiring service are generated at different times by an input source, commonly known as population. The rate at which customers arrive at the service facility is determined by the arrival process.</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892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pPr algn="just"/>
            <a:r>
              <a:rPr lang="en-US" dirty="0">
                <a:solidFill>
                  <a:schemeClr val="tx1">
                    <a:lumMod val="85000"/>
                    <a:lumOff val="15000"/>
                  </a:schemeClr>
                </a:solidFill>
              </a:rPr>
              <a:t>M / M / 1 / (∞ / FIFO):</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B7A225-8317-A62A-54CC-55A4D2F8B5DF}"/>
              </a:ext>
            </a:extLst>
          </p:cNvPr>
          <p:cNvSpPr>
            <a:spLocks noGrp="1"/>
          </p:cNvSpPr>
          <p:nvPr>
            <p:ph idx="1"/>
          </p:nvPr>
        </p:nvSpPr>
        <p:spPr/>
        <p:txBody>
          <a:bodyPr>
            <a:normAutofit/>
          </a:bodyPr>
          <a:lstStyle/>
          <a:p>
            <a:pPr marL="0" indent="0" algn="just">
              <a:lnSpc>
                <a:spcPct val="100000"/>
              </a:lnSpc>
              <a:buNone/>
            </a:pPr>
            <a:endParaRPr lang="en-IN" dirty="0"/>
          </a:p>
        </p:txBody>
      </p:sp>
      <p:pic>
        <p:nvPicPr>
          <p:cNvPr id="6" name="Picture 5">
            <a:extLst>
              <a:ext uri="{FF2B5EF4-FFF2-40B4-BE49-F238E27FC236}">
                <a16:creationId xmlns:a16="http://schemas.microsoft.com/office/drawing/2014/main" id="{86D36AEA-A4CA-AE71-4F40-298B55F144ED}"/>
              </a:ext>
            </a:extLst>
          </p:cNvPr>
          <p:cNvPicPr>
            <a:picLocks noChangeAspect="1"/>
          </p:cNvPicPr>
          <p:nvPr/>
        </p:nvPicPr>
        <p:blipFill>
          <a:blip r:embed="rId3"/>
          <a:stretch>
            <a:fillRect/>
          </a:stretch>
        </p:blipFill>
        <p:spPr>
          <a:xfrm>
            <a:off x="1137036" y="1850240"/>
            <a:ext cx="10021623" cy="4190076"/>
          </a:xfrm>
          <a:prstGeom prst="rect">
            <a:avLst/>
          </a:prstGeom>
        </p:spPr>
      </p:pic>
    </p:spTree>
    <p:extLst>
      <p:ext uri="{BB962C8B-B14F-4D97-AF65-F5344CB8AC3E}">
        <p14:creationId xmlns:p14="http://schemas.microsoft.com/office/powerpoint/2010/main" val="4255423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10412707" cy="1188720"/>
          </a:xfrm>
        </p:spPr>
        <p:txBody>
          <a:bodyPr>
            <a:normAutofit fontScale="90000"/>
          </a:bodyPr>
          <a:lstStyle/>
          <a:p>
            <a:r>
              <a:rPr lang="en-US" dirty="0">
                <a:solidFill>
                  <a:schemeClr val="tx1">
                    <a:lumMod val="85000"/>
                    <a:lumOff val="15000"/>
                  </a:schemeClr>
                </a:solidFill>
              </a:rPr>
              <a:t>Operating Characteristics/Performance Measures of the M/M/C/K Queueing Model</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B7A225-8317-A62A-54CC-55A4D2F8B5DF}"/>
              </a:ext>
            </a:extLst>
          </p:cNvPr>
          <p:cNvSpPr>
            <a:spLocks noGrp="1"/>
          </p:cNvSpPr>
          <p:nvPr>
            <p:ph idx="1"/>
          </p:nvPr>
        </p:nvSpPr>
        <p:spPr/>
        <p:txBody>
          <a:bodyPr>
            <a:normAutofit/>
          </a:bodyPr>
          <a:lstStyle/>
          <a:p>
            <a:pPr marL="0" indent="0" algn="just">
              <a:lnSpc>
                <a:spcPct val="100000"/>
              </a:lnSpc>
              <a:buNone/>
            </a:pPr>
            <a:endParaRPr lang="en-IN" dirty="0"/>
          </a:p>
        </p:txBody>
      </p:sp>
      <p:pic>
        <p:nvPicPr>
          <p:cNvPr id="5" name="Picture 4">
            <a:extLst>
              <a:ext uri="{FF2B5EF4-FFF2-40B4-BE49-F238E27FC236}">
                <a16:creationId xmlns:a16="http://schemas.microsoft.com/office/drawing/2014/main" id="{FBC87191-E130-03F5-D02B-75DD8ECDD8C4}"/>
              </a:ext>
            </a:extLst>
          </p:cNvPr>
          <p:cNvPicPr>
            <a:picLocks noChangeAspect="1"/>
          </p:cNvPicPr>
          <p:nvPr/>
        </p:nvPicPr>
        <p:blipFill>
          <a:blip r:embed="rId3"/>
          <a:stretch>
            <a:fillRect/>
          </a:stretch>
        </p:blipFill>
        <p:spPr>
          <a:xfrm>
            <a:off x="2980788" y="2285996"/>
            <a:ext cx="5208252" cy="3516595"/>
          </a:xfrm>
          <a:prstGeom prst="rect">
            <a:avLst/>
          </a:prstGeom>
        </p:spPr>
      </p:pic>
    </p:spTree>
    <p:extLst>
      <p:ext uri="{BB962C8B-B14F-4D97-AF65-F5344CB8AC3E}">
        <p14:creationId xmlns:p14="http://schemas.microsoft.com/office/powerpoint/2010/main" val="2795534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10412707" cy="1188720"/>
          </a:xfrm>
        </p:spPr>
        <p:txBody>
          <a:bodyPr>
            <a:normAutofit fontScale="90000"/>
          </a:bodyPr>
          <a:lstStyle/>
          <a:p>
            <a:r>
              <a:rPr lang="en-US" dirty="0">
                <a:solidFill>
                  <a:schemeClr val="tx1">
                    <a:lumMod val="85000"/>
                    <a:lumOff val="15000"/>
                  </a:schemeClr>
                </a:solidFill>
              </a:rPr>
              <a:t>Operating Characteristics/Performance Measures of the M/M/C/K Queueing Model</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FB7A225-8317-A62A-54CC-55A4D2F8B5DF}"/>
              </a:ext>
            </a:extLst>
          </p:cNvPr>
          <p:cNvSpPr>
            <a:spLocks noGrp="1"/>
          </p:cNvSpPr>
          <p:nvPr>
            <p:ph idx="1"/>
          </p:nvPr>
        </p:nvSpPr>
        <p:spPr/>
        <p:txBody>
          <a:bodyPr>
            <a:normAutofit/>
          </a:bodyPr>
          <a:lstStyle/>
          <a:p>
            <a:pPr marL="0" indent="0" algn="just">
              <a:lnSpc>
                <a:spcPct val="200000"/>
              </a:lnSpc>
              <a:buNone/>
            </a:pPr>
            <a:r>
              <a:rPr lang="en-US" sz="2000" dirty="0">
                <a:latin typeface="Times New Roman" panose="02020603050405020304" pitchFamily="18" charset="0"/>
                <a:cs typeface="Times New Roman" panose="02020603050405020304" pitchFamily="18" charset="0"/>
              </a:rPr>
              <a:t>A car servicing station has two bays where service can be offered simultaneously. Due to a limitation in space, only four cars are accepted for servicing. The arrival pattern is Poisson with 12 cars per day. The service time for both the bays is exponentially distributed with  8 cars per day per bay. Find the average number of cars in the service station, the average number of cars waiting to be serviced and the average time a car spends in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61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10412707" cy="1188720"/>
          </a:xfrm>
        </p:spPr>
        <p:txBody>
          <a:bodyPr>
            <a:normAutofit fontScale="90000"/>
          </a:bodyPr>
          <a:lstStyle/>
          <a:p>
            <a:r>
              <a:rPr lang="en-US" dirty="0">
                <a:solidFill>
                  <a:schemeClr val="tx1">
                    <a:lumMod val="85000"/>
                    <a:lumOff val="15000"/>
                  </a:schemeClr>
                </a:solidFill>
              </a:rPr>
              <a:t>Operating Characteristics/Performance Measures of the M/M/C/K Queueing Model</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F63D6F6-B0E4-B3EE-8E4B-41C2EF3AF28A}"/>
              </a:ext>
            </a:extLst>
          </p:cNvPr>
          <p:cNvPicPr>
            <a:picLocks noChangeAspect="1"/>
          </p:cNvPicPr>
          <p:nvPr/>
        </p:nvPicPr>
        <p:blipFill>
          <a:blip r:embed="rId3"/>
          <a:stretch>
            <a:fillRect/>
          </a:stretch>
        </p:blipFill>
        <p:spPr>
          <a:xfrm>
            <a:off x="1663472" y="1699983"/>
            <a:ext cx="8865056" cy="4476980"/>
          </a:xfrm>
          <a:prstGeom prst="rect">
            <a:avLst/>
          </a:prstGeom>
        </p:spPr>
      </p:pic>
    </p:spTree>
    <p:extLst>
      <p:ext uri="{BB962C8B-B14F-4D97-AF65-F5344CB8AC3E}">
        <p14:creationId xmlns:p14="http://schemas.microsoft.com/office/powerpoint/2010/main" val="1472903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10412707" cy="1188720"/>
          </a:xfrm>
        </p:spPr>
        <p:txBody>
          <a:bodyPr>
            <a:normAutofit fontScale="90000"/>
          </a:bodyPr>
          <a:lstStyle/>
          <a:p>
            <a:r>
              <a:rPr lang="en-US" dirty="0">
                <a:solidFill>
                  <a:schemeClr val="tx1">
                    <a:lumMod val="85000"/>
                    <a:lumOff val="15000"/>
                  </a:schemeClr>
                </a:solidFill>
              </a:rPr>
              <a:t>Operating Characteristics/Performance Measures of the M/M/C/K Queueing Model</a:t>
            </a:r>
            <a:endParaRPr lang="en-IN" dirty="0">
              <a:solidFill>
                <a:schemeClr val="tx1">
                  <a:lumMod val="85000"/>
                  <a:lumOff val="15000"/>
                </a:schemeClr>
              </a:solidFill>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DEE0630-A3E0-DF82-3CF0-CC31A1519FA7}"/>
              </a:ext>
            </a:extLst>
          </p:cNvPr>
          <p:cNvPicPr>
            <a:picLocks noChangeAspect="1"/>
          </p:cNvPicPr>
          <p:nvPr/>
        </p:nvPicPr>
        <p:blipFill>
          <a:blip r:embed="rId3"/>
          <a:stretch>
            <a:fillRect/>
          </a:stretch>
        </p:blipFill>
        <p:spPr>
          <a:xfrm>
            <a:off x="1590443" y="1978715"/>
            <a:ext cx="9011113" cy="4045158"/>
          </a:xfrm>
          <a:prstGeom prst="rect">
            <a:avLst/>
          </a:prstGeom>
        </p:spPr>
      </p:pic>
    </p:spTree>
    <p:extLst>
      <p:ext uri="{BB962C8B-B14F-4D97-AF65-F5344CB8AC3E}">
        <p14:creationId xmlns:p14="http://schemas.microsoft.com/office/powerpoint/2010/main" val="2346925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A46AD-5E0F-816A-7EBD-5F04EEB050D7}"/>
              </a:ext>
            </a:extLst>
          </p:cNvPr>
          <p:cNvPicPr>
            <a:picLocks noChangeAspect="1"/>
          </p:cNvPicPr>
          <p:nvPr/>
        </p:nvPicPr>
        <p:blipFill>
          <a:blip r:embed="rId2"/>
          <a:stretch>
            <a:fillRect/>
          </a:stretch>
        </p:blipFill>
        <p:spPr>
          <a:xfrm>
            <a:off x="2076243" y="399894"/>
            <a:ext cx="8039513" cy="6058211"/>
          </a:xfrm>
          <a:prstGeom prst="rect">
            <a:avLst/>
          </a:prstGeom>
        </p:spPr>
      </p:pic>
    </p:spTree>
    <p:extLst>
      <p:ext uri="{BB962C8B-B14F-4D97-AF65-F5344CB8AC3E}">
        <p14:creationId xmlns:p14="http://schemas.microsoft.com/office/powerpoint/2010/main" val="117146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A71344-775B-CF8B-B11E-5BEA785D5535}"/>
              </a:ext>
            </a:extLst>
          </p:cNvPr>
          <p:cNvPicPr>
            <a:picLocks noChangeAspect="1"/>
          </p:cNvPicPr>
          <p:nvPr/>
        </p:nvPicPr>
        <p:blipFill>
          <a:blip r:embed="rId2"/>
          <a:stretch>
            <a:fillRect/>
          </a:stretch>
        </p:blipFill>
        <p:spPr>
          <a:xfrm>
            <a:off x="2082593" y="695027"/>
            <a:ext cx="8026813" cy="5797848"/>
          </a:xfrm>
          <a:prstGeom prst="rect">
            <a:avLst/>
          </a:prstGeom>
        </p:spPr>
      </p:pic>
    </p:spTree>
    <p:extLst>
      <p:ext uri="{BB962C8B-B14F-4D97-AF65-F5344CB8AC3E}">
        <p14:creationId xmlns:p14="http://schemas.microsoft.com/office/powerpoint/2010/main" val="672519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8FB11-968F-1C99-1687-E0DDA1382CF4}"/>
              </a:ext>
            </a:extLst>
          </p:cNvPr>
          <p:cNvPicPr>
            <a:picLocks noChangeAspect="1"/>
          </p:cNvPicPr>
          <p:nvPr/>
        </p:nvPicPr>
        <p:blipFill>
          <a:blip r:embed="rId2"/>
          <a:stretch>
            <a:fillRect/>
          </a:stretch>
        </p:blipFill>
        <p:spPr>
          <a:xfrm>
            <a:off x="1020459" y="1491343"/>
            <a:ext cx="10151082" cy="4726518"/>
          </a:xfrm>
          <a:prstGeom prst="rect">
            <a:avLst/>
          </a:prstGeom>
        </p:spPr>
      </p:pic>
    </p:spTree>
    <p:extLst>
      <p:ext uri="{BB962C8B-B14F-4D97-AF65-F5344CB8AC3E}">
        <p14:creationId xmlns:p14="http://schemas.microsoft.com/office/powerpoint/2010/main" val="239121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729343" y="2137851"/>
            <a:ext cx="10983686" cy="3877595"/>
          </a:xfrm>
        </p:spPr>
        <p:txBody>
          <a:bodyPr anchor="ctr">
            <a:normAutofit lnSpcReduction="10000"/>
          </a:bodyPr>
          <a:lstStyle/>
          <a:p>
            <a:pPr marL="685800" marR="0" indent="-457200" algn="just">
              <a:lnSpc>
                <a:spcPct val="100000"/>
              </a:lnSpc>
              <a:spcBef>
                <a:spcPts val="0"/>
              </a:spcBef>
              <a:spcAft>
                <a:spcPts val="0"/>
              </a:spcAft>
              <a:buFont typeface="+mj-lt"/>
              <a:buAutoNum type="alphaLcParenR"/>
            </a:pPr>
            <a:r>
              <a:rPr lang="en-US" sz="2400" b="1" dirty="0">
                <a:solidFill>
                  <a:schemeClr val="accent6"/>
                </a:solidFill>
                <a:latin typeface="Times New Roman" panose="02020603050405020304" pitchFamily="18" charset="0"/>
                <a:cs typeface="Times New Roman" panose="02020603050405020304" pitchFamily="18" charset="0"/>
              </a:rPr>
              <a:t>Size of the population :</a:t>
            </a:r>
          </a:p>
          <a:p>
            <a:pPr marR="0" indent="0" algn="just">
              <a:lnSpc>
                <a:spcPct val="100000"/>
              </a:lnSpc>
              <a:spcBef>
                <a:spcPts val="0"/>
              </a:spcBef>
              <a:spcAft>
                <a:spcPts val="0"/>
              </a:spcAft>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size represents the total number of potential customers who will require service. The source of customers can be either finite or infinite. It is considered infinite if the number of people being very large e.g. all people of a city or state (and others) could be the potential customers at a milk </a:t>
            </a:r>
            <a:r>
              <a:rPr lang="en-US" sz="2400" dirty="0" err="1">
                <a:solidFill>
                  <a:schemeClr val="tx1">
                    <a:lumMod val="85000"/>
                    <a:lumOff val="15000"/>
                  </a:schemeClr>
                </a:solidFill>
                <a:latin typeface="Times New Roman" panose="02020603050405020304" pitchFamily="18" charset="0"/>
                <a:cs typeface="Times New Roman" panose="02020603050405020304" pitchFamily="18" charset="0"/>
              </a:rPr>
              <a:t>parlour</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R="0" indent="0" algn="just">
              <a:lnSpc>
                <a:spcPct val="100000"/>
              </a:lnSpc>
              <a:spcBef>
                <a:spcPts val="0"/>
              </a:spcBef>
              <a:spcAft>
                <a:spcPts val="0"/>
              </a:spcAft>
              <a:buNone/>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R="0" indent="0" algn="just">
              <a:lnSpc>
                <a:spcPct val="100000"/>
              </a:lnSpc>
              <a:spcBef>
                <a:spcPts val="0"/>
              </a:spcBef>
              <a:spcAft>
                <a:spcPts val="0"/>
              </a:spcAft>
              <a:buNone/>
            </a:pPr>
            <a:r>
              <a:rPr lang="en-US" sz="2400" b="1" dirty="0">
                <a:solidFill>
                  <a:schemeClr val="accent6"/>
                </a:solidFill>
                <a:latin typeface="Times New Roman" panose="02020603050405020304" pitchFamily="18" charset="0"/>
                <a:cs typeface="Times New Roman" panose="02020603050405020304" pitchFamily="18" charset="0"/>
              </a:rPr>
              <a:t>b)	Pattern of arrivals at the system:</a:t>
            </a:r>
          </a:p>
          <a:p>
            <a:pPr marR="0" indent="0" algn="just">
              <a:lnSpc>
                <a:spcPct val="100000"/>
              </a:lnSpc>
              <a:spcBef>
                <a:spcPts val="0"/>
              </a:spcBef>
              <a:spcAft>
                <a:spcPts val="0"/>
              </a:spcAft>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Customers arrive in the system at a service facility according to some known schedule (for example one patient every 15 minutes or a candidate for interview every half hour) or else they arrive randomly. Arrivals are considered at random when they are independent of one another and their occurrence cannot be predicted exactly</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89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483326"/>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137036" y="2409993"/>
            <a:ext cx="9853013" cy="3794864"/>
          </a:xfrm>
        </p:spPr>
        <p:txBody>
          <a:bodyPr anchor="ctr">
            <a:normAutofit lnSpcReduction="10000"/>
          </a:bodyPr>
          <a:lstStyle/>
          <a:p>
            <a:pPr marR="0" indent="0" algn="just">
              <a:lnSpc>
                <a:spcPct val="100000"/>
              </a:lnSpc>
              <a:spcBef>
                <a:spcPts val="0"/>
              </a:spcBef>
              <a:spcAft>
                <a:spcPts val="0"/>
              </a:spcAft>
              <a:buNone/>
            </a:pPr>
            <a:r>
              <a:rPr lang="en-US" sz="2400" b="1" dirty="0">
                <a:solidFill>
                  <a:srgbClr val="FF0000"/>
                </a:solidFill>
                <a:latin typeface="Times New Roman" panose="02020603050405020304" pitchFamily="18" charset="0"/>
                <a:cs typeface="Times New Roman" panose="02020603050405020304" pitchFamily="18" charset="0"/>
              </a:rPr>
              <a:t>2.Service Mechanism (or Service Pattern)</a:t>
            </a:r>
          </a:p>
          <a:p>
            <a:pPr marR="0" indent="0" algn="just">
              <a:lnSpc>
                <a:spcPct val="100000"/>
              </a:lnSpc>
              <a:spcBef>
                <a:spcPts val="0"/>
              </a:spcBef>
              <a:spcAft>
                <a:spcPts val="0"/>
              </a:spcAft>
              <a:buNone/>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R="0" indent="0" algn="just">
              <a:lnSpc>
                <a:spcPct val="100000"/>
              </a:lnSpc>
              <a:spcBef>
                <a:spcPts val="0"/>
              </a:spcBef>
              <a:spcAft>
                <a:spcPts val="0"/>
              </a:spcAft>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service is provided by a service facility (or facilities). This may be a person (a bank teller, a barber, a machine (elevator, gasoline pump), or a space (airport runway, parking lot, hospital bed), to mention just a few. A service facility may include one person or several people operating as a team. There are two aspects of a service system</a:t>
            </a:r>
          </a:p>
          <a:p>
            <a:pPr marR="0" indent="0" algn="just">
              <a:lnSpc>
                <a:spcPct val="100000"/>
              </a:lnSpc>
              <a:spcBef>
                <a:spcPts val="0"/>
              </a:spcBef>
              <a:spcAft>
                <a:spcPts val="0"/>
              </a:spcAft>
              <a:buNone/>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R="0" indent="0" algn="just">
              <a:lnSpc>
                <a:spcPct val="100000"/>
              </a:lnSpc>
              <a:spcBef>
                <a:spcPts val="0"/>
              </a:spcBef>
              <a:spcAft>
                <a:spcPts val="0"/>
              </a:spcAft>
              <a:buNone/>
            </a:pPr>
            <a:r>
              <a:rPr lang="en-US" sz="2400" dirty="0">
                <a:solidFill>
                  <a:schemeClr val="accent6"/>
                </a:solidFill>
                <a:latin typeface="Times New Roman" panose="02020603050405020304" pitchFamily="18" charset="0"/>
                <a:cs typeface="Times New Roman" panose="02020603050405020304" pitchFamily="18" charset="0"/>
              </a:rPr>
              <a:t>a)      the configuration of the service system</a:t>
            </a:r>
          </a:p>
          <a:p>
            <a:pPr marR="0" indent="0" algn="just">
              <a:lnSpc>
                <a:spcPct val="100000"/>
              </a:lnSpc>
              <a:spcBef>
                <a:spcPts val="0"/>
              </a:spcBef>
              <a:spcAft>
                <a:spcPts val="0"/>
              </a:spcAft>
              <a:buNone/>
            </a:pPr>
            <a:endParaRPr lang="en-US" sz="2400" dirty="0">
              <a:solidFill>
                <a:schemeClr val="accent6"/>
              </a:solidFill>
              <a:latin typeface="Times New Roman" panose="02020603050405020304" pitchFamily="18" charset="0"/>
              <a:cs typeface="Times New Roman" panose="02020603050405020304" pitchFamily="18" charset="0"/>
            </a:endParaRPr>
          </a:p>
          <a:p>
            <a:pPr marR="0" indent="0" algn="just">
              <a:lnSpc>
                <a:spcPct val="100000"/>
              </a:lnSpc>
              <a:spcBef>
                <a:spcPts val="0"/>
              </a:spcBef>
              <a:spcAft>
                <a:spcPts val="0"/>
              </a:spcAft>
              <a:buNone/>
            </a:pPr>
            <a:r>
              <a:rPr lang="en-US" sz="2400" dirty="0">
                <a:solidFill>
                  <a:schemeClr val="accent6"/>
                </a:solidFill>
                <a:latin typeface="Times New Roman" panose="02020603050405020304" pitchFamily="18" charset="0"/>
                <a:cs typeface="Times New Roman" panose="02020603050405020304" pitchFamily="18" charset="0"/>
              </a:rPr>
              <a:t>b)      the speed of the service.</a:t>
            </a:r>
            <a:endParaRPr lang="en-IN" sz="2400" dirty="0">
              <a:solidFill>
                <a:schemeClr val="accent6"/>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8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957987" y="2431765"/>
            <a:ext cx="8276026" cy="3320031"/>
          </a:xfrm>
        </p:spPr>
        <p:txBody>
          <a:bodyPr anchor="ctr">
            <a:normAutofit lnSpcReduction="10000"/>
          </a:bodyPr>
          <a:lstStyle/>
          <a:p>
            <a:pPr marR="0" indent="0" algn="just">
              <a:spcBef>
                <a:spcPts val="0"/>
              </a:spcBef>
              <a:spcAft>
                <a:spcPts val="0"/>
              </a:spcAft>
              <a:buNone/>
            </a:pPr>
            <a:r>
              <a:rPr lang="en-US" sz="2400" b="1" dirty="0">
                <a:solidFill>
                  <a:schemeClr val="accent6"/>
                </a:solidFill>
                <a:latin typeface="Times New Roman" panose="02020603050405020304" pitchFamily="18" charset="0"/>
                <a:cs typeface="Times New Roman" panose="02020603050405020304" pitchFamily="18" charset="0"/>
              </a:rPr>
              <a:t>a.	Configuration of the service system</a:t>
            </a:r>
          </a:p>
          <a:p>
            <a:pPr marL="685800" marR="0" indent="-457200" algn="just">
              <a:spcBef>
                <a:spcPts val="0"/>
              </a:spcBef>
              <a:spcAft>
                <a:spcPts val="0"/>
              </a:spcAft>
              <a:buAutoNum type="alphaUcParen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R="0" indent="0" algn="just">
              <a:spcBef>
                <a:spcPts val="0"/>
              </a:spcBef>
              <a:spcAft>
                <a:spcPts val="0"/>
              </a:spcAft>
              <a:buNone/>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customers entry into the service system depends upon the queue conditions. If at the time of customers arrival, the server is idle, then the customer is served immediately. Otherwise the customer is asked to join the queue, which can have several configurations. By configuration of the service system we mean how the service facilities exist. Service systems are usually classified in terms of their number of channels, or numbers of servers.</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45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Components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957986" y="2431765"/>
            <a:ext cx="9482899" cy="3794864"/>
          </a:xfrm>
        </p:spPr>
        <p:txBody>
          <a:bodyPr anchor="ctr">
            <a:normAutofit fontScale="92500" lnSpcReduction="10000"/>
          </a:bodyPr>
          <a:lstStyle/>
          <a:p>
            <a:pPr marR="0" indent="0" algn="just">
              <a:spcBef>
                <a:spcPts val="0"/>
              </a:spcBef>
              <a:spcAft>
                <a:spcPts val="0"/>
              </a:spcAft>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Single Server - Single Queue : </a:t>
            </a:r>
            <a:r>
              <a:rPr lang="en-US" sz="2400" dirty="0">
                <a:latin typeface="Times New Roman" panose="02020603050405020304" pitchFamily="18" charset="0"/>
                <a:cs typeface="Times New Roman" panose="02020603050405020304" pitchFamily="18" charset="0"/>
              </a:rPr>
              <a:t>The models that involve one queue -    one service station facility are called single server models where customer waits till the service point is ready to take him for servicing. Students 	arriving at a library counter are an example of a single server facility.</a:t>
            </a:r>
          </a:p>
          <a:p>
            <a:pPr marR="0" indent="0" algn="just">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742950" marR="0" indent="-514350" algn="just">
              <a:spcBef>
                <a:spcPts val="0"/>
              </a:spcBef>
              <a:spcAft>
                <a:spcPts val="0"/>
              </a:spcAft>
              <a:buAutoNum type="romanLcParenR" startAt="2"/>
            </a:pPr>
            <a:r>
              <a:rPr lang="en-US" sz="2400" b="1" dirty="0">
                <a:latin typeface="Times New Roman" panose="02020603050405020304" pitchFamily="18" charset="0"/>
                <a:cs typeface="Times New Roman" panose="02020603050405020304" pitchFamily="18" charset="0"/>
              </a:rPr>
              <a:t>Single Server - Several Queues : </a:t>
            </a:r>
            <a:r>
              <a:rPr lang="en-US" sz="2400" dirty="0">
                <a:latin typeface="Times New Roman" panose="02020603050405020304" pitchFamily="18" charset="0"/>
                <a:cs typeface="Times New Roman" panose="02020603050405020304" pitchFamily="18" charset="0"/>
              </a:rPr>
              <a:t>In this type of facility there are several queues and the customer may join any one of these but there is only one service channel.</a:t>
            </a:r>
          </a:p>
          <a:p>
            <a:pPr marR="0" indent="0" algn="just">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L="742950" indent="-514350" algn="just">
              <a:spcBef>
                <a:spcPts val="0"/>
              </a:spcBef>
              <a:buFont typeface="Arial" panose="020B0604020202020204" pitchFamily="34" charset="0"/>
              <a:buAutoNum type="romanLcParenR" startAt="2"/>
            </a:pPr>
            <a:r>
              <a:rPr lang="en-US" sz="2400" b="1" dirty="0">
                <a:latin typeface="Times New Roman" panose="02020603050405020304" pitchFamily="18" charset="0"/>
                <a:cs typeface="Times New Roman" panose="02020603050405020304" pitchFamily="18" charset="0"/>
              </a:rPr>
              <a:t>Several (Parallel) Servers - Single Queue :</a:t>
            </a:r>
            <a:r>
              <a:rPr lang="en-US" sz="2400" dirty="0">
                <a:latin typeface="Times New Roman" panose="02020603050405020304" pitchFamily="18" charset="0"/>
                <a:cs typeface="Times New Roman" panose="02020603050405020304" pitchFamily="18" charset="0"/>
              </a:rPr>
              <a:t> In this type of model there is more than one server and each server provides the same type of facility. The customers wait in a single queue until one of the service channels is ready to take them in for servicing.</a:t>
            </a: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44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A71D75-16B5-3CF5-867E-203C5FE26F55}"/>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Component of a Queuing System</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93FA2DB8-28E5-721F-D46B-0D25B2999E7C}"/>
              </a:ext>
            </a:extLst>
          </p:cNvPr>
          <p:cNvSpPr>
            <a:spLocks noGrp="1"/>
          </p:cNvSpPr>
          <p:nvPr>
            <p:ph idx="1"/>
          </p:nvPr>
        </p:nvSpPr>
        <p:spPr>
          <a:xfrm>
            <a:off x="1245072" y="1599089"/>
            <a:ext cx="8989053" cy="4790825"/>
          </a:xfrm>
        </p:spPr>
        <p:txBody>
          <a:bodyPr anchor="ctr">
            <a:normAutofit lnSpcReduction="10000"/>
          </a:bodyPr>
          <a:lstStyle/>
          <a:p>
            <a:pPr marR="0" indent="0" algn="just">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R="0" indent="0" algn="just">
              <a:spcBef>
                <a:spcPts val="0"/>
              </a:spcBef>
              <a:spcAft>
                <a:spcPts val="0"/>
              </a:spcAft>
              <a:buNone/>
            </a:pPr>
            <a:r>
              <a:rPr lang="en-US" sz="2400" b="1" dirty="0">
                <a:latin typeface="Times New Roman" panose="02020603050405020304" pitchFamily="18" charset="0"/>
                <a:cs typeface="Times New Roman" panose="02020603050405020304" pitchFamily="18" charset="0"/>
              </a:rPr>
              <a:t>iv)  Several Servers - Several Queues:</a:t>
            </a:r>
            <a:r>
              <a:rPr lang="en-US" sz="2400" dirty="0">
                <a:latin typeface="Times New Roman" panose="02020603050405020304" pitchFamily="18" charset="0"/>
                <a:cs typeface="Times New Roman" panose="02020603050405020304" pitchFamily="18" charset="0"/>
              </a:rPr>
              <a:t> This type of model consists of several servers where each of the servers has a different queue. Different cash counters in an electricity office where the customers can make payment in respect of their electricity bills provide an example of this type of model. Different ticket issue encounters in a trade fair and different boarding pass encounters at an airport are also other possible examples of this type of model.</a:t>
            </a:r>
          </a:p>
          <a:p>
            <a:pPr marR="0" indent="0" algn="just">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a:p>
            <a:pPr marR="0" indent="0" algn="just">
              <a:spcBef>
                <a:spcPts val="0"/>
              </a:spcBef>
              <a:spcAft>
                <a:spcPts val="0"/>
              </a:spcAft>
              <a:buNone/>
            </a:pPr>
            <a:r>
              <a:rPr lang="en-US" sz="2400" b="1" dirty="0">
                <a:latin typeface="Times New Roman" panose="02020603050405020304" pitchFamily="18" charset="0"/>
                <a:cs typeface="Times New Roman" panose="02020603050405020304" pitchFamily="18" charset="0"/>
              </a:rPr>
              <a:t>v)    Service facilities in a series :</a:t>
            </a:r>
            <a:r>
              <a:rPr lang="en-US" sz="2400" dirty="0">
                <a:latin typeface="Times New Roman" panose="02020603050405020304" pitchFamily="18" charset="0"/>
                <a:cs typeface="Times New Roman" panose="02020603050405020304" pitchFamily="18" charset="0"/>
              </a:rPr>
              <a:t> In this, a customer enters the first station and gets a portion of service and then moves on to the next station, gets some service and then again moves on to the next station. and so on, and finally leaves the system, having received the complete service. For example, in a milk plant packaging of milk pouches consist of boiling, pasteurization, cooling and packaging operations, each of which is performed by a single server in a series.</a:t>
            </a:r>
            <a:endParaRPr lang="en-IN" sz="2400"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98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2191</TotalTime>
  <Words>3628</Words>
  <Application>Microsoft Office PowerPoint</Application>
  <PresentationFormat>Widescreen</PresentationFormat>
  <Paragraphs>224</Paragraphs>
  <Slides>47</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QUEUEING THEORY (WAITING LINE THEORY)</vt:lpstr>
      <vt:lpstr>Introduction</vt:lpstr>
      <vt:lpstr>Queueing system</vt:lpstr>
      <vt:lpstr>Components of a Queuing System</vt:lpstr>
      <vt:lpstr>Components of a Queuing System</vt:lpstr>
      <vt:lpstr>Components of a Queuing System</vt:lpstr>
      <vt:lpstr>Components of a Queuing System</vt:lpstr>
      <vt:lpstr>Components of a Queuing System</vt:lpstr>
      <vt:lpstr>Component of a Queuing System</vt:lpstr>
      <vt:lpstr>Components of a Queuing System</vt:lpstr>
      <vt:lpstr>Component of a Queuing System</vt:lpstr>
      <vt:lpstr>Components of a Queuing System</vt:lpstr>
      <vt:lpstr>Components of a Queuing System</vt:lpstr>
      <vt:lpstr>Components of a Queuing System</vt:lpstr>
      <vt:lpstr>PowerPoint Presentation</vt:lpstr>
      <vt:lpstr>Service Mechanism or Service Facility</vt:lpstr>
      <vt:lpstr>OPERATING CHARACTERISTICS OF A QUEUEING SYSTEM</vt:lpstr>
      <vt:lpstr>Operating characteristics/ Performance Measures</vt:lpstr>
      <vt:lpstr>CLASSIFICATION OF A QUEUEING SYSTEM</vt:lpstr>
      <vt:lpstr>CLASSIFICATION OF A QUEUEING SYSTEM</vt:lpstr>
      <vt:lpstr>CLASSIFICATION OF A QUEUEING SYSTEM</vt:lpstr>
      <vt:lpstr>CLASSIFICATION OF A QUEUEING SYSTEM</vt:lpstr>
      <vt:lpstr>CLASSIFICATION OF A QUEUEING SYSTEM</vt:lpstr>
      <vt:lpstr>Operating Characteristics or Measures of Performances of the Model M/M/1</vt:lpstr>
      <vt:lpstr>Operating Characteristics or Measures of Performances of the Model M/M/1</vt:lpstr>
      <vt:lpstr>Operating Characteristics or Measures of Performances of the Model M/M/1</vt:lpstr>
      <vt:lpstr>Operating Characteristics or Measures of Performances of the Model M/M/1</vt:lpstr>
      <vt:lpstr>PowerPoint Presentation</vt:lpstr>
      <vt:lpstr>PowerPoint Presentation</vt:lpstr>
      <vt:lpstr>M/M/1 (Poisson Arrival / Poisson output / Number of channels / Infinite capacity / FIFO Model)</vt:lpstr>
      <vt:lpstr>M/M/1</vt:lpstr>
      <vt:lpstr>M/M/1</vt:lpstr>
      <vt:lpstr>M/M/1</vt:lpstr>
      <vt:lpstr>M/M/1</vt:lpstr>
      <vt:lpstr>M/M/1</vt:lpstr>
      <vt:lpstr>M / M / 1 / (∞ / FIFO):</vt:lpstr>
      <vt:lpstr>M / M / 1 / (∞ / FIFO):</vt:lpstr>
      <vt:lpstr>M / M / 1 / (∞ / FIFO):</vt:lpstr>
      <vt:lpstr>M / M / 1 / (∞ / FIFO):</vt:lpstr>
      <vt:lpstr>M / M / 1 / (∞ / FIFO):</vt:lpstr>
      <vt:lpstr>Operating Characteristics/Performance Measures of the M/M/C/K Queueing Model</vt:lpstr>
      <vt:lpstr>Operating Characteristics/Performance Measures of the M/M/C/K Queueing Model</vt:lpstr>
      <vt:lpstr>Operating Characteristics/Performance Measures of the M/M/C/K Queueing Model</vt:lpstr>
      <vt:lpstr>Operating Characteristics/Performance Measures of the M/M/C/K Queueing Model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QUEUING THEORY</dc:title>
  <dc:creator>Madhusudhan koneru</dc:creator>
  <cp:lastModifiedBy>Madhusudhan koneru</cp:lastModifiedBy>
  <cp:revision>42</cp:revision>
  <dcterms:created xsi:type="dcterms:W3CDTF">2023-08-30T05:20:44Z</dcterms:created>
  <dcterms:modified xsi:type="dcterms:W3CDTF">2024-09-23T08:50:56Z</dcterms:modified>
</cp:coreProperties>
</file>