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11E8-CEA7-C5F1-14CF-1C0C1FEEDB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87260C-4B94-9FC2-132D-FFE18EAB1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2942E0-EA61-50CD-397F-F33DA48C8E07}"/>
              </a:ext>
            </a:extLst>
          </p:cNvPr>
          <p:cNvSpPr>
            <a:spLocks noGrp="1"/>
          </p:cNvSpPr>
          <p:nvPr>
            <p:ph type="dt" sz="half" idx="10"/>
          </p:nvPr>
        </p:nvSpPr>
        <p:spPr/>
        <p:txBody>
          <a:bodyPr/>
          <a:lstStyle/>
          <a:p>
            <a:fld id="{90A48975-DC44-44CF-BDED-E331A79E3E61}" type="datetimeFigureOut">
              <a:rPr lang="en-IN" smtClean="0"/>
              <a:t>28-06-2024</a:t>
            </a:fld>
            <a:endParaRPr lang="en-IN"/>
          </a:p>
        </p:txBody>
      </p:sp>
      <p:sp>
        <p:nvSpPr>
          <p:cNvPr id="5" name="Footer Placeholder 4">
            <a:extLst>
              <a:ext uri="{FF2B5EF4-FFF2-40B4-BE49-F238E27FC236}">
                <a16:creationId xmlns:a16="http://schemas.microsoft.com/office/drawing/2014/main" id="{723983B9-5216-F146-77B0-6A22F0FBE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BE84CA-85C5-16E4-A049-770D7E3578C8}"/>
              </a:ext>
            </a:extLst>
          </p:cNvPr>
          <p:cNvSpPr>
            <a:spLocks noGrp="1"/>
          </p:cNvSpPr>
          <p:nvPr>
            <p:ph type="sldNum" sz="quarter" idx="12"/>
          </p:nvPr>
        </p:nvSpPr>
        <p:spPr/>
        <p:txBody>
          <a:bodyPr/>
          <a:lstStyle/>
          <a:p>
            <a:fld id="{2F856A01-D126-4F4D-B25A-83B63FC4B045}" type="slidenum">
              <a:rPr lang="en-IN" smtClean="0"/>
              <a:t>‹#›</a:t>
            </a:fld>
            <a:endParaRPr lang="en-IN"/>
          </a:p>
        </p:txBody>
      </p:sp>
    </p:spTree>
    <p:extLst>
      <p:ext uri="{BB962C8B-B14F-4D97-AF65-F5344CB8AC3E}">
        <p14:creationId xmlns:p14="http://schemas.microsoft.com/office/powerpoint/2010/main" val="388794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C7D3-5C66-DCBD-4804-EA1A919B7B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6D82BA-5A9B-78DE-6F18-36E1DB8FA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85EA1-F0FF-BC53-1731-716CDDB6F815}"/>
              </a:ext>
            </a:extLst>
          </p:cNvPr>
          <p:cNvSpPr>
            <a:spLocks noGrp="1"/>
          </p:cNvSpPr>
          <p:nvPr>
            <p:ph type="dt" sz="half" idx="10"/>
          </p:nvPr>
        </p:nvSpPr>
        <p:spPr/>
        <p:txBody>
          <a:bodyPr/>
          <a:lstStyle/>
          <a:p>
            <a:fld id="{90A48975-DC44-44CF-BDED-E331A79E3E61}" type="datetimeFigureOut">
              <a:rPr lang="en-IN" smtClean="0"/>
              <a:t>28-06-2024</a:t>
            </a:fld>
            <a:endParaRPr lang="en-IN"/>
          </a:p>
        </p:txBody>
      </p:sp>
      <p:sp>
        <p:nvSpPr>
          <p:cNvPr id="5" name="Footer Placeholder 4">
            <a:extLst>
              <a:ext uri="{FF2B5EF4-FFF2-40B4-BE49-F238E27FC236}">
                <a16:creationId xmlns:a16="http://schemas.microsoft.com/office/drawing/2014/main" id="{DA0D4AE5-C68A-AABE-C0D3-C2910DECB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768B06-8A79-7E8E-1114-F67A7FFAA157}"/>
              </a:ext>
            </a:extLst>
          </p:cNvPr>
          <p:cNvSpPr>
            <a:spLocks noGrp="1"/>
          </p:cNvSpPr>
          <p:nvPr>
            <p:ph type="sldNum" sz="quarter" idx="12"/>
          </p:nvPr>
        </p:nvSpPr>
        <p:spPr/>
        <p:txBody>
          <a:bodyPr/>
          <a:lstStyle/>
          <a:p>
            <a:fld id="{2F856A01-D126-4F4D-B25A-83B63FC4B045}" type="slidenum">
              <a:rPr lang="en-IN" smtClean="0"/>
              <a:t>‹#›</a:t>
            </a:fld>
            <a:endParaRPr lang="en-IN"/>
          </a:p>
        </p:txBody>
      </p:sp>
    </p:spTree>
    <p:extLst>
      <p:ext uri="{BB962C8B-B14F-4D97-AF65-F5344CB8AC3E}">
        <p14:creationId xmlns:p14="http://schemas.microsoft.com/office/powerpoint/2010/main" val="397801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BD4A5-F7FF-BC92-CDBE-3AE86935F1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4D4F11-9B8B-C076-52F4-98E05183F4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C78322-9243-B779-4CCB-A8D72C2D25C8}"/>
              </a:ext>
            </a:extLst>
          </p:cNvPr>
          <p:cNvSpPr>
            <a:spLocks noGrp="1"/>
          </p:cNvSpPr>
          <p:nvPr>
            <p:ph type="dt" sz="half" idx="10"/>
          </p:nvPr>
        </p:nvSpPr>
        <p:spPr/>
        <p:txBody>
          <a:bodyPr/>
          <a:lstStyle/>
          <a:p>
            <a:fld id="{90A48975-DC44-44CF-BDED-E331A79E3E61}" type="datetimeFigureOut">
              <a:rPr lang="en-IN" smtClean="0"/>
              <a:t>28-06-2024</a:t>
            </a:fld>
            <a:endParaRPr lang="en-IN"/>
          </a:p>
        </p:txBody>
      </p:sp>
      <p:sp>
        <p:nvSpPr>
          <p:cNvPr id="5" name="Footer Placeholder 4">
            <a:extLst>
              <a:ext uri="{FF2B5EF4-FFF2-40B4-BE49-F238E27FC236}">
                <a16:creationId xmlns:a16="http://schemas.microsoft.com/office/drawing/2014/main" id="{945F69E5-D375-A185-3D6D-0415598E6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0D4A1-C530-9093-B5F1-597D1A2640FF}"/>
              </a:ext>
            </a:extLst>
          </p:cNvPr>
          <p:cNvSpPr>
            <a:spLocks noGrp="1"/>
          </p:cNvSpPr>
          <p:nvPr>
            <p:ph type="sldNum" sz="quarter" idx="12"/>
          </p:nvPr>
        </p:nvSpPr>
        <p:spPr/>
        <p:txBody>
          <a:bodyPr/>
          <a:lstStyle/>
          <a:p>
            <a:fld id="{2F856A01-D126-4F4D-B25A-83B63FC4B045}" type="slidenum">
              <a:rPr lang="en-IN" smtClean="0"/>
              <a:t>‹#›</a:t>
            </a:fld>
            <a:endParaRPr lang="en-IN"/>
          </a:p>
        </p:txBody>
      </p:sp>
    </p:spTree>
    <p:extLst>
      <p:ext uri="{BB962C8B-B14F-4D97-AF65-F5344CB8AC3E}">
        <p14:creationId xmlns:p14="http://schemas.microsoft.com/office/powerpoint/2010/main" val="369740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2C8D1-20E3-1046-97F7-5EF3A93A65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A49513-1A08-6971-609D-242333FC99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8A333-4B5D-456A-6D80-54A9D6665277}"/>
              </a:ext>
            </a:extLst>
          </p:cNvPr>
          <p:cNvSpPr>
            <a:spLocks noGrp="1"/>
          </p:cNvSpPr>
          <p:nvPr>
            <p:ph type="dt" sz="half" idx="10"/>
          </p:nvPr>
        </p:nvSpPr>
        <p:spPr/>
        <p:txBody>
          <a:bodyPr/>
          <a:lstStyle/>
          <a:p>
            <a:fld id="{90A48975-DC44-44CF-BDED-E331A79E3E61}" type="datetimeFigureOut">
              <a:rPr lang="en-IN" smtClean="0"/>
              <a:t>28-06-2024</a:t>
            </a:fld>
            <a:endParaRPr lang="en-IN"/>
          </a:p>
        </p:txBody>
      </p:sp>
      <p:sp>
        <p:nvSpPr>
          <p:cNvPr id="5" name="Footer Placeholder 4">
            <a:extLst>
              <a:ext uri="{FF2B5EF4-FFF2-40B4-BE49-F238E27FC236}">
                <a16:creationId xmlns:a16="http://schemas.microsoft.com/office/drawing/2014/main" id="{FC5EEEC7-29F3-2361-94D1-E331B06152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57F66A-C051-8AE3-A511-276735F39D45}"/>
              </a:ext>
            </a:extLst>
          </p:cNvPr>
          <p:cNvSpPr>
            <a:spLocks noGrp="1"/>
          </p:cNvSpPr>
          <p:nvPr>
            <p:ph type="sldNum" sz="quarter" idx="12"/>
          </p:nvPr>
        </p:nvSpPr>
        <p:spPr/>
        <p:txBody>
          <a:bodyPr/>
          <a:lstStyle/>
          <a:p>
            <a:fld id="{2F856A01-D126-4F4D-B25A-83B63FC4B045}" type="slidenum">
              <a:rPr lang="en-IN" smtClean="0"/>
              <a:t>‹#›</a:t>
            </a:fld>
            <a:endParaRPr lang="en-IN"/>
          </a:p>
        </p:txBody>
      </p:sp>
    </p:spTree>
    <p:extLst>
      <p:ext uri="{BB962C8B-B14F-4D97-AF65-F5344CB8AC3E}">
        <p14:creationId xmlns:p14="http://schemas.microsoft.com/office/powerpoint/2010/main" val="228635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E34B-D7CD-CE94-3669-F570EF54E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3A3596-BD81-2A35-C6E4-DB9AF23F93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DAAA5E-45AE-9283-27EB-B220DA348796}"/>
              </a:ext>
            </a:extLst>
          </p:cNvPr>
          <p:cNvSpPr>
            <a:spLocks noGrp="1"/>
          </p:cNvSpPr>
          <p:nvPr>
            <p:ph type="dt" sz="half" idx="10"/>
          </p:nvPr>
        </p:nvSpPr>
        <p:spPr/>
        <p:txBody>
          <a:bodyPr/>
          <a:lstStyle/>
          <a:p>
            <a:fld id="{90A48975-DC44-44CF-BDED-E331A79E3E61}" type="datetimeFigureOut">
              <a:rPr lang="en-IN" smtClean="0"/>
              <a:t>28-06-2024</a:t>
            </a:fld>
            <a:endParaRPr lang="en-IN"/>
          </a:p>
        </p:txBody>
      </p:sp>
      <p:sp>
        <p:nvSpPr>
          <p:cNvPr id="5" name="Footer Placeholder 4">
            <a:extLst>
              <a:ext uri="{FF2B5EF4-FFF2-40B4-BE49-F238E27FC236}">
                <a16:creationId xmlns:a16="http://schemas.microsoft.com/office/drawing/2014/main" id="{0CF7F20E-BBF7-6DC5-F49D-9CB0AFA4B8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479070-99B7-2FD8-866D-0A84F120E5FC}"/>
              </a:ext>
            </a:extLst>
          </p:cNvPr>
          <p:cNvSpPr>
            <a:spLocks noGrp="1"/>
          </p:cNvSpPr>
          <p:nvPr>
            <p:ph type="sldNum" sz="quarter" idx="12"/>
          </p:nvPr>
        </p:nvSpPr>
        <p:spPr/>
        <p:txBody>
          <a:bodyPr/>
          <a:lstStyle/>
          <a:p>
            <a:fld id="{2F856A01-D126-4F4D-B25A-83B63FC4B045}" type="slidenum">
              <a:rPr lang="en-IN" smtClean="0"/>
              <a:t>‹#›</a:t>
            </a:fld>
            <a:endParaRPr lang="en-IN"/>
          </a:p>
        </p:txBody>
      </p:sp>
    </p:spTree>
    <p:extLst>
      <p:ext uri="{BB962C8B-B14F-4D97-AF65-F5344CB8AC3E}">
        <p14:creationId xmlns:p14="http://schemas.microsoft.com/office/powerpoint/2010/main" val="337864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CA8C-3FBA-4295-DD88-EE8618AA01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565A22-6AD2-C738-45C7-BC92AAF44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28FAFB-99EE-416D-4B88-85FFD18F47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348D4A-84C9-D1A1-75D0-163CAB08B64F}"/>
              </a:ext>
            </a:extLst>
          </p:cNvPr>
          <p:cNvSpPr>
            <a:spLocks noGrp="1"/>
          </p:cNvSpPr>
          <p:nvPr>
            <p:ph type="dt" sz="half" idx="10"/>
          </p:nvPr>
        </p:nvSpPr>
        <p:spPr/>
        <p:txBody>
          <a:bodyPr/>
          <a:lstStyle/>
          <a:p>
            <a:fld id="{90A48975-DC44-44CF-BDED-E331A79E3E61}" type="datetimeFigureOut">
              <a:rPr lang="en-IN" smtClean="0"/>
              <a:t>28-06-2024</a:t>
            </a:fld>
            <a:endParaRPr lang="en-IN"/>
          </a:p>
        </p:txBody>
      </p:sp>
      <p:sp>
        <p:nvSpPr>
          <p:cNvPr id="6" name="Footer Placeholder 5">
            <a:extLst>
              <a:ext uri="{FF2B5EF4-FFF2-40B4-BE49-F238E27FC236}">
                <a16:creationId xmlns:a16="http://schemas.microsoft.com/office/drawing/2014/main" id="{212AFCBE-A26B-41FF-DF4D-161EB2023C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3ACF28-E583-5B9B-56E3-D4C43DA10DDB}"/>
              </a:ext>
            </a:extLst>
          </p:cNvPr>
          <p:cNvSpPr>
            <a:spLocks noGrp="1"/>
          </p:cNvSpPr>
          <p:nvPr>
            <p:ph type="sldNum" sz="quarter" idx="12"/>
          </p:nvPr>
        </p:nvSpPr>
        <p:spPr/>
        <p:txBody>
          <a:bodyPr/>
          <a:lstStyle/>
          <a:p>
            <a:fld id="{2F856A01-D126-4F4D-B25A-83B63FC4B045}" type="slidenum">
              <a:rPr lang="en-IN" smtClean="0"/>
              <a:t>‹#›</a:t>
            </a:fld>
            <a:endParaRPr lang="en-IN"/>
          </a:p>
        </p:txBody>
      </p:sp>
    </p:spTree>
    <p:extLst>
      <p:ext uri="{BB962C8B-B14F-4D97-AF65-F5344CB8AC3E}">
        <p14:creationId xmlns:p14="http://schemas.microsoft.com/office/powerpoint/2010/main" val="337107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BEB3-C546-8B4F-81D9-E8A9BA1778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618808-B304-CAD2-CA97-011DCB9B3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F7CD8-2812-A49F-2A1C-5C81FC2A7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30531C-C206-3D19-128D-097B709E0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8B06CB-E27A-A75B-F54C-08176532B2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34D8C0-CA02-9A0B-EA53-FA707749A7AB}"/>
              </a:ext>
            </a:extLst>
          </p:cNvPr>
          <p:cNvSpPr>
            <a:spLocks noGrp="1"/>
          </p:cNvSpPr>
          <p:nvPr>
            <p:ph type="dt" sz="half" idx="10"/>
          </p:nvPr>
        </p:nvSpPr>
        <p:spPr/>
        <p:txBody>
          <a:bodyPr/>
          <a:lstStyle/>
          <a:p>
            <a:fld id="{90A48975-DC44-44CF-BDED-E331A79E3E61}" type="datetimeFigureOut">
              <a:rPr lang="en-IN" smtClean="0"/>
              <a:t>28-06-2024</a:t>
            </a:fld>
            <a:endParaRPr lang="en-IN"/>
          </a:p>
        </p:txBody>
      </p:sp>
      <p:sp>
        <p:nvSpPr>
          <p:cNvPr id="8" name="Footer Placeholder 7">
            <a:extLst>
              <a:ext uri="{FF2B5EF4-FFF2-40B4-BE49-F238E27FC236}">
                <a16:creationId xmlns:a16="http://schemas.microsoft.com/office/drawing/2014/main" id="{54ACAD14-2E93-A1DE-D12B-83FB49AEE6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5D6685-B0BE-2D52-E70F-145513B508F6}"/>
              </a:ext>
            </a:extLst>
          </p:cNvPr>
          <p:cNvSpPr>
            <a:spLocks noGrp="1"/>
          </p:cNvSpPr>
          <p:nvPr>
            <p:ph type="sldNum" sz="quarter" idx="12"/>
          </p:nvPr>
        </p:nvSpPr>
        <p:spPr/>
        <p:txBody>
          <a:bodyPr/>
          <a:lstStyle/>
          <a:p>
            <a:fld id="{2F856A01-D126-4F4D-B25A-83B63FC4B045}" type="slidenum">
              <a:rPr lang="en-IN" smtClean="0"/>
              <a:t>‹#›</a:t>
            </a:fld>
            <a:endParaRPr lang="en-IN"/>
          </a:p>
        </p:txBody>
      </p:sp>
    </p:spTree>
    <p:extLst>
      <p:ext uri="{BB962C8B-B14F-4D97-AF65-F5344CB8AC3E}">
        <p14:creationId xmlns:p14="http://schemas.microsoft.com/office/powerpoint/2010/main" val="228257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32B1-0D56-94A3-EAEF-4125AA13C4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B2C144-99A0-C194-EDA1-B7E0149CDD6E}"/>
              </a:ext>
            </a:extLst>
          </p:cNvPr>
          <p:cNvSpPr>
            <a:spLocks noGrp="1"/>
          </p:cNvSpPr>
          <p:nvPr>
            <p:ph type="dt" sz="half" idx="10"/>
          </p:nvPr>
        </p:nvSpPr>
        <p:spPr/>
        <p:txBody>
          <a:bodyPr/>
          <a:lstStyle/>
          <a:p>
            <a:fld id="{90A48975-DC44-44CF-BDED-E331A79E3E61}" type="datetimeFigureOut">
              <a:rPr lang="en-IN" smtClean="0"/>
              <a:t>28-06-2024</a:t>
            </a:fld>
            <a:endParaRPr lang="en-IN"/>
          </a:p>
        </p:txBody>
      </p:sp>
      <p:sp>
        <p:nvSpPr>
          <p:cNvPr id="4" name="Footer Placeholder 3">
            <a:extLst>
              <a:ext uri="{FF2B5EF4-FFF2-40B4-BE49-F238E27FC236}">
                <a16:creationId xmlns:a16="http://schemas.microsoft.com/office/drawing/2014/main" id="{A15DF35E-1516-331E-BD05-7C2CBEB365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BAEB46-D440-0372-1E86-E337FC11F156}"/>
              </a:ext>
            </a:extLst>
          </p:cNvPr>
          <p:cNvSpPr>
            <a:spLocks noGrp="1"/>
          </p:cNvSpPr>
          <p:nvPr>
            <p:ph type="sldNum" sz="quarter" idx="12"/>
          </p:nvPr>
        </p:nvSpPr>
        <p:spPr/>
        <p:txBody>
          <a:bodyPr/>
          <a:lstStyle/>
          <a:p>
            <a:fld id="{2F856A01-D126-4F4D-B25A-83B63FC4B045}" type="slidenum">
              <a:rPr lang="en-IN" smtClean="0"/>
              <a:t>‹#›</a:t>
            </a:fld>
            <a:endParaRPr lang="en-IN"/>
          </a:p>
        </p:txBody>
      </p:sp>
    </p:spTree>
    <p:extLst>
      <p:ext uri="{BB962C8B-B14F-4D97-AF65-F5344CB8AC3E}">
        <p14:creationId xmlns:p14="http://schemas.microsoft.com/office/powerpoint/2010/main" val="189820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93036-3BBB-D004-2B9C-05FB64B5B5B2}"/>
              </a:ext>
            </a:extLst>
          </p:cNvPr>
          <p:cNvSpPr>
            <a:spLocks noGrp="1"/>
          </p:cNvSpPr>
          <p:nvPr>
            <p:ph type="dt" sz="half" idx="10"/>
          </p:nvPr>
        </p:nvSpPr>
        <p:spPr/>
        <p:txBody>
          <a:bodyPr/>
          <a:lstStyle/>
          <a:p>
            <a:fld id="{90A48975-DC44-44CF-BDED-E331A79E3E61}" type="datetimeFigureOut">
              <a:rPr lang="en-IN" smtClean="0"/>
              <a:t>28-06-2024</a:t>
            </a:fld>
            <a:endParaRPr lang="en-IN"/>
          </a:p>
        </p:txBody>
      </p:sp>
      <p:sp>
        <p:nvSpPr>
          <p:cNvPr id="3" name="Footer Placeholder 2">
            <a:extLst>
              <a:ext uri="{FF2B5EF4-FFF2-40B4-BE49-F238E27FC236}">
                <a16:creationId xmlns:a16="http://schemas.microsoft.com/office/drawing/2014/main" id="{A5927A55-1314-81B9-B165-572CFE72AE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E66D07-8528-8284-BC1A-468E63F6734A}"/>
              </a:ext>
            </a:extLst>
          </p:cNvPr>
          <p:cNvSpPr>
            <a:spLocks noGrp="1"/>
          </p:cNvSpPr>
          <p:nvPr>
            <p:ph type="sldNum" sz="quarter" idx="12"/>
          </p:nvPr>
        </p:nvSpPr>
        <p:spPr/>
        <p:txBody>
          <a:bodyPr/>
          <a:lstStyle/>
          <a:p>
            <a:fld id="{2F856A01-D126-4F4D-B25A-83B63FC4B045}" type="slidenum">
              <a:rPr lang="en-IN" smtClean="0"/>
              <a:t>‹#›</a:t>
            </a:fld>
            <a:endParaRPr lang="en-IN"/>
          </a:p>
        </p:txBody>
      </p:sp>
    </p:spTree>
    <p:extLst>
      <p:ext uri="{BB962C8B-B14F-4D97-AF65-F5344CB8AC3E}">
        <p14:creationId xmlns:p14="http://schemas.microsoft.com/office/powerpoint/2010/main" val="2503279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36C5-51AC-9C15-1ECB-FDE471A862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D5C439-9A02-E7FE-FE2A-F40321ADD7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894658-70A5-EC10-0F4A-1A1A5CBFB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E5F5E-62DC-09C1-F8DE-7A03C5A53457}"/>
              </a:ext>
            </a:extLst>
          </p:cNvPr>
          <p:cNvSpPr>
            <a:spLocks noGrp="1"/>
          </p:cNvSpPr>
          <p:nvPr>
            <p:ph type="dt" sz="half" idx="10"/>
          </p:nvPr>
        </p:nvSpPr>
        <p:spPr/>
        <p:txBody>
          <a:bodyPr/>
          <a:lstStyle/>
          <a:p>
            <a:fld id="{90A48975-DC44-44CF-BDED-E331A79E3E61}" type="datetimeFigureOut">
              <a:rPr lang="en-IN" smtClean="0"/>
              <a:t>28-06-2024</a:t>
            </a:fld>
            <a:endParaRPr lang="en-IN"/>
          </a:p>
        </p:txBody>
      </p:sp>
      <p:sp>
        <p:nvSpPr>
          <p:cNvPr id="6" name="Footer Placeholder 5">
            <a:extLst>
              <a:ext uri="{FF2B5EF4-FFF2-40B4-BE49-F238E27FC236}">
                <a16:creationId xmlns:a16="http://schemas.microsoft.com/office/drawing/2014/main" id="{8DF0D308-AFAE-1BF9-AD99-6AF5481F08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2EDAFC-7EA1-6418-59F7-4258C18B7BE3}"/>
              </a:ext>
            </a:extLst>
          </p:cNvPr>
          <p:cNvSpPr>
            <a:spLocks noGrp="1"/>
          </p:cNvSpPr>
          <p:nvPr>
            <p:ph type="sldNum" sz="quarter" idx="12"/>
          </p:nvPr>
        </p:nvSpPr>
        <p:spPr/>
        <p:txBody>
          <a:bodyPr/>
          <a:lstStyle/>
          <a:p>
            <a:fld id="{2F856A01-D126-4F4D-B25A-83B63FC4B045}" type="slidenum">
              <a:rPr lang="en-IN" smtClean="0"/>
              <a:t>‹#›</a:t>
            </a:fld>
            <a:endParaRPr lang="en-IN"/>
          </a:p>
        </p:txBody>
      </p:sp>
    </p:spTree>
    <p:extLst>
      <p:ext uri="{BB962C8B-B14F-4D97-AF65-F5344CB8AC3E}">
        <p14:creationId xmlns:p14="http://schemas.microsoft.com/office/powerpoint/2010/main" val="255969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7F64-526F-F173-2643-7F28A5E94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6FFC10-D944-F348-E4B9-4C97D71B95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21DFA1-CB4B-D262-3748-43E8104C0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401DD-4AD1-F80B-0223-4EE30E735539}"/>
              </a:ext>
            </a:extLst>
          </p:cNvPr>
          <p:cNvSpPr>
            <a:spLocks noGrp="1"/>
          </p:cNvSpPr>
          <p:nvPr>
            <p:ph type="dt" sz="half" idx="10"/>
          </p:nvPr>
        </p:nvSpPr>
        <p:spPr/>
        <p:txBody>
          <a:bodyPr/>
          <a:lstStyle/>
          <a:p>
            <a:fld id="{90A48975-DC44-44CF-BDED-E331A79E3E61}" type="datetimeFigureOut">
              <a:rPr lang="en-IN" smtClean="0"/>
              <a:t>28-06-2024</a:t>
            </a:fld>
            <a:endParaRPr lang="en-IN"/>
          </a:p>
        </p:txBody>
      </p:sp>
      <p:sp>
        <p:nvSpPr>
          <p:cNvPr id="6" name="Footer Placeholder 5">
            <a:extLst>
              <a:ext uri="{FF2B5EF4-FFF2-40B4-BE49-F238E27FC236}">
                <a16:creationId xmlns:a16="http://schemas.microsoft.com/office/drawing/2014/main" id="{377EE387-F1E7-70C7-20F8-BD441AF274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FE53AC-22CF-8A1A-C8D3-45AB6E3DFD2C}"/>
              </a:ext>
            </a:extLst>
          </p:cNvPr>
          <p:cNvSpPr>
            <a:spLocks noGrp="1"/>
          </p:cNvSpPr>
          <p:nvPr>
            <p:ph type="sldNum" sz="quarter" idx="12"/>
          </p:nvPr>
        </p:nvSpPr>
        <p:spPr/>
        <p:txBody>
          <a:bodyPr/>
          <a:lstStyle/>
          <a:p>
            <a:fld id="{2F856A01-D126-4F4D-B25A-83B63FC4B045}" type="slidenum">
              <a:rPr lang="en-IN" smtClean="0"/>
              <a:t>‹#›</a:t>
            </a:fld>
            <a:endParaRPr lang="en-IN"/>
          </a:p>
        </p:txBody>
      </p:sp>
    </p:spTree>
    <p:extLst>
      <p:ext uri="{BB962C8B-B14F-4D97-AF65-F5344CB8AC3E}">
        <p14:creationId xmlns:p14="http://schemas.microsoft.com/office/powerpoint/2010/main" val="126241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0EDA96-5DB1-6AC7-EBA5-C1EAB806CA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B9EFD3-CE37-CDA1-3134-200377D850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0B6E06-AF52-6EDC-E008-9B1489613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48975-DC44-44CF-BDED-E331A79E3E61}" type="datetimeFigureOut">
              <a:rPr lang="en-IN" smtClean="0"/>
              <a:t>28-06-2024</a:t>
            </a:fld>
            <a:endParaRPr lang="en-IN"/>
          </a:p>
        </p:txBody>
      </p:sp>
      <p:sp>
        <p:nvSpPr>
          <p:cNvPr id="5" name="Footer Placeholder 4">
            <a:extLst>
              <a:ext uri="{FF2B5EF4-FFF2-40B4-BE49-F238E27FC236}">
                <a16:creationId xmlns:a16="http://schemas.microsoft.com/office/drawing/2014/main" id="{C93FF15E-B10A-E45E-C083-B006F53369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7F8954-1398-4876-0BB6-DB5400743D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56A01-D126-4F4D-B25A-83B63FC4B045}" type="slidenum">
              <a:rPr lang="en-IN" smtClean="0"/>
              <a:t>‹#›</a:t>
            </a:fld>
            <a:endParaRPr lang="en-IN"/>
          </a:p>
        </p:txBody>
      </p:sp>
    </p:spTree>
    <p:extLst>
      <p:ext uri="{BB962C8B-B14F-4D97-AF65-F5344CB8AC3E}">
        <p14:creationId xmlns:p14="http://schemas.microsoft.com/office/powerpoint/2010/main" val="837933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3067-6E3B-D4BF-5A22-3B05686AF624}"/>
              </a:ext>
            </a:extLst>
          </p:cNvPr>
          <p:cNvSpPr>
            <a:spLocks noGrp="1"/>
          </p:cNvSpPr>
          <p:nvPr>
            <p:ph type="ctrTitle"/>
          </p:nvPr>
        </p:nvSpPr>
        <p:spPr/>
        <p:txBody>
          <a:bodyPr/>
          <a:lstStyle/>
          <a:p>
            <a:r>
              <a:rPr lang="en-US" dirty="0">
                <a:solidFill>
                  <a:schemeClr val="accent1"/>
                </a:solidFill>
              </a:rPr>
              <a:t>Operations Research</a:t>
            </a:r>
            <a:endParaRPr lang="en-IN" dirty="0">
              <a:solidFill>
                <a:schemeClr val="accent1"/>
              </a:solidFill>
            </a:endParaRPr>
          </a:p>
        </p:txBody>
      </p:sp>
    </p:spTree>
    <p:extLst>
      <p:ext uri="{BB962C8B-B14F-4D97-AF65-F5344CB8AC3E}">
        <p14:creationId xmlns:p14="http://schemas.microsoft.com/office/powerpoint/2010/main" val="935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D074-85B3-6E3D-001D-05F382D7C4FC}"/>
              </a:ext>
            </a:extLst>
          </p:cNvPr>
          <p:cNvSpPr>
            <a:spLocks noGrp="1"/>
          </p:cNvSpPr>
          <p:nvPr>
            <p:ph type="title"/>
          </p:nvPr>
        </p:nvSpPr>
        <p:spPr/>
        <p:txBody>
          <a:bodyPr>
            <a:noAutofit/>
          </a:bodyPr>
          <a:lstStyle/>
          <a:p>
            <a:pPr algn="just"/>
            <a:r>
              <a:rPr lang="en-US" sz="3200" dirty="0">
                <a:solidFill>
                  <a:schemeClr val="accent1"/>
                </a:solidFill>
              </a:rPr>
              <a:t>PHASES IN SOLVING OPERATIONS RESEARCH PROBLEMS OR STEPS IN </a:t>
            </a:r>
            <a:r>
              <a:rPr lang="en-IN" sz="3200" dirty="0">
                <a:solidFill>
                  <a:schemeClr val="accent1"/>
                </a:solidFill>
              </a:rPr>
              <a:t>SOLVING OPERATIONS RESEARCH PROBLEMS</a:t>
            </a:r>
          </a:p>
        </p:txBody>
      </p:sp>
      <p:sp>
        <p:nvSpPr>
          <p:cNvPr id="3" name="Content Placeholder 2">
            <a:extLst>
              <a:ext uri="{FF2B5EF4-FFF2-40B4-BE49-F238E27FC236}">
                <a16:creationId xmlns:a16="http://schemas.microsoft.com/office/drawing/2014/main" id="{E57B1530-9177-CEA3-C46E-072BA87DC552}"/>
              </a:ext>
            </a:extLst>
          </p:cNvPr>
          <p:cNvSpPr>
            <a:spLocks noGrp="1"/>
          </p:cNvSpPr>
          <p:nvPr>
            <p:ph idx="1"/>
          </p:nvPr>
        </p:nvSpPr>
        <p:spPr>
          <a:xfrm>
            <a:off x="838200" y="1825624"/>
            <a:ext cx="10515600" cy="4760233"/>
          </a:xfrm>
        </p:spPr>
        <p:txBody>
          <a:bodyPr>
            <a:normAutofit/>
          </a:bodyPr>
          <a:lstStyle/>
          <a:p>
            <a:pPr marL="0" indent="0">
              <a:buNone/>
            </a:pPr>
            <a:r>
              <a:rPr lang="en-US" i="1" dirty="0">
                <a:solidFill>
                  <a:srgbClr val="FF0000"/>
                </a:solidFill>
                <a:latin typeface="Times New Roman" panose="02020603050405020304" pitchFamily="18" charset="0"/>
                <a:cs typeface="Times New Roman" panose="02020603050405020304" pitchFamily="18" charset="0"/>
              </a:rPr>
              <a:t>2.Identifying variables and constraints</a:t>
            </a:r>
          </a:p>
          <a:p>
            <a:pPr marL="0" indent="0">
              <a:buNone/>
            </a:pPr>
            <a:r>
              <a:rPr lang="en-US" sz="3000" i="1" dirty="0"/>
              <a:t>Variables</a:t>
            </a:r>
          </a:p>
          <a:p>
            <a:pPr marL="0" indent="0" algn="just">
              <a:buNone/>
            </a:pPr>
            <a:r>
              <a:rPr lang="en-US" sz="3000" dirty="0"/>
              <a:t>The Company is manufacturing two products X and Y. These are the two variables in the problem. When they are in the problem statement they are written in capital letters. Once they are entered in the model small letters (lower case) letters are used (</a:t>
            </a:r>
            <a:r>
              <a:rPr lang="en-US" sz="3000" dirty="0" err="1"/>
              <a:t>i.e</a:t>
            </a:r>
            <a:r>
              <a:rPr lang="en-US" sz="3000" dirty="0"/>
              <a:t>,. x and y). We have to find out how much of X and how much of Y are to be manufactured. Hence they are variables. In linear programming </a:t>
            </a:r>
            <a:r>
              <a:rPr lang="en-US" sz="3000" dirty="0" err="1"/>
              <a:t>language,these</a:t>
            </a:r>
            <a:r>
              <a:rPr lang="en-US" sz="3000" dirty="0"/>
              <a:t> are known as competing candidates. Because they compete to use or consume available resources.</a:t>
            </a:r>
            <a:endParaRPr lang="en-IN" sz="3000" dirty="0"/>
          </a:p>
        </p:txBody>
      </p:sp>
    </p:spTree>
    <p:extLst>
      <p:ext uri="{BB962C8B-B14F-4D97-AF65-F5344CB8AC3E}">
        <p14:creationId xmlns:p14="http://schemas.microsoft.com/office/powerpoint/2010/main" val="142596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6103-5DCA-A888-9B00-79C81E32BB8B}"/>
              </a:ext>
            </a:extLst>
          </p:cNvPr>
          <p:cNvSpPr>
            <a:spLocks noGrp="1"/>
          </p:cNvSpPr>
          <p:nvPr>
            <p:ph type="title"/>
          </p:nvPr>
        </p:nvSpPr>
        <p:spPr>
          <a:xfrm>
            <a:off x="838200" y="0"/>
            <a:ext cx="10515600" cy="1325563"/>
          </a:xfrm>
        </p:spPr>
        <p:txBody>
          <a:bodyPr>
            <a:noAutofit/>
          </a:bodyPr>
          <a:lstStyle/>
          <a:p>
            <a:pPr algn="just"/>
            <a:r>
              <a:rPr lang="en-US" sz="3200" dirty="0">
                <a:solidFill>
                  <a:schemeClr val="accent1"/>
                </a:solidFill>
              </a:rPr>
              <a:t>PHASES IN SOLVING OPERATIONS RESEARCH PROBLEMS OR STEPS IN </a:t>
            </a:r>
            <a:r>
              <a:rPr lang="en-IN" sz="3200" dirty="0">
                <a:solidFill>
                  <a:schemeClr val="accent1"/>
                </a:solidFill>
              </a:rPr>
              <a:t>SOLVING OPERATIONS RESEARCH PROBLEMS</a:t>
            </a:r>
          </a:p>
        </p:txBody>
      </p:sp>
      <p:sp>
        <p:nvSpPr>
          <p:cNvPr id="3" name="Content Placeholder 2">
            <a:extLst>
              <a:ext uri="{FF2B5EF4-FFF2-40B4-BE49-F238E27FC236}">
                <a16:creationId xmlns:a16="http://schemas.microsoft.com/office/drawing/2014/main" id="{5D70A125-6A16-9A03-0E78-ACDEDA8237BA}"/>
              </a:ext>
            </a:extLst>
          </p:cNvPr>
          <p:cNvSpPr>
            <a:spLocks noGrp="1"/>
          </p:cNvSpPr>
          <p:nvPr>
            <p:ph idx="1"/>
          </p:nvPr>
        </p:nvSpPr>
        <p:spPr>
          <a:xfrm>
            <a:off x="838200" y="1027906"/>
            <a:ext cx="10515600" cy="5260976"/>
          </a:xfrm>
        </p:spPr>
        <p:txBody>
          <a:bodyPr>
            <a:noAutofit/>
          </a:bodyPr>
          <a:lstStyle/>
          <a:p>
            <a:pPr marL="0" indent="0" algn="l">
              <a:buNone/>
            </a:pPr>
            <a:r>
              <a:rPr lang="en-IN" i="1" u="none" strike="noStrike" baseline="0" dirty="0">
                <a:solidFill>
                  <a:srgbClr val="FF0000"/>
                </a:solidFill>
                <a:latin typeface="Times New Roman" panose="02020603050405020304" pitchFamily="18" charset="0"/>
                <a:cs typeface="Times New Roman" panose="02020603050405020304" pitchFamily="18" charset="0"/>
              </a:rPr>
              <a:t>Resources and Constraints</a:t>
            </a:r>
            <a:endParaRPr lang="en-IN" sz="2700" i="1" u="none" strike="noStrike" baseline="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700" b="0" i="0" u="none" strike="noStrike" baseline="0" dirty="0"/>
              <a:t>There are three machines </a:t>
            </a:r>
            <a:r>
              <a:rPr lang="en-US" sz="2700" b="0" i="1" u="none" strike="noStrike" baseline="0" dirty="0"/>
              <a:t>A</a:t>
            </a:r>
            <a:r>
              <a:rPr lang="en-US" sz="2700" b="0" i="0" u="none" strike="noStrike" baseline="0" dirty="0"/>
              <a:t>, </a:t>
            </a:r>
            <a:r>
              <a:rPr lang="en-US" sz="2700" b="0" i="1" u="none" strike="noStrike" baseline="0" dirty="0"/>
              <a:t>B</a:t>
            </a:r>
            <a:r>
              <a:rPr lang="en-US" sz="2700" b="0" i="0" u="none" strike="noStrike" baseline="0" dirty="0"/>
              <a:t>, and C on which the products are manufactured. These are known as resources. The capacity of machines in terms of machine hours available is the available resources. The competing candidates have to use these available resources, which are limited in nature. Now in the above statement, machine </a:t>
            </a:r>
            <a:r>
              <a:rPr lang="en-US" sz="2700" b="0" i="1" u="none" strike="noStrike" baseline="0" dirty="0"/>
              <a:t>A </a:t>
            </a:r>
            <a:r>
              <a:rPr lang="en-US" sz="2700" b="0" i="0" u="none" strike="noStrike" baseline="0" dirty="0"/>
              <a:t>has got available 40 hours and machine B has available a capacity of 240 hours and that of machine </a:t>
            </a:r>
            <a:r>
              <a:rPr lang="en-US" sz="2700" b="0" i="1" u="none" strike="noStrike" baseline="0" dirty="0"/>
              <a:t>C </a:t>
            </a:r>
            <a:r>
              <a:rPr lang="en-US" sz="2700" b="0" i="0" u="none" strike="noStrike" baseline="0" dirty="0"/>
              <a:t>is 350 hours. The products have to use these machine hours in required proportion. That is one unit of product </a:t>
            </a:r>
            <a:r>
              <a:rPr lang="en-US" sz="2700" b="0" i="1" u="none" strike="noStrike" baseline="0" dirty="0"/>
              <a:t>X </a:t>
            </a:r>
            <a:r>
              <a:rPr lang="en-US" sz="2700" b="0" i="0" u="none" strike="noStrike" baseline="0" dirty="0"/>
              <a:t>consumes one hour of machine </a:t>
            </a:r>
            <a:r>
              <a:rPr lang="en-US" sz="2700" b="0" i="1" u="none" strike="noStrike" baseline="0" dirty="0"/>
              <a:t>A</a:t>
            </a:r>
            <a:r>
              <a:rPr lang="en-US" sz="2700" b="0" i="0" u="none" strike="noStrike" baseline="0" dirty="0"/>
              <a:t>, 3 hours of machine </a:t>
            </a:r>
            <a:r>
              <a:rPr lang="en-US" sz="2700" b="0" i="1" u="none" strike="noStrike" baseline="0" dirty="0"/>
              <a:t>B </a:t>
            </a:r>
            <a:r>
              <a:rPr lang="en-US" sz="2700" b="0" i="0" u="none" strike="noStrike" baseline="0" dirty="0"/>
              <a:t>and 10 hours of machine </a:t>
            </a:r>
            <a:r>
              <a:rPr lang="en-US" sz="2700" b="0" i="1" u="none" strike="noStrike" baseline="0" dirty="0"/>
              <a:t>C</a:t>
            </a:r>
            <a:r>
              <a:rPr lang="en-US" sz="2700" b="0" i="0" u="none" strike="noStrike" baseline="0" dirty="0"/>
              <a:t>. Similarly, one unit of </a:t>
            </a:r>
            <a:r>
              <a:rPr lang="en-US" sz="2700" b="0" i="1" u="none" strike="noStrike" baseline="0" dirty="0"/>
              <a:t>Y </a:t>
            </a:r>
            <a:r>
              <a:rPr lang="en-US" sz="2700" b="0" i="0" u="none" strike="noStrike" baseline="0" dirty="0"/>
              <a:t>consumes one hour of machine </a:t>
            </a:r>
            <a:r>
              <a:rPr lang="en-US" sz="2700" b="0" i="1" u="none" strike="noStrike" baseline="0" dirty="0"/>
              <a:t>B</a:t>
            </a:r>
            <a:r>
              <a:rPr lang="en-US" sz="2700" b="0" i="0" u="none" strike="noStrike" baseline="0" dirty="0"/>
              <a:t>, 8hours of machine </a:t>
            </a:r>
            <a:r>
              <a:rPr lang="en-US" sz="2700" b="0" i="1" u="none" strike="noStrike" baseline="0" dirty="0"/>
              <a:t>B </a:t>
            </a:r>
            <a:r>
              <a:rPr lang="en-US" sz="2700" b="0" i="0" u="none" strike="noStrike" baseline="0" dirty="0"/>
              <a:t>and 7 hours of machine </a:t>
            </a:r>
            <a:r>
              <a:rPr lang="en-US" sz="2700" b="0" i="1" u="none" strike="noStrike" baseline="0" dirty="0"/>
              <a:t>C</a:t>
            </a:r>
            <a:r>
              <a:rPr lang="en-US" sz="2700" b="0" i="0" u="none" strike="noStrike" baseline="0" dirty="0"/>
              <a:t>. These machine hours given are the available resources and they are limited in nature and hence they are </a:t>
            </a:r>
            <a:r>
              <a:rPr lang="en-US" sz="2700" b="1" i="0" u="none" strike="noStrike" baseline="0" dirty="0"/>
              <a:t>constraints </a:t>
            </a:r>
            <a:r>
              <a:rPr lang="en-US" sz="2700" b="0" i="0" u="none" strike="noStrike" baseline="0" dirty="0"/>
              <a:t>given in the statement.</a:t>
            </a:r>
            <a:endParaRPr lang="en-IN" sz="2700" dirty="0"/>
          </a:p>
        </p:txBody>
      </p:sp>
    </p:spTree>
    <p:extLst>
      <p:ext uri="{BB962C8B-B14F-4D97-AF65-F5344CB8AC3E}">
        <p14:creationId xmlns:p14="http://schemas.microsoft.com/office/powerpoint/2010/main" val="233927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F6A6-7270-57AA-1CAA-1BA6DB441169}"/>
              </a:ext>
            </a:extLst>
          </p:cNvPr>
          <p:cNvSpPr>
            <a:spLocks noGrp="1"/>
          </p:cNvSpPr>
          <p:nvPr>
            <p:ph type="title"/>
          </p:nvPr>
        </p:nvSpPr>
        <p:spPr/>
        <p:txBody>
          <a:bodyPr>
            <a:noAutofit/>
          </a:bodyPr>
          <a:lstStyle/>
          <a:p>
            <a:r>
              <a:rPr lang="en-US" sz="3200" dirty="0">
                <a:solidFill>
                  <a:schemeClr val="accent1"/>
                </a:solidFill>
              </a:rPr>
              <a:t>PHASES IN SOLVING OPERATIONS RESEARCH PROBLEMS OR STEPS IN </a:t>
            </a:r>
            <a:r>
              <a:rPr lang="en-IN" sz="3200" dirty="0">
                <a:solidFill>
                  <a:schemeClr val="accent1"/>
                </a:solidFill>
              </a:rPr>
              <a:t>SOLVING OPERATIONS RESEARCH PROBLEMS</a:t>
            </a:r>
          </a:p>
        </p:txBody>
      </p:sp>
      <p:sp>
        <p:nvSpPr>
          <p:cNvPr id="3" name="Content Placeholder 2">
            <a:extLst>
              <a:ext uri="{FF2B5EF4-FFF2-40B4-BE49-F238E27FC236}">
                <a16:creationId xmlns:a16="http://schemas.microsoft.com/office/drawing/2014/main" id="{A7EC349C-E307-60D9-230A-2378EB671837}"/>
              </a:ext>
            </a:extLst>
          </p:cNvPr>
          <p:cNvSpPr>
            <a:spLocks noGrp="1"/>
          </p:cNvSpPr>
          <p:nvPr>
            <p:ph idx="1"/>
          </p:nvPr>
        </p:nvSpPr>
        <p:spPr>
          <a:xfrm>
            <a:off x="838200" y="1792967"/>
            <a:ext cx="10515600" cy="4351338"/>
          </a:xfrm>
        </p:spPr>
        <p:txBody>
          <a:bodyPr>
            <a:normAutofit/>
          </a:bodyPr>
          <a:lstStyle/>
          <a:p>
            <a:pPr marL="0" indent="0" algn="just">
              <a:buNone/>
            </a:pPr>
            <a:r>
              <a:rPr lang="en-IN" sz="2800" i="1" u="none" strike="noStrike" baseline="0" dirty="0">
                <a:solidFill>
                  <a:srgbClr val="FF0000"/>
                </a:solidFill>
                <a:latin typeface="Times New Roman" panose="02020603050405020304" pitchFamily="18" charset="0"/>
                <a:cs typeface="Times New Roman" panose="02020603050405020304" pitchFamily="18" charset="0"/>
              </a:rPr>
              <a:t>Objective of the Problem</a:t>
            </a:r>
          </a:p>
          <a:p>
            <a:pPr marL="0" indent="0" algn="just">
              <a:buNone/>
            </a:pPr>
            <a:r>
              <a:rPr lang="en-US" b="0" i="0" u="none" strike="noStrike" baseline="0" dirty="0"/>
              <a:t>To maximize the profit how much of </a:t>
            </a:r>
            <a:r>
              <a:rPr lang="en-US" b="0" i="1" u="none" strike="noStrike" baseline="0" dirty="0"/>
              <a:t>X </a:t>
            </a:r>
            <a:r>
              <a:rPr lang="en-US" b="0" i="0" u="none" strike="noStrike" baseline="0" dirty="0"/>
              <a:t>and </a:t>
            </a:r>
            <a:r>
              <a:rPr lang="en-US" b="0" i="1" u="none" strike="noStrike" baseline="0" dirty="0"/>
              <a:t>Y </a:t>
            </a:r>
            <a:r>
              <a:rPr lang="en-US" b="0" i="0" u="none" strike="noStrike" baseline="0" dirty="0"/>
              <a:t>are to be manufactured? That is </a:t>
            </a:r>
            <a:r>
              <a:rPr lang="en-US" b="1" i="0" u="none" strike="noStrike" baseline="0" dirty="0"/>
              <a:t>maximization of the profit or maximization of the returns </a:t>
            </a:r>
            <a:r>
              <a:rPr lang="en-US" b="0" i="0" u="none" strike="noStrike" baseline="0" dirty="0"/>
              <a:t>is the objective of the problem. </a:t>
            </a:r>
          </a:p>
          <a:p>
            <a:pPr algn="just"/>
            <a:r>
              <a:rPr lang="en-US" b="0" i="0" u="none" strike="noStrike" baseline="0" dirty="0"/>
              <a:t>For this in the statement it is given that the profit contribution of X is Rs 5/- per unit and that of product Y is Rs. 7/- per unit.</a:t>
            </a:r>
            <a:endParaRPr lang="en-IN" dirty="0"/>
          </a:p>
        </p:txBody>
      </p:sp>
    </p:spTree>
    <p:extLst>
      <p:ext uri="{BB962C8B-B14F-4D97-AF65-F5344CB8AC3E}">
        <p14:creationId xmlns:p14="http://schemas.microsoft.com/office/powerpoint/2010/main" val="220261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F730-BA0C-1158-A8A2-20BE673ED78D}"/>
              </a:ext>
            </a:extLst>
          </p:cNvPr>
          <p:cNvSpPr>
            <a:spLocks noGrp="1"/>
          </p:cNvSpPr>
          <p:nvPr>
            <p:ph type="title"/>
          </p:nvPr>
        </p:nvSpPr>
        <p:spPr/>
        <p:txBody>
          <a:bodyPr>
            <a:noAutofit/>
          </a:bodyPr>
          <a:lstStyle/>
          <a:p>
            <a:r>
              <a:rPr lang="en-US" sz="3200" dirty="0">
                <a:solidFill>
                  <a:schemeClr val="accent1"/>
                </a:solidFill>
              </a:rPr>
              <a:t>PHASES IN SOLVING OPERATIONS RESEARCH PROBLEMS OR STEPS IN </a:t>
            </a:r>
            <a:r>
              <a:rPr lang="en-IN" sz="3200" dirty="0">
                <a:solidFill>
                  <a:schemeClr val="accent1"/>
                </a:solidFill>
              </a:rPr>
              <a:t>SOLVING OPERATIONS RESEARCH PROBLEMS</a:t>
            </a:r>
          </a:p>
        </p:txBody>
      </p:sp>
      <p:sp>
        <p:nvSpPr>
          <p:cNvPr id="3" name="Content Placeholder 2">
            <a:extLst>
              <a:ext uri="{FF2B5EF4-FFF2-40B4-BE49-F238E27FC236}">
                <a16:creationId xmlns:a16="http://schemas.microsoft.com/office/drawing/2014/main" id="{193B3773-CB67-199F-8F19-B9E15A4DA060}"/>
              </a:ext>
            </a:extLst>
          </p:cNvPr>
          <p:cNvSpPr>
            <a:spLocks noGrp="1"/>
          </p:cNvSpPr>
          <p:nvPr>
            <p:ph idx="1"/>
          </p:nvPr>
        </p:nvSpPr>
        <p:spPr/>
        <p:txBody>
          <a:bodyPr>
            <a:normAutofit/>
          </a:bodyPr>
          <a:lstStyle/>
          <a:p>
            <a:pPr marL="0" indent="0" algn="just">
              <a:buNone/>
            </a:pPr>
            <a:r>
              <a:rPr lang="en-US" i="1" dirty="0">
                <a:solidFill>
                  <a:srgbClr val="FF0000"/>
                </a:solidFill>
              </a:rPr>
              <a:t>To establish relationship between variables and constraints and build up a </a:t>
            </a:r>
            <a:r>
              <a:rPr lang="en-IN" i="1" dirty="0">
                <a:solidFill>
                  <a:srgbClr val="FF0000"/>
                </a:solidFill>
              </a:rPr>
              <a:t>model</a:t>
            </a:r>
          </a:p>
          <a:p>
            <a:pPr algn="l"/>
            <a:r>
              <a:rPr lang="en-US" b="0" i="0" u="none" strike="noStrike" baseline="0" dirty="0">
                <a:cs typeface="Times New Roman" panose="02020603050405020304" pitchFamily="18" charset="0"/>
              </a:rPr>
              <a:t>Let us say that company manufactures x units of </a:t>
            </a:r>
            <a:r>
              <a:rPr lang="en-US" b="0" i="1" u="none" strike="noStrike" baseline="0" dirty="0">
                <a:cs typeface="Times New Roman" panose="02020603050405020304" pitchFamily="18" charset="0"/>
              </a:rPr>
              <a:t>X </a:t>
            </a:r>
            <a:r>
              <a:rPr lang="en-US" b="0" i="0" u="none" strike="noStrike" baseline="0" dirty="0">
                <a:cs typeface="Times New Roman" panose="02020603050405020304" pitchFamily="18" charset="0"/>
              </a:rPr>
              <a:t>and y units of </a:t>
            </a:r>
            <a:r>
              <a:rPr lang="en-US" b="0" i="1" u="none" strike="noStrike" baseline="0" dirty="0">
                <a:cs typeface="Times New Roman" panose="02020603050405020304" pitchFamily="18" charset="0"/>
              </a:rPr>
              <a:t>Y</a:t>
            </a:r>
            <a:r>
              <a:rPr lang="en-US" b="0" i="0" u="none" strike="noStrike" baseline="0" dirty="0">
                <a:cs typeface="Times New Roman" panose="02020603050405020304" pitchFamily="18" charset="0"/>
              </a:rPr>
              <a:t>. Then as one unit of </a:t>
            </a:r>
            <a:r>
              <a:rPr lang="en-US" b="0" i="1" u="none" strike="noStrike" baseline="0" dirty="0">
                <a:cs typeface="Times New Roman" panose="02020603050405020304" pitchFamily="18" charset="0"/>
              </a:rPr>
              <a:t>x </a:t>
            </a:r>
            <a:r>
              <a:rPr lang="en-US" b="0" i="0" u="none" strike="noStrike" baseline="0" dirty="0">
                <a:cs typeface="Times New Roman" panose="02020603050405020304" pitchFamily="18" charset="0"/>
              </a:rPr>
              <a:t>consumes one hour on machine A and one unit of y consumes one hour on machine A, the total consumption by manufacturing </a:t>
            </a:r>
            <a:r>
              <a:rPr lang="en-US" b="0" i="1" u="none" strike="noStrike" baseline="0" dirty="0">
                <a:cs typeface="Times New Roman" panose="02020603050405020304" pitchFamily="18" charset="0"/>
              </a:rPr>
              <a:t>x </a:t>
            </a:r>
            <a:r>
              <a:rPr lang="en-US" b="0" i="0" u="none" strike="noStrike" baseline="0" dirty="0">
                <a:cs typeface="Times New Roman" panose="02020603050405020304" pitchFamily="18" charset="0"/>
              </a:rPr>
              <a:t>units of </a:t>
            </a:r>
            <a:r>
              <a:rPr lang="en-US" b="0" i="1" u="none" strike="noStrike" baseline="0" dirty="0">
                <a:cs typeface="Times New Roman" panose="02020603050405020304" pitchFamily="18" charset="0"/>
              </a:rPr>
              <a:t>X </a:t>
            </a:r>
            <a:r>
              <a:rPr lang="en-US" b="0" i="0" u="none" strike="noStrike" baseline="0" dirty="0">
                <a:cs typeface="Times New Roman" panose="02020603050405020304" pitchFamily="18" charset="0"/>
              </a:rPr>
              <a:t>and y units of </a:t>
            </a:r>
            <a:r>
              <a:rPr lang="en-US" b="0" i="1" u="none" strike="noStrike" baseline="0" dirty="0">
                <a:cs typeface="Times New Roman" panose="02020603050405020304" pitchFamily="18" charset="0"/>
              </a:rPr>
              <a:t>Y </a:t>
            </a:r>
            <a:r>
              <a:rPr lang="en-US" b="0" i="0" u="none" strike="noStrike" baseline="0" dirty="0">
                <a:cs typeface="Times New Roman" panose="02020603050405020304" pitchFamily="18" charset="0"/>
              </a:rPr>
              <a:t>is, 1</a:t>
            </a:r>
            <a:r>
              <a:rPr lang="en-US" b="0" i="1" u="none" strike="noStrike" baseline="0" dirty="0">
                <a:cs typeface="Times New Roman" panose="02020603050405020304" pitchFamily="18" charset="0"/>
              </a:rPr>
              <a:t>x </a:t>
            </a:r>
            <a:r>
              <a:rPr lang="en-US" b="0" i="0" u="none" strike="noStrike" baseline="0" dirty="0">
                <a:cs typeface="Times New Roman" panose="02020603050405020304" pitchFamily="18" charset="0"/>
              </a:rPr>
              <a:t>+ 1</a:t>
            </a:r>
            <a:r>
              <a:rPr lang="en-US" b="0" i="1" u="none" strike="noStrike" baseline="0" dirty="0">
                <a:cs typeface="Times New Roman" panose="02020603050405020304" pitchFamily="18" charset="0"/>
              </a:rPr>
              <a:t>y </a:t>
            </a:r>
            <a:r>
              <a:rPr lang="en-US" b="0" i="0" u="none" strike="noStrike" baseline="0" dirty="0">
                <a:cs typeface="Times New Roman" panose="02020603050405020304" pitchFamily="18" charset="0"/>
              </a:rPr>
              <a:t>and this should not exceed available capacity of </a:t>
            </a:r>
            <a:r>
              <a:rPr lang="en-IN" b="0" i="0" u="none" strike="noStrike" baseline="0" dirty="0">
                <a:cs typeface="Times New Roman" panose="02020603050405020304" pitchFamily="18" charset="0"/>
              </a:rPr>
              <a:t>40 hours. </a:t>
            </a:r>
            <a:r>
              <a:rPr lang="en-US" b="0" i="0" u="none" strike="noStrike" baseline="0" dirty="0">
                <a:cs typeface="Times New Roman" panose="02020603050405020304" pitchFamily="18" charset="0"/>
              </a:rPr>
              <a:t>Hence the mathematical relationship in the form of mathematical model is </a:t>
            </a:r>
          </a:p>
          <a:p>
            <a:pPr algn="l"/>
            <a:r>
              <a:rPr lang="en-US" b="0" i="0" u="none" strike="noStrike" baseline="0" dirty="0">
                <a:cs typeface="Times New Roman" panose="02020603050405020304" pitchFamily="18" charset="0"/>
              </a:rPr>
              <a:t>1x + 1y ≤ 40. This is for resource machine A. </a:t>
            </a:r>
            <a:endParaRPr lang="en-IN" sz="4000" dirty="0">
              <a:solidFill>
                <a:schemeClr val="accent1"/>
              </a:solidFill>
              <a:cs typeface="Times New Roman" panose="02020603050405020304" pitchFamily="18" charset="0"/>
            </a:endParaRPr>
          </a:p>
        </p:txBody>
      </p:sp>
    </p:spTree>
    <p:extLst>
      <p:ext uri="{BB962C8B-B14F-4D97-AF65-F5344CB8AC3E}">
        <p14:creationId xmlns:p14="http://schemas.microsoft.com/office/powerpoint/2010/main" val="1927418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F730-BA0C-1158-A8A2-20BE673ED78D}"/>
              </a:ext>
            </a:extLst>
          </p:cNvPr>
          <p:cNvSpPr>
            <a:spLocks noGrp="1"/>
          </p:cNvSpPr>
          <p:nvPr>
            <p:ph type="title"/>
          </p:nvPr>
        </p:nvSpPr>
        <p:spPr/>
        <p:txBody>
          <a:bodyPr>
            <a:noAutofit/>
          </a:bodyPr>
          <a:lstStyle/>
          <a:p>
            <a:r>
              <a:rPr lang="en-US" sz="3200" dirty="0">
                <a:solidFill>
                  <a:schemeClr val="accent1"/>
                </a:solidFill>
              </a:rPr>
              <a:t>PHASES IN SOLVING OPERATIONS RESEARCH PROBLEMS OR STEPS IN </a:t>
            </a:r>
            <a:r>
              <a:rPr lang="en-IN" sz="3200" dirty="0">
                <a:solidFill>
                  <a:schemeClr val="accent1"/>
                </a:solidFill>
              </a:rPr>
              <a:t>SOLVING OPERATIONS RESEARCH PROBLEMS</a:t>
            </a:r>
          </a:p>
        </p:txBody>
      </p:sp>
      <p:sp>
        <p:nvSpPr>
          <p:cNvPr id="3" name="Content Placeholder 2">
            <a:extLst>
              <a:ext uri="{FF2B5EF4-FFF2-40B4-BE49-F238E27FC236}">
                <a16:creationId xmlns:a16="http://schemas.microsoft.com/office/drawing/2014/main" id="{193B3773-CB67-199F-8F19-B9E15A4DA060}"/>
              </a:ext>
            </a:extLst>
          </p:cNvPr>
          <p:cNvSpPr>
            <a:spLocks noGrp="1"/>
          </p:cNvSpPr>
          <p:nvPr>
            <p:ph idx="1"/>
          </p:nvPr>
        </p:nvSpPr>
        <p:spPr>
          <a:xfrm>
            <a:off x="838200" y="1825625"/>
            <a:ext cx="10515600" cy="4667250"/>
          </a:xfrm>
        </p:spPr>
        <p:txBody>
          <a:bodyPr>
            <a:normAutofit lnSpcReduction="10000"/>
          </a:bodyPr>
          <a:lstStyle/>
          <a:p>
            <a:pPr marL="0" indent="0" algn="just">
              <a:buNone/>
            </a:pPr>
            <a:r>
              <a:rPr lang="en-US" i="1" dirty="0">
                <a:solidFill>
                  <a:srgbClr val="FF0000"/>
                </a:solidFill>
                <a:latin typeface="Times New Roman" panose="02020603050405020304" pitchFamily="18" charset="0"/>
                <a:cs typeface="Times New Roman" panose="02020603050405020304" pitchFamily="18" charset="0"/>
              </a:rPr>
              <a:t>To establish relationship between variables and constraints and build up a </a:t>
            </a:r>
            <a:r>
              <a:rPr lang="en-IN" i="1" dirty="0">
                <a:solidFill>
                  <a:srgbClr val="FF0000"/>
                </a:solidFill>
                <a:latin typeface="Times New Roman" panose="02020603050405020304" pitchFamily="18" charset="0"/>
                <a:cs typeface="Times New Roman" panose="02020603050405020304" pitchFamily="18" charset="0"/>
              </a:rPr>
              <a:t>model</a:t>
            </a:r>
          </a:p>
          <a:p>
            <a:pPr algn="l"/>
            <a:r>
              <a:rPr lang="en-US" b="0" i="0" u="none" strike="noStrike" baseline="0" dirty="0">
                <a:cs typeface="Times New Roman" panose="02020603050405020304" pitchFamily="18" charset="0"/>
              </a:rPr>
              <a:t>Similarly for machine B and machine C we can formulate the mathematical models. They appear as shown below:</a:t>
            </a:r>
          </a:p>
          <a:p>
            <a:pPr marL="0" indent="0">
              <a:buNone/>
            </a:pPr>
            <a:r>
              <a:rPr lang="en-US" dirty="0">
                <a:cs typeface="Times New Roman" panose="02020603050405020304" pitchFamily="18" charset="0"/>
              </a:rPr>
              <a:t>			3x + 8y ≤ 240 for machine B and </a:t>
            </a:r>
          </a:p>
          <a:p>
            <a:pPr marL="0" indent="0">
              <a:buNone/>
            </a:pPr>
            <a:r>
              <a:rPr lang="en-US" dirty="0">
                <a:cs typeface="Times New Roman" panose="02020603050405020304" pitchFamily="18" charset="0"/>
              </a:rPr>
              <a:t>			10x + 7y ≤ 350 for machine C.</a:t>
            </a:r>
          </a:p>
          <a:p>
            <a:r>
              <a:rPr lang="en-US" dirty="0">
                <a:cs typeface="Times New Roman" panose="02020603050405020304" pitchFamily="18" charset="0"/>
              </a:rPr>
              <a:t>Therefore, the mathematical model for these resources are:</a:t>
            </a:r>
          </a:p>
          <a:p>
            <a:pPr marL="0" indent="0">
              <a:buNone/>
            </a:pPr>
            <a:r>
              <a:rPr lang="en-US" dirty="0">
                <a:cs typeface="Times New Roman" panose="02020603050405020304" pitchFamily="18" charset="0"/>
              </a:rPr>
              <a:t>			</a:t>
            </a:r>
            <a:r>
              <a:rPr lang="en-US" b="1" dirty="0">
                <a:cs typeface="Times New Roman" panose="02020603050405020304" pitchFamily="18" charset="0"/>
              </a:rPr>
              <a:t>1x + 1y ≤ 40</a:t>
            </a:r>
          </a:p>
          <a:p>
            <a:pPr marL="0" indent="0">
              <a:buNone/>
            </a:pPr>
            <a:r>
              <a:rPr lang="en-US" b="1" dirty="0">
                <a:cs typeface="Times New Roman" panose="02020603050405020304" pitchFamily="18" charset="0"/>
              </a:rPr>
              <a:t>			3x + 8y ≤ 240 and</a:t>
            </a:r>
          </a:p>
          <a:p>
            <a:pPr marL="0" indent="0">
              <a:buNone/>
            </a:pPr>
            <a:r>
              <a:rPr lang="en-US" b="1" dirty="0">
                <a:cs typeface="Times New Roman" panose="02020603050405020304" pitchFamily="18" charset="0"/>
              </a:rPr>
              <a:t>			10x + 7y ≤ 350.</a:t>
            </a:r>
            <a:endParaRPr lang="en-IN" b="1" dirty="0">
              <a:cs typeface="Times New Roman" panose="02020603050405020304" pitchFamily="18" charset="0"/>
            </a:endParaRPr>
          </a:p>
        </p:txBody>
      </p:sp>
    </p:spTree>
    <p:extLst>
      <p:ext uri="{BB962C8B-B14F-4D97-AF65-F5344CB8AC3E}">
        <p14:creationId xmlns:p14="http://schemas.microsoft.com/office/powerpoint/2010/main" val="2216446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F730-BA0C-1158-A8A2-20BE673ED78D}"/>
              </a:ext>
            </a:extLst>
          </p:cNvPr>
          <p:cNvSpPr>
            <a:spLocks noGrp="1"/>
          </p:cNvSpPr>
          <p:nvPr>
            <p:ph type="title"/>
          </p:nvPr>
        </p:nvSpPr>
        <p:spPr/>
        <p:txBody>
          <a:bodyPr>
            <a:noAutofit/>
          </a:bodyPr>
          <a:lstStyle/>
          <a:p>
            <a:r>
              <a:rPr lang="en-US" sz="3200" dirty="0">
                <a:solidFill>
                  <a:srgbClr val="00B0F0"/>
                </a:solidFill>
              </a:rPr>
              <a:t>PHASES IN SOLVING OPERATIONS RESEARCH PROBLEMS OR STEPS IN </a:t>
            </a:r>
            <a:r>
              <a:rPr lang="en-IN" sz="3200" dirty="0">
                <a:solidFill>
                  <a:srgbClr val="00B0F0"/>
                </a:solidFill>
              </a:rPr>
              <a:t>SOLVING OPERATIONS RESEARCH PROBLEMS</a:t>
            </a:r>
          </a:p>
        </p:txBody>
      </p:sp>
      <p:sp>
        <p:nvSpPr>
          <p:cNvPr id="3" name="Content Placeholder 2">
            <a:extLst>
              <a:ext uri="{FF2B5EF4-FFF2-40B4-BE49-F238E27FC236}">
                <a16:creationId xmlns:a16="http://schemas.microsoft.com/office/drawing/2014/main" id="{193B3773-CB67-199F-8F19-B9E15A4DA060}"/>
              </a:ext>
            </a:extLst>
          </p:cNvPr>
          <p:cNvSpPr>
            <a:spLocks noGrp="1"/>
          </p:cNvSpPr>
          <p:nvPr>
            <p:ph idx="1"/>
          </p:nvPr>
        </p:nvSpPr>
        <p:spPr>
          <a:xfrm>
            <a:off x="838200" y="1825625"/>
            <a:ext cx="10515600" cy="4667250"/>
          </a:xfrm>
        </p:spPr>
        <p:txBody>
          <a:bodyPr>
            <a:normAutofit/>
          </a:bodyPr>
          <a:lstStyle/>
          <a:p>
            <a:pPr marL="0" indent="0" algn="just">
              <a:buNone/>
            </a:pPr>
            <a:r>
              <a:rPr lang="en-US" i="1" dirty="0">
                <a:solidFill>
                  <a:srgbClr val="FF0000"/>
                </a:solidFill>
                <a:latin typeface="Times New Roman" panose="02020603050405020304" pitchFamily="18" charset="0"/>
                <a:cs typeface="Times New Roman" panose="02020603050405020304" pitchFamily="18" charset="0"/>
              </a:rPr>
              <a:t>To establish relationship between variables and constraints and build up a </a:t>
            </a:r>
            <a:r>
              <a:rPr lang="en-IN" i="1" dirty="0">
                <a:solidFill>
                  <a:srgbClr val="FF0000"/>
                </a:solidFill>
                <a:latin typeface="Times New Roman" panose="02020603050405020304" pitchFamily="18" charset="0"/>
                <a:cs typeface="Times New Roman" panose="02020603050405020304" pitchFamily="18" charset="0"/>
              </a:rPr>
              <a:t>model</a:t>
            </a:r>
          </a:p>
          <a:p>
            <a:pPr algn="l"/>
            <a:r>
              <a:rPr lang="en-US" b="0" i="0" u="none" strike="noStrike" baseline="0" dirty="0">
                <a:cs typeface="Times New Roman" panose="02020603050405020304" pitchFamily="18" charset="0"/>
              </a:rPr>
              <a:t>Similarly for objective function as the company manufacturing x units of X and y units of Y and the profit contribution of X and Y are Rs.5/- and Rs 7/- per unit of X and Y respectively, the total profit earned by the company by manufacturing x and y units is 5x + 7y.</a:t>
            </a:r>
          </a:p>
          <a:p>
            <a:pPr algn="just"/>
            <a:r>
              <a:rPr lang="en-US" dirty="0">
                <a:cs typeface="Times New Roman" panose="02020603050405020304" pitchFamily="18" charset="0"/>
              </a:rPr>
              <a:t>This we have to maximize. Therefore objective function is Maximize 5x + 7y. At the same time, we have to remember one thing that the company can manufacture any number of units or it may not manufacture a particular product, for example say x = 0.</a:t>
            </a:r>
            <a:endParaRPr lang="en-IN" dirty="0">
              <a:cs typeface="Times New Roman" panose="02020603050405020304" pitchFamily="18" charset="0"/>
            </a:endParaRPr>
          </a:p>
        </p:txBody>
      </p:sp>
    </p:spTree>
    <p:extLst>
      <p:ext uri="{BB962C8B-B14F-4D97-AF65-F5344CB8AC3E}">
        <p14:creationId xmlns:p14="http://schemas.microsoft.com/office/powerpoint/2010/main" val="273872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EE4F-B0EA-21CA-9044-1A1BCF914237}"/>
              </a:ext>
            </a:extLst>
          </p:cNvPr>
          <p:cNvSpPr>
            <a:spLocks noGrp="1"/>
          </p:cNvSpPr>
          <p:nvPr>
            <p:ph type="title"/>
          </p:nvPr>
        </p:nvSpPr>
        <p:spPr/>
        <p:txBody>
          <a:bodyPr>
            <a:noAutofit/>
          </a:bodyPr>
          <a:lstStyle/>
          <a:p>
            <a:r>
              <a:rPr lang="en-US" sz="3200" dirty="0">
                <a:solidFill>
                  <a:srgbClr val="00B0F0"/>
                </a:solidFill>
              </a:rPr>
              <a:t>PHASES IN SOLVING OPERATIONS RESEARCH PROBLEMS OR STEPS IN </a:t>
            </a:r>
            <a:r>
              <a:rPr lang="en-IN" sz="3200" dirty="0">
                <a:solidFill>
                  <a:srgbClr val="00B0F0"/>
                </a:solidFill>
              </a:rPr>
              <a:t>SOLVING OPERATIONS RESEARCH PROBLEMS</a:t>
            </a:r>
          </a:p>
        </p:txBody>
      </p:sp>
      <p:sp>
        <p:nvSpPr>
          <p:cNvPr id="3" name="Content Placeholder 2">
            <a:extLst>
              <a:ext uri="{FF2B5EF4-FFF2-40B4-BE49-F238E27FC236}">
                <a16:creationId xmlns:a16="http://schemas.microsoft.com/office/drawing/2014/main" id="{CDD38E2A-630A-B57E-BF27-C14DE191C7E1}"/>
              </a:ext>
            </a:extLst>
          </p:cNvPr>
          <p:cNvSpPr>
            <a:spLocks noGrp="1"/>
          </p:cNvSpPr>
          <p:nvPr>
            <p:ph idx="1"/>
          </p:nvPr>
        </p:nvSpPr>
        <p:spPr>
          <a:xfrm>
            <a:off x="838200" y="1836511"/>
            <a:ext cx="10515600" cy="4351338"/>
          </a:xfrm>
        </p:spPr>
        <p:txBody>
          <a:bodyPr>
            <a:normAutofit/>
          </a:bodyPr>
          <a:lstStyle/>
          <a:p>
            <a:r>
              <a:rPr lang="en-US" dirty="0"/>
              <a:t>But it cannot manufacture negative units of x and y. Hence one more constraint is to be introduced in the model i.e. a non - negativity constraint. Hence the mathematical representation of the contents of the statement is as given below:</a:t>
            </a:r>
          </a:p>
          <a:p>
            <a:r>
              <a:rPr lang="en-US" dirty="0"/>
              <a:t>Maximize Z = 5x + 7y Subject to a condition (written as </a:t>
            </a:r>
            <a:r>
              <a:rPr lang="en-US" dirty="0" err="1"/>
              <a:t>s.t.</a:t>
            </a:r>
            <a:r>
              <a:rPr lang="en-US" dirty="0"/>
              <a:t>) </a:t>
            </a:r>
          </a:p>
          <a:p>
            <a:r>
              <a:rPr lang="en-US" dirty="0"/>
              <a:t>1x + 1y ≤ 40                   		</a:t>
            </a:r>
          </a:p>
          <a:p>
            <a:r>
              <a:rPr lang="en-US" dirty="0"/>
              <a:t>3x + 8y ≤ 240                 		STRUCTURAL CONSTRAINTS.</a:t>
            </a:r>
          </a:p>
          <a:p>
            <a:r>
              <a:rPr lang="en-US" dirty="0"/>
              <a:t>10x + 7y ≤ 350 and</a:t>
            </a:r>
          </a:p>
          <a:p>
            <a:r>
              <a:rPr lang="en-US" dirty="0"/>
              <a:t>Both x and y are ≥ 0      		NON-NEGATIVITY CONSTRAINT.</a:t>
            </a:r>
            <a:endParaRPr lang="en-IN" dirty="0"/>
          </a:p>
        </p:txBody>
      </p:sp>
      <p:cxnSp>
        <p:nvCxnSpPr>
          <p:cNvPr id="16" name="Straight Arrow Connector 15">
            <a:extLst>
              <a:ext uri="{FF2B5EF4-FFF2-40B4-BE49-F238E27FC236}">
                <a16:creationId xmlns:a16="http://schemas.microsoft.com/office/drawing/2014/main" id="{C46ACBD2-B6FC-DE56-4735-9C6981D3BA90}"/>
              </a:ext>
            </a:extLst>
          </p:cNvPr>
          <p:cNvCxnSpPr>
            <a:cxnSpLocks/>
          </p:cNvCxnSpPr>
          <p:nvPr/>
        </p:nvCxnSpPr>
        <p:spPr>
          <a:xfrm>
            <a:off x="4093028" y="5791199"/>
            <a:ext cx="131717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7854CB6A-BF31-85E4-190B-B414B0D1D70E}"/>
              </a:ext>
            </a:extLst>
          </p:cNvPr>
          <p:cNvCxnSpPr>
            <a:cxnSpLocks/>
          </p:cNvCxnSpPr>
          <p:nvPr/>
        </p:nvCxnSpPr>
        <p:spPr>
          <a:xfrm>
            <a:off x="3004457" y="4245428"/>
            <a:ext cx="3472543" cy="27214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89859BA5-51B8-4E26-E577-02B8E50C02E2}"/>
              </a:ext>
            </a:extLst>
          </p:cNvPr>
          <p:cNvCxnSpPr>
            <a:cxnSpLocks/>
          </p:cNvCxnSpPr>
          <p:nvPr/>
        </p:nvCxnSpPr>
        <p:spPr>
          <a:xfrm>
            <a:off x="3113312" y="4757057"/>
            <a:ext cx="2394854"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F6D9D511-58FE-A7B9-ED66-1979E99227CC}"/>
              </a:ext>
            </a:extLst>
          </p:cNvPr>
          <p:cNvCxnSpPr>
            <a:cxnSpLocks/>
          </p:cNvCxnSpPr>
          <p:nvPr/>
        </p:nvCxnSpPr>
        <p:spPr>
          <a:xfrm flipV="1">
            <a:off x="4060366" y="5029200"/>
            <a:ext cx="1621977" cy="25037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0405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F730-BA0C-1158-A8A2-20BE673ED78D}"/>
              </a:ext>
            </a:extLst>
          </p:cNvPr>
          <p:cNvSpPr>
            <a:spLocks noGrp="1"/>
          </p:cNvSpPr>
          <p:nvPr>
            <p:ph type="title"/>
          </p:nvPr>
        </p:nvSpPr>
        <p:spPr/>
        <p:txBody>
          <a:bodyPr>
            <a:noAutofit/>
          </a:bodyPr>
          <a:lstStyle/>
          <a:p>
            <a:r>
              <a:rPr lang="en-US" sz="3200" dirty="0">
                <a:solidFill>
                  <a:schemeClr val="accent1"/>
                </a:solidFill>
              </a:rPr>
              <a:t>PHASES IN SOLVING OPERATIONS RESEARCH PROBLEMS OR STEPS IN </a:t>
            </a:r>
            <a:r>
              <a:rPr lang="en-IN" sz="3200" dirty="0">
                <a:solidFill>
                  <a:schemeClr val="accent1"/>
                </a:solidFill>
              </a:rPr>
              <a:t>SOLVING OPERATIONS RESEARCH PROBLEMS</a:t>
            </a:r>
          </a:p>
        </p:txBody>
      </p:sp>
      <p:sp>
        <p:nvSpPr>
          <p:cNvPr id="3" name="Content Placeholder 2">
            <a:extLst>
              <a:ext uri="{FF2B5EF4-FFF2-40B4-BE49-F238E27FC236}">
                <a16:creationId xmlns:a16="http://schemas.microsoft.com/office/drawing/2014/main" id="{193B3773-CB67-199F-8F19-B9E15A4DA060}"/>
              </a:ext>
            </a:extLst>
          </p:cNvPr>
          <p:cNvSpPr>
            <a:spLocks noGrp="1"/>
          </p:cNvSpPr>
          <p:nvPr>
            <p:ph idx="1"/>
          </p:nvPr>
        </p:nvSpPr>
        <p:spPr>
          <a:xfrm>
            <a:off x="838200" y="1825625"/>
            <a:ext cx="10515600" cy="4667250"/>
          </a:xfrm>
        </p:spPr>
        <p:txBody>
          <a:bodyPr>
            <a:normAutofit fontScale="92500" lnSpcReduction="20000"/>
          </a:bodyPr>
          <a:lstStyle/>
          <a:p>
            <a:pPr marL="0" indent="0" algn="just">
              <a:buNone/>
            </a:pPr>
            <a:r>
              <a:rPr lang="en-US" sz="3000" i="1" dirty="0">
                <a:solidFill>
                  <a:srgbClr val="FF0000"/>
                </a:solidFill>
                <a:latin typeface="Times New Roman" panose="02020603050405020304" pitchFamily="18" charset="0"/>
                <a:cs typeface="Times New Roman" panose="02020603050405020304" pitchFamily="18" charset="0"/>
              </a:rPr>
              <a:t>Identify the possible alternative solutions (or known as Basic Feasible</a:t>
            </a:r>
          </a:p>
          <a:p>
            <a:pPr marL="0" indent="0" algn="just">
              <a:buNone/>
            </a:pPr>
            <a:r>
              <a:rPr lang="en-US" sz="3000" i="1" dirty="0">
                <a:solidFill>
                  <a:srgbClr val="FF0000"/>
                </a:solidFill>
                <a:latin typeface="Times New Roman" panose="02020603050405020304" pitchFamily="18" charset="0"/>
                <a:cs typeface="Times New Roman" panose="02020603050405020304" pitchFamily="18" charset="0"/>
              </a:rPr>
              <a:t>Solutions or simply BFS)</a:t>
            </a:r>
          </a:p>
          <a:p>
            <a:pPr algn="just"/>
            <a:r>
              <a:rPr lang="en-US" sz="3000" b="0" i="0" u="none" strike="noStrike" baseline="0" dirty="0"/>
              <a:t>There are various methods of getting solutions. For an example we go on giving various values (positive numbers only), find various values of objective function. All these are various Basic Feasible Solutions. For an example </a:t>
            </a:r>
            <a:r>
              <a:rPr lang="en-US" sz="3000" b="0" i="1" u="none" strike="noStrike" baseline="0" dirty="0"/>
              <a:t>x </a:t>
            </a:r>
            <a:r>
              <a:rPr lang="en-US" sz="3000" b="0" i="0" u="none" strike="noStrike" baseline="0" dirty="0"/>
              <a:t>= 0,1,2,3, etc. and </a:t>
            </a:r>
            <a:r>
              <a:rPr lang="en-US" sz="3000" b="0" i="1" u="none" strike="noStrike" baseline="0" dirty="0"/>
              <a:t>y </a:t>
            </a:r>
            <a:r>
              <a:rPr lang="en-US" sz="3000" b="0" i="0" u="none" strike="noStrike" baseline="0" dirty="0"/>
              <a:t>= 0,1,2,3 etc.… are all feasible values as far as the given condition is concerned. </a:t>
            </a:r>
          </a:p>
          <a:p>
            <a:pPr algn="just"/>
            <a:r>
              <a:rPr lang="en-US" sz="3000" b="0" i="0" u="none" strike="noStrike" baseline="0" dirty="0"/>
              <a:t>Once we have feasible solutions on hand go on asking is it maximum? Once we get maximum value, those values of x and y are optimal values. </a:t>
            </a:r>
          </a:p>
          <a:p>
            <a:pPr algn="just"/>
            <a:r>
              <a:rPr lang="en-US" sz="3000" b="0" i="0" u="none" strike="noStrike" baseline="0" dirty="0"/>
              <a:t>And the value of objective function is </a:t>
            </a:r>
            <a:r>
              <a:rPr lang="en-US" sz="3000" b="1" i="0" u="none" strike="noStrike" baseline="0" dirty="0"/>
              <a:t>optimal value of the objective function</a:t>
            </a:r>
            <a:r>
              <a:rPr lang="en-US" sz="3000" b="0" i="0" u="none" strike="noStrike" baseline="0" dirty="0"/>
              <a:t>.</a:t>
            </a:r>
            <a:endParaRPr lang="en-US" sz="4300" dirty="0">
              <a:solidFill>
                <a:schemeClr val="accent1"/>
              </a:solidFill>
            </a:endParaRPr>
          </a:p>
        </p:txBody>
      </p:sp>
    </p:spTree>
    <p:extLst>
      <p:ext uri="{BB962C8B-B14F-4D97-AF65-F5344CB8AC3E}">
        <p14:creationId xmlns:p14="http://schemas.microsoft.com/office/powerpoint/2010/main" val="3176705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F730-BA0C-1158-A8A2-20BE673ED78D}"/>
              </a:ext>
            </a:extLst>
          </p:cNvPr>
          <p:cNvSpPr>
            <a:spLocks noGrp="1"/>
          </p:cNvSpPr>
          <p:nvPr>
            <p:ph type="title"/>
          </p:nvPr>
        </p:nvSpPr>
        <p:spPr/>
        <p:txBody>
          <a:bodyPr>
            <a:noAutofit/>
          </a:bodyPr>
          <a:lstStyle/>
          <a:p>
            <a:r>
              <a:rPr lang="en-US" sz="3200" dirty="0">
                <a:solidFill>
                  <a:schemeClr val="accent1"/>
                </a:solidFill>
              </a:rPr>
              <a:t>PHASES IN SOLVING OPERATIONS RESEARCH PROBLEMS OR STEPS IN </a:t>
            </a:r>
            <a:r>
              <a:rPr lang="en-IN" sz="3200" dirty="0">
                <a:solidFill>
                  <a:schemeClr val="accent1"/>
                </a:solidFill>
              </a:rPr>
              <a:t>SOLVING OPERATIONS RESEARCH PROBLEMS</a:t>
            </a:r>
          </a:p>
        </p:txBody>
      </p:sp>
      <p:sp>
        <p:nvSpPr>
          <p:cNvPr id="3" name="Content Placeholder 2">
            <a:extLst>
              <a:ext uri="{FF2B5EF4-FFF2-40B4-BE49-F238E27FC236}">
                <a16:creationId xmlns:a16="http://schemas.microsoft.com/office/drawing/2014/main" id="{193B3773-CB67-199F-8F19-B9E15A4DA060}"/>
              </a:ext>
            </a:extLst>
          </p:cNvPr>
          <p:cNvSpPr>
            <a:spLocks noGrp="1"/>
          </p:cNvSpPr>
          <p:nvPr>
            <p:ph idx="1"/>
          </p:nvPr>
        </p:nvSpPr>
        <p:spPr>
          <a:xfrm>
            <a:off x="838200" y="1825625"/>
            <a:ext cx="10515600" cy="4667250"/>
          </a:xfrm>
        </p:spPr>
        <p:txBody>
          <a:bodyPr>
            <a:normAutofit/>
          </a:bodyPr>
          <a:lstStyle/>
          <a:p>
            <a:pPr marL="0" indent="0" algn="just">
              <a:buNone/>
            </a:pPr>
            <a:r>
              <a:rPr lang="en-US" i="1" dirty="0">
                <a:solidFill>
                  <a:srgbClr val="FF0000"/>
                </a:solidFill>
                <a:latin typeface="Times New Roman" panose="02020603050405020304" pitchFamily="18" charset="0"/>
                <a:cs typeface="Times New Roman" panose="02020603050405020304" pitchFamily="18" charset="0"/>
              </a:rPr>
              <a:t>Install and Maintain the Solution</a:t>
            </a:r>
          </a:p>
          <a:p>
            <a:pPr marL="0" indent="0" algn="just">
              <a:buNone/>
            </a:pPr>
            <a:r>
              <a:rPr lang="en-US" dirty="0"/>
              <a:t>Once we get the optimal values of x and y and objective function instructions are given to the concerned personal to manufacture the products as per the optimal solution and maintain the same until further instructions.</a:t>
            </a:r>
          </a:p>
        </p:txBody>
      </p:sp>
    </p:spTree>
    <p:extLst>
      <p:ext uri="{BB962C8B-B14F-4D97-AF65-F5344CB8AC3E}">
        <p14:creationId xmlns:p14="http://schemas.microsoft.com/office/powerpoint/2010/main" val="282977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Classification of OR Models </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p:txBody>
          <a:bodyPr/>
          <a:lstStyle/>
          <a:p>
            <a:pPr marL="0" indent="0">
              <a:buNone/>
            </a:pPr>
            <a:r>
              <a:rPr lang="en-US" dirty="0"/>
              <a:t>The models we use in operations research may broadly classified as:</a:t>
            </a:r>
          </a:p>
          <a:p>
            <a:pPr marL="0" indent="0">
              <a:buNone/>
            </a:pPr>
            <a:r>
              <a:rPr lang="en-US" dirty="0"/>
              <a:t>(</a:t>
            </a:r>
            <a:r>
              <a:rPr lang="en-US" dirty="0" err="1"/>
              <a:t>i</a:t>
            </a:r>
            <a:r>
              <a:rPr lang="en-US" dirty="0"/>
              <a:t>) Mathematical and Descriptive models, and </a:t>
            </a:r>
          </a:p>
          <a:p>
            <a:pPr marL="0" indent="0">
              <a:buNone/>
            </a:pPr>
            <a:r>
              <a:rPr lang="en-US" dirty="0"/>
              <a:t>(ii) Static and Dynamic Models.</a:t>
            </a:r>
          </a:p>
          <a:p>
            <a:pPr marL="0" indent="0">
              <a:buNone/>
            </a:pPr>
            <a:endParaRPr lang="en-IN" dirty="0"/>
          </a:p>
        </p:txBody>
      </p:sp>
    </p:spTree>
    <p:extLst>
      <p:ext uri="{BB962C8B-B14F-4D97-AF65-F5344CB8AC3E}">
        <p14:creationId xmlns:p14="http://schemas.microsoft.com/office/powerpoint/2010/main" val="308832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53E4-4081-DD67-FBA5-AE0B04317BB5}"/>
              </a:ext>
            </a:extLst>
          </p:cNvPr>
          <p:cNvSpPr>
            <a:spLocks noGrp="1"/>
          </p:cNvSpPr>
          <p:nvPr>
            <p:ph type="title"/>
          </p:nvPr>
        </p:nvSpPr>
        <p:spPr/>
        <p:txBody>
          <a:bodyPr/>
          <a:lstStyle/>
          <a:p>
            <a:r>
              <a:rPr lang="en-US" dirty="0">
                <a:solidFill>
                  <a:schemeClr val="accent1"/>
                </a:solidFill>
              </a:rPr>
              <a:t>Contents</a:t>
            </a:r>
            <a:endParaRPr lang="en-IN" dirty="0">
              <a:solidFill>
                <a:schemeClr val="accent1"/>
              </a:solidFill>
            </a:endParaRPr>
          </a:p>
        </p:txBody>
      </p:sp>
      <p:sp>
        <p:nvSpPr>
          <p:cNvPr id="3" name="Content Placeholder 2">
            <a:extLst>
              <a:ext uri="{FF2B5EF4-FFF2-40B4-BE49-F238E27FC236}">
                <a16:creationId xmlns:a16="http://schemas.microsoft.com/office/drawing/2014/main" id="{EFAD9171-3490-7119-4233-CFE71B0E2EFB}"/>
              </a:ext>
            </a:extLst>
          </p:cNvPr>
          <p:cNvSpPr>
            <a:spLocks noGrp="1"/>
          </p:cNvSpPr>
          <p:nvPr>
            <p:ph idx="1"/>
          </p:nvPr>
        </p:nvSpPr>
        <p:spPr/>
        <p:txBody>
          <a:bodyPr/>
          <a:lstStyle/>
          <a:p>
            <a:r>
              <a:rPr lang="en-US" dirty="0"/>
              <a:t>Definition(s) of Operations research (OR).</a:t>
            </a:r>
          </a:p>
          <a:p>
            <a:r>
              <a:rPr lang="en-IN" dirty="0"/>
              <a:t>Phases in solving operations research problems or steps in solving operations research problems.</a:t>
            </a:r>
          </a:p>
          <a:p>
            <a:pPr marL="0" indent="0">
              <a:buNone/>
            </a:pPr>
            <a:endParaRPr lang="en-US" dirty="0"/>
          </a:p>
          <a:p>
            <a:endParaRPr lang="en-IN" dirty="0"/>
          </a:p>
        </p:txBody>
      </p:sp>
    </p:spTree>
    <p:extLst>
      <p:ext uri="{BB962C8B-B14F-4D97-AF65-F5344CB8AC3E}">
        <p14:creationId xmlns:p14="http://schemas.microsoft.com/office/powerpoint/2010/main" val="3810206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Classification of OR Models </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762000" y="1411965"/>
            <a:ext cx="10515600" cy="5130347"/>
          </a:xfrm>
        </p:spPr>
        <p:txBody>
          <a:bodyPr>
            <a:noAutofit/>
          </a:bodyPr>
          <a:lstStyle/>
          <a:p>
            <a:pPr marL="0" indent="0">
              <a:buNone/>
            </a:pPr>
            <a:r>
              <a:rPr lang="en-US" i="1" dirty="0">
                <a:solidFill>
                  <a:srgbClr val="FF0000"/>
                </a:solidFill>
                <a:latin typeface="Times New Roman" panose="02020603050405020304" pitchFamily="18" charset="0"/>
                <a:cs typeface="Times New Roman" panose="02020603050405020304" pitchFamily="18" charset="0"/>
              </a:rPr>
              <a:t>(</a:t>
            </a:r>
            <a:r>
              <a:rPr lang="en-US" i="1" dirty="0" err="1">
                <a:solidFill>
                  <a:srgbClr val="FF0000"/>
                </a:solidFill>
                <a:latin typeface="Times New Roman" panose="02020603050405020304" pitchFamily="18" charset="0"/>
                <a:cs typeface="Times New Roman" panose="02020603050405020304" pitchFamily="18" charset="0"/>
              </a:rPr>
              <a:t>i</a:t>
            </a:r>
            <a:r>
              <a:rPr lang="en-US" i="1" dirty="0">
                <a:solidFill>
                  <a:srgbClr val="FF0000"/>
                </a:solidFill>
                <a:latin typeface="Times New Roman" panose="02020603050405020304" pitchFamily="18" charset="0"/>
                <a:cs typeface="Times New Roman" panose="02020603050405020304" pitchFamily="18" charset="0"/>
              </a:rPr>
              <a:t>) Mathematical and Descriptive Models</a:t>
            </a:r>
          </a:p>
          <a:p>
            <a:pPr marL="0" indent="0">
              <a:buNone/>
            </a:pPr>
            <a:r>
              <a:rPr lang="en-US" i="1" dirty="0">
                <a:latin typeface="Times New Roman" panose="02020603050405020304" pitchFamily="18" charset="0"/>
                <a:cs typeface="Times New Roman" panose="02020603050405020304" pitchFamily="18" charset="0"/>
              </a:rPr>
              <a:t>Descriptive Model</a:t>
            </a:r>
          </a:p>
          <a:p>
            <a:pPr marL="0" indent="0" algn="just">
              <a:lnSpc>
                <a:spcPct val="100000"/>
              </a:lnSpc>
              <a:buNone/>
            </a:pPr>
            <a:r>
              <a:rPr lang="en-US" dirty="0"/>
              <a:t>A descriptive model explains or gives a description of the system giving various variables, constraints and objective of the system or problem. It gives the statement of the problem, which is exactly a descriptive model. The drawback of this model is as we go on reading and proceed; it is very difficult to remember about the variables and constraints, in case the problem or description of the system is lengthy one. It is practically impossible to keep on reading, as the manager has to decide the course of action to be taken timely. Hence these models, though necessary to understand the system, have limited use as far as operations research is concerned.</a:t>
            </a:r>
            <a:endParaRPr lang="en-IN" dirty="0"/>
          </a:p>
        </p:txBody>
      </p:sp>
    </p:spTree>
    <p:extLst>
      <p:ext uri="{BB962C8B-B14F-4D97-AF65-F5344CB8AC3E}">
        <p14:creationId xmlns:p14="http://schemas.microsoft.com/office/powerpoint/2010/main" val="2153613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rgbClr val="FF0000"/>
                </a:solidFill>
              </a:rPr>
              <a:t>Classification of OR Models </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762000" y="1411965"/>
            <a:ext cx="10515600" cy="3149149"/>
          </a:xfrm>
        </p:spPr>
        <p:txBody>
          <a:bodyPr>
            <a:noAutofit/>
          </a:bodyPr>
          <a:lstStyle/>
          <a:p>
            <a:pPr marL="0" indent="0" algn="just">
              <a:buNone/>
            </a:pPr>
            <a:r>
              <a:rPr lang="en-US" i="1" dirty="0">
                <a:latin typeface="Times New Roman" panose="02020603050405020304" pitchFamily="18" charset="0"/>
                <a:cs typeface="Times New Roman" panose="02020603050405020304" pitchFamily="18" charset="0"/>
              </a:rPr>
              <a:t>Mathematical Model</a:t>
            </a:r>
          </a:p>
          <a:p>
            <a:pPr marL="0" indent="0" algn="just">
              <a:lnSpc>
                <a:spcPct val="100000"/>
              </a:lnSpc>
              <a:buNone/>
            </a:pPr>
            <a:r>
              <a:rPr lang="en-US" dirty="0"/>
              <a:t>we have to identify the variables and constraints and objective in the problem statement and given them mathematical symbols x and y and a model is built in the form of an inequality of ≤ type. Objective function is also given. This is exactly a mathematical model, which explains the entire system in mathematical language, and enables the operations research person to proceed towards solution.</a:t>
            </a:r>
            <a:endParaRPr lang="en-IN" dirty="0"/>
          </a:p>
        </p:txBody>
      </p:sp>
    </p:spTree>
    <p:extLst>
      <p:ext uri="{BB962C8B-B14F-4D97-AF65-F5344CB8AC3E}">
        <p14:creationId xmlns:p14="http://schemas.microsoft.com/office/powerpoint/2010/main" val="466940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Classification of OR Models </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762000" y="1411965"/>
            <a:ext cx="10515600" cy="5080910"/>
          </a:xfrm>
        </p:spPr>
        <p:txBody>
          <a:bodyPr>
            <a:noAutofit/>
          </a:bodyPr>
          <a:lstStyle/>
          <a:p>
            <a:pPr marL="0" indent="0" algn="l">
              <a:buNone/>
            </a:pPr>
            <a:r>
              <a:rPr lang="en-US" b="0" i="0" u="none" strike="noStrike" baseline="0" dirty="0"/>
              <a:t>Depending on the </a:t>
            </a:r>
            <a:r>
              <a:rPr lang="en-US" b="0" i="0" u="none" strike="noStrike" baseline="0" dirty="0" err="1"/>
              <a:t>behaviour</a:t>
            </a:r>
            <a:r>
              <a:rPr lang="en-US" b="0" i="0" u="none" strike="noStrike" baseline="0" dirty="0"/>
              <a:t> of the variables and constraints of the problem they may be classified as </a:t>
            </a:r>
          </a:p>
          <a:p>
            <a:pPr marL="0" indent="0" algn="l">
              <a:buNone/>
            </a:pPr>
            <a:r>
              <a:rPr lang="en-US" i="1" dirty="0">
                <a:solidFill>
                  <a:srgbClr val="FF0000"/>
                </a:solidFill>
                <a:latin typeface="Times New Roman" panose="02020603050405020304" pitchFamily="18" charset="0"/>
                <a:cs typeface="Times New Roman" panose="02020603050405020304" pitchFamily="18" charset="0"/>
              </a:rPr>
              <a:t>(ii)</a:t>
            </a:r>
            <a:r>
              <a:rPr lang="en-US" dirty="0">
                <a:solidFill>
                  <a:srgbClr val="FF0000"/>
                </a:solidFill>
                <a:latin typeface="Times New Roman" panose="02020603050405020304" pitchFamily="18" charset="0"/>
                <a:cs typeface="Times New Roman" panose="02020603050405020304" pitchFamily="18" charset="0"/>
              </a:rPr>
              <a:t> </a:t>
            </a:r>
            <a:r>
              <a:rPr lang="en-US" b="0" i="1" u="none" strike="noStrike" baseline="0" dirty="0">
                <a:solidFill>
                  <a:srgbClr val="FF0000"/>
                </a:solidFill>
                <a:latin typeface="Times New Roman" panose="02020603050405020304" pitchFamily="18" charset="0"/>
                <a:cs typeface="Times New Roman" panose="02020603050405020304" pitchFamily="18" charset="0"/>
              </a:rPr>
              <a:t>Static Models </a:t>
            </a:r>
            <a:r>
              <a:rPr lang="en-US" b="0" i="0" u="none" strike="noStrike" baseline="0" dirty="0">
                <a:solidFill>
                  <a:srgbClr val="FF0000"/>
                </a:solidFill>
              </a:rPr>
              <a:t>or </a:t>
            </a:r>
            <a:r>
              <a:rPr lang="en-US" b="0" i="1" u="none" strike="noStrike" baseline="0" dirty="0">
                <a:solidFill>
                  <a:srgbClr val="FF0000"/>
                </a:solidFill>
                <a:latin typeface="Times New Roman" panose="02020603050405020304" pitchFamily="18" charset="0"/>
                <a:cs typeface="Times New Roman" panose="02020603050405020304" pitchFamily="18" charset="0"/>
              </a:rPr>
              <a:t>Dynamic models</a:t>
            </a:r>
            <a:r>
              <a:rPr lang="en-US" b="0" i="0" u="none" strike="noStrike" baseline="0" dirty="0">
                <a:solidFill>
                  <a:srgbClr val="FF0000"/>
                </a:solidFill>
              </a:rPr>
              <a:t>.</a:t>
            </a:r>
          </a:p>
          <a:p>
            <a:pPr marL="0" indent="0" algn="just">
              <a:buNone/>
            </a:pPr>
            <a:r>
              <a:rPr lang="en-US" b="0" i="1" u="none" strike="noStrike" baseline="0" dirty="0">
                <a:latin typeface="Times New Roman" panose="02020603050405020304" pitchFamily="18" charset="0"/>
                <a:cs typeface="Times New Roman" panose="02020603050405020304" pitchFamily="18" charset="0"/>
              </a:rPr>
              <a:t>Static Models</a:t>
            </a:r>
            <a:r>
              <a:rPr lang="en-US" b="0" i="0" u="none" strike="noStrike" baseline="0" dirty="0"/>
              <a:t>: These models assumes that no changes in the values of variables given in the problem for the given planning horizon due to any change in the environment or conditions of the system. All the values given are independent of the time. Mostly, in static models, one decision is desirable for the given planning period.</a:t>
            </a:r>
          </a:p>
          <a:p>
            <a:pPr marL="0" indent="0" algn="just">
              <a:buNone/>
            </a:pPr>
            <a:r>
              <a:rPr lang="en-US" b="0" i="1" u="none" strike="noStrike" baseline="0" dirty="0">
                <a:latin typeface="Times New Roman" panose="02020603050405020304" pitchFamily="18" charset="0"/>
                <a:cs typeface="Times New Roman" panose="02020603050405020304" pitchFamily="18" charset="0"/>
              </a:rPr>
              <a:t>Dynamic Models</a:t>
            </a:r>
            <a:r>
              <a:rPr lang="en-US" b="0" i="0" u="none" strike="noStrike" baseline="0" dirty="0"/>
              <a:t>: In these models the values of given variables goes on changing with time or change in environment or change in the conditions of the given system. Generally, the dynamic models then exist a series of interdependent decisions during the planning </a:t>
            </a:r>
            <a:r>
              <a:rPr lang="en-IN" b="0" i="0" u="none" strike="noStrike" baseline="0" dirty="0"/>
              <a:t>period.</a:t>
            </a:r>
            <a:endParaRPr lang="en-IN" dirty="0"/>
          </a:p>
        </p:txBody>
      </p:sp>
    </p:spTree>
    <p:extLst>
      <p:ext uri="{BB962C8B-B14F-4D97-AF65-F5344CB8AC3E}">
        <p14:creationId xmlns:p14="http://schemas.microsoft.com/office/powerpoint/2010/main" val="3025034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Classification of OR Models </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p:txBody>
          <a:bodyPr>
            <a:noAutofit/>
          </a:bodyPr>
          <a:lstStyle/>
          <a:p>
            <a:pPr marL="0" indent="0" algn="just">
              <a:buNone/>
            </a:pPr>
            <a:r>
              <a:rPr lang="en-US" dirty="0"/>
              <a:t>The models we use in operations research may broadly classified as:</a:t>
            </a:r>
          </a:p>
          <a:p>
            <a:pPr marL="514350" indent="-514350" algn="just">
              <a:buFont typeface="+mj-lt"/>
              <a:buAutoNum type="alphaLcParenR"/>
            </a:pPr>
            <a:r>
              <a:rPr lang="en-IN" i="1" u="none" strike="noStrike" baseline="0" dirty="0">
                <a:solidFill>
                  <a:srgbClr val="FF0000"/>
                </a:solidFill>
                <a:latin typeface="Times New Roman" panose="02020603050405020304" pitchFamily="18" charset="0"/>
                <a:cs typeface="Times New Roman" panose="02020603050405020304" pitchFamily="18" charset="0"/>
              </a:rPr>
              <a:t>Classification by Structure</a:t>
            </a:r>
          </a:p>
          <a:p>
            <a:pPr marL="514350" indent="-514350" algn="just">
              <a:buAutoNum type="romanLcParenBoth"/>
            </a:pPr>
            <a:r>
              <a:rPr lang="en-US" b="0" i="1" u="none" strike="noStrike" baseline="0" dirty="0">
                <a:latin typeface="Times New Roman" panose="02020603050405020304" pitchFamily="18" charset="0"/>
                <a:cs typeface="Times New Roman" panose="02020603050405020304" pitchFamily="18" charset="0"/>
              </a:rPr>
              <a:t>Iconic Models: </a:t>
            </a:r>
            <a:r>
              <a:rPr lang="en-US" b="0" i="0" u="none" strike="noStrike" baseline="0" dirty="0"/>
              <a:t>These models are scaled version of the actual object. For example a toy of a car is an iconic model of a real car.</a:t>
            </a:r>
            <a:endParaRPr lang="en-IN" b="0" i="0" u="none" strike="noStrike" baseline="0" dirty="0"/>
          </a:p>
          <a:p>
            <a:pPr marL="0" indent="0" algn="just">
              <a:buNone/>
            </a:pPr>
            <a:r>
              <a:rPr lang="en-US" b="0" i="0" u="none" strike="noStrike" baseline="0" dirty="0">
                <a:latin typeface="Times New Roman" panose="02020603050405020304" pitchFamily="18" charset="0"/>
                <a:cs typeface="Times New Roman" panose="02020603050405020304" pitchFamily="18" charset="0"/>
              </a:rPr>
              <a:t>(ii) </a:t>
            </a:r>
            <a:r>
              <a:rPr lang="en-US" b="0" i="1" u="none" strike="noStrike" baseline="0" dirty="0">
                <a:latin typeface="Times New Roman" panose="02020603050405020304" pitchFamily="18" charset="0"/>
                <a:cs typeface="Times New Roman" panose="02020603050405020304" pitchFamily="18" charset="0"/>
              </a:rPr>
              <a:t>Analogue Model: </a:t>
            </a:r>
            <a:r>
              <a:rPr lang="en-US" b="0" i="0" u="none" strike="noStrike" baseline="0" dirty="0"/>
              <a:t>In this model one set of properties are used to represent another set of properties. Say for example, blue </a:t>
            </a:r>
            <a:r>
              <a:rPr lang="en-US" b="0" i="0" u="none" strike="noStrike" baseline="0" dirty="0" err="1"/>
              <a:t>colour</a:t>
            </a:r>
            <a:r>
              <a:rPr lang="en-US" b="0" i="0" u="none" strike="noStrike" baseline="0" dirty="0"/>
              <a:t> generally represents water.</a:t>
            </a:r>
          </a:p>
          <a:p>
            <a:pPr marL="0" indent="0" algn="just">
              <a:buNone/>
            </a:pPr>
            <a:r>
              <a:rPr lang="en-US" dirty="0">
                <a:latin typeface="Times New Roman" panose="02020603050405020304" pitchFamily="18" charset="0"/>
                <a:cs typeface="Times New Roman" panose="02020603050405020304" pitchFamily="18" charset="0"/>
              </a:rPr>
              <a:t>(iii) </a:t>
            </a:r>
            <a:r>
              <a:rPr lang="en-US" b="0" i="1" u="none" strike="noStrike" baseline="0" dirty="0">
                <a:latin typeface="Times New Roman" panose="02020603050405020304" pitchFamily="18" charset="0"/>
                <a:cs typeface="Times New Roman" panose="02020603050405020304" pitchFamily="18" charset="0"/>
              </a:rPr>
              <a:t>Symbolic Models or Mathematical Models: </a:t>
            </a:r>
            <a:r>
              <a:rPr lang="en-US" b="0" i="0" u="none" strike="noStrike" baseline="0" dirty="0"/>
              <a:t>In these models the variables of a problem is represented by mathematical symbols, letters etc. To show the relationships between variables and constraints we use mathematical symbols.</a:t>
            </a:r>
          </a:p>
        </p:txBody>
      </p:sp>
    </p:spTree>
    <p:extLst>
      <p:ext uri="{BB962C8B-B14F-4D97-AF65-F5344CB8AC3E}">
        <p14:creationId xmlns:p14="http://schemas.microsoft.com/office/powerpoint/2010/main" val="3340532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Classification of OR Models </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838200" y="1368425"/>
            <a:ext cx="10515600" cy="4351338"/>
          </a:xfrm>
        </p:spPr>
        <p:txBody>
          <a:bodyPr>
            <a:noAutofit/>
          </a:bodyPr>
          <a:lstStyle/>
          <a:p>
            <a:pPr marL="0" indent="0" algn="just">
              <a:buNone/>
            </a:pPr>
            <a:r>
              <a:rPr lang="en-US" i="1" dirty="0">
                <a:solidFill>
                  <a:srgbClr val="FF0000"/>
                </a:solidFill>
                <a:latin typeface="Times New Roman" panose="02020603050405020304" pitchFamily="18" charset="0"/>
                <a:cs typeface="Times New Roman" panose="02020603050405020304" pitchFamily="18" charset="0"/>
              </a:rPr>
              <a:t>b) Classification by utility</a:t>
            </a:r>
          </a:p>
          <a:p>
            <a:pPr marL="0" indent="0" algn="just">
              <a:buNone/>
            </a:pPr>
            <a:r>
              <a:rPr lang="en-US" dirty="0"/>
              <a:t>Depending on the use of the model or purpose of the model, the models are classified as Descriptive, Predictive and Prescriptive models.</a:t>
            </a:r>
          </a:p>
          <a:p>
            <a:pPr marL="0" indent="0" algn="just">
              <a:buNone/>
            </a:pPr>
            <a:r>
              <a:rPr lang="en-US" b="0" i="1" u="none" strike="noStrike" baseline="0" dirty="0"/>
              <a:t>(</a:t>
            </a:r>
            <a:r>
              <a:rPr lang="en-US" b="0" i="1" u="none" strike="noStrike" baseline="0" dirty="0" err="1"/>
              <a:t>i</a:t>
            </a:r>
            <a:r>
              <a:rPr lang="en-US" b="0" i="1" u="none" strike="noStrike" baseline="0" dirty="0"/>
              <a:t>) Descriptive model: </a:t>
            </a:r>
            <a:r>
              <a:rPr lang="en-US" b="0" i="0" u="none" strike="noStrike" baseline="0" dirty="0"/>
              <a:t>The descriptive model simply explains certain aspects of the problem or situation or a system so that the user can make use for his analysis. It will not give full details and clear picture of the problem for the sake of scientific analysis.</a:t>
            </a:r>
          </a:p>
          <a:p>
            <a:pPr marL="0" indent="0" algn="just">
              <a:buNone/>
            </a:pPr>
            <a:r>
              <a:rPr lang="en-US" b="0" i="1" u="none" strike="noStrike" baseline="0" dirty="0"/>
              <a:t>(ii) Predictive model: </a:t>
            </a:r>
            <a:r>
              <a:rPr lang="en-US" b="0" i="0" u="none" strike="noStrike" baseline="0" dirty="0"/>
              <a:t>These models basing on the data collected, can predict the approximate results of the situation under question. For example, basing on your performance in the examination and the discussions you have with your friends after the examination and by verification of answers of numerical examples, you can predict your score or results.</a:t>
            </a:r>
          </a:p>
        </p:txBody>
      </p:sp>
    </p:spTree>
    <p:extLst>
      <p:ext uri="{BB962C8B-B14F-4D97-AF65-F5344CB8AC3E}">
        <p14:creationId xmlns:p14="http://schemas.microsoft.com/office/powerpoint/2010/main" val="3857792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Classification of OR Models </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838200" y="1368425"/>
            <a:ext cx="10515600" cy="4351338"/>
          </a:xfrm>
        </p:spPr>
        <p:txBody>
          <a:bodyPr>
            <a:noAutofit/>
          </a:bodyPr>
          <a:lstStyle/>
          <a:p>
            <a:pPr marL="0" indent="0" algn="just">
              <a:buNone/>
            </a:pPr>
            <a:r>
              <a:rPr lang="en-US" b="0" i="1" u="none" strike="noStrike" baseline="0"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iii) </a:t>
            </a:r>
            <a:r>
              <a:rPr lang="en-US" b="0" i="1" u="none" strike="noStrike" baseline="0" dirty="0">
                <a:latin typeface="Times New Roman" panose="02020603050405020304" pitchFamily="18" charset="0"/>
                <a:cs typeface="Times New Roman" panose="02020603050405020304" pitchFamily="18" charset="0"/>
              </a:rPr>
              <a:t>Prescriptive models</a:t>
            </a:r>
            <a:r>
              <a:rPr lang="en-US" b="0" u="none" strike="noStrike" baseline="0" dirty="0">
                <a:latin typeface="Times New Roman" panose="02020603050405020304" pitchFamily="18" charset="0"/>
                <a:cs typeface="Times New Roman" panose="02020603050405020304" pitchFamily="18" charset="0"/>
              </a:rPr>
              <a:t>: </a:t>
            </a:r>
            <a:r>
              <a:rPr lang="en-US" b="0" u="none" strike="noStrike" baseline="0" dirty="0"/>
              <a:t>We have seen that predictive models predict the approximate results. But if the predictions of these models are successful, then it can be used conveniently to prescribe the courses of action to be taken. In such case we call it as Prescriptive model. Prescriptive models prescribe the courses of action to be taken by the manager to achieve the desired goal.</a:t>
            </a:r>
          </a:p>
        </p:txBody>
      </p:sp>
    </p:spTree>
    <p:extLst>
      <p:ext uri="{BB962C8B-B14F-4D97-AF65-F5344CB8AC3E}">
        <p14:creationId xmlns:p14="http://schemas.microsoft.com/office/powerpoint/2010/main" val="2386700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Classification of OR Models </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838200" y="1368425"/>
            <a:ext cx="10515600" cy="4351338"/>
          </a:xfrm>
        </p:spPr>
        <p:txBody>
          <a:bodyPr>
            <a:noAutofit/>
          </a:bodyPr>
          <a:lstStyle/>
          <a:p>
            <a:pPr marL="0" indent="0" algn="just">
              <a:buNone/>
            </a:pPr>
            <a:r>
              <a:rPr lang="en-US" i="1" dirty="0">
                <a:solidFill>
                  <a:srgbClr val="FF0000"/>
                </a:solidFill>
                <a:latin typeface="Times New Roman" panose="02020603050405020304" pitchFamily="18" charset="0"/>
                <a:cs typeface="Times New Roman" panose="02020603050405020304" pitchFamily="18" charset="0"/>
              </a:rPr>
              <a:t>c) Classification by nature of environment</a:t>
            </a:r>
          </a:p>
          <a:p>
            <a:pPr algn="just"/>
            <a:r>
              <a:rPr lang="en-US" i="1" dirty="0">
                <a:latin typeface="Times New Roman" panose="02020603050405020304" pitchFamily="18" charset="0"/>
                <a:cs typeface="Times New Roman" panose="02020603050405020304" pitchFamily="18" charset="0"/>
              </a:rPr>
              <a:t>Deterministic Models: </a:t>
            </a:r>
            <a:r>
              <a:rPr lang="en-US" dirty="0"/>
              <a:t>In this model the operations research analyst assumes complete certainty about the values of the variables and the available resources and expects that they do not change during the planning horizon.</a:t>
            </a:r>
          </a:p>
          <a:p>
            <a:pPr algn="just"/>
            <a:r>
              <a:rPr lang="en-US" i="1" dirty="0">
                <a:latin typeface="Times New Roman" panose="02020603050405020304" pitchFamily="18" charset="0"/>
                <a:cs typeface="Times New Roman" panose="02020603050405020304" pitchFamily="18" charset="0"/>
              </a:rPr>
              <a:t>Probabilistic or Stochastic Models: </a:t>
            </a:r>
            <a:r>
              <a:rPr lang="en-US" dirty="0"/>
              <a:t>In these models, the values of variables, the pay offs of a certain course of action cannot be predicted accurately because of element of probability.</a:t>
            </a:r>
          </a:p>
        </p:txBody>
      </p:sp>
    </p:spTree>
    <p:extLst>
      <p:ext uri="{BB962C8B-B14F-4D97-AF65-F5344CB8AC3E}">
        <p14:creationId xmlns:p14="http://schemas.microsoft.com/office/powerpoint/2010/main" val="1499472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Classification of OR Models </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838200" y="1368425"/>
            <a:ext cx="10515600" cy="4351338"/>
          </a:xfrm>
        </p:spPr>
        <p:txBody>
          <a:bodyPr>
            <a:noAutofit/>
          </a:bodyPr>
          <a:lstStyle/>
          <a:p>
            <a:pPr marL="0" indent="0" algn="just">
              <a:buNone/>
            </a:pPr>
            <a:r>
              <a:rPr lang="en-US" i="1" dirty="0">
                <a:solidFill>
                  <a:srgbClr val="FF0000"/>
                </a:solidFill>
                <a:latin typeface="Times New Roman" panose="02020603050405020304" pitchFamily="18" charset="0"/>
                <a:cs typeface="Times New Roman" panose="02020603050405020304" pitchFamily="18" charset="0"/>
              </a:rPr>
              <a:t>d) Classification depending on the </a:t>
            </a:r>
            <a:r>
              <a:rPr lang="en-US" i="1" dirty="0" err="1">
                <a:solidFill>
                  <a:srgbClr val="FF0000"/>
                </a:solidFill>
                <a:latin typeface="Times New Roman" panose="02020603050405020304" pitchFamily="18" charset="0"/>
                <a:cs typeface="Times New Roman" panose="02020603050405020304" pitchFamily="18" charset="0"/>
              </a:rPr>
              <a:t>behaviour</a:t>
            </a:r>
            <a:r>
              <a:rPr lang="en-US" i="1" dirty="0">
                <a:solidFill>
                  <a:srgbClr val="FF0000"/>
                </a:solidFill>
                <a:latin typeface="Times New Roman" panose="02020603050405020304" pitchFamily="18" charset="0"/>
                <a:cs typeface="Times New Roman" panose="02020603050405020304" pitchFamily="18" charset="0"/>
              </a:rPr>
              <a:t> of the problem variables</a:t>
            </a:r>
          </a:p>
          <a:p>
            <a:pPr algn="just"/>
            <a:r>
              <a:rPr lang="en-US" i="1" dirty="0">
                <a:latin typeface="Times New Roman" panose="02020603050405020304" pitchFamily="18" charset="0"/>
                <a:cs typeface="Times New Roman" panose="02020603050405020304" pitchFamily="18" charset="0"/>
              </a:rPr>
              <a:t>Static Models</a:t>
            </a:r>
            <a:endParaRPr lang="en-US" dirty="0"/>
          </a:p>
          <a:p>
            <a:pPr algn="just"/>
            <a:r>
              <a:rPr lang="en-US" i="1" dirty="0">
                <a:latin typeface="Times New Roman" panose="02020603050405020304" pitchFamily="18" charset="0"/>
                <a:cs typeface="Times New Roman" panose="02020603050405020304" pitchFamily="18" charset="0"/>
              </a:rPr>
              <a:t>Dynamics Models</a:t>
            </a:r>
            <a:endParaRPr lang="en-US" dirty="0"/>
          </a:p>
        </p:txBody>
      </p:sp>
    </p:spTree>
    <p:extLst>
      <p:ext uri="{BB962C8B-B14F-4D97-AF65-F5344CB8AC3E}">
        <p14:creationId xmlns:p14="http://schemas.microsoft.com/office/powerpoint/2010/main" val="3774062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Classification of OR Models </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838200" y="1357539"/>
            <a:ext cx="10515600" cy="4351338"/>
          </a:xfrm>
        </p:spPr>
        <p:txBody>
          <a:bodyPr>
            <a:noAutofit/>
          </a:bodyPr>
          <a:lstStyle/>
          <a:p>
            <a:pPr marL="0" indent="0" algn="just">
              <a:buNone/>
            </a:pPr>
            <a:r>
              <a:rPr lang="en-US" i="1" dirty="0">
                <a:solidFill>
                  <a:srgbClr val="FF0000"/>
                </a:solidFill>
                <a:latin typeface="Times New Roman" panose="02020603050405020304" pitchFamily="18" charset="0"/>
                <a:cs typeface="Times New Roman" panose="02020603050405020304" pitchFamily="18" charset="0"/>
              </a:rPr>
              <a:t>e) Classification by nature of environment</a:t>
            </a:r>
          </a:p>
          <a:p>
            <a:pPr marL="0" indent="0" algn="just">
              <a:buNone/>
            </a:pPr>
            <a:r>
              <a:rPr lang="en-US" dirty="0">
                <a:cs typeface="Times New Roman" panose="02020603050405020304" pitchFamily="18" charset="0"/>
              </a:rPr>
              <a:t>Classification depending on the method of getting the solution. We may use different methods for getting the solution for a given model. Depending on these methods, the models are classified as Analytical Models and Simulation Models.</a:t>
            </a:r>
          </a:p>
          <a:p>
            <a:pPr algn="just"/>
            <a:r>
              <a:rPr lang="en-US" i="1" dirty="0">
                <a:latin typeface="Times New Roman" panose="02020603050405020304" pitchFamily="18" charset="0"/>
                <a:cs typeface="Times New Roman" panose="02020603050405020304" pitchFamily="18" charset="0"/>
              </a:rPr>
              <a:t>Analytical Models: </a:t>
            </a:r>
            <a:r>
              <a:rPr lang="en-US" dirty="0">
                <a:cs typeface="Times New Roman" panose="02020603050405020304" pitchFamily="18" charset="0"/>
              </a:rPr>
              <a:t>The given model will have a well-defined mathematical structure and can be solved by the application of mathematical techniques. In future discussion that the Resource allocation model, Transportation model, Assignment model, Sequencing model etc. have well defined mathematical structure and can be solved by different mathematical techniques.</a:t>
            </a:r>
          </a:p>
          <a:p>
            <a:pPr algn="just"/>
            <a:endParaRPr lang="en-US" dirty="0"/>
          </a:p>
        </p:txBody>
      </p:sp>
    </p:spTree>
    <p:extLst>
      <p:ext uri="{BB962C8B-B14F-4D97-AF65-F5344CB8AC3E}">
        <p14:creationId xmlns:p14="http://schemas.microsoft.com/office/powerpoint/2010/main" val="1667382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Classification of OR Models </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838200" y="1357539"/>
            <a:ext cx="10515600" cy="4351338"/>
          </a:xfrm>
        </p:spPr>
        <p:txBody>
          <a:bodyPr>
            <a:noAutofit/>
          </a:bodyPr>
          <a:lstStyle/>
          <a:p>
            <a:pPr algn="just"/>
            <a:r>
              <a:rPr lang="en-US" i="1" dirty="0">
                <a:latin typeface="Times New Roman" panose="02020603050405020304" pitchFamily="18" charset="0"/>
                <a:cs typeface="Times New Roman" panose="02020603050405020304" pitchFamily="18" charset="0"/>
              </a:rPr>
              <a:t>Simulation Models: </a:t>
            </a:r>
            <a:r>
              <a:rPr lang="en-US" dirty="0">
                <a:cs typeface="Times New Roman" panose="02020603050405020304" pitchFamily="18" charset="0"/>
              </a:rPr>
              <a:t>The meaning of simulation is imitation. These models have mathematical structure but cannot be solved by using mathematical techniques</a:t>
            </a:r>
            <a:r>
              <a:rPr lang="en-US" i="1"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1771467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3F4A-92D5-4410-D826-EABAC363D7B8}"/>
              </a:ext>
            </a:extLst>
          </p:cNvPr>
          <p:cNvSpPr>
            <a:spLocks noGrp="1"/>
          </p:cNvSpPr>
          <p:nvPr>
            <p:ph type="title"/>
          </p:nvPr>
        </p:nvSpPr>
        <p:spPr/>
        <p:txBody>
          <a:bodyPr/>
          <a:lstStyle/>
          <a:p>
            <a:r>
              <a:rPr lang="en-US" dirty="0">
                <a:solidFill>
                  <a:schemeClr val="accent1"/>
                </a:solidFill>
              </a:rPr>
              <a:t>Definition</a:t>
            </a:r>
            <a:endParaRPr lang="en-IN" dirty="0">
              <a:solidFill>
                <a:schemeClr val="accent1"/>
              </a:solidFill>
            </a:endParaRPr>
          </a:p>
        </p:txBody>
      </p:sp>
      <p:sp>
        <p:nvSpPr>
          <p:cNvPr id="3" name="Content Placeholder 2">
            <a:extLst>
              <a:ext uri="{FF2B5EF4-FFF2-40B4-BE49-F238E27FC236}">
                <a16:creationId xmlns:a16="http://schemas.microsoft.com/office/drawing/2014/main" id="{A976D29C-D479-E439-1A8A-3E3D9FE08E28}"/>
              </a:ext>
            </a:extLst>
          </p:cNvPr>
          <p:cNvSpPr>
            <a:spLocks noGrp="1"/>
          </p:cNvSpPr>
          <p:nvPr>
            <p:ph idx="1"/>
          </p:nvPr>
        </p:nvSpPr>
        <p:spPr>
          <a:xfrm>
            <a:off x="838200" y="1617890"/>
            <a:ext cx="10515600" cy="4351338"/>
          </a:xfrm>
        </p:spPr>
        <p:txBody>
          <a:bodyPr>
            <a:noAutofit/>
          </a:bodyPr>
          <a:lstStyle/>
          <a:p>
            <a:pPr algn="just"/>
            <a:r>
              <a:rPr lang="en-US" sz="2400" b="0" i="0" u="none" strike="noStrike" baseline="0" dirty="0">
                <a:solidFill>
                  <a:srgbClr val="000000"/>
                </a:solidFill>
              </a:rPr>
              <a:t>Operations Research can be defined simply as combination of two words operation and research where operation means some action applied in any area of interest and research imply some organized process of getting and analyzing information about the problem environment. </a:t>
            </a:r>
          </a:p>
          <a:p>
            <a:pPr marL="0" indent="0" algn="just">
              <a:buNone/>
            </a:pPr>
            <a:r>
              <a:rPr lang="en-US" sz="2400" b="0" i="0" u="none" strike="noStrike" baseline="0">
                <a:solidFill>
                  <a:srgbClr val="000000"/>
                </a:solidFill>
              </a:rPr>
              <a:t>1.O</a:t>
            </a:r>
            <a:r>
              <a:rPr lang="en-US" sz="2400" b="0" i="0" u="none" strike="noStrike" baseline="0" dirty="0">
                <a:solidFill>
                  <a:srgbClr val="000000"/>
                </a:solidFill>
              </a:rPr>
              <a:t>.R. is a scientific method of providing executive departments with a quantitative basis for decisions regarding the operations under their control. </a:t>
            </a:r>
          </a:p>
          <a:p>
            <a:pPr marL="0" indent="0" algn="just">
              <a:buNone/>
            </a:pPr>
            <a:r>
              <a:rPr lang="en-IN" sz="2400" b="1" i="0" u="none" strike="noStrike" baseline="0" dirty="0">
                <a:solidFill>
                  <a:srgbClr val="000000"/>
                </a:solidFill>
              </a:rPr>
              <a:t>							-Morse and </a:t>
            </a:r>
            <a:r>
              <a:rPr lang="en-IN" sz="2400" b="1" i="0" u="none" strike="noStrike" baseline="0" dirty="0" err="1">
                <a:solidFill>
                  <a:srgbClr val="000000"/>
                </a:solidFill>
              </a:rPr>
              <a:t>Kimbal</a:t>
            </a:r>
            <a:r>
              <a:rPr lang="en-IN" sz="2400" b="1" i="0" u="none" strike="noStrike" baseline="0" dirty="0">
                <a:solidFill>
                  <a:srgbClr val="000000"/>
                </a:solidFill>
              </a:rPr>
              <a:t> (1946)</a:t>
            </a:r>
          </a:p>
          <a:p>
            <a:pPr marL="0" indent="0" algn="just">
              <a:buNone/>
            </a:pPr>
            <a:r>
              <a:rPr lang="en-IN" sz="2400" b="1" i="0" u="none" strike="noStrike" baseline="0" dirty="0">
                <a:solidFill>
                  <a:srgbClr val="000000"/>
                </a:solidFill>
              </a:rPr>
              <a:t> </a:t>
            </a:r>
            <a:endParaRPr lang="en-IN" sz="2400" b="0" i="0" u="none" strike="noStrike" baseline="0" dirty="0">
              <a:solidFill>
                <a:srgbClr val="000000"/>
              </a:solidFill>
            </a:endParaRPr>
          </a:p>
          <a:p>
            <a:pPr marL="0" indent="0" algn="just">
              <a:buNone/>
            </a:pPr>
            <a:r>
              <a:rPr lang="en-US" sz="2400" b="0" i="0" u="none" strike="noStrike" baseline="0" dirty="0">
                <a:solidFill>
                  <a:srgbClr val="000000"/>
                </a:solidFill>
              </a:rPr>
              <a:t>2. O.R. is a scientific method of providing executive with an analytical and objective basis for decisions. </a:t>
            </a:r>
          </a:p>
          <a:p>
            <a:pPr algn="just"/>
            <a:endParaRPr lang="en-IN" sz="2400" b="0" i="0" u="none" strike="noStrike" baseline="0" dirty="0">
              <a:solidFill>
                <a:srgbClr val="000000"/>
              </a:solidFill>
            </a:endParaRPr>
          </a:p>
          <a:p>
            <a:pPr marL="0" indent="0" algn="just">
              <a:buNone/>
            </a:pPr>
            <a:r>
              <a:rPr lang="en-US" sz="2400" b="0" i="0" u="none" strike="noStrike" baseline="0" dirty="0">
                <a:solidFill>
                  <a:srgbClr val="000000"/>
                </a:solidFill>
              </a:rPr>
              <a:t>								-</a:t>
            </a:r>
            <a:r>
              <a:rPr lang="en-US" sz="2400" b="1" i="0" u="none" strike="noStrike" baseline="0" dirty="0">
                <a:solidFill>
                  <a:srgbClr val="000000"/>
                </a:solidFill>
              </a:rPr>
              <a:t>P.M.S. Blackett (1948) </a:t>
            </a:r>
            <a:endParaRPr lang="en-US" sz="2400" b="0" i="0" u="none" strike="noStrike" baseline="0" dirty="0">
              <a:solidFill>
                <a:srgbClr val="000000"/>
              </a:solidFill>
            </a:endParaRPr>
          </a:p>
        </p:txBody>
      </p:sp>
    </p:spTree>
    <p:extLst>
      <p:ext uri="{BB962C8B-B14F-4D97-AF65-F5344CB8AC3E}">
        <p14:creationId xmlns:p14="http://schemas.microsoft.com/office/powerpoint/2010/main" val="3790149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Applications</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838200" y="1357539"/>
            <a:ext cx="10515600" cy="4923518"/>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Scope of O.R. is very wide in today’s world as it provides better solution to various decision-making problems with great speed and efficiency. Areas where methods/models developed in Operations Research can be applied are given here under:</a:t>
            </a:r>
          </a:p>
          <a:p>
            <a:pPr marL="0" indent="0" algn="just">
              <a:buNone/>
            </a:pPr>
            <a:r>
              <a:rPr lang="en-US" i="1" dirty="0">
                <a:latin typeface="Times New Roman" panose="02020603050405020304" pitchFamily="18" charset="0"/>
                <a:cs typeface="Times New Roman" panose="02020603050405020304" pitchFamily="18" charset="0"/>
              </a:rPr>
              <a:t>1. In Agriculture:</a:t>
            </a:r>
          </a:p>
          <a:p>
            <a:pPr marL="0" indent="0" algn="just">
              <a:buNone/>
            </a:pPr>
            <a:r>
              <a:rPr lang="en-US" dirty="0">
                <a:latin typeface="Times New Roman" panose="02020603050405020304" pitchFamily="18" charset="0"/>
                <a:cs typeface="Times New Roman" panose="02020603050405020304" pitchFamily="18" charset="0"/>
              </a:rPr>
              <a:t>With the explosion of population and consequent shortage of food, every country is facing the problem of optimum allocation of land to various crops in accordance with the climatic conditions, optimum distribution of water from different resources. Problems of agriculture production under various restrictions can be solved by applications of Operations Research techniques.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88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Applications</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838200" y="1357539"/>
            <a:ext cx="10515600" cy="4923518"/>
          </a:xfrm>
        </p:spPr>
        <p:txBody>
          <a:bodyPr>
            <a:noAutofit/>
          </a:bodyPr>
          <a:lstStyle/>
          <a:p>
            <a:pPr marL="0" indent="0" algn="just">
              <a:buNone/>
            </a:pPr>
            <a:r>
              <a:rPr lang="en-US" i="1" dirty="0">
                <a:latin typeface="Times New Roman" panose="02020603050405020304" pitchFamily="18" charset="0"/>
                <a:cs typeface="Times New Roman" panose="02020603050405020304" pitchFamily="18" charset="0"/>
              </a:rPr>
              <a:t>2. In </a:t>
            </a:r>
            <a:r>
              <a:rPr lang="en-US" i="1" dirty="0" err="1">
                <a:latin typeface="Times New Roman" panose="02020603050405020304" pitchFamily="18" charset="0"/>
                <a:cs typeface="Times New Roman" panose="02020603050405020304" pitchFamily="18" charset="0"/>
              </a:rPr>
              <a:t>Defence</a:t>
            </a:r>
            <a:r>
              <a:rPr lang="en-US" i="1" dirty="0">
                <a:latin typeface="Times New Roman" panose="02020603050405020304" pitchFamily="18" charset="0"/>
                <a:cs typeface="Times New Roman" panose="02020603050405020304" pitchFamily="18" charset="0"/>
              </a:rPr>
              <a:t> Operations:</a:t>
            </a:r>
          </a:p>
          <a:p>
            <a:pPr marL="0" indent="0" algn="just">
              <a:buNone/>
            </a:pPr>
            <a:r>
              <a:rPr lang="en-US" dirty="0">
                <a:cs typeface="Times New Roman" panose="02020603050405020304" pitchFamily="18" charset="0"/>
              </a:rPr>
              <a:t>Since Second World War operation research have been used for </a:t>
            </a:r>
            <a:r>
              <a:rPr lang="en-US" dirty="0" err="1">
                <a:cs typeface="Times New Roman" panose="02020603050405020304" pitchFamily="18" charset="0"/>
              </a:rPr>
              <a:t>Defence</a:t>
            </a:r>
            <a:r>
              <a:rPr lang="en-US" dirty="0">
                <a:cs typeface="Times New Roman" panose="02020603050405020304" pitchFamily="18" charset="0"/>
              </a:rPr>
              <a:t> operations with the aim of obtaining maximum gains with minimum efforts.</a:t>
            </a:r>
          </a:p>
          <a:p>
            <a:pPr marL="0" indent="0" algn="just">
              <a:buNone/>
            </a:pPr>
            <a:r>
              <a:rPr lang="en-US" i="1" dirty="0">
                <a:latin typeface="Times New Roman" panose="02020603050405020304" pitchFamily="18" charset="0"/>
                <a:cs typeface="Times New Roman" panose="02020603050405020304" pitchFamily="18" charset="0"/>
              </a:rPr>
              <a:t>3. In Finance:</a:t>
            </a:r>
          </a:p>
          <a:p>
            <a:pPr marL="0" indent="0" algn="just">
              <a:buNone/>
            </a:pPr>
            <a:r>
              <a:rPr lang="en-US" dirty="0">
                <a:cs typeface="Times New Roman" panose="02020603050405020304" pitchFamily="18" charset="0"/>
              </a:rPr>
              <a:t>In these modern times, government of every country or every organization wants to introduce such type of planning/policies regarding their finance and accounting which optimize capital investment, determine optimal replacement strategies, apply cash flow analysis for long range capital investments, formulate credit policies, credit risk. Techniques developed in O.R. can be applied for attaining above said things.</a:t>
            </a:r>
            <a:endParaRPr lang="en-US" dirty="0"/>
          </a:p>
        </p:txBody>
      </p:sp>
    </p:spTree>
    <p:extLst>
      <p:ext uri="{BB962C8B-B14F-4D97-AF65-F5344CB8AC3E}">
        <p14:creationId xmlns:p14="http://schemas.microsoft.com/office/powerpoint/2010/main" val="2906232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Applications</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838200" y="1357539"/>
            <a:ext cx="10515600" cy="4923518"/>
          </a:xfrm>
        </p:spPr>
        <p:txBody>
          <a:bodyPr>
            <a:noAutofit/>
          </a:bodyPr>
          <a:lstStyle/>
          <a:p>
            <a:pPr marL="0" indent="0" algn="just">
              <a:buNone/>
            </a:pPr>
            <a:r>
              <a:rPr lang="en-US" i="1" dirty="0">
                <a:latin typeface="Times New Roman" panose="02020603050405020304" pitchFamily="18" charset="0"/>
                <a:cs typeface="Times New Roman" panose="02020603050405020304" pitchFamily="18" charset="0"/>
              </a:rPr>
              <a:t>4. In Marketing:</a:t>
            </a:r>
          </a:p>
          <a:p>
            <a:pPr marL="0" indent="0" algn="just">
              <a:buNone/>
            </a:pPr>
            <a:r>
              <a:rPr lang="en-US" dirty="0"/>
              <a:t>A Marketing Administrator has to face many problems like production selection, formulation of competitive strategies, distribution strategies, selection of advertising media with respect to cost and time, finding the optimal number of salesmen, finding optimum time to launch a product. All such problems can be overcome using Operations Research Techniques.</a:t>
            </a:r>
          </a:p>
          <a:p>
            <a:pPr marL="0" indent="0" algn="just">
              <a:buNone/>
            </a:pPr>
            <a:r>
              <a:rPr lang="en-US" i="1" dirty="0">
                <a:latin typeface="Times New Roman" panose="02020603050405020304" pitchFamily="18" charset="0"/>
                <a:cs typeface="Times New Roman" panose="02020603050405020304" pitchFamily="18" charset="0"/>
              </a:rPr>
              <a:t>5. In Personnel Management:</a:t>
            </a:r>
          </a:p>
          <a:p>
            <a:pPr marL="0" indent="0" algn="just">
              <a:buNone/>
            </a:pPr>
            <a:r>
              <a:rPr lang="en-US" dirty="0"/>
              <a:t>Every organization wants to make selection of personnel on minimum salary. It needs to find the best combination of workers in different categories with respect to costs, skills, age and nature of jobs. It also needs to frame recruitment policies, assign jobs to machines or workers.</a:t>
            </a:r>
          </a:p>
        </p:txBody>
      </p:sp>
    </p:spTree>
    <p:extLst>
      <p:ext uri="{BB962C8B-B14F-4D97-AF65-F5344CB8AC3E}">
        <p14:creationId xmlns:p14="http://schemas.microsoft.com/office/powerpoint/2010/main" val="2643434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Applications</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838200" y="1357539"/>
            <a:ext cx="10515600" cy="4923518"/>
          </a:xfrm>
        </p:spPr>
        <p:txBody>
          <a:bodyPr>
            <a:noAutofit/>
          </a:bodyPr>
          <a:lstStyle/>
          <a:p>
            <a:pPr marL="0" indent="0" algn="just">
              <a:buNone/>
            </a:pPr>
            <a:r>
              <a:rPr lang="en-US" i="1" dirty="0">
                <a:latin typeface="Times New Roman" panose="02020603050405020304" pitchFamily="18" charset="0"/>
                <a:cs typeface="Times New Roman" panose="02020603050405020304" pitchFamily="18" charset="0"/>
              </a:rPr>
              <a:t>6. In LIC:</a:t>
            </a:r>
          </a:p>
          <a:p>
            <a:pPr marL="0" indent="0" algn="just">
              <a:buNone/>
            </a:pPr>
            <a:r>
              <a:rPr lang="en-US" i="1" dirty="0">
                <a:cs typeface="Times New Roman" panose="02020603050405020304" pitchFamily="18" charset="0"/>
              </a:rPr>
              <a:t>Operations Research Techniques can be fruitfully applied in LIC offices as it enables the policy makers to decide the premium rates for various modes of policies.</a:t>
            </a:r>
          </a:p>
          <a:p>
            <a:pPr marL="0" indent="0" algn="just">
              <a:buNone/>
            </a:pPr>
            <a:r>
              <a:rPr lang="en-US" i="1" dirty="0">
                <a:latin typeface="Times New Roman" panose="02020603050405020304" pitchFamily="18" charset="0"/>
                <a:cs typeface="Times New Roman" panose="02020603050405020304" pitchFamily="18" charset="0"/>
              </a:rPr>
              <a:t>7. In Research and Development:</a:t>
            </a:r>
          </a:p>
          <a:p>
            <a:pPr marL="0" indent="0" algn="just">
              <a:buNone/>
            </a:pPr>
            <a:r>
              <a:rPr lang="en-US" i="1" dirty="0">
                <a:cs typeface="Times New Roman" panose="02020603050405020304" pitchFamily="18" charset="0"/>
              </a:rPr>
              <a:t>In determination of the areas of concentration of research and development. It also helps in project selection.</a:t>
            </a:r>
          </a:p>
          <a:p>
            <a:pPr marL="0" indent="0" algn="just">
              <a:buNone/>
            </a:pPr>
            <a:endParaRPr lang="en-US" dirty="0"/>
          </a:p>
        </p:txBody>
      </p:sp>
    </p:spTree>
    <p:extLst>
      <p:ext uri="{BB962C8B-B14F-4D97-AF65-F5344CB8AC3E}">
        <p14:creationId xmlns:p14="http://schemas.microsoft.com/office/powerpoint/2010/main" val="3071762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F328-6F6A-E0F5-9C02-93F6F160E6BC}"/>
              </a:ext>
            </a:extLst>
          </p:cNvPr>
          <p:cNvSpPr>
            <a:spLocks noGrp="1"/>
          </p:cNvSpPr>
          <p:nvPr>
            <p:ph type="title"/>
          </p:nvPr>
        </p:nvSpPr>
        <p:spPr/>
        <p:txBody>
          <a:bodyPr/>
          <a:lstStyle/>
          <a:p>
            <a:r>
              <a:rPr lang="en-IN" dirty="0">
                <a:solidFill>
                  <a:schemeClr val="accent1"/>
                </a:solidFill>
              </a:rPr>
              <a:t>Applications</a:t>
            </a:r>
          </a:p>
        </p:txBody>
      </p:sp>
      <p:sp>
        <p:nvSpPr>
          <p:cNvPr id="3" name="Content Placeholder 2">
            <a:extLst>
              <a:ext uri="{FF2B5EF4-FFF2-40B4-BE49-F238E27FC236}">
                <a16:creationId xmlns:a16="http://schemas.microsoft.com/office/drawing/2014/main" id="{72D21DA5-8122-E494-7C11-E7D43C0AEEF3}"/>
              </a:ext>
            </a:extLst>
          </p:cNvPr>
          <p:cNvSpPr>
            <a:spLocks noGrp="1"/>
          </p:cNvSpPr>
          <p:nvPr>
            <p:ph idx="1"/>
          </p:nvPr>
        </p:nvSpPr>
        <p:spPr>
          <a:xfrm>
            <a:off x="838200" y="1357539"/>
            <a:ext cx="10515600" cy="4923518"/>
          </a:xfrm>
        </p:spPr>
        <p:txBody>
          <a:bodyPr>
            <a:noAutofit/>
          </a:bodyPr>
          <a:lstStyle/>
          <a:p>
            <a:pPr marL="0" indent="0" algn="just">
              <a:buNone/>
            </a:pPr>
            <a:r>
              <a:rPr lang="en-US" i="1" dirty="0">
                <a:solidFill>
                  <a:srgbClr val="282829"/>
                </a:solidFill>
                <a:effectLst/>
                <a:latin typeface="Times New Roman" panose="02020603050405020304" pitchFamily="18" charset="0"/>
                <a:cs typeface="Times New Roman" panose="02020603050405020304" pitchFamily="18" charset="0"/>
              </a:rPr>
              <a:t>8. </a:t>
            </a:r>
            <a:r>
              <a:rPr lang="en-US" i="1" dirty="0">
                <a:solidFill>
                  <a:srgbClr val="282829"/>
                </a:solidFill>
                <a:effectLst/>
                <a:highlight>
                  <a:srgbClr val="FFFF00"/>
                </a:highlight>
                <a:latin typeface="Times New Roman" panose="02020603050405020304" pitchFamily="18" charset="0"/>
                <a:cs typeface="Times New Roman" panose="02020603050405020304" pitchFamily="18" charset="0"/>
              </a:rPr>
              <a:t>CPU allocation: </a:t>
            </a:r>
          </a:p>
          <a:p>
            <a:pPr marL="0" indent="0" algn="just" rtl="0">
              <a:buNone/>
            </a:pPr>
            <a:r>
              <a:rPr lang="en-US" b="0" i="0" dirty="0">
                <a:solidFill>
                  <a:srgbClr val="282829"/>
                </a:solidFill>
                <a:effectLst/>
              </a:rPr>
              <a:t>How to allocate CPUs of a computer to do tasks in the least possible time.</a:t>
            </a:r>
          </a:p>
          <a:p>
            <a:pPr marL="0" indent="0" algn="just" rtl="0">
              <a:buNone/>
            </a:pPr>
            <a:r>
              <a:rPr lang="en-US" i="1" dirty="0">
                <a:solidFill>
                  <a:srgbClr val="282829"/>
                </a:solidFill>
                <a:latin typeface="Times New Roman" panose="02020603050405020304" pitchFamily="18" charset="0"/>
                <a:cs typeface="Times New Roman" panose="02020603050405020304" pitchFamily="18" charset="0"/>
              </a:rPr>
              <a:t>9. </a:t>
            </a:r>
            <a:r>
              <a:rPr lang="en-US" i="1" dirty="0">
                <a:solidFill>
                  <a:srgbClr val="282829"/>
                </a:solidFill>
                <a:effectLst/>
                <a:latin typeface="Times New Roman" panose="02020603050405020304" pitchFamily="18" charset="0"/>
                <a:cs typeface="Times New Roman" panose="02020603050405020304" pitchFamily="18" charset="0"/>
              </a:rPr>
              <a:t>Healthcare: </a:t>
            </a:r>
          </a:p>
          <a:p>
            <a:pPr marL="0" indent="0" algn="just" rtl="0">
              <a:buNone/>
            </a:pPr>
            <a:r>
              <a:rPr lang="en-US" dirty="0">
                <a:solidFill>
                  <a:srgbClr val="282829"/>
                </a:solidFill>
              </a:rPr>
              <a:t>H</a:t>
            </a:r>
            <a:r>
              <a:rPr lang="en-US" b="0" i="0" dirty="0">
                <a:solidFill>
                  <a:srgbClr val="282829"/>
                </a:solidFill>
                <a:effectLst/>
              </a:rPr>
              <a:t>ow to distribute vaccines to prevent any shortage during flu outbreak. How to predict growth of a pandemic disease so that to minimize victims. How to dispatch ambulances to respond in the fastest way possible. How to assign beds in a hospital to serve more patients.</a:t>
            </a:r>
          </a:p>
          <a:p>
            <a:pPr marL="0" indent="0" algn="just" rtl="0">
              <a:buNone/>
            </a:pPr>
            <a:r>
              <a:rPr lang="en-US" i="1" dirty="0">
                <a:solidFill>
                  <a:srgbClr val="282829"/>
                </a:solidFill>
                <a:latin typeface="Times New Roman" panose="02020603050405020304" pitchFamily="18" charset="0"/>
                <a:cs typeface="Times New Roman" panose="02020603050405020304" pitchFamily="18" charset="0"/>
              </a:rPr>
              <a:t>10.</a:t>
            </a:r>
            <a:r>
              <a:rPr lang="en-US" i="1" dirty="0">
                <a:solidFill>
                  <a:srgbClr val="282829"/>
                </a:solidFill>
                <a:effectLst/>
                <a:latin typeface="Times New Roman" panose="02020603050405020304" pitchFamily="18" charset="0"/>
                <a:cs typeface="Times New Roman" panose="02020603050405020304" pitchFamily="18" charset="0"/>
              </a:rPr>
              <a:t>Transportation:</a:t>
            </a:r>
            <a:r>
              <a:rPr lang="en-US" b="0" i="0" dirty="0">
                <a:solidFill>
                  <a:srgbClr val="282829"/>
                </a:solidFill>
                <a:effectLst/>
                <a:latin typeface="-apple-system"/>
              </a:rPr>
              <a:t> </a:t>
            </a:r>
          </a:p>
          <a:p>
            <a:pPr marL="0" indent="0" algn="just" rtl="0">
              <a:buNone/>
            </a:pPr>
            <a:r>
              <a:rPr lang="en-US" dirty="0">
                <a:solidFill>
                  <a:srgbClr val="282829"/>
                </a:solidFill>
              </a:rPr>
              <a:t>W</a:t>
            </a:r>
            <a:r>
              <a:rPr lang="en-US" b="0" i="0" dirty="0">
                <a:solidFill>
                  <a:srgbClr val="282829"/>
                </a:solidFill>
                <a:effectLst/>
              </a:rPr>
              <a:t>hat routes are suitable to minimize travel time. When we should dispatch our supply trucks to have fewer delays and maximum coverage.</a:t>
            </a:r>
          </a:p>
          <a:p>
            <a:pPr marL="0" indent="0" algn="just" rtl="0">
              <a:buNone/>
            </a:pPr>
            <a:endParaRPr lang="en-US" b="0" i="0" dirty="0">
              <a:solidFill>
                <a:srgbClr val="282829"/>
              </a:solidFill>
              <a:effectLst/>
            </a:endParaRPr>
          </a:p>
          <a:p>
            <a:pPr marL="0" indent="0" algn="just">
              <a:buNone/>
            </a:pPr>
            <a:endParaRPr lang="en-US" dirty="0"/>
          </a:p>
        </p:txBody>
      </p:sp>
    </p:spTree>
    <p:extLst>
      <p:ext uri="{BB962C8B-B14F-4D97-AF65-F5344CB8AC3E}">
        <p14:creationId xmlns:p14="http://schemas.microsoft.com/office/powerpoint/2010/main" val="314976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4AAB-C54B-1AF1-AEEE-F347B04AACC4}"/>
              </a:ext>
            </a:extLst>
          </p:cNvPr>
          <p:cNvSpPr>
            <a:spLocks noGrp="1"/>
          </p:cNvSpPr>
          <p:nvPr>
            <p:ph type="title"/>
          </p:nvPr>
        </p:nvSpPr>
        <p:spPr/>
        <p:txBody>
          <a:bodyPr/>
          <a:lstStyle/>
          <a:p>
            <a:r>
              <a:rPr lang="en-US" dirty="0">
                <a:solidFill>
                  <a:schemeClr val="accent1"/>
                </a:solidFill>
              </a:rPr>
              <a:t>Example Problem</a:t>
            </a:r>
            <a:endParaRPr lang="en-IN" dirty="0">
              <a:solidFill>
                <a:schemeClr val="accent1"/>
              </a:solidFill>
            </a:endParaRPr>
          </a:p>
        </p:txBody>
      </p:sp>
      <p:sp>
        <p:nvSpPr>
          <p:cNvPr id="3" name="Content Placeholder 2">
            <a:extLst>
              <a:ext uri="{FF2B5EF4-FFF2-40B4-BE49-F238E27FC236}">
                <a16:creationId xmlns:a16="http://schemas.microsoft.com/office/drawing/2014/main" id="{A79AE336-9101-6CC3-8F32-CC9F90020B17}"/>
              </a:ext>
            </a:extLst>
          </p:cNvPr>
          <p:cNvSpPr>
            <a:spLocks noGrp="1"/>
          </p:cNvSpPr>
          <p:nvPr>
            <p:ph idx="1"/>
          </p:nvPr>
        </p:nvSpPr>
        <p:spPr>
          <a:xfrm>
            <a:off x="838200" y="1825625"/>
            <a:ext cx="10515600" cy="4667250"/>
          </a:xfrm>
        </p:spPr>
        <p:txBody>
          <a:bodyPr>
            <a:normAutofit fontScale="92500" lnSpcReduction="10000"/>
          </a:bodyPr>
          <a:lstStyle/>
          <a:p>
            <a:pPr algn="just"/>
            <a:r>
              <a:rPr lang="en-US" b="0" i="0" dirty="0">
                <a:solidFill>
                  <a:srgbClr val="374151"/>
                </a:solidFill>
                <a:effectLst/>
                <a:latin typeface="Söhne"/>
              </a:rPr>
              <a:t>A computer manufacturing company produces two types of computers: Desktops (D) and Laptops (L). The company wants to determine the optimal production quantities for each computer type to maximize their profit while considering resource limitations. The profit per unit for desktops is Rs 500, and for laptops is Rs 800. The company has limited availability of labor hours (160 hours per day) and raw materials (120 units per day) for the production process.</a:t>
            </a:r>
          </a:p>
          <a:p>
            <a:pPr marL="0" indent="0" algn="l">
              <a:buNone/>
            </a:pPr>
            <a:r>
              <a:rPr lang="en-US" b="0" i="0" dirty="0">
                <a:solidFill>
                  <a:srgbClr val="374151"/>
                </a:solidFill>
                <a:effectLst/>
                <a:latin typeface="Söhne"/>
              </a:rPr>
              <a:t>   Variables:</a:t>
            </a:r>
          </a:p>
          <a:p>
            <a:pPr marL="0" indent="0" algn="l">
              <a:buNone/>
            </a:pPr>
            <a:r>
              <a:rPr lang="en-US" b="0" i="0" dirty="0">
                <a:solidFill>
                  <a:srgbClr val="374151"/>
                </a:solidFill>
                <a:effectLst/>
                <a:latin typeface="Söhne"/>
              </a:rPr>
              <a:t> Let:</a:t>
            </a:r>
          </a:p>
          <a:p>
            <a:pPr algn="l">
              <a:buFont typeface="Arial" panose="020B0604020202020204" pitchFamily="34" charset="0"/>
              <a:buChar char="•"/>
            </a:pPr>
            <a:r>
              <a:rPr lang="en-US" b="0" i="0" dirty="0">
                <a:solidFill>
                  <a:srgbClr val="374151"/>
                </a:solidFill>
                <a:effectLst/>
                <a:latin typeface="Söhne"/>
              </a:rPr>
              <a:t>x1 be the number of desktop computers produced.</a:t>
            </a:r>
          </a:p>
          <a:p>
            <a:pPr algn="l">
              <a:buFont typeface="Arial" panose="020B0604020202020204" pitchFamily="34" charset="0"/>
              <a:buChar char="•"/>
            </a:pPr>
            <a:r>
              <a:rPr lang="en-US" b="0" i="0" dirty="0">
                <a:solidFill>
                  <a:srgbClr val="374151"/>
                </a:solidFill>
                <a:effectLst/>
                <a:latin typeface="Söhne"/>
              </a:rPr>
              <a:t>x2 be the number of laptop computers produced.</a:t>
            </a:r>
          </a:p>
          <a:p>
            <a:pPr algn="l"/>
            <a:r>
              <a:rPr lang="en-US" b="0" i="0" dirty="0">
                <a:solidFill>
                  <a:srgbClr val="374151"/>
                </a:solidFill>
                <a:effectLst/>
                <a:latin typeface="Söhne"/>
              </a:rPr>
              <a:t>Objective: Maximize the total profit Z = 500x1 + 800x2.</a:t>
            </a:r>
          </a:p>
          <a:p>
            <a:pPr marL="0" indent="0">
              <a:buNone/>
            </a:pPr>
            <a:endParaRPr lang="en-IN" dirty="0"/>
          </a:p>
        </p:txBody>
      </p:sp>
    </p:spTree>
    <p:extLst>
      <p:ext uri="{BB962C8B-B14F-4D97-AF65-F5344CB8AC3E}">
        <p14:creationId xmlns:p14="http://schemas.microsoft.com/office/powerpoint/2010/main" val="2632241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4AAB-C54B-1AF1-AEEE-F347B04AACC4}"/>
              </a:ext>
            </a:extLst>
          </p:cNvPr>
          <p:cNvSpPr>
            <a:spLocks noGrp="1"/>
          </p:cNvSpPr>
          <p:nvPr>
            <p:ph type="title"/>
          </p:nvPr>
        </p:nvSpPr>
        <p:spPr/>
        <p:txBody>
          <a:bodyPr/>
          <a:lstStyle/>
          <a:p>
            <a:r>
              <a:rPr lang="en-US" dirty="0">
                <a:solidFill>
                  <a:schemeClr val="accent1"/>
                </a:solidFill>
              </a:rPr>
              <a:t>Example Problem</a:t>
            </a:r>
            <a:endParaRPr lang="en-IN" dirty="0">
              <a:solidFill>
                <a:schemeClr val="accent1"/>
              </a:solidFill>
            </a:endParaRPr>
          </a:p>
        </p:txBody>
      </p:sp>
      <p:sp>
        <p:nvSpPr>
          <p:cNvPr id="3" name="Content Placeholder 2">
            <a:extLst>
              <a:ext uri="{FF2B5EF4-FFF2-40B4-BE49-F238E27FC236}">
                <a16:creationId xmlns:a16="http://schemas.microsoft.com/office/drawing/2014/main" id="{A79AE336-9101-6CC3-8F32-CC9F90020B17}"/>
              </a:ext>
            </a:extLst>
          </p:cNvPr>
          <p:cNvSpPr>
            <a:spLocks noGrp="1"/>
          </p:cNvSpPr>
          <p:nvPr>
            <p:ph idx="1"/>
          </p:nvPr>
        </p:nvSpPr>
        <p:spPr>
          <a:xfrm>
            <a:off x="838200" y="1825625"/>
            <a:ext cx="10515600" cy="4667250"/>
          </a:xfrm>
        </p:spPr>
        <p:txBody>
          <a:bodyPr>
            <a:normAutofit/>
          </a:bodyPr>
          <a:lstStyle/>
          <a:p>
            <a:pPr algn="l"/>
            <a:r>
              <a:rPr lang="en-US" b="0" i="0" dirty="0">
                <a:solidFill>
                  <a:srgbClr val="374151"/>
                </a:solidFill>
                <a:effectLst/>
                <a:latin typeface="Söhne"/>
              </a:rPr>
              <a:t>Constraints:</a:t>
            </a:r>
          </a:p>
          <a:p>
            <a:pPr algn="l">
              <a:buFont typeface="Arial" panose="020B0604020202020204" pitchFamily="34" charset="0"/>
              <a:buChar char="•"/>
            </a:pPr>
            <a:r>
              <a:rPr lang="en-US" b="0" i="0" dirty="0">
                <a:solidFill>
                  <a:srgbClr val="374151"/>
                </a:solidFill>
                <a:effectLst/>
                <a:latin typeface="Söhne"/>
              </a:rPr>
              <a:t>2x1 + 4x2 ≤ 160 (Available labor hours: 160 hours per day)</a:t>
            </a:r>
          </a:p>
          <a:p>
            <a:pPr algn="l">
              <a:buFont typeface="Arial" panose="020B0604020202020204" pitchFamily="34" charset="0"/>
              <a:buChar char="•"/>
            </a:pPr>
            <a:r>
              <a:rPr lang="en-US" b="0" i="0" dirty="0">
                <a:solidFill>
                  <a:srgbClr val="374151"/>
                </a:solidFill>
                <a:effectLst/>
                <a:latin typeface="Söhne"/>
              </a:rPr>
              <a:t>3x1 + 2x2 ≤ 120 (Available raw materials: 120 units per day)</a:t>
            </a:r>
          </a:p>
          <a:p>
            <a:pPr algn="l">
              <a:buFont typeface="Arial" panose="020B0604020202020204" pitchFamily="34" charset="0"/>
              <a:buChar char="•"/>
            </a:pPr>
            <a:r>
              <a:rPr lang="en-US" b="0" i="0" dirty="0">
                <a:solidFill>
                  <a:srgbClr val="374151"/>
                </a:solidFill>
                <a:effectLst/>
                <a:latin typeface="Söhne"/>
              </a:rPr>
              <a:t>x1, x2 ≥ 0 (Non-negativity constraints)</a:t>
            </a:r>
          </a:p>
          <a:p>
            <a:pPr marL="0" indent="0">
              <a:buNone/>
            </a:pPr>
            <a:endParaRPr lang="en-IN" dirty="0"/>
          </a:p>
        </p:txBody>
      </p:sp>
    </p:spTree>
    <p:extLst>
      <p:ext uri="{BB962C8B-B14F-4D97-AF65-F5344CB8AC3E}">
        <p14:creationId xmlns:p14="http://schemas.microsoft.com/office/powerpoint/2010/main" val="2077878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A8DC1-8060-D55A-D1DF-BE034C46DC6C}"/>
              </a:ext>
            </a:extLst>
          </p:cNvPr>
          <p:cNvSpPr>
            <a:spLocks noGrp="1"/>
          </p:cNvSpPr>
          <p:nvPr>
            <p:ph idx="1"/>
          </p:nvPr>
        </p:nvSpPr>
        <p:spPr>
          <a:xfrm>
            <a:off x="957943" y="210683"/>
            <a:ext cx="10515600" cy="6436633"/>
          </a:xfrm>
        </p:spPr>
        <p:txBody>
          <a:bodyPr>
            <a:normAutofit fontScale="92500" lnSpcReduction="20000"/>
          </a:bodyPr>
          <a:lstStyle/>
          <a:p>
            <a:pPr algn="just"/>
            <a:r>
              <a:rPr lang="en-US" b="0" i="0" dirty="0">
                <a:solidFill>
                  <a:srgbClr val="374151"/>
                </a:solidFill>
                <a:effectLst/>
                <a:latin typeface="Söhne"/>
              </a:rPr>
              <a:t>Solution: To solve this linear programming problem, we can use a solver or graphical method. Let's use the graphical method to find the optimal solution.</a:t>
            </a:r>
          </a:p>
          <a:p>
            <a:pPr algn="just">
              <a:buFont typeface="+mj-lt"/>
              <a:buAutoNum type="arabicPeriod"/>
            </a:pPr>
            <a:r>
              <a:rPr lang="en-US" b="0" i="0" dirty="0">
                <a:solidFill>
                  <a:srgbClr val="374151"/>
                </a:solidFill>
                <a:effectLst/>
                <a:latin typeface="Söhne"/>
              </a:rPr>
              <a:t>Plot the feasible region by graphing the constraints:</a:t>
            </a:r>
          </a:p>
          <a:p>
            <a:pPr marL="742950" lvl="1" indent="-285750" algn="just">
              <a:buFont typeface="+mj-lt"/>
              <a:buAutoNum type="arabicPeriod"/>
            </a:pPr>
            <a:r>
              <a:rPr lang="en-US" b="0" i="0" dirty="0">
                <a:solidFill>
                  <a:srgbClr val="374151"/>
                </a:solidFill>
                <a:effectLst/>
                <a:latin typeface="Söhne"/>
              </a:rPr>
              <a:t>The first constraint: 2x1 + 4x2 ≤ 160 (represented as a line)</a:t>
            </a:r>
          </a:p>
          <a:p>
            <a:pPr marL="742950" lvl="1" indent="-285750" algn="just">
              <a:buFont typeface="+mj-lt"/>
              <a:buAutoNum type="arabicPeriod"/>
            </a:pPr>
            <a:r>
              <a:rPr lang="en-US" b="0" i="0" dirty="0">
                <a:solidFill>
                  <a:srgbClr val="374151"/>
                </a:solidFill>
                <a:effectLst/>
                <a:latin typeface="Söhne"/>
              </a:rPr>
              <a:t>The second constraint: 3x1 + 2x2 ≤ 120 (represented as a line)</a:t>
            </a:r>
          </a:p>
          <a:p>
            <a:pPr marL="742950" lvl="1" indent="-285750" algn="just">
              <a:buFont typeface="+mj-lt"/>
              <a:buAutoNum type="arabicPeriod"/>
            </a:pPr>
            <a:r>
              <a:rPr lang="en-US" b="0" i="0" dirty="0">
                <a:solidFill>
                  <a:srgbClr val="374151"/>
                </a:solidFill>
                <a:effectLst/>
                <a:latin typeface="Söhne"/>
              </a:rPr>
              <a:t>Non-negativity constraints: x1 ≥ 0 and x2 ≥ 0 (represented as the positive quadrant of the coordinate system)</a:t>
            </a:r>
          </a:p>
          <a:p>
            <a:pPr algn="just">
              <a:buFont typeface="+mj-lt"/>
              <a:buAutoNum type="arabicPeriod"/>
            </a:pPr>
            <a:r>
              <a:rPr lang="en-US" b="0" i="0" dirty="0">
                <a:solidFill>
                  <a:srgbClr val="374151"/>
                </a:solidFill>
                <a:effectLst/>
                <a:latin typeface="Söhne"/>
              </a:rPr>
              <a:t>Identify the feasible region where all the constraints are satisfied. It is the region of the graph that satisfies the inequalities.</a:t>
            </a:r>
          </a:p>
          <a:p>
            <a:pPr algn="just">
              <a:buFont typeface="+mj-lt"/>
              <a:buAutoNum type="arabicPeriod"/>
            </a:pPr>
            <a:r>
              <a:rPr lang="en-US" b="0" i="0" dirty="0">
                <a:solidFill>
                  <a:srgbClr val="374151"/>
                </a:solidFill>
                <a:effectLst/>
                <a:latin typeface="Söhne"/>
              </a:rPr>
              <a:t>Calculate the objective function at the corner points of the feasible region.</a:t>
            </a:r>
          </a:p>
          <a:p>
            <a:pPr algn="just"/>
            <a:r>
              <a:rPr lang="en-US" b="0" i="0" dirty="0">
                <a:solidFill>
                  <a:srgbClr val="374151"/>
                </a:solidFill>
                <a:effectLst/>
                <a:latin typeface="Söhne"/>
              </a:rPr>
              <a:t>Corner Points: A: (0, 0) B: (0, 40) C: (40, 20) D: (60, 0)</a:t>
            </a:r>
          </a:p>
          <a:p>
            <a:pPr marL="0" indent="0" algn="just">
              <a:buNone/>
            </a:pPr>
            <a:r>
              <a:rPr lang="en-US" b="0" i="0" dirty="0">
                <a:solidFill>
                  <a:srgbClr val="374151"/>
                </a:solidFill>
                <a:effectLst/>
                <a:latin typeface="Söhne"/>
              </a:rPr>
              <a:t>	Calculate the total profit (Z) at each corner point:</a:t>
            </a:r>
          </a:p>
          <a:p>
            <a:pPr marL="0" indent="0" algn="just">
              <a:buNone/>
            </a:pPr>
            <a:r>
              <a:rPr lang="en-US" b="0" i="0" dirty="0">
                <a:solidFill>
                  <a:srgbClr val="374151"/>
                </a:solidFill>
                <a:effectLst/>
                <a:latin typeface="Söhne"/>
              </a:rPr>
              <a:t>	Point A: Z = 500(0) + 800(0) = Rs 0</a:t>
            </a:r>
          </a:p>
          <a:p>
            <a:pPr marL="0" indent="0" algn="just">
              <a:buNone/>
            </a:pPr>
            <a:r>
              <a:rPr lang="en-US" b="0" i="0" dirty="0">
                <a:solidFill>
                  <a:srgbClr val="374151"/>
                </a:solidFill>
                <a:effectLst/>
                <a:latin typeface="Söhne"/>
              </a:rPr>
              <a:t>	Point B: Z = 500(0) + 800(40) = Rs 32,000</a:t>
            </a:r>
          </a:p>
          <a:p>
            <a:pPr marL="0" indent="0" algn="just">
              <a:buNone/>
            </a:pPr>
            <a:r>
              <a:rPr lang="en-US" b="0" i="0" dirty="0">
                <a:solidFill>
                  <a:srgbClr val="374151"/>
                </a:solidFill>
                <a:effectLst/>
                <a:latin typeface="Söhne"/>
              </a:rPr>
              <a:t>	Point C: Z = 500(40) + 800(20) = Rs 42,000</a:t>
            </a:r>
          </a:p>
          <a:p>
            <a:pPr marL="0" indent="0" algn="just">
              <a:buNone/>
            </a:pPr>
            <a:r>
              <a:rPr lang="en-US" b="0" i="0" dirty="0">
                <a:solidFill>
                  <a:srgbClr val="374151"/>
                </a:solidFill>
                <a:effectLst/>
                <a:latin typeface="Söhne"/>
              </a:rPr>
              <a:t>	Point D: Z = 500(60) + 800(0) = Rs 30,000</a:t>
            </a:r>
          </a:p>
          <a:p>
            <a:pPr algn="just"/>
            <a:endParaRPr lang="en-IN" dirty="0"/>
          </a:p>
        </p:txBody>
      </p:sp>
    </p:spTree>
    <p:extLst>
      <p:ext uri="{BB962C8B-B14F-4D97-AF65-F5344CB8AC3E}">
        <p14:creationId xmlns:p14="http://schemas.microsoft.com/office/powerpoint/2010/main" val="610267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F22AC-CD83-0CBB-CBC7-329851EAEB6B}"/>
              </a:ext>
            </a:extLst>
          </p:cNvPr>
          <p:cNvSpPr>
            <a:spLocks noGrp="1"/>
          </p:cNvSpPr>
          <p:nvPr>
            <p:ph idx="1"/>
          </p:nvPr>
        </p:nvSpPr>
        <p:spPr/>
        <p:txBody>
          <a:bodyPr/>
          <a:lstStyle/>
          <a:p>
            <a:pPr algn="just">
              <a:buFont typeface="+mj-lt"/>
              <a:buAutoNum type="arabicPeriod" startAt="4"/>
            </a:pPr>
            <a:r>
              <a:rPr lang="en-US" b="0" i="0" dirty="0">
                <a:solidFill>
                  <a:srgbClr val="374151"/>
                </a:solidFill>
                <a:effectLst/>
                <a:latin typeface="Söhne"/>
              </a:rPr>
              <a:t>Compare the total profits at the corner points and determine the optimal solution: The maximum profit is achieved at Point C with a total profit of Rs 42,000. Therefore, the optimal production plan is to produce 40 desktop computers (x1 = 40) and 20 laptop computers (x2 = 20) to maximize the profit in the given resource constraints.</a:t>
            </a:r>
          </a:p>
          <a:p>
            <a:pPr algn="l"/>
            <a:r>
              <a:rPr lang="en-US" b="0" i="0" dirty="0">
                <a:solidFill>
                  <a:srgbClr val="374151"/>
                </a:solidFill>
                <a:effectLst/>
                <a:latin typeface="Söhne"/>
              </a:rPr>
              <a:t>By producing 40 desktops and 20 laptops, the company can achieve a maximum profit of Rs 42,000 per day while utilizing the available labor hours and raw materials efficiently.</a:t>
            </a:r>
          </a:p>
          <a:p>
            <a:endParaRPr lang="en-IN" dirty="0"/>
          </a:p>
        </p:txBody>
      </p:sp>
    </p:spTree>
    <p:extLst>
      <p:ext uri="{BB962C8B-B14F-4D97-AF65-F5344CB8AC3E}">
        <p14:creationId xmlns:p14="http://schemas.microsoft.com/office/powerpoint/2010/main" val="327507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C625-B740-27DC-B63B-198039F24475}"/>
              </a:ext>
            </a:extLst>
          </p:cNvPr>
          <p:cNvSpPr>
            <a:spLocks noGrp="1"/>
          </p:cNvSpPr>
          <p:nvPr>
            <p:ph type="title"/>
          </p:nvPr>
        </p:nvSpPr>
        <p:spPr/>
        <p:txBody>
          <a:bodyPr/>
          <a:lstStyle/>
          <a:p>
            <a:r>
              <a:rPr lang="en-IN" dirty="0">
                <a:solidFill>
                  <a:schemeClr val="accent1"/>
                </a:solidFill>
              </a:rPr>
              <a:t>LPP by using Simplex method</a:t>
            </a:r>
          </a:p>
        </p:txBody>
      </p:sp>
      <p:sp>
        <p:nvSpPr>
          <p:cNvPr id="3" name="Content Placeholder 2">
            <a:extLst>
              <a:ext uri="{FF2B5EF4-FFF2-40B4-BE49-F238E27FC236}">
                <a16:creationId xmlns:a16="http://schemas.microsoft.com/office/drawing/2014/main" id="{8258ADAC-F91E-16B5-5D3E-71B9E4D1F251}"/>
              </a:ext>
            </a:extLst>
          </p:cNvPr>
          <p:cNvSpPr>
            <a:spLocks noGrp="1"/>
          </p:cNvSpPr>
          <p:nvPr>
            <p:ph idx="1"/>
          </p:nvPr>
        </p:nvSpPr>
        <p:spPr/>
        <p:txBody>
          <a:bodyPr/>
          <a:lstStyle/>
          <a:p>
            <a:pPr marL="0" indent="0" algn="just">
              <a:buNone/>
            </a:pPr>
            <a:r>
              <a:rPr lang="en-IN" dirty="0"/>
              <a:t>A dealer wishes to purchase a no. of fans and sewing machines. He has only Rs 5,760 to invest and has space for </a:t>
            </a:r>
            <a:r>
              <a:rPr lang="en-IN" dirty="0" err="1"/>
              <a:t>atmost</a:t>
            </a:r>
            <a:r>
              <a:rPr lang="en-IN" dirty="0"/>
              <a:t> 20 items. A fan costs him Rs.360 and a sewing machine Rs. 240.His expectation is that he can sell a fan at a profit of Rs.22 and a sewing machine at a profit of Rs. 18.</a:t>
            </a:r>
          </a:p>
          <a:p>
            <a:pPr marL="0" indent="0" algn="just">
              <a:buNone/>
            </a:pPr>
            <a:r>
              <a:rPr lang="en-IN" dirty="0"/>
              <a:t>Assuming that he can sell all the items that he can buy, how should be invest his money in order to maximize his profit? Solve graphically.</a:t>
            </a:r>
          </a:p>
        </p:txBody>
      </p:sp>
    </p:spTree>
    <p:extLst>
      <p:ext uri="{BB962C8B-B14F-4D97-AF65-F5344CB8AC3E}">
        <p14:creationId xmlns:p14="http://schemas.microsoft.com/office/powerpoint/2010/main" val="85798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7B91-C8FA-A4A5-CBB9-8BF2A04A56BE}"/>
              </a:ext>
            </a:extLst>
          </p:cNvPr>
          <p:cNvSpPr>
            <a:spLocks noGrp="1"/>
          </p:cNvSpPr>
          <p:nvPr>
            <p:ph type="title"/>
          </p:nvPr>
        </p:nvSpPr>
        <p:spPr/>
        <p:txBody>
          <a:bodyPr/>
          <a:lstStyle/>
          <a:p>
            <a:r>
              <a:rPr lang="en-US" dirty="0">
                <a:solidFill>
                  <a:schemeClr val="accent1"/>
                </a:solidFill>
              </a:rPr>
              <a:t>Definition</a:t>
            </a:r>
            <a:endParaRPr lang="en-IN" dirty="0">
              <a:solidFill>
                <a:schemeClr val="accent1"/>
              </a:solidFill>
            </a:endParaRPr>
          </a:p>
        </p:txBody>
      </p:sp>
      <p:sp>
        <p:nvSpPr>
          <p:cNvPr id="3" name="Content Placeholder 2">
            <a:extLst>
              <a:ext uri="{FF2B5EF4-FFF2-40B4-BE49-F238E27FC236}">
                <a16:creationId xmlns:a16="http://schemas.microsoft.com/office/drawing/2014/main" id="{9F88E0D1-F2C4-7D34-3653-7351302677B1}"/>
              </a:ext>
            </a:extLst>
          </p:cNvPr>
          <p:cNvSpPr>
            <a:spLocks noGrp="1"/>
          </p:cNvSpPr>
          <p:nvPr>
            <p:ph idx="1"/>
          </p:nvPr>
        </p:nvSpPr>
        <p:spPr/>
        <p:txBody>
          <a:bodyPr>
            <a:normAutofit/>
          </a:bodyPr>
          <a:lstStyle/>
          <a:p>
            <a:pPr marL="0" indent="0" algn="just">
              <a:buNone/>
            </a:pPr>
            <a:r>
              <a:rPr lang="en-US" b="0" i="0" u="none" strike="noStrike" baseline="0" dirty="0">
                <a:solidFill>
                  <a:srgbClr val="000000"/>
                </a:solidFill>
              </a:rPr>
              <a:t>3. O.R. is the application of scientific methods, techniques and tools to problems involving the operations of system so as to provide these in control of the operations with optimum solutions to the problem. </a:t>
            </a:r>
          </a:p>
          <a:p>
            <a:pPr marL="0" indent="0" algn="just">
              <a:buNone/>
            </a:pPr>
            <a:r>
              <a:rPr lang="en-IN" b="1" i="0" u="none" strike="noStrike" baseline="0" dirty="0">
                <a:solidFill>
                  <a:srgbClr val="000000"/>
                </a:solidFill>
              </a:rPr>
              <a:t>					-Churchman, </a:t>
            </a:r>
            <a:r>
              <a:rPr lang="en-IN" b="1" i="0" u="none" strike="noStrike" baseline="0" dirty="0" err="1">
                <a:solidFill>
                  <a:srgbClr val="000000"/>
                </a:solidFill>
              </a:rPr>
              <a:t>Acoff</a:t>
            </a:r>
            <a:r>
              <a:rPr lang="en-IN" b="1" i="0" u="none" strike="noStrike" baseline="0" dirty="0">
                <a:solidFill>
                  <a:srgbClr val="000000"/>
                </a:solidFill>
              </a:rPr>
              <a:t>, </a:t>
            </a:r>
            <a:r>
              <a:rPr lang="en-IN" b="1" i="0" u="none" strike="noStrike" baseline="0" dirty="0" err="1">
                <a:solidFill>
                  <a:srgbClr val="000000"/>
                </a:solidFill>
              </a:rPr>
              <a:t>Arnoff</a:t>
            </a:r>
            <a:r>
              <a:rPr lang="en-IN" b="1" i="0" u="none" strike="noStrike" baseline="0" dirty="0">
                <a:solidFill>
                  <a:srgbClr val="000000"/>
                </a:solidFill>
              </a:rPr>
              <a:t> (1957) </a:t>
            </a:r>
            <a:endParaRPr lang="en-IN" b="0" i="0" u="none" strike="noStrike" baseline="0" dirty="0">
              <a:solidFill>
                <a:srgbClr val="000000"/>
              </a:solidFill>
            </a:endParaRPr>
          </a:p>
          <a:p>
            <a:pPr marL="0" indent="0" algn="just">
              <a:buNone/>
            </a:pPr>
            <a:r>
              <a:rPr lang="en-US" b="0" i="0" u="none" strike="noStrike" baseline="0" dirty="0">
                <a:solidFill>
                  <a:srgbClr val="000000"/>
                </a:solidFill>
              </a:rPr>
              <a:t>4. O.R. is a management activity pursued in two complementary ways one-half by the free and bold exercise of commonsense untrammeled by any routine, and other half by the application of a repertoire of well-established pre created methods and techniques. </a:t>
            </a:r>
          </a:p>
          <a:p>
            <a:pPr marL="0" indent="0" algn="just">
              <a:buNone/>
            </a:pPr>
            <a:r>
              <a:rPr lang="en-IN" b="1" i="0" u="none" strike="noStrike" baseline="0" dirty="0">
                <a:solidFill>
                  <a:srgbClr val="000000"/>
                </a:solidFill>
              </a:rPr>
              <a:t>								-Jagjit Singh (1968) </a:t>
            </a:r>
            <a:endParaRPr lang="en-IN" dirty="0"/>
          </a:p>
          <a:p>
            <a:endParaRPr lang="en-IN" dirty="0"/>
          </a:p>
        </p:txBody>
      </p:sp>
    </p:spTree>
    <p:extLst>
      <p:ext uri="{BB962C8B-B14F-4D97-AF65-F5344CB8AC3E}">
        <p14:creationId xmlns:p14="http://schemas.microsoft.com/office/powerpoint/2010/main" val="3518471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B4031-2BC9-AB0E-7E5B-38DABA97B89A}"/>
              </a:ext>
            </a:extLst>
          </p:cNvPr>
          <p:cNvSpPr>
            <a:spLocks noGrp="1"/>
          </p:cNvSpPr>
          <p:nvPr>
            <p:ph idx="1"/>
          </p:nvPr>
        </p:nvSpPr>
        <p:spPr>
          <a:xfrm>
            <a:off x="838200" y="566056"/>
            <a:ext cx="10515600" cy="6139543"/>
          </a:xfrm>
        </p:spPr>
        <p:txBody>
          <a:bodyPr/>
          <a:lstStyle/>
          <a:p>
            <a:pPr marL="0" indent="0">
              <a:buNone/>
            </a:pPr>
            <a:r>
              <a:rPr lang="en-IN" b="1" dirty="0"/>
              <a:t>Solution: </a:t>
            </a:r>
          </a:p>
          <a:p>
            <a:pPr marL="0" indent="0">
              <a:buNone/>
            </a:pPr>
            <a:r>
              <a:rPr lang="en-IN" dirty="0"/>
              <a:t>Formulation of LPP</a:t>
            </a:r>
          </a:p>
          <a:p>
            <a:pPr marL="0" indent="0">
              <a:buNone/>
            </a:pPr>
            <a:r>
              <a:rPr lang="en-IN" dirty="0"/>
              <a:t>Z=22X+18Y (Objective function)</a:t>
            </a:r>
          </a:p>
          <a:p>
            <a:pPr marL="0" indent="0">
              <a:buNone/>
            </a:pPr>
            <a:r>
              <a:rPr lang="en-IN" dirty="0"/>
              <a:t>360X+240Y &lt;= 5760 (Constraint on Investment)</a:t>
            </a:r>
          </a:p>
          <a:p>
            <a:pPr marL="0" indent="0">
              <a:buNone/>
            </a:pPr>
            <a:r>
              <a:rPr lang="en-IN" dirty="0"/>
              <a:t>X+Y&lt;=20 (Constraint on space)</a:t>
            </a:r>
          </a:p>
          <a:p>
            <a:pPr marL="0" indent="0">
              <a:buNone/>
            </a:pPr>
            <a:r>
              <a:rPr lang="en-IN" dirty="0"/>
              <a:t>X&gt;=0, Y&gt;=0</a:t>
            </a:r>
          </a:p>
          <a:p>
            <a:pPr marL="0" indent="0">
              <a:buNone/>
            </a:pPr>
            <a:r>
              <a:rPr lang="en-IN" dirty="0"/>
              <a:t>The graphical approach</a:t>
            </a:r>
          </a:p>
          <a:p>
            <a:pPr marL="0" indent="0">
              <a:buNone/>
            </a:pPr>
            <a:r>
              <a:rPr lang="en-IN" dirty="0"/>
              <a:t>Step 1: Consider 360X+240Y=5760</a:t>
            </a:r>
          </a:p>
          <a:p>
            <a:pPr marL="0" indent="0">
              <a:buNone/>
            </a:pPr>
            <a:r>
              <a:rPr lang="en-IN" dirty="0"/>
              <a:t>	When X=0 then Y=(5760/240)=24</a:t>
            </a:r>
          </a:p>
          <a:p>
            <a:pPr marL="0" indent="0">
              <a:buNone/>
            </a:pPr>
            <a:r>
              <a:rPr lang="en-IN" dirty="0"/>
              <a:t>		Therefore, K(0,24)</a:t>
            </a:r>
          </a:p>
          <a:p>
            <a:pPr marL="0" indent="0">
              <a:buNone/>
            </a:pPr>
            <a:r>
              <a:rPr lang="en-IN" dirty="0"/>
              <a:t>	When Y=0 then X=(5760/360)=16</a:t>
            </a:r>
          </a:p>
          <a:p>
            <a:pPr marL="0" indent="0">
              <a:buNone/>
            </a:pPr>
            <a:r>
              <a:rPr lang="en-IN" dirty="0"/>
              <a:t>		Therefore, L(16,0)</a:t>
            </a:r>
          </a:p>
        </p:txBody>
      </p:sp>
    </p:spTree>
    <p:extLst>
      <p:ext uri="{BB962C8B-B14F-4D97-AF65-F5344CB8AC3E}">
        <p14:creationId xmlns:p14="http://schemas.microsoft.com/office/powerpoint/2010/main" val="2569232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6F5C2-D1C2-9558-0C54-7DE804327063}"/>
              </a:ext>
            </a:extLst>
          </p:cNvPr>
          <p:cNvSpPr>
            <a:spLocks noGrp="1"/>
          </p:cNvSpPr>
          <p:nvPr>
            <p:ph idx="1"/>
          </p:nvPr>
        </p:nvSpPr>
        <p:spPr>
          <a:xfrm>
            <a:off x="838200" y="315686"/>
            <a:ext cx="10515600" cy="6270171"/>
          </a:xfrm>
        </p:spPr>
        <p:txBody>
          <a:bodyPr/>
          <a:lstStyle/>
          <a:p>
            <a:pPr marL="0" indent="0">
              <a:buNone/>
            </a:pPr>
            <a:r>
              <a:rPr lang="en-IN" dirty="0"/>
              <a:t>Plot the above points on the graph join them with a straight line</a:t>
            </a:r>
          </a:p>
          <a:p>
            <a:pPr marL="0" indent="0">
              <a:buNone/>
            </a:pPr>
            <a:r>
              <a:rPr lang="en-IN" dirty="0"/>
              <a:t>Also, consider X+Y=20</a:t>
            </a:r>
          </a:p>
          <a:p>
            <a:pPr marL="0" indent="0">
              <a:buNone/>
            </a:pPr>
            <a:r>
              <a:rPr lang="en-IN" dirty="0"/>
              <a:t>When X=0 then Y=20</a:t>
            </a:r>
          </a:p>
          <a:p>
            <a:pPr marL="0" indent="0">
              <a:buNone/>
            </a:pPr>
            <a:r>
              <a:rPr lang="en-IN" dirty="0"/>
              <a:t>Therefore M(0,20) is one point on Y-axis</a:t>
            </a:r>
          </a:p>
          <a:p>
            <a:pPr marL="0" indent="0">
              <a:buNone/>
            </a:pPr>
            <a:r>
              <a:rPr lang="en-IN" dirty="0"/>
              <a:t>When Y=0 THEN x=20 </a:t>
            </a:r>
          </a:p>
          <a:p>
            <a:pPr marL="0" indent="0">
              <a:buNone/>
            </a:pPr>
            <a:r>
              <a:rPr lang="en-IN" dirty="0"/>
              <a:t>Therefore N(20,0) is on the other point on Y-axis</a:t>
            </a:r>
          </a:p>
          <a:p>
            <a:pPr marL="0" indent="0">
              <a:buNone/>
            </a:pPr>
            <a:endParaRPr lang="en-IN" dirty="0"/>
          </a:p>
        </p:txBody>
      </p:sp>
    </p:spTree>
    <p:extLst>
      <p:ext uri="{BB962C8B-B14F-4D97-AF65-F5344CB8AC3E}">
        <p14:creationId xmlns:p14="http://schemas.microsoft.com/office/powerpoint/2010/main" val="2162336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C625-B740-27DC-B63B-198039F24475}"/>
              </a:ext>
            </a:extLst>
          </p:cNvPr>
          <p:cNvSpPr>
            <a:spLocks noGrp="1"/>
          </p:cNvSpPr>
          <p:nvPr>
            <p:ph type="title"/>
          </p:nvPr>
        </p:nvSpPr>
        <p:spPr/>
        <p:txBody>
          <a:bodyPr/>
          <a:lstStyle/>
          <a:p>
            <a:r>
              <a:rPr lang="en-IN" dirty="0"/>
              <a:t>Solving of LPP by </a:t>
            </a:r>
            <a:r>
              <a:rPr lang="en-IN" dirty="0">
                <a:solidFill>
                  <a:schemeClr val="accent1"/>
                </a:solidFill>
              </a:rPr>
              <a:t>GRAPHICAL METHOD</a:t>
            </a:r>
          </a:p>
        </p:txBody>
      </p:sp>
      <p:sp>
        <p:nvSpPr>
          <p:cNvPr id="3" name="Content Placeholder 2">
            <a:extLst>
              <a:ext uri="{FF2B5EF4-FFF2-40B4-BE49-F238E27FC236}">
                <a16:creationId xmlns:a16="http://schemas.microsoft.com/office/drawing/2014/main" id="{8258ADAC-F91E-16B5-5D3E-71B9E4D1F251}"/>
              </a:ext>
            </a:extLst>
          </p:cNvPr>
          <p:cNvSpPr>
            <a:spLocks noGrp="1"/>
          </p:cNvSpPr>
          <p:nvPr>
            <p:ph idx="1"/>
          </p:nvPr>
        </p:nvSpPr>
        <p:spPr/>
        <p:txBody>
          <a:bodyPr/>
          <a:lstStyle/>
          <a:p>
            <a:pPr marL="0" indent="0" algn="just">
              <a:buNone/>
            </a:pPr>
            <a:r>
              <a:rPr lang="en-IN" dirty="0"/>
              <a:t>Prob: By graphical method solve the following LPP.</a:t>
            </a:r>
          </a:p>
          <a:p>
            <a:pPr marL="0" indent="0" algn="just">
              <a:buNone/>
            </a:pPr>
            <a:r>
              <a:rPr lang="en-IN" dirty="0"/>
              <a:t>		  Max Z=100X+40Y</a:t>
            </a:r>
          </a:p>
          <a:p>
            <a:pPr marL="0" indent="0" algn="just">
              <a:buNone/>
            </a:pPr>
            <a:r>
              <a:rPr lang="en-IN" dirty="0"/>
              <a:t>Subjected to: 5X+2Y&lt;=1000</a:t>
            </a:r>
          </a:p>
          <a:p>
            <a:pPr marL="0" indent="0" algn="just">
              <a:buNone/>
            </a:pPr>
            <a:r>
              <a:rPr lang="en-IN" dirty="0"/>
              <a:t>		  3X+2Y&lt;=900					</a:t>
            </a:r>
          </a:p>
          <a:p>
            <a:pPr marL="0" indent="0" algn="just">
              <a:buNone/>
            </a:pPr>
            <a:r>
              <a:rPr lang="en-IN" dirty="0"/>
              <a:t>		  X+2Y&lt;=500</a:t>
            </a:r>
          </a:p>
          <a:p>
            <a:pPr marL="0" indent="0" algn="just">
              <a:buNone/>
            </a:pPr>
            <a:r>
              <a:rPr lang="en-IN" dirty="0"/>
              <a:t>	             and X,Y=&gt;0</a:t>
            </a:r>
          </a:p>
        </p:txBody>
      </p:sp>
    </p:spTree>
    <p:extLst>
      <p:ext uri="{BB962C8B-B14F-4D97-AF65-F5344CB8AC3E}">
        <p14:creationId xmlns:p14="http://schemas.microsoft.com/office/powerpoint/2010/main" val="371178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BCB7-3FDF-3E8F-AE58-063230B285F8}"/>
              </a:ext>
            </a:extLst>
          </p:cNvPr>
          <p:cNvSpPr>
            <a:spLocks noGrp="1"/>
          </p:cNvSpPr>
          <p:nvPr>
            <p:ph type="title"/>
          </p:nvPr>
        </p:nvSpPr>
        <p:spPr/>
        <p:txBody>
          <a:bodyPr/>
          <a:lstStyle/>
          <a:p>
            <a:r>
              <a:rPr lang="en-US" dirty="0">
                <a:solidFill>
                  <a:schemeClr val="accent1"/>
                </a:solidFill>
              </a:rPr>
              <a:t>Definition</a:t>
            </a:r>
            <a:endParaRPr lang="en-IN" dirty="0">
              <a:solidFill>
                <a:schemeClr val="accent1"/>
              </a:solidFill>
            </a:endParaRPr>
          </a:p>
        </p:txBody>
      </p:sp>
      <p:sp>
        <p:nvSpPr>
          <p:cNvPr id="3" name="Content Placeholder 2">
            <a:extLst>
              <a:ext uri="{FF2B5EF4-FFF2-40B4-BE49-F238E27FC236}">
                <a16:creationId xmlns:a16="http://schemas.microsoft.com/office/drawing/2014/main" id="{F7E0DE16-6AA6-E639-2A9F-A474D111ECC2}"/>
              </a:ext>
            </a:extLst>
          </p:cNvPr>
          <p:cNvSpPr>
            <a:spLocks noGrp="1"/>
          </p:cNvSpPr>
          <p:nvPr>
            <p:ph idx="1"/>
          </p:nvPr>
        </p:nvSpPr>
        <p:spPr/>
        <p:txBody>
          <a:bodyPr/>
          <a:lstStyle/>
          <a:p>
            <a:pPr algn="just"/>
            <a:r>
              <a:rPr lang="en-US" dirty="0"/>
              <a:t>On the basis of all above opinions, Operations Research can be defined in more general and comprehensive way as:</a:t>
            </a:r>
          </a:p>
          <a:p>
            <a:pPr marL="0" indent="0" algn="just">
              <a:buNone/>
            </a:pPr>
            <a:endParaRPr lang="en-US" dirty="0"/>
          </a:p>
          <a:p>
            <a:pPr marL="0" indent="0" algn="just">
              <a:buNone/>
            </a:pPr>
            <a:r>
              <a:rPr lang="en-US" dirty="0">
                <a:solidFill>
                  <a:srgbClr val="FF0000"/>
                </a:solidFill>
              </a:rPr>
              <a:t>“Operation research is a branch of science which is concerned with the application of scientific methods and techniques to decision making problems and with establishing the optimal solutions".</a:t>
            </a:r>
            <a:endParaRPr lang="en-IN" dirty="0">
              <a:solidFill>
                <a:srgbClr val="FF0000"/>
              </a:solidFill>
            </a:endParaRPr>
          </a:p>
        </p:txBody>
      </p:sp>
    </p:spTree>
    <p:extLst>
      <p:ext uri="{BB962C8B-B14F-4D97-AF65-F5344CB8AC3E}">
        <p14:creationId xmlns:p14="http://schemas.microsoft.com/office/powerpoint/2010/main" val="208553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049C-276B-88C8-6738-A74F21095C9E}"/>
              </a:ext>
            </a:extLst>
          </p:cNvPr>
          <p:cNvSpPr>
            <a:spLocks noGrp="1"/>
          </p:cNvSpPr>
          <p:nvPr>
            <p:ph type="title"/>
          </p:nvPr>
        </p:nvSpPr>
        <p:spPr/>
        <p:txBody>
          <a:bodyPr>
            <a:noAutofit/>
          </a:bodyPr>
          <a:lstStyle/>
          <a:p>
            <a:pPr algn="just"/>
            <a:r>
              <a:rPr lang="en-US" sz="3200" dirty="0">
                <a:solidFill>
                  <a:schemeClr val="accent1"/>
                </a:solidFill>
              </a:rPr>
              <a:t>PHASES IN SOLVING OPERATIONS RESEARCH PROBLEMS OR STEPS IN </a:t>
            </a:r>
            <a:r>
              <a:rPr lang="en-IN" sz="3200" dirty="0">
                <a:solidFill>
                  <a:schemeClr val="accent1"/>
                </a:solidFill>
              </a:rPr>
              <a:t>SOLVING OPERATIONS RESEARCH PROBLEMS</a:t>
            </a:r>
          </a:p>
        </p:txBody>
      </p:sp>
      <p:sp>
        <p:nvSpPr>
          <p:cNvPr id="3" name="Content Placeholder 2">
            <a:extLst>
              <a:ext uri="{FF2B5EF4-FFF2-40B4-BE49-F238E27FC236}">
                <a16:creationId xmlns:a16="http://schemas.microsoft.com/office/drawing/2014/main" id="{DB609A73-091C-7BB9-30D1-AC3F4FC938D2}"/>
              </a:ext>
            </a:extLst>
          </p:cNvPr>
          <p:cNvSpPr>
            <a:spLocks noGrp="1"/>
          </p:cNvSpPr>
          <p:nvPr>
            <p:ph idx="1"/>
          </p:nvPr>
        </p:nvSpPr>
        <p:spPr>
          <a:xfrm>
            <a:off x="838200" y="1634671"/>
            <a:ext cx="10515600" cy="4858204"/>
          </a:xfrm>
        </p:spPr>
        <p:txBody>
          <a:bodyPr>
            <a:normAutofit/>
          </a:bodyPr>
          <a:lstStyle/>
          <a:p>
            <a:pPr marL="0" indent="0" algn="just">
              <a:buNone/>
            </a:pPr>
            <a:r>
              <a:rPr lang="en-US" dirty="0">
                <a:cs typeface="Times New Roman" panose="02020603050405020304" pitchFamily="18" charset="0"/>
              </a:rPr>
              <a:t>Any Operations Research analyst has to follow certain sequential steps to solve the problem on hand. The steps he has to follow are discussed below:</a:t>
            </a:r>
          </a:p>
          <a:p>
            <a:pPr marL="0" indent="0" algn="just">
              <a:buNone/>
            </a:pPr>
            <a:r>
              <a:rPr lang="en-US" i="1" dirty="0">
                <a:solidFill>
                  <a:schemeClr val="accent1"/>
                </a:solidFill>
                <a:latin typeface="Times New Roman" panose="02020603050405020304" pitchFamily="18" charset="0"/>
                <a:cs typeface="Times New Roman" panose="02020603050405020304" pitchFamily="18" charset="0"/>
              </a:rPr>
              <a:t>1.Formulation of the Problem</a:t>
            </a:r>
          </a:p>
          <a:p>
            <a:pPr marL="0" indent="0" algn="just">
              <a:buNone/>
            </a:pPr>
            <a:r>
              <a:rPr lang="en-US" dirty="0">
                <a:cs typeface="Times New Roman" panose="02020603050405020304" pitchFamily="18" charset="0"/>
              </a:rPr>
              <a:t>The Operations Research analyst or team of experts first have to examine the situation and clearly define what exactly happening there and identify the variables and constraints. Similarly identify what is the objective and put them all in the form of statement. The statement must include </a:t>
            </a:r>
          </a:p>
          <a:p>
            <a:pPr marL="0" indent="0" algn="just">
              <a:buNone/>
            </a:pPr>
            <a:r>
              <a:rPr lang="en-US" dirty="0">
                <a:cs typeface="Times New Roman" panose="02020603050405020304" pitchFamily="18" charset="0"/>
              </a:rPr>
              <a:t>a) a precise description goals or objectives of the study. </a:t>
            </a:r>
          </a:p>
          <a:p>
            <a:pPr marL="0" indent="0" algn="just">
              <a:buNone/>
            </a:pPr>
            <a:r>
              <a:rPr lang="en-US" dirty="0">
                <a:cs typeface="Times New Roman" panose="02020603050405020304" pitchFamily="18" charset="0"/>
              </a:rPr>
              <a:t>b) identification of controllable and uncontrollable variables</a:t>
            </a:r>
          </a:p>
        </p:txBody>
      </p:sp>
    </p:spTree>
    <p:extLst>
      <p:ext uri="{BB962C8B-B14F-4D97-AF65-F5344CB8AC3E}">
        <p14:creationId xmlns:p14="http://schemas.microsoft.com/office/powerpoint/2010/main" val="3023619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7A41-8041-00DD-DCC7-EE7960DDAA04}"/>
              </a:ext>
            </a:extLst>
          </p:cNvPr>
          <p:cNvSpPr>
            <a:spLocks noGrp="1"/>
          </p:cNvSpPr>
          <p:nvPr>
            <p:ph type="title"/>
          </p:nvPr>
        </p:nvSpPr>
        <p:spPr/>
        <p:txBody>
          <a:bodyPr>
            <a:noAutofit/>
          </a:bodyPr>
          <a:lstStyle/>
          <a:p>
            <a:pPr algn="just"/>
            <a:r>
              <a:rPr lang="en-US" sz="3200" dirty="0">
                <a:solidFill>
                  <a:schemeClr val="accent1"/>
                </a:solidFill>
              </a:rPr>
              <a:t>PHASES IN SOLVING OPERATIONS RESEARCH PROBLEMS OR STEPS IN </a:t>
            </a:r>
            <a:r>
              <a:rPr lang="en-IN" sz="3200" dirty="0">
                <a:solidFill>
                  <a:schemeClr val="accent1"/>
                </a:solidFill>
              </a:rPr>
              <a:t>SOLVING OPERATIONS RESEARCH PROBLEMS</a:t>
            </a:r>
          </a:p>
        </p:txBody>
      </p:sp>
      <p:sp>
        <p:nvSpPr>
          <p:cNvPr id="3" name="Content Placeholder 2">
            <a:extLst>
              <a:ext uri="{FF2B5EF4-FFF2-40B4-BE49-F238E27FC236}">
                <a16:creationId xmlns:a16="http://schemas.microsoft.com/office/drawing/2014/main" id="{C8B7F3B5-5A21-5389-49FC-8A0C4F5A88B2}"/>
              </a:ext>
            </a:extLst>
          </p:cNvPr>
          <p:cNvSpPr>
            <a:spLocks noGrp="1"/>
          </p:cNvSpPr>
          <p:nvPr>
            <p:ph idx="1"/>
          </p:nvPr>
        </p:nvSpPr>
        <p:spPr>
          <a:xfrm>
            <a:off x="838200" y="1825625"/>
            <a:ext cx="10515600" cy="4667250"/>
          </a:xfrm>
        </p:spPr>
        <p:txBody>
          <a:bodyPr>
            <a:normAutofit/>
          </a:bodyPr>
          <a:lstStyle/>
          <a:p>
            <a:pPr marL="0" indent="0" algn="just">
              <a:buNone/>
            </a:pPr>
            <a:r>
              <a:rPr lang="en-US" dirty="0">
                <a:cs typeface="Times New Roman" panose="02020603050405020304" pitchFamily="18" charset="0"/>
              </a:rPr>
              <a:t>c) restrictions of the problem. The team should consult the personals at the spot and collect information, if something is beyond their reach, they have to consult duty engineers available and understand the facts and formulate the problem. </a:t>
            </a:r>
          </a:p>
          <a:p>
            <a:pPr marL="0" indent="0">
              <a:buNone/>
            </a:pPr>
            <a:endParaRPr lang="en-IN" dirty="0"/>
          </a:p>
        </p:txBody>
      </p:sp>
    </p:spTree>
    <p:extLst>
      <p:ext uri="{BB962C8B-B14F-4D97-AF65-F5344CB8AC3E}">
        <p14:creationId xmlns:p14="http://schemas.microsoft.com/office/powerpoint/2010/main" val="170917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C49C-4C76-217C-0ABA-77B9C5B98E44}"/>
              </a:ext>
            </a:extLst>
          </p:cNvPr>
          <p:cNvSpPr>
            <a:spLocks noGrp="1"/>
          </p:cNvSpPr>
          <p:nvPr>
            <p:ph type="title"/>
          </p:nvPr>
        </p:nvSpPr>
        <p:spPr/>
        <p:txBody>
          <a:bodyPr>
            <a:noAutofit/>
          </a:bodyPr>
          <a:lstStyle/>
          <a:p>
            <a:pPr algn="just"/>
            <a:r>
              <a:rPr lang="en-US" sz="3200" dirty="0">
                <a:solidFill>
                  <a:schemeClr val="accent1"/>
                </a:solidFill>
              </a:rPr>
              <a:t>PHASES IN SOLVING OPERATIONS RESEARCH PROBLEMS OR STEPS IN </a:t>
            </a:r>
            <a:r>
              <a:rPr lang="en-IN" sz="3200" dirty="0">
                <a:solidFill>
                  <a:schemeClr val="accent1"/>
                </a:solidFill>
              </a:rPr>
              <a:t>SOLVING OPERATIONS RESEARCH PROBLEMS</a:t>
            </a:r>
          </a:p>
        </p:txBody>
      </p:sp>
      <p:sp>
        <p:nvSpPr>
          <p:cNvPr id="3" name="Content Placeholder 2">
            <a:extLst>
              <a:ext uri="{FF2B5EF4-FFF2-40B4-BE49-F238E27FC236}">
                <a16:creationId xmlns:a16="http://schemas.microsoft.com/office/drawing/2014/main" id="{EE55E544-EDA5-9A84-31D7-2950FBC2510C}"/>
              </a:ext>
            </a:extLst>
          </p:cNvPr>
          <p:cNvSpPr>
            <a:spLocks noGrp="1"/>
          </p:cNvSpPr>
          <p:nvPr>
            <p:ph idx="1"/>
          </p:nvPr>
        </p:nvSpPr>
        <p:spPr/>
        <p:txBody>
          <a:bodyPr>
            <a:normAutofit/>
          </a:bodyPr>
          <a:lstStyle/>
          <a:p>
            <a:pPr marL="0" indent="0" algn="just">
              <a:buNone/>
            </a:pPr>
            <a:r>
              <a:rPr lang="en-US" dirty="0">
                <a:cs typeface="Times New Roman" panose="02020603050405020304" pitchFamily="18" charset="0"/>
              </a:rPr>
              <a:t>Let us consider the following statement:</a:t>
            </a:r>
          </a:p>
          <a:p>
            <a:pPr marL="0" indent="0" algn="just">
              <a:buNone/>
            </a:pPr>
            <a:r>
              <a:rPr lang="en-US" b="1" i="1" u="none" strike="noStrike" baseline="0" dirty="0">
                <a:solidFill>
                  <a:schemeClr val="accent6"/>
                </a:solidFill>
                <a:latin typeface="Times New Roman" panose="02020603050405020304" pitchFamily="18" charset="0"/>
              </a:rPr>
              <a:t>Statement</a:t>
            </a:r>
            <a:r>
              <a:rPr lang="en-US" b="0" i="1" u="none" strike="noStrike" baseline="0" dirty="0">
                <a:solidFill>
                  <a:schemeClr val="accent6"/>
                </a:solidFill>
                <a:latin typeface="Times New Roman" panose="02020603050405020304" pitchFamily="18" charset="0"/>
              </a:rPr>
              <a:t>: </a:t>
            </a:r>
            <a:r>
              <a:rPr lang="en-US" b="0" i="0" u="none" strike="noStrike" baseline="0" dirty="0"/>
              <a:t>A company manufactures </a:t>
            </a:r>
            <a:r>
              <a:rPr lang="en-US" b="1" i="0" u="none" strike="noStrike" baseline="0" dirty="0"/>
              <a:t>two products </a:t>
            </a:r>
            <a:r>
              <a:rPr lang="en-US" b="1" i="1" u="none" strike="noStrike" baseline="0" dirty="0"/>
              <a:t>X </a:t>
            </a:r>
            <a:r>
              <a:rPr lang="en-US" b="1" i="0" u="none" strike="noStrike" baseline="0" dirty="0"/>
              <a:t>and </a:t>
            </a:r>
            <a:r>
              <a:rPr lang="en-US" b="1" i="1" u="none" strike="noStrike" baseline="0" dirty="0"/>
              <a:t>Y</a:t>
            </a:r>
            <a:r>
              <a:rPr lang="en-US" b="0" i="0" u="none" strike="noStrike" baseline="0" dirty="0"/>
              <a:t>, by using the </a:t>
            </a:r>
            <a:r>
              <a:rPr lang="en-US" b="1" i="0" u="none" strike="noStrike" baseline="0" dirty="0"/>
              <a:t>three machines </a:t>
            </a:r>
            <a:r>
              <a:rPr lang="en-US" b="1" i="1" u="none" strike="noStrike" baseline="0" dirty="0"/>
              <a:t>A</a:t>
            </a:r>
            <a:r>
              <a:rPr lang="en-US" b="1" i="0" u="none" strike="noStrike" baseline="0" dirty="0"/>
              <a:t>, </a:t>
            </a:r>
            <a:r>
              <a:rPr lang="en-US" b="1" i="1" u="none" strike="noStrike" baseline="0" dirty="0"/>
              <a:t>B</a:t>
            </a:r>
            <a:r>
              <a:rPr lang="en-US" b="1" i="0" u="none" strike="noStrike" baseline="0" dirty="0"/>
              <a:t>, and </a:t>
            </a:r>
            <a:r>
              <a:rPr lang="en-US" b="1" i="1" u="none" strike="noStrike" baseline="0" dirty="0"/>
              <a:t>C</a:t>
            </a:r>
            <a:r>
              <a:rPr lang="en-US" b="1" i="0" u="none" strike="noStrike" baseline="0" dirty="0"/>
              <a:t>. </a:t>
            </a:r>
            <a:r>
              <a:rPr lang="en-US" b="0" i="0" u="none" strike="noStrike" baseline="0" dirty="0"/>
              <a:t>Each unit of </a:t>
            </a:r>
            <a:r>
              <a:rPr lang="en-US" b="0" i="1" u="none" strike="noStrike" baseline="0" dirty="0"/>
              <a:t>X </a:t>
            </a:r>
            <a:r>
              <a:rPr lang="en-US" b="0" i="0" u="none" strike="noStrike" baseline="0" dirty="0"/>
              <a:t>takes </a:t>
            </a:r>
            <a:r>
              <a:rPr lang="en-US" b="1" i="0" u="none" strike="noStrike" baseline="0" dirty="0"/>
              <a:t>1 hour </a:t>
            </a:r>
            <a:r>
              <a:rPr lang="en-US" b="0" i="0" u="none" strike="noStrike" baseline="0" dirty="0"/>
              <a:t>on machine A, </a:t>
            </a:r>
            <a:r>
              <a:rPr lang="en-US" b="1" i="0" u="none" strike="noStrike" baseline="0" dirty="0"/>
              <a:t>3 hours </a:t>
            </a:r>
            <a:r>
              <a:rPr lang="en-US" b="0" i="0" u="none" strike="noStrike" baseline="0" dirty="0"/>
              <a:t>on machine B and </a:t>
            </a:r>
            <a:r>
              <a:rPr lang="en-US" b="1" i="0" u="none" strike="noStrike" baseline="0" dirty="0"/>
              <a:t>10 hours </a:t>
            </a:r>
            <a:r>
              <a:rPr lang="en-US" b="0" i="0" u="none" strike="noStrike" baseline="0" dirty="0"/>
              <a:t>on machine </a:t>
            </a:r>
            <a:r>
              <a:rPr lang="en-US" b="0" i="1" u="none" strike="noStrike" baseline="0" dirty="0"/>
              <a:t>C</a:t>
            </a:r>
            <a:r>
              <a:rPr lang="en-US" b="0" i="0" u="none" strike="noStrike" baseline="0" dirty="0"/>
              <a:t>. Similarly, product </a:t>
            </a:r>
            <a:r>
              <a:rPr lang="en-US" b="0" i="1" u="none" strike="noStrike" baseline="0" dirty="0"/>
              <a:t>Y </a:t>
            </a:r>
            <a:r>
              <a:rPr lang="en-US" b="0" i="0" u="none" strike="noStrike" baseline="0" dirty="0"/>
              <a:t>takes </a:t>
            </a:r>
            <a:r>
              <a:rPr lang="en-US" b="1" i="0" u="none" strike="noStrike" baseline="0" dirty="0"/>
              <a:t>one hour, 8 hours and 7 hours </a:t>
            </a:r>
            <a:r>
              <a:rPr lang="en-US" b="0" i="0" u="none" strike="noStrike" baseline="0" dirty="0"/>
              <a:t>on Machine </a:t>
            </a:r>
            <a:r>
              <a:rPr lang="en-US" b="0" i="1" u="none" strike="noStrike" baseline="0" dirty="0"/>
              <a:t>A</a:t>
            </a:r>
            <a:r>
              <a:rPr lang="en-US" b="0" i="0" u="none" strike="noStrike" baseline="0" dirty="0"/>
              <a:t>, </a:t>
            </a:r>
            <a:r>
              <a:rPr lang="en-US" b="0" i="1" u="none" strike="noStrike" baseline="0" dirty="0"/>
              <a:t>B</a:t>
            </a:r>
            <a:r>
              <a:rPr lang="en-US" b="0" i="0" u="none" strike="noStrike" baseline="0" dirty="0"/>
              <a:t>, and </a:t>
            </a:r>
            <a:r>
              <a:rPr lang="en-US" b="0" i="1" u="none" strike="noStrike" baseline="0" dirty="0"/>
              <a:t>C </a:t>
            </a:r>
            <a:r>
              <a:rPr lang="en-US" b="0" i="0" u="none" strike="noStrike" baseline="0" dirty="0"/>
              <a:t>respectively. In the coming planning period, </a:t>
            </a:r>
            <a:r>
              <a:rPr lang="en-US" b="1" i="0" u="none" strike="noStrike" baseline="0" dirty="0"/>
              <a:t>40 hours of machine </a:t>
            </a:r>
            <a:r>
              <a:rPr lang="en-US" b="1" i="1" u="none" strike="noStrike" baseline="0" dirty="0"/>
              <a:t>A</a:t>
            </a:r>
            <a:r>
              <a:rPr lang="en-US" b="1" i="0" u="none" strike="noStrike" baseline="0" dirty="0"/>
              <a:t>, 240 hours of machine </a:t>
            </a:r>
            <a:r>
              <a:rPr lang="en-US" b="1" i="1" u="none" strike="noStrike" baseline="0" dirty="0"/>
              <a:t>B </a:t>
            </a:r>
            <a:r>
              <a:rPr lang="en-US" b="1" i="0" u="none" strike="noStrike" baseline="0" dirty="0"/>
              <a:t>and 350 hours of machine </a:t>
            </a:r>
            <a:r>
              <a:rPr lang="en-US" b="1" i="1" u="none" strike="noStrike" baseline="0" dirty="0"/>
              <a:t>C </a:t>
            </a:r>
            <a:r>
              <a:rPr lang="en-US" b="0" i="0" u="none" strike="noStrike" baseline="0" dirty="0"/>
              <a:t>is available for production. Each unit of </a:t>
            </a:r>
            <a:r>
              <a:rPr lang="en-US" b="1" i="1" u="none" strike="noStrike" baseline="0" dirty="0"/>
              <a:t>X </a:t>
            </a:r>
            <a:r>
              <a:rPr lang="en-US" b="1" i="0" u="none" strike="noStrike" baseline="0" dirty="0"/>
              <a:t>brings a profit of Rs 5/- </a:t>
            </a:r>
            <a:r>
              <a:rPr lang="en-US" b="0" i="0" u="none" strike="noStrike" baseline="0" dirty="0"/>
              <a:t>and </a:t>
            </a:r>
            <a:r>
              <a:rPr lang="en-US" b="1" i="1" u="none" strike="noStrike" baseline="0" dirty="0"/>
              <a:t>Y </a:t>
            </a:r>
            <a:r>
              <a:rPr lang="en-US" b="1" i="0" u="none" strike="noStrike" baseline="0" dirty="0"/>
              <a:t>brings Rs. 7 per unit. How much of </a:t>
            </a:r>
            <a:r>
              <a:rPr lang="en-US" b="1" i="1" u="none" strike="noStrike" baseline="0" dirty="0"/>
              <a:t>X </a:t>
            </a:r>
            <a:r>
              <a:rPr lang="en-US" b="1" i="0" u="none" strike="noStrike" baseline="0" dirty="0"/>
              <a:t>and </a:t>
            </a:r>
            <a:r>
              <a:rPr lang="en-US" b="1" i="1" u="none" strike="noStrike" baseline="0" dirty="0"/>
              <a:t>Y </a:t>
            </a:r>
            <a:r>
              <a:rPr lang="en-US" b="1" i="0" u="none" strike="noStrike" baseline="0" dirty="0"/>
              <a:t>are to be manufactured </a:t>
            </a:r>
            <a:r>
              <a:rPr lang="en-US" b="0" i="0" u="none" strike="noStrike" baseline="0" dirty="0"/>
              <a:t>by the company </a:t>
            </a:r>
            <a:r>
              <a:rPr lang="en-US" b="1" i="0" u="none" strike="noStrike" baseline="0" dirty="0"/>
              <a:t>for maximizing the profit</a:t>
            </a:r>
            <a:r>
              <a:rPr lang="en-US" b="0" i="0" u="none" strike="noStrike" baseline="0" dirty="0"/>
              <a:t>?</a:t>
            </a:r>
            <a:endParaRPr lang="en-IN" sz="4000" dirty="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985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8993E-25E4-C15F-4E60-02341C567ECB}"/>
              </a:ext>
            </a:extLst>
          </p:cNvPr>
          <p:cNvSpPr>
            <a:spLocks noGrp="1"/>
          </p:cNvSpPr>
          <p:nvPr>
            <p:ph idx="1"/>
          </p:nvPr>
        </p:nvSpPr>
        <p:spPr>
          <a:xfrm>
            <a:off x="838200" y="267154"/>
            <a:ext cx="10515600" cy="1376589"/>
          </a:xfrm>
        </p:spPr>
        <p:txBody>
          <a:bodyPr>
            <a:normAutofit/>
          </a:bodyPr>
          <a:lstStyle/>
          <a:p>
            <a:pPr marL="0" indent="0" algn="just">
              <a:buNone/>
            </a:pPr>
            <a:r>
              <a:rPr lang="en-US" b="0" i="0" u="none" strike="noStrike" baseline="0" dirty="0"/>
              <a:t>The team of specialists prepares this statement after studying the system. As per requirement this must include the variables, constraints, and objective function.</a:t>
            </a:r>
            <a:endParaRPr lang="en-IN" sz="4000" dirty="0"/>
          </a:p>
        </p:txBody>
      </p:sp>
      <p:pic>
        <p:nvPicPr>
          <p:cNvPr id="5" name="Picture 4">
            <a:extLst>
              <a:ext uri="{FF2B5EF4-FFF2-40B4-BE49-F238E27FC236}">
                <a16:creationId xmlns:a16="http://schemas.microsoft.com/office/drawing/2014/main" id="{C2B6C6BA-9F9E-F493-8AAB-B6C6BB1097DB}"/>
              </a:ext>
            </a:extLst>
          </p:cNvPr>
          <p:cNvPicPr>
            <a:picLocks noChangeAspect="1"/>
          </p:cNvPicPr>
          <p:nvPr/>
        </p:nvPicPr>
        <p:blipFill>
          <a:blip r:embed="rId2"/>
          <a:stretch>
            <a:fillRect/>
          </a:stretch>
        </p:blipFill>
        <p:spPr>
          <a:xfrm>
            <a:off x="4594578" y="1110342"/>
            <a:ext cx="5144062" cy="5686546"/>
          </a:xfrm>
          <a:prstGeom prst="rect">
            <a:avLst/>
          </a:prstGeom>
        </p:spPr>
      </p:pic>
    </p:spTree>
    <p:extLst>
      <p:ext uri="{BB962C8B-B14F-4D97-AF65-F5344CB8AC3E}">
        <p14:creationId xmlns:p14="http://schemas.microsoft.com/office/powerpoint/2010/main" val="2517652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3994</Words>
  <Application>Microsoft Office PowerPoint</Application>
  <PresentationFormat>Widescreen</PresentationFormat>
  <Paragraphs>201</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-apple-system</vt:lpstr>
      <vt:lpstr>Arial</vt:lpstr>
      <vt:lpstr>Calibri</vt:lpstr>
      <vt:lpstr>Calibri Light</vt:lpstr>
      <vt:lpstr>Söhne</vt:lpstr>
      <vt:lpstr>Times New Roman</vt:lpstr>
      <vt:lpstr>Office Theme</vt:lpstr>
      <vt:lpstr>Operations Research</vt:lpstr>
      <vt:lpstr>Contents</vt:lpstr>
      <vt:lpstr>Definition</vt:lpstr>
      <vt:lpstr>Definition</vt:lpstr>
      <vt:lpstr>Definition</vt:lpstr>
      <vt:lpstr>PHASES IN SOLVING OPERATIONS RESEARCH PROBLEMS OR STEPS IN SOLVING OPERATIONS RESEARCH PROBLEMS</vt:lpstr>
      <vt:lpstr>PHASES IN SOLVING OPERATIONS RESEARCH PROBLEMS OR STEPS IN SOLVING OPERATIONS RESEARCH PROBLEMS</vt:lpstr>
      <vt:lpstr>PHASES IN SOLVING OPERATIONS RESEARCH PROBLEMS OR STEPS IN SOLVING OPERATIONS RESEARCH PROBLEMS</vt:lpstr>
      <vt:lpstr>PowerPoint Presentation</vt:lpstr>
      <vt:lpstr>PHASES IN SOLVING OPERATIONS RESEARCH PROBLEMS OR STEPS IN SOLVING OPERATIONS RESEARCH PROBLEMS</vt:lpstr>
      <vt:lpstr>PHASES IN SOLVING OPERATIONS RESEARCH PROBLEMS OR STEPS IN SOLVING OPERATIONS RESEARCH PROBLEMS</vt:lpstr>
      <vt:lpstr>PHASES IN SOLVING OPERATIONS RESEARCH PROBLEMS OR STEPS IN SOLVING OPERATIONS RESEARCH PROBLEMS</vt:lpstr>
      <vt:lpstr>PHASES IN SOLVING OPERATIONS RESEARCH PROBLEMS OR STEPS IN SOLVING OPERATIONS RESEARCH PROBLEMS</vt:lpstr>
      <vt:lpstr>PHASES IN SOLVING OPERATIONS RESEARCH PROBLEMS OR STEPS IN SOLVING OPERATIONS RESEARCH PROBLEMS</vt:lpstr>
      <vt:lpstr>PHASES IN SOLVING OPERATIONS RESEARCH PROBLEMS OR STEPS IN SOLVING OPERATIONS RESEARCH PROBLEMS</vt:lpstr>
      <vt:lpstr>PHASES IN SOLVING OPERATIONS RESEARCH PROBLEMS OR STEPS IN SOLVING OPERATIONS RESEARCH PROBLEMS</vt:lpstr>
      <vt:lpstr>PHASES IN SOLVING OPERATIONS RESEARCH PROBLEMS OR STEPS IN SOLVING OPERATIONS RESEARCH PROBLEMS</vt:lpstr>
      <vt:lpstr>PHASES IN SOLVING OPERATIONS RESEARCH PROBLEMS OR STEPS IN SOLVING OPERATIONS RESEARCH PROBLEMS</vt:lpstr>
      <vt:lpstr>Classification of OR Models </vt:lpstr>
      <vt:lpstr>Classification of OR Models </vt:lpstr>
      <vt:lpstr>Classification of OR Models </vt:lpstr>
      <vt:lpstr>Classification of OR Models </vt:lpstr>
      <vt:lpstr>Classification of OR Models </vt:lpstr>
      <vt:lpstr>Classification of OR Models </vt:lpstr>
      <vt:lpstr>Classification of OR Models </vt:lpstr>
      <vt:lpstr>Classification of OR Models </vt:lpstr>
      <vt:lpstr>Classification of OR Models </vt:lpstr>
      <vt:lpstr>Classification of OR Models </vt:lpstr>
      <vt:lpstr>Classification of OR Models </vt:lpstr>
      <vt:lpstr>Applications</vt:lpstr>
      <vt:lpstr>Applications</vt:lpstr>
      <vt:lpstr>Applications</vt:lpstr>
      <vt:lpstr>Applications</vt:lpstr>
      <vt:lpstr>Applications</vt:lpstr>
      <vt:lpstr>Example Problem</vt:lpstr>
      <vt:lpstr>Example Problem</vt:lpstr>
      <vt:lpstr>PowerPoint Presentation</vt:lpstr>
      <vt:lpstr>PowerPoint Presentation</vt:lpstr>
      <vt:lpstr>LPP by using Simplex method</vt:lpstr>
      <vt:lpstr>PowerPoint Presentation</vt:lpstr>
      <vt:lpstr>PowerPoint Presentation</vt:lpstr>
      <vt:lpstr>Solving of LPP by GRAPHICAL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RUPESH CHOWDARI KONERU</dc:creator>
  <cp:lastModifiedBy>Madhusudhan koneru</cp:lastModifiedBy>
  <cp:revision>48</cp:revision>
  <dcterms:created xsi:type="dcterms:W3CDTF">2023-06-22T03:28:47Z</dcterms:created>
  <dcterms:modified xsi:type="dcterms:W3CDTF">2024-06-28T10:25:29Z</dcterms:modified>
</cp:coreProperties>
</file>