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3"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80" r:id="rId18"/>
    <p:sldId id="276" r:id="rId19"/>
    <p:sldId id="279" r:id="rId20"/>
    <p:sldId id="277" r:id="rId21"/>
    <p:sldId id="278" r:id="rId22"/>
    <p:sldId id="274" r:id="rId23"/>
    <p:sldId id="281" r:id="rId24"/>
    <p:sldId id="284" r:id="rId25"/>
    <p:sldId id="288" r:id="rId26"/>
    <p:sldId id="289" r:id="rId27"/>
    <p:sldId id="290" r:id="rId28"/>
    <p:sldId id="291" r:id="rId29"/>
    <p:sldId id="292" r:id="rId30"/>
    <p:sldId id="293" r:id="rId31"/>
    <p:sldId id="285" r:id="rId32"/>
    <p:sldId id="286" r:id="rId33"/>
    <p:sldId id="295" r:id="rId34"/>
    <p:sldId id="287" r:id="rId35"/>
    <p:sldId id="294" r:id="rId36"/>
    <p:sldId id="282" r:id="rId37"/>
    <p:sldId id="283" r:id="rId38"/>
    <p:sldId id="296" r:id="rId39"/>
    <p:sldId id="297"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6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1231311-FF44-4D43-8514-D2D653A12CB0}" type="datetimeFigureOut">
              <a:rPr lang="en-US" smtClean="0"/>
              <a:pPr/>
              <a:t>9/18/2019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DFB22E-C2C1-43EE-A34E-B1357B23EBB0}"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231311-FF44-4D43-8514-D2D653A12CB0}" type="datetimeFigureOut">
              <a:rPr lang="en-US" smtClean="0"/>
              <a:pPr/>
              <a:t>9/18/2019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DFB22E-C2C1-43EE-A34E-B1357B23EBB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231311-FF44-4D43-8514-D2D653A12CB0}" type="datetimeFigureOut">
              <a:rPr lang="en-US" smtClean="0"/>
              <a:pPr/>
              <a:t>9/18/2019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DFB22E-C2C1-43EE-A34E-B1357B23EBB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231311-FF44-4D43-8514-D2D653A12CB0}" type="datetimeFigureOut">
              <a:rPr lang="en-US" smtClean="0"/>
              <a:pPr/>
              <a:t>9/18/2019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DFB22E-C2C1-43EE-A34E-B1357B23EBB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231311-FF44-4D43-8514-D2D653A12CB0}" type="datetimeFigureOut">
              <a:rPr lang="en-US" smtClean="0"/>
              <a:pPr/>
              <a:t>9/18/2019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DFB22E-C2C1-43EE-A34E-B1357B23EBB0}"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1231311-FF44-4D43-8514-D2D653A12CB0}" type="datetimeFigureOut">
              <a:rPr lang="en-US" smtClean="0"/>
              <a:pPr/>
              <a:t>9/18/2019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DFB22E-C2C1-43EE-A34E-B1357B23EBB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1231311-FF44-4D43-8514-D2D653A12CB0}" type="datetimeFigureOut">
              <a:rPr lang="en-US" smtClean="0"/>
              <a:pPr/>
              <a:t>9/18/2019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DFB22E-C2C1-43EE-A34E-B1357B23EBB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1231311-FF44-4D43-8514-D2D653A12CB0}" type="datetimeFigureOut">
              <a:rPr lang="en-US" smtClean="0"/>
              <a:pPr/>
              <a:t>9/18/2019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DFB22E-C2C1-43EE-A34E-B1357B23EBB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231311-FF44-4D43-8514-D2D653A12CB0}" type="datetimeFigureOut">
              <a:rPr lang="en-US" smtClean="0"/>
              <a:pPr/>
              <a:t>9/18/2019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DFB22E-C2C1-43EE-A34E-B1357B23EBB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231311-FF44-4D43-8514-D2D653A12CB0}" type="datetimeFigureOut">
              <a:rPr lang="en-US" smtClean="0"/>
              <a:pPr/>
              <a:t>9/18/2019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DFB22E-C2C1-43EE-A34E-B1357B23EBB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231311-FF44-4D43-8514-D2D653A12CB0}" type="datetimeFigureOut">
              <a:rPr lang="en-US" smtClean="0"/>
              <a:pPr/>
              <a:t>9/18/2019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DFB22E-C2C1-43EE-A34E-B1357B23EBB0}"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231311-FF44-4D43-8514-D2D653A12CB0}" type="datetimeFigureOut">
              <a:rPr lang="en-US" smtClean="0"/>
              <a:pPr/>
              <a:t>9/18/2019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DFB22E-C2C1-43EE-A34E-B1357B23EBB0}"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Object_(computer_science)" TargetMode="External"/><Relationship Id="rId2" Type="http://schemas.openxmlformats.org/officeDocument/2006/relationships/hyperlink" Target="https://en.wikipedia.org/wiki/Data_structure" TargetMode="External"/><Relationship Id="rId1" Type="http://schemas.openxmlformats.org/officeDocument/2006/relationships/slideLayout" Target="../slideLayouts/slideLayout2.xml"/><Relationship Id="rId6" Type="http://schemas.openxmlformats.org/officeDocument/2006/relationships/hyperlink" Target="https://en.wikipedia.org/wiki/Computer_network" TargetMode="External"/><Relationship Id="rId5" Type="http://schemas.openxmlformats.org/officeDocument/2006/relationships/hyperlink" Target="https://en.wikipedia.org/wiki/Data_buffer" TargetMode="External"/><Relationship Id="rId4" Type="http://schemas.openxmlformats.org/officeDocument/2006/relationships/hyperlink" Target="https://en.wikipedia.org/wiki/Computer_fil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hyperlink" Target="https://en.wikipedia.org/wiki/Protocol_Buffer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en.wikipedia.org/wiki/JS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Serialization</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122" name="Picture 2"/>
          <p:cNvPicPr>
            <a:picLocks noChangeAspect="1" noChangeArrowheads="1"/>
          </p:cNvPicPr>
          <p:nvPr/>
        </p:nvPicPr>
        <p:blipFill>
          <a:blip r:embed="rId2"/>
          <a:srcRect/>
          <a:stretch>
            <a:fillRect/>
          </a:stretch>
        </p:blipFill>
        <p:spPr bwMode="auto">
          <a:xfrm>
            <a:off x="285720" y="500042"/>
            <a:ext cx="8358246" cy="493395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642910" y="5572140"/>
            <a:ext cx="5276850" cy="5715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RECORDREADER</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IN" dirty="0" smtClean="0">
                <a:latin typeface="Times New Roman" panose="02020603050405020304" pitchFamily="18" charset="0"/>
                <a:cs typeface="Times New Roman" panose="02020603050405020304" pitchFamily="18" charset="0"/>
              </a:rPr>
              <a:t>The </a:t>
            </a:r>
            <a:r>
              <a:rPr lang="en-IN" dirty="0" err="1">
                <a:latin typeface="Times New Roman" panose="02020603050405020304" pitchFamily="18" charset="0"/>
                <a:cs typeface="Times New Roman" panose="02020603050405020304" pitchFamily="18" charset="0"/>
              </a:rPr>
              <a:t>RecordReader</a:t>
            </a:r>
            <a:r>
              <a:rPr lang="en-IN" dirty="0">
                <a:latin typeface="Times New Roman" panose="02020603050405020304" pitchFamily="18" charset="0"/>
                <a:cs typeface="Times New Roman" panose="02020603050405020304" pitchFamily="18" charset="0"/>
              </a:rPr>
              <a:t> class is used by </a:t>
            </a:r>
            <a:r>
              <a:rPr lang="en-IN" dirty="0" err="1">
                <a:latin typeface="Times New Roman" panose="02020603050405020304" pitchFamily="18" charset="0"/>
                <a:cs typeface="Times New Roman" panose="02020603050405020304" pitchFamily="18" charset="0"/>
              </a:rPr>
              <a:t>MapReduce</a:t>
            </a:r>
            <a:r>
              <a:rPr lang="en-IN" dirty="0">
                <a:latin typeface="Times New Roman" panose="02020603050405020304" pitchFamily="18" charset="0"/>
                <a:cs typeface="Times New Roman" panose="02020603050405020304" pitchFamily="18" charset="0"/>
              </a:rPr>
              <a:t> in the map tasks to read data from </a:t>
            </a:r>
            <a:r>
              <a:rPr lang="en-IN" dirty="0" smtClean="0">
                <a:latin typeface="Times New Roman" panose="02020603050405020304" pitchFamily="18" charset="0"/>
                <a:cs typeface="Times New Roman" panose="02020603050405020304" pitchFamily="18" charset="0"/>
              </a:rPr>
              <a:t>an input </a:t>
            </a:r>
            <a:r>
              <a:rPr lang="en-IN" dirty="0">
                <a:latin typeface="Times New Roman" panose="02020603050405020304" pitchFamily="18" charset="0"/>
                <a:cs typeface="Times New Roman" panose="02020603050405020304" pitchFamily="18" charset="0"/>
              </a:rPr>
              <a:t>split and provide each record in the form of a key/value pair for use by </a:t>
            </a:r>
            <a:r>
              <a:rPr lang="en-IN" dirty="0" err="1">
                <a:latin typeface="Times New Roman" panose="02020603050405020304" pitchFamily="18" charset="0"/>
                <a:cs typeface="Times New Roman" panose="02020603050405020304" pitchFamily="18" charset="0"/>
              </a:rPr>
              <a:t>mappers</a:t>
            </a:r>
            <a:r>
              <a:rPr lang="en-IN"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6146" name="Picture 2"/>
          <p:cNvPicPr>
            <a:picLocks noChangeAspect="1" noChangeArrowheads="1"/>
          </p:cNvPicPr>
          <p:nvPr/>
        </p:nvPicPr>
        <p:blipFill>
          <a:blip r:embed="rId2"/>
          <a:srcRect/>
          <a:stretch>
            <a:fillRect/>
          </a:stretch>
        </p:blipFill>
        <p:spPr bwMode="auto">
          <a:xfrm>
            <a:off x="1" y="595313"/>
            <a:ext cx="8715403" cy="6048397"/>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1000100" y="0"/>
            <a:ext cx="6191250" cy="714356"/>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280"/>
          </a:xfrm>
        </p:spPr>
        <p:txBody>
          <a:bodyPr>
            <a:noAutofit/>
          </a:bodyPr>
          <a:lstStyle/>
          <a:p>
            <a:r>
              <a:rPr lang="en-US" dirty="0" smtClean="0">
                <a:latin typeface="Times New Roman" panose="02020603050405020304" pitchFamily="18" charset="0"/>
                <a:cs typeface="Times New Roman" panose="02020603050405020304" pitchFamily="18" charset="0"/>
              </a:rPr>
              <a:t>RECORDREADER</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IN"/>
          </a:p>
        </p:txBody>
      </p:sp>
      <p:pic>
        <p:nvPicPr>
          <p:cNvPr id="7170" name="Picture 2"/>
          <p:cNvPicPr>
            <a:picLocks noChangeAspect="1" noChangeArrowheads="1"/>
          </p:cNvPicPr>
          <p:nvPr/>
        </p:nvPicPr>
        <p:blipFill>
          <a:blip r:embed="rId2"/>
          <a:srcRect/>
          <a:stretch>
            <a:fillRect/>
          </a:stretch>
        </p:blipFill>
        <p:spPr bwMode="auto">
          <a:xfrm>
            <a:off x="500035" y="681038"/>
            <a:ext cx="8143932" cy="549592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Autofit/>
          </a:bodyPr>
          <a:lstStyle/>
          <a:p>
            <a:r>
              <a:rPr lang="en-US" dirty="0" smtClean="0"/>
              <a:t>Data Output: </a:t>
            </a:r>
            <a:r>
              <a:rPr lang="en-US" dirty="0" err="1" smtClean="0"/>
              <a:t>OutputFormat</a:t>
            </a:r>
            <a:r>
              <a:rPr lang="en-US" dirty="0" smtClean="0"/>
              <a:t> and </a:t>
            </a:r>
            <a:r>
              <a:rPr lang="en-US" dirty="0" err="1" smtClean="0"/>
              <a:t>ReaderWriter</a:t>
            </a:r>
            <a:endParaRPr lang="en-IN" dirty="0"/>
          </a:p>
        </p:txBody>
      </p:sp>
      <p:sp>
        <p:nvSpPr>
          <p:cNvPr id="3" name="Content Placeholder 2"/>
          <p:cNvSpPr>
            <a:spLocks noGrp="1"/>
          </p:cNvSpPr>
          <p:nvPr>
            <p:ph idx="1"/>
          </p:nvPr>
        </p:nvSpPr>
        <p:spPr/>
        <p:txBody>
          <a:bodyPr/>
          <a:lstStyle/>
          <a:p>
            <a:endParaRPr lang="en-IN"/>
          </a:p>
        </p:txBody>
      </p:sp>
      <p:pic>
        <p:nvPicPr>
          <p:cNvPr id="8194" name="Picture 2"/>
          <p:cNvPicPr>
            <a:picLocks noChangeAspect="1" noChangeArrowheads="1"/>
          </p:cNvPicPr>
          <p:nvPr/>
        </p:nvPicPr>
        <p:blipFill>
          <a:blip r:embed="rId2"/>
          <a:srcRect/>
          <a:stretch>
            <a:fillRect/>
          </a:stretch>
        </p:blipFill>
        <p:spPr bwMode="auto">
          <a:xfrm>
            <a:off x="785786" y="1304925"/>
            <a:ext cx="8229627" cy="424815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Times New Roman" panose="02020603050405020304" pitchFamily="18" charset="0"/>
                <a:cs typeface="Times New Roman" panose="02020603050405020304" pitchFamily="18" charset="0"/>
              </a:rPr>
              <a:t>RecordWriter</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IN"/>
          </a:p>
        </p:txBody>
      </p:sp>
      <p:pic>
        <p:nvPicPr>
          <p:cNvPr id="9218" name="Picture 2"/>
          <p:cNvPicPr>
            <a:picLocks noChangeAspect="1" noChangeArrowheads="1"/>
          </p:cNvPicPr>
          <p:nvPr/>
        </p:nvPicPr>
        <p:blipFill>
          <a:blip r:embed="rId2"/>
          <a:srcRect/>
          <a:stretch>
            <a:fillRect/>
          </a:stretch>
        </p:blipFill>
        <p:spPr bwMode="auto">
          <a:xfrm>
            <a:off x="0" y="1428750"/>
            <a:ext cx="8858280" cy="5072084"/>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Times New Roman" panose="02020603050405020304" pitchFamily="18" charset="0"/>
                <a:cs typeface="Times New Roman" panose="02020603050405020304" pitchFamily="18" charset="0"/>
              </a:rPr>
              <a:t>RecordWriter</a:t>
            </a:r>
            <a:endParaRPr lang="en-IN" dirty="0">
              <a:latin typeface="Times New Roman" panose="02020603050405020304" pitchFamily="18" charset="0"/>
              <a:cs typeface="Times New Roman" panose="02020603050405020304" pitchFamily="18" charset="0"/>
            </a:endParaRPr>
          </a:p>
        </p:txBody>
      </p:sp>
      <p:pic>
        <p:nvPicPr>
          <p:cNvPr id="10242" name="Picture 2"/>
          <p:cNvPicPr>
            <a:picLocks noChangeAspect="1" noChangeArrowheads="1"/>
          </p:cNvPicPr>
          <p:nvPr/>
        </p:nvPicPr>
        <p:blipFill>
          <a:blip r:embed="rId2"/>
          <a:srcRect/>
          <a:stretch>
            <a:fillRect/>
          </a:stretch>
        </p:blipFill>
        <p:spPr bwMode="auto">
          <a:xfrm>
            <a:off x="467544" y="1628800"/>
            <a:ext cx="7676356" cy="4157653"/>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1" y="152400"/>
            <a:ext cx="8686800" cy="6124754"/>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Working with XML and JSON in MapReduce, however, poses two equally important challenges. </a:t>
            </a:r>
          </a:p>
          <a:p>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1. Though MapReduce requires classes that can support reading and writing a particular data serialization format, there’s a good chance it </a:t>
            </a:r>
            <a:r>
              <a:rPr lang="en-US" sz="2800" b="1" dirty="0" smtClean="0">
                <a:latin typeface="Times New Roman" panose="02020603050405020304" pitchFamily="18" charset="0"/>
                <a:cs typeface="Times New Roman" panose="02020603050405020304" pitchFamily="18" charset="0"/>
              </a:rPr>
              <a:t>doesn’t have such classes to support</a:t>
            </a:r>
            <a:r>
              <a:rPr lang="en-US" sz="2800" dirty="0" smtClean="0">
                <a:latin typeface="Times New Roman" panose="02020603050405020304" pitchFamily="18" charset="0"/>
                <a:cs typeface="Times New Roman" panose="02020603050405020304" pitchFamily="18" charset="0"/>
              </a:rPr>
              <a:t> the serialization format you’re working with. </a:t>
            </a:r>
          </a:p>
          <a:p>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2.MapReduce’s power lies in its ability to parallelize reading your input data. If your </a:t>
            </a:r>
            <a:r>
              <a:rPr lang="en-US" sz="2800" b="1" dirty="0" smtClean="0">
                <a:latin typeface="Times New Roman" panose="02020603050405020304" pitchFamily="18" charset="0"/>
                <a:cs typeface="Times New Roman" panose="02020603050405020304" pitchFamily="18" charset="0"/>
              </a:rPr>
              <a:t>input files are large </a:t>
            </a:r>
            <a:r>
              <a:rPr lang="en-US" sz="2800" dirty="0" smtClean="0">
                <a:latin typeface="Times New Roman" panose="02020603050405020304" pitchFamily="18" charset="0"/>
                <a:cs typeface="Times New Roman" panose="02020603050405020304" pitchFamily="18" charset="0"/>
              </a:rPr>
              <a:t>(think hundreds of megabytes or more), it’s crucial that the classes reading your serialization format be able to split your large files so multiple map tasks can read them in parallel. </a:t>
            </a:r>
          </a:p>
          <a:p>
            <a:endParaRPr lang="en-US" sz="28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940966"/>
          </a:xfrm>
        </p:spPr>
        <p:txBody>
          <a:bodyPr>
            <a:noAutofit/>
          </a:bodyPr>
          <a:lstStyle/>
          <a:p>
            <a:r>
              <a:rPr lang="en-US" dirty="0" smtClean="0">
                <a:latin typeface="Times New Roman" panose="02020603050405020304" pitchFamily="18" charset="0"/>
                <a:cs typeface="Times New Roman" panose="02020603050405020304" pitchFamily="18" charset="0"/>
              </a:rPr>
              <a:t>Working with common serialization formats</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775191"/>
            <a:ext cx="8229600" cy="5082809"/>
          </a:xfrm>
        </p:spPr>
        <p:txBody>
          <a:bodyPr>
            <a:normAutofit/>
          </a:bodyPr>
          <a:lstStyle/>
          <a:p>
            <a:pPr algn="just"/>
            <a:r>
              <a:rPr lang="en-US" dirty="0" smtClean="0">
                <a:latin typeface="Times New Roman" panose="02020603050405020304" pitchFamily="18" charset="0"/>
                <a:cs typeface="Times New Roman" panose="02020603050405020304" pitchFamily="18" charset="0"/>
              </a:rPr>
              <a:t>XML and JSON are industry-standard data interchange formats. Their ubiquity in the technology industry is evidenced by their heavy adoption in data storage and exchange. </a:t>
            </a:r>
          </a:p>
          <a:p>
            <a:r>
              <a:rPr lang="en-US" dirty="0" smtClean="0">
                <a:latin typeface="Times New Roman" panose="02020603050405020304" pitchFamily="18" charset="0"/>
                <a:cs typeface="Times New Roman" panose="02020603050405020304" pitchFamily="18" charset="0"/>
              </a:rPr>
              <a:t>XML </a:t>
            </a:r>
          </a:p>
          <a:p>
            <a:pPr lvl="1"/>
            <a:r>
              <a:rPr lang="en-US" dirty="0" smtClean="0">
                <a:latin typeface="Times New Roman" panose="02020603050405020304" pitchFamily="18" charset="0"/>
                <a:cs typeface="Times New Roman" panose="02020603050405020304" pitchFamily="18" charset="0"/>
              </a:rPr>
              <a:t>XML has existed since 1998 as a mechanism to represent data that’s readable by machine and human alike. It became a universal language for data exchange between systems.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JSON( JavaScript Object Notation)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smtClean="0"/>
              <a:t>{ </a:t>
            </a:r>
            <a:r>
              <a:rPr lang="en-IN" b="1" dirty="0" smtClean="0"/>
              <a:t>"</a:t>
            </a:r>
            <a:r>
              <a:rPr lang="en-IN" b="1" dirty="0" err="1" smtClean="0"/>
              <a:t>firstName</a:t>
            </a:r>
            <a:r>
              <a:rPr lang="en-IN" b="1" dirty="0" smtClean="0"/>
              <a:t>"</a:t>
            </a:r>
            <a:r>
              <a:rPr lang="en-IN" dirty="0" smtClean="0"/>
              <a:t>: "John", </a:t>
            </a:r>
            <a:r>
              <a:rPr lang="en-IN" b="1" dirty="0" smtClean="0"/>
              <a:t>"</a:t>
            </a:r>
            <a:r>
              <a:rPr lang="en-IN" b="1" dirty="0" err="1" smtClean="0"/>
              <a:t>lastName</a:t>
            </a:r>
            <a:r>
              <a:rPr lang="en-IN" b="1" dirty="0" smtClean="0"/>
              <a:t>"</a:t>
            </a:r>
            <a:r>
              <a:rPr lang="en-IN" dirty="0" smtClean="0"/>
              <a:t>: "Smith", </a:t>
            </a:r>
            <a:r>
              <a:rPr lang="en-IN" b="1" dirty="0" smtClean="0"/>
              <a:t>"</a:t>
            </a:r>
            <a:r>
              <a:rPr lang="en-IN" b="1" dirty="0" err="1" smtClean="0"/>
              <a:t>isAlive</a:t>
            </a:r>
            <a:r>
              <a:rPr lang="en-IN" b="1" dirty="0" smtClean="0"/>
              <a:t>"</a:t>
            </a:r>
            <a:r>
              <a:rPr lang="en-IN" dirty="0" smtClean="0"/>
              <a:t>: </a:t>
            </a:r>
            <a:r>
              <a:rPr lang="en-IN" b="1" dirty="0" smtClean="0"/>
              <a:t>true</a:t>
            </a:r>
            <a:r>
              <a:rPr lang="en-IN" dirty="0" smtClean="0"/>
              <a:t>, </a:t>
            </a:r>
            <a:r>
              <a:rPr lang="en-IN" b="1" dirty="0" smtClean="0"/>
              <a:t>"age"</a:t>
            </a:r>
            <a:r>
              <a:rPr lang="en-IN" dirty="0" smtClean="0"/>
              <a:t>: 27, </a:t>
            </a:r>
            <a:r>
              <a:rPr lang="en-IN" b="1" dirty="0" smtClean="0"/>
              <a:t>"address"</a:t>
            </a:r>
            <a:r>
              <a:rPr lang="en-IN" dirty="0" smtClean="0"/>
              <a:t>: { </a:t>
            </a:r>
            <a:r>
              <a:rPr lang="en-IN" b="1" dirty="0" smtClean="0"/>
              <a:t>"</a:t>
            </a:r>
            <a:r>
              <a:rPr lang="en-IN" b="1" dirty="0" err="1" smtClean="0"/>
              <a:t>streetAddress</a:t>
            </a:r>
            <a:r>
              <a:rPr lang="en-IN" b="1" dirty="0" smtClean="0"/>
              <a:t>"</a:t>
            </a:r>
            <a:r>
              <a:rPr lang="en-IN" dirty="0" smtClean="0"/>
              <a:t>: "21 2nd Street", </a:t>
            </a:r>
            <a:r>
              <a:rPr lang="en-IN" b="1" dirty="0" smtClean="0"/>
              <a:t>"city"</a:t>
            </a:r>
            <a:r>
              <a:rPr lang="en-IN" dirty="0" smtClean="0"/>
              <a:t>: "New York", </a:t>
            </a:r>
            <a:r>
              <a:rPr lang="en-IN" b="1" dirty="0" smtClean="0"/>
              <a:t>"state"</a:t>
            </a:r>
            <a:r>
              <a:rPr lang="en-IN" dirty="0" smtClean="0"/>
              <a:t>: "NY", </a:t>
            </a:r>
            <a:r>
              <a:rPr lang="en-IN" b="1" dirty="0" smtClean="0"/>
              <a:t>"</a:t>
            </a:r>
            <a:r>
              <a:rPr lang="en-IN" b="1" dirty="0" err="1" smtClean="0"/>
              <a:t>postalCode</a:t>
            </a:r>
            <a:r>
              <a:rPr lang="en-IN" b="1" dirty="0" smtClean="0"/>
              <a:t>"</a:t>
            </a:r>
            <a:r>
              <a:rPr lang="en-IN" dirty="0" smtClean="0"/>
              <a:t>: "10021-3100" }, </a:t>
            </a:r>
            <a:r>
              <a:rPr lang="en-IN" b="1" dirty="0" smtClean="0"/>
              <a:t>"</a:t>
            </a:r>
            <a:r>
              <a:rPr lang="en-IN" b="1" dirty="0" err="1" smtClean="0"/>
              <a:t>phoneNumbers</a:t>
            </a:r>
            <a:r>
              <a:rPr lang="en-IN" b="1" dirty="0" smtClean="0"/>
              <a:t>"</a:t>
            </a:r>
            <a:r>
              <a:rPr lang="en-IN" dirty="0" smtClean="0"/>
              <a:t>: [ { </a:t>
            </a:r>
            <a:r>
              <a:rPr lang="en-IN" b="1" dirty="0" smtClean="0"/>
              <a:t>"type"</a:t>
            </a:r>
            <a:r>
              <a:rPr lang="en-IN" dirty="0" smtClean="0"/>
              <a:t>: "home", </a:t>
            </a:r>
            <a:r>
              <a:rPr lang="en-IN" b="1" dirty="0" smtClean="0"/>
              <a:t>"number"</a:t>
            </a:r>
            <a:r>
              <a:rPr lang="en-IN" dirty="0" smtClean="0"/>
              <a:t>: "212 555-1234" }, { </a:t>
            </a:r>
            <a:r>
              <a:rPr lang="en-IN" b="1" dirty="0" smtClean="0"/>
              <a:t>"type"</a:t>
            </a:r>
            <a:r>
              <a:rPr lang="en-IN" dirty="0" smtClean="0"/>
              <a:t>: "office", </a:t>
            </a:r>
            <a:r>
              <a:rPr lang="en-IN" b="1" dirty="0" smtClean="0"/>
              <a:t>"number"</a:t>
            </a:r>
            <a:r>
              <a:rPr lang="en-IN" dirty="0" smtClean="0"/>
              <a:t>: "646 555-4567" }, { </a:t>
            </a:r>
            <a:r>
              <a:rPr lang="en-IN" b="1" dirty="0" smtClean="0"/>
              <a:t>"type"</a:t>
            </a:r>
            <a:r>
              <a:rPr lang="en-IN" dirty="0" smtClean="0"/>
              <a:t>: "mobile", </a:t>
            </a:r>
            <a:r>
              <a:rPr lang="en-IN" b="1" dirty="0" smtClean="0"/>
              <a:t>"number"</a:t>
            </a:r>
            <a:r>
              <a:rPr lang="en-IN" dirty="0" smtClean="0"/>
              <a:t>: "123 456-7890" } ], </a:t>
            </a:r>
            <a:r>
              <a:rPr lang="en-IN" b="1" dirty="0" smtClean="0"/>
              <a:t>"children"</a:t>
            </a:r>
            <a:r>
              <a:rPr lang="en-IN" dirty="0" smtClean="0"/>
              <a:t>: [], </a:t>
            </a:r>
            <a:r>
              <a:rPr lang="en-IN" b="1" dirty="0" smtClean="0"/>
              <a:t>"spouse"</a:t>
            </a:r>
            <a:r>
              <a:rPr lang="en-IN" dirty="0" smtClean="0"/>
              <a:t>: </a:t>
            </a:r>
            <a:r>
              <a:rPr lang="en-IN" b="1" dirty="0" smtClean="0"/>
              <a:t>null</a:t>
            </a:r>
            <a:r>
              <a:rPr lang="en-IN" dirty="0" smtClean="0"/>
              <a:t>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latin typeface="Times New Roman" panose="02020603050405020304" pitchFamily="18" charset="0"/>
                <a:cs typeface="Times New Roman" panose="02020603050405020304" pitchFamily="18" charset="0"/>
              </a:rPr>
              <a:t>Data serialization </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68761"/>
            <a:ext cx="8229600" cy="4608512"/>
          </a:xfrm>
        </p:spPr>
        <p:txBody>
          <a:bodyPr>
            <a:normAutofit fontScale="62500" lnSpcReduction="20000"/>
          </a:bodyPr>
          <a:lstStyle/>
          <a:p>
            <a:pPr algn="just"/>
            <a:r>
              <a:rPr lang="en-IN" b="1" dirty="0" smtClean="0">
                <a:latin typeface="Times New Roman" panose="02020603050405020304" pitchFamily="18" charset="0"/>
                <a:cs typeface="Times New Roman" panose="02020603050405020304" pitchFamily="18" charset="0"/>
              </a:rPr>
              <a:t>serialization</a:t>
            </a:r>
            <a:r>
              <a:rPr lang="en-IN" dirty="0" smtClean="0">
                <a:latin typeface="Times New Roman" panose="02020603050405020304" pitchFamily="18" charset="0"/>
                <a:cs typeface="Times New Roman" panose="02020603050405020304" pitchFamily="18" charset="0"/>
              </a:rPr>
              <a:t> is the process of translating </a:t>
            </a:r>
            <a:r>
              <a:rPr lang="en-IN" dirty="0" smtClean="0">
                <a:latin typeface="Times New Roman" panose="02020603050405020304" pitchFamily="18" charset="0"/>
                <a:cs typeface="Times New Roman" panose="02020603050405020304" pitchFamily="18" charset="0"/>
                <a:hlinkClick r:id="rId2" tooltip="Data structure"/>
              </a:rPr>
              <a:t>data structures</a:t>
            </a:r>
            <a:r>
              <a:rPr lang="en-IN" dirty="0" smtClean="0">
                <a:latin typeface="Times New Roman" panose="02020603050405020304" pitchFamily="18" charset="0"/>
                <a:cs typeface="Times New Roman" panose="02020603050405020304" pitchFamily="18" charset="0"/>
              </a:rPr>
              <a:t> or </a:t>
            </a:r>
            <a:r>
              <a:rPr lang="en-IN" dirty="0" smtClean="0">
                <a:latin typeface="Times New Roman" panose="02020603050405020304" pitchFamily="18" charset="0"/>
                <a:cs typeface="Times New Roman" panose="02020603050405020304" pitchFamily="18" charset="0"/>
                <a:hlinkClick r:id="rId3" tooltip="Object (computer science)"/>
              </a:rPr>
              <a:t>object</a:t>
            </a:r>
            <a:r>
              <a:rPr lang="en-IN" dirty="0" smtClean="0">
                <a:latin typeface="Times New Roman" panose="02020603050405020304" pitchFamily="18" charset="0"/>
                <a:cs typeface="Times New Roman" panose="02020603050405020304" pitchFamily="18" charset="0"/>
              </a:rPr>
              <a:t> state into a format that can be stored (for example, in a </a:t>
            </a:r>
            <a:r>
              <a:rPr lang="en-IN" dirty="0" smtClean="0">
                <a:latin typeface="Times New Roman" panose="02020603050405020304" pitchFamily="18" charset="0"/>
                <a:cs typeface="Times New Roman" panose="02020603050405020304" pitchFamily="18" charset="0"/>
                <a:hlinkClick r:id="rId4" tooltip="Computer file"/>
              </a:rPr>
              <a:t>file</a:t>
            </a:r>
            <a:r>
              <a:rPr lang="en-IN" dirty="0" smtClean="0">
                <a:latin typeface="Times New Roman" panose="02020603050405020304" pitchFamily="18" charset="0"/>
                <a:cs typeface="Times New Roman" panose="02020603050405020304" pitchFamily="18" charset="0"/>
              </a:rPr>
              <a:t> or memory </a:t>
            </a:r>
            <a:r>
              <a:rPr lang="en-IN" dirty="0" smtClean="0">
                <a:latin typeface="Times New Roman" panose="02020603050405020304" pitchFamily="18" charset="0"/>
                <a:cs typeface="Times New Roman" panose="02020603050405020304" pitchFamily="18" charset="0"/>
                <a:hlinkClick r:id="rId5" tooltip="Data buffer"/>
              </a:rPr>
              <a:t>buffer</a:t>
            </a:r>
            <a:r>
              <a:rPr lang="en-IN" dirty="0" smtClean="0">
                <a:latin typeface="Times New Roman" panose="02020603050405020304" pitchFamily="18" charset="0"/>
                <a:cs typeface="Times New Roman" panose="02020603050405020304" pitchFamily="18" charset="0"/>
              </a:rPr>
              <a:t>) or transmitted (for example, across a </a:t>
            </a:r>
            <a:r>
              <a:rPr lang="en-IN" dirty="0" smtClean="0">
                <a:latin typeface="Times New Roman" panose="02020603050405020304" pitchFamily="18" charset="0"/>
                <a:cs typeface="Times New Roman" panose="02020603050405020304" pitchFamily="18" charset="0"/>
                <a:hlinkClick r:id="rId6" tooltip="Computer network"/>
              </a:rPr>
              <a:t>network</a:t>
            </a:r>
            <a:r>
              <a:rPr lang="en-IN" dirty="0" smtClean="0">
                <a:latin typeface="Times New Roman" panose="02020603050405020304" pitchFamily="18" charset="0"/>
                <a:cs typeface="Times New Roman" panose="02020603050405020304" pitchFamily="18" charset="0"/>
              </a:rPr>
              <a:t> connection link) and reconstructed later.</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Data Serialization is the process of converting object data into byte stream data for transmission over a network across different nodes in a cluster or for persistent data storage.</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Map Reduce offers straightforward, well-documented support for working with simple data formats such as log files. </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But the use of Map Reduce has evolved beyond log files to more sophisticated data serialization formats—such as text, XML, and JSON—to the point that its documentation and built-in support runs dry. </a:t>
            </a:r>
          </a:p>
          <a:p>
            <a:pPr algn="just"/>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Contd..,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lvl="1"/>
            <a:r>
              <a:rPr lang="en-US" dirty="0" smtClean="0">
                <a:latin typeface="Times New Roman" panose="02020603050405020304" pitchFamily="18" charset="0"/>
                <a:cs typeface="Times New Roman" panose="02020603050405020304" pitchFamily="18" charset="0"/>
              </a:rPr>
              <a:t>MapReduce and XML </a:t>
            </a:r>
          </a:p>
          <a:p>
            <a:pPr lvl="2" algn="just"/>
            <a:r>
              <a:rPr lang="en-US" dirty="0" smtClean="0">
                <a:latin typeface="Times New Roman" panose="02020603050405020304" pitchFamily="18" charset="0"/>
                <a:cs typeface="Times New Roman" panose="02020603050405020304" pitchFamily="18" charset="0"/>
              </a:rPr>
              <a:t>While MapReduce comes bundled with an </a:t>
            </a:r>
            <a:r>
              <a:rPr lang="en-US" dirty="0" err="1" smtClean="0">
                <a:latin typeface="Times New Roman" panose="02020603050405020304" pitchFamily="18" charset="0"/>
                <a:cs typeface="Times New Roman" panose="02020603050405020304" pitchFamily="18" charset="0"/>
              </a:rPr>
              <a:t>InputFormat</a:t>
            </a:r>
            <a:r>
              <a:rPr lang="en-US" dirty="0" smtClean="0">
                <a:latin typeface="Times New Roman" panose="02020603050405020304" pitchFamily="18" charset="0"/>
                <a:cs typeface="Times New Roman" panose="02020603050405020304" pitchFamily="18" charset="0"/>
              </a:rPr>
              <a:t> that works with text, it doesn’t come with one that supports XML. Working on a single XML file in parallel in MapReduce is tricky because XML doesn’t contain a synchronization marker in its data format.</a:t>
            </a:r>
          </a:p>
          <a:p>
            <a:pPr lvl="2" algn="just"/>
            <a:r>
              <a:rPr lang="en-US" dirty="0" smtClean="0">
                <a:latin typeface="Times New Roman" panose="02020603050405020304" pitchFamily="18" charset="0"/>
                <a:cs typeface="Times New Roman" panose="02020603050405020304" pitchFamily="18" charset="0"/>
              </a:rPr>
              <a:t> Problem To work with large XML files in MapReduce and be able to split and process them in parallel. </a:t>
            </a:r>
          </a:p>
          <a:p>
            <a:pPr lvl="2" algn="just"/>
            <a:r>
              <a:rPr lang="en-US" dirty="0" smtClean="0">
                <a:latin typeface="Times New Roman" panose="02020603050405020304" pitchFamily="18" charset="0"/>
                <a:cs typeface="Times New Roman" panose="02020603050405020304" pitchFamily="18" charset="0"/>
              </a:rPr>
              <a:t>Solution Mahout’s </a:t>
            </a:r>
            <a:r>
              <a:rPr lang="en-US" dirty="0" err="1" smtClean="0">
                <a:latin typeface="Times New Roman" panose="02020603050405020304" pitchFamily="18" charset="0"/>
                <a:cs typeface="Times New Roman" panose="02020603050405020304" pitchFamily="18" charset="0"/>
              </a:rPr>
              <a:t>XMLInputFormat</a:t>
            </a:r>
            <a:r>
              <a:rPr lang="en-US" dirty="0" smtClean="0">
                <a:latin typeface="Times New Roman" panose="02020603050405020304" pitchFamily="18" charset="0"/>
                <a:cs typeface="Times New Roman" panose="02020603050405020304" pitchFamily="18" charset="0"/>
              </a:rPr>
              <a:t> can be used to work with XML files in HDFS with MapReduce. It reads records that are delimited by a specific XML begin and end tag. This technique also covers how XML can be emitted as output in MapReduce output.</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610600" cy="5632311"/>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JSON</a:t>
            </a:r>
            <a:r>
              <a:rPr lang="en-US" sz="2000" dirty="0" smtClean="0">
                <a:latin typeface="Times New Roman" panose="02020603050405020304" pitchFamily="18" charset="0"/>
                <a:cs typeface="Times New Roman" panose="02020603050405020304" pitchFamily="18" charset="0"/>
              </a:rPr>
              <a:t> </a:t>
            </a:r>
          </a:p>
          <a:p>
            <a:pPr algn="just"/>
            <a:r>
              <a:rPr lang="en-US" sz="2000" dirty="0" smtClean="0">
                <a:latin typeface="Times New Roman" panose="02020603050405020304" pitchFamily="18" charset="0"/>
                <a:cs typeface="Times New Roman" panose="02020603050405020304" pitchFamily="18" charset="0"/>
              </a:rPr>
              <a:t>	JSON shares the machine- and human-readable traits of XML, and has existed since the early 2000s. It’s less verbose than XML, and doesn’t have the rich typing and validation features available in XML. </a:t>
            </a:r>
          </a:p>
          <a:p>
            <a:pPr algn="just"/>
            <a:r>
              <a:rPr lang="en-US" sz="2000" dirty="0" smtClean="0">
                <a:latin typeface="Times New Roman" panose="02020603050405020304" pitchFamily="18" charset="0"/>
                <a:cs typeface="Times New Roman" panose="02020603050405020304" pitchFamily="18" charset="0"/>
              </a:rPr>
              <a:t>	MapReduce and JSON Imagine you have some code that’s downloading JSON data from a streaming REST service and every hour writes a file into HDFS. The data amount that’s being downloaded is large, so each file being produced is multiple gigabytes in size. You’ve been asked to write a MapReduce job that can take as input these large JSON files. </a:t>
            </a:r>
          </a:p>
          <a:p>
            <a:pPr algn="just"/>
            <a:r>
              <a:rPr lang="en-US" sz="2000" dirty="0" smtClean="0">
                <a:latin typeface="Times New Roman" panose="02020603050405020304" pitchFamily="18" charset="0"/>
                <a:cs typeface="Times New Roman" panose="02020603050405020304" pitchFamily="18" charset="0"/>
              </a:rPr>
              <a:t>	What you have here is a problem in two parts: </a:t>
            </a:r>
            <a:r>
              <a:rPr lang="en-US" sz="2000" b="1" dirty="0" smtClean="0">
                <a:latin typeface="Times New Roman" panose="02020603050405020304" pitchFamily="18" charset="0"/>
                <a:cs typeface="Times New Roman" panose="02020603050405020304" pitchFamily="18" charset="0"/>
              </a:rPr>
              <a:t>first, MapReduce doesn’t come with an </a:t>
            </a:r>
            <a:r>
              <a:rPr lang="en-US" sz="2000" b="1" dirty="0" err="1" smtClean="0">
                <a:latin typeface="Times New Roman" panose="02020603050405020304" pitchFamily="18" charset="0"/>
                <a:cs typeface="Times New Roman" panose="02020603050405020304" pitchFamily="18" charset="0"/>
              </a:rPr>
              <a:t>InputFormat</a:t>
            </a:r>
            <a:r>
              <a:rPr lang="en-US" sz="2000" b="1" dirty="0" smtClean="0">
                <a:latin typeface="Times New Roman" panose="02020603050405020304" pitchFamily="18" charset="0"/>
                <a:cs typeface="Times New Roman" panose="02020603050405020304" pitchFamily="18" charset="0"/>
              </a:rPr>
              <a:t> that works with JSON</a:t>
            </a:r>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Second, how does one even go about splitting JSON?</a:t>
            </a:r>
            <a:r>
              <a:rPr lang="en-US" sz="2000" dirty="0" smtClean="0">
                <a:latin typeface="Times New Roman" panose="02020603050405020304" pitchFamily="18" charset="0"/>
                <a:cs typeface="Times New Roman" panose="02020603050405020304" pitchFamily="18" charset="0"/>
              </a:rPr>
              <a:t> To split files, given a random offset in a file, you’ll need to be able to determine the start of the next JSON element. This is made more challenging when working with JSON because it’s a hierarchical data format and the same element name can be used in multiple levels, as shown in the figure. JSON is harder to partition into distinct segments than a format such as XML because JSON doesn’t have a token (like an end tag in XML) to denote the start or end of a record.</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Splitting in JSON</a:t>
            </a:r>
            <a:endParaRPr lang="en-IN" dirty="0"/>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a:srcRect/>
          <a:stretch>
            <a:fillRect/>
          </a:stretch>
        </p:blipFill>
        <p:spPr bwMode="auto">
          <a:xfrm>
            <a:off x="428597" y="1214422"/>
            <a:ext cx="8429684" cy="5072098"/>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TextShape 1"/>
          <p:cNvSpPr txBox="1"/>
          <p:nvPr/>
        </p:nvSpPr>
        <p:spPr>
          <a:xfrm>
            <a:off x="457200" y="274680"/>
            <a:ext cx="8229240" cy="1142640"/>
          </a:xfrm>
          <a:prstGeom prst="rect">
            <a:avLst/>
          </a:prstGeom>
        </p:spPr>
        <p:txBody>
          <a:bodyPr anchor="ctr"/>
          <a:lstStyle/>
          <a:p>
            <a:pPr algn="ctr">
              <a:lnSpc>
                <a:spcPct val="100000"/>
              </a:lnSpc>
            </a:pPr>
            <a:r>
              <a:rPr lang="en-US" sz="4400" dirty="0">
                <a:solidFill>
                  <a:srgbClr val="000000"/>
                </a:solidFill>
                <a:latin typeface="Times New Roman" panose="02020603050405020304" pitchFamily="18" charset="0"/>
                <a:cs typeface="Times New Roman" panose="02020603050405020304" pitchFamily="18" charset="0"/>
              </a:rPr>
              <a:t>Big data serialization formats</a:t>
            </a:r>
            <a:r>
              <a:rPr lang="en-US" sz="4400" dirty="0">
                <a:solidFill>
                  <a:srgbClr val="000000"/>
                </a:solidFill>
                <a:latin typeface="Calibri"/>
              </a:rPr>
              <a:t>
</a:t>
            </a:r>
            <a:endParaRPr dirty="0"/>
          </a:p>
        </p:txBody>
      </p:sp>
      <p:sp>
        <p:nvSpPr>
          <p:cNvPr id="215" name="TextShape 2"/>
          <p:cNvSpPr txBox="1"/>
          <p:nvPr/>
        </p:nvSpPr>
        <p:spPr>
          <a:xfrm>
            <a:off x="214282" y="785794"/>
            <a:ext cx="8657868" cy="6572296"/>
          </a:xfrm>
          <a:prstGeom prst="rect">
            <a:avLst/>
          </a:prstGeom>
        </p:spPr>
        <p:txBody>
          <a:bodyPr/>
          <a:lstStyle/>
          <a:p>
            <a:pPr algn="just">
              <a:lnSpc>
                <a:spcPct val="100000"/>
              </a:lnSpc>
              <a:buFont typeface="Arial"/>
              <a:buChar char="•"/>
            </a:pPr>
            <a:endParaRPr lang="en-US" sz="3200" dirty="0" smtClean="0">
              <a:solidFill>
                <a:srgbClr val="000000"/>
              </a:solidFill>
              <a:latin typeface="Times New Roman" panose="02020603050405020304" pitchFamily="18" charset="0"/>
              <a:cs typeface="Times New Roman" panose="02020603050405020304" pitchFamily="18" charset="0"/>
            </a:endParaRPr>
          </a:p>
          <a:p>
            <a:pPr algn="just">
              <a:lnSpc>
                <a:spcPct val="100000"/>
              </a:lnSpc>
              <a:buFont typeface="Arial"/>
              <a:buChar char="•"/>
            </a:pPr>
            <a:r>
              <a:rPr lang="en-US" sz="3200" dirty="0" smtClean="0">
                <a:solidFill>
                  <a:srgbClr val="000000"/>
                </a:solidFill>
                <a:latin typeface="Times New Roman" panose="02020603050405020304" pitchFamily="18" charset="0"/>
                <a:cs typeface="Times New Roman" panose="02020603050405020304" pitchFamily="18" charset="0"/>
              </a:rPr>
              <a:t>Unstructured text works well when you’re working with scalar or tabular data. </a:t>
            </a:r>
            <a:endParaRPr sz="3200" dirty="0" smtClean="0">
              <a:latin typeface="Times New Roman" panose="02020603050405020304" pitchFamily="18" charset="0"/>
              <a:cs typeface="Times New Roman" panose="02020603050405020304" pitchFamily="18" charset="0"/>
            </a:endParaRPr>
          </a:p>
          <a:p>
            <a:pPr algn="just">
              <a:lnSpc>
                <a:spcPct val="100000"/>
              </a:lnSpc>
              <a:buFont typeface="Arial"/>
              <a:buChar char="•"/>
            </a:pPr>
            <a:r>
              <a:rPr lang="en-US" sz="3200" dirty="0" smtClean="0">
                <a:solidFill>
                  <a:srgbClr val="000000"/>
                </a:solidFill>
                <a:latin typeface="Times New Roman" panose="02020603050405020304" pitchFamily="18" charset="0"/>
                <a:cs typeface="Times New Roman" panose="02020603050405020304" pitchFamily="18" charset="0"/>
              </a:rPr>
              <a:t>Semi </a:t>
            </a:r>
            <a:r>
              <a:rPr lang="en-US" sz="3200" dirty="0">
                <a:solidFill>
                  <a:srgbClr val="000000"/>
                </a:solidFill>
                <a:latin typeface="Times New Roman" panose="02020603050405020304" pitchFamily="18" charset="0"/>
                <a:cs typeface="Times New Roman" panose="02020603050405020304" pitchFamily="18" charset="0"/>
              </a:rPr>
              <a:t>structured text formats such as XML and JSON can model more sophisticated data structures that include composite fields, or hierarchical data. </a:t>
            </a:r>
            <a:endParaRPr sz="3200" dirty="0">
              <a:latin typeface="Times New Roman" panose="02020603050405020304" pitchFamily="18" charset="0"/>
              <a:cs typeface="Times New Roman" panose="02020603050405020304" pitchFamily="18" charset="0"/>
            </a:endParaRPr>
          </a:p>
          <a:p>
            <a:pPr algn="just">
              <a:lnSpc>
                <a:spcPct val="100000"/>
              </a:lnSpc>
              <a:buFont typeface="Arial"/>
              <a:buChar char="•"/>
            </a:pPr>
            <a:r>
              <a:rPr lang="en-US" sz="3200" dirty="0" smtClean="0">
                <a:solidFill>
                  <a:srgbClr val="000000"/>
                </a:solidFill>
                <a:latin typeface="Times New Roman" panose="02020603050405020304" pitchFamily="18" charset="0"/>
                <a:cs typeface="Times New Roman" panose="02020603050405020304" pitchFamily="18" charset="0"/>
              </a:rPr>
              <a:t>Big </a:t>
            </a:r>
            <a:r>
              <a:rPr lang="en-US" sz="3200" dirty="0">
                <a:solidFill>
                  <a:srgbClr val="000000"/>
                </a:solidFill>
                <a:latin typeface="Times New Roman" panose="02020603050405020304" pitchFamily="18" charset="0"/>
                <a:cs typeface="Times New Roman" panose="02020603050405020304" pitchFamily="18" charset="0"/>
              </a:rPr>
              <a:t>data volumes you’ll need serialization formats with compact serialized forms that natively support partitioning and have schema evolution features</a:t>
            </a:r>
            <a:r>
              <a:rPr lang="en-US" sz="3200" dirty="0" smtClean="0">
                <a:solidFill>
                  <a:srgbClr val="000000"/>
                </a:solidFill>
                <a:latin typeface="Times New Roman" panose="02020603050405020304" pitchFamily="18" charset="0"/>
                <a:cs typeface="Times New Roman" panose="02020603050405020304" pitchFamily="18" charset="0"/>
              </a:rPr>
              <a:t>.</a:t>
            </a:r>
            <a:endParaRPr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SEQUENCEFILE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smtClean="0">
                <a:latin typeface="Times New Roman" panose="02020603050405020304" pitchFamily="18" charset="0"/>
                <a:cs typeface="Times New Roman" panose="02020603050405020304" pitchFamily="18" charset="0"/>
              </a:rPr>
              <a:t>The </a:t>
            </a:r>
            <a:r>
              <a:rPr lang="en-IN" dirty="0" err="1" smtClean="0">
                <a:latin typeface="Times New Roman" panose="02020603050405020304" pitchFamily="18" charset="0"/>
                <a:cs typeface="Times New Roman" panose="02020603050405020304" pitchFamily="18" charset="0"/>
              </a:rPr>
              <a:t>SequenceFile</a:t>
            </a:r>
            <a:r>
              <a:rPr lang="en-IN" dirty="0" smtClean="0">
                <a:latin typeface="Times New Roman" panose="02020603050405020304" pitchFamily="18" charset="0"/>
                <a:cs typeface="Times New Roman" panose="02020603050405020304" pitchFamily="18" charset="0"/>
              </a:rPr>
              <a:t> format was created to work with </a:t>
            </a:r>
            <a:r>
              <a:rPr lang="en-IN" dirty="0" err="1" smtClean="0">
                <a:latin typeface="Times New Roman" panose="02020603050405020304" pitchFamily="18" charset="0"/>
                <a:cs typeface="Times New Roman" panose="02020603050405020304" pitchFamily="18" charset="0"/>
              </a:rPr>
              <a:t>MapReduce</a:t>
            </a:r>
            <a:r>
              <a:rPr lang="en-IN" dirty="0" smtClean="0">
                <a:latin typeface="Times New Roman" panose="02020603050405020304" pitchFamily="18" charset="0"/>
                <a:cs typeface="Times New Roman" panose="02020603050405020304" pitchFamily="18" charset="0"/>
              </a:rPr>
              <a:t>, Pig, and Hive, and therefore integrates well with all of those tools. Its shortcomings are mainly its lack of code generation and versioning support, as well as limited language support.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5972188" cy="4525963"/>
          </a:xfrm>
        </p:spPr>
        <p:txBody>
          <a:bodyPr/>
          <a:lstStyle/>
          <a:p>
            <a:r>
              <a:rPr lang="en-IN" dirty="0" err="1" smtClean="0">
                <a:latin typeface="Times New Roman" panose="02020603050405020304" pitchFamily="18" charset="0"/>
                <a:cs typeface="Times New Roman" panose="02020603050405020304" pitchFamily="18" charset="0"/>
              </a:rPr>
              <a:t>SequenceFiles</a:t>
            </a:r>
            <a:r>
              <a:rPr lang="en-IN" dirty="0" smtClean="0">
                <a:latin typeface="Times New Roman" panose="02020603050405020304" pitchFamily="18" charset="0"/>
                <a:cs typeface="Times New Roman" panose="02020603050405020304" pitchFamily="18" charset="0"/>
              </a:rPr>
              <a:t> are a </a:t>
            </a:r>
            <a:r>
              <a:rPr lang="en-IN" dirty="0" err="1" smtClean="0">
                <a:latin typeface="Times New Roman" panose="02020603050405020304" pitchFamily="18" charset="0"/>
                <a:cs typeface="Times New Roman" panose="02020603050405020304" pitchFamily="18" charset="0"/>
              </a:rPr>
              <a:t>splittable</a:t>
            </a:r>
            <a:r>
              <a:rPr lang="en-IN" dirty="0" smtClean="0">
                <a:latin typeface="Times New Roman" panose="02020603050405020304" pitchFamily="18" charset="0"/>
                <a:cs typeface="Times New Roman" panose="02020603050405020304" pitchFamily="18" charset="0"/>
              </a:rPr>
              <a:t> binary file format that stores data in the form of</a:t>
            </a:r>
          </a:p>
          <a:p>
            <a:r>
              <a:rPr lang="en-IN" dirty="0" smtClean="0">
                <a:latin typeface="Times New Roman" panose="02020603050405020304" pitchFamily="18" charset="0"/>
                <a:cs typeface="Times New Roman" panose="02020603050405020304" pitchFamily="18" charset="0"/>
              </a:rPr>
              <a:t>key/value pairs. </a:t>
            </a:r>
          </a:p>
          <a:p>
            <a:r>
              <a:rPr lang="en-IN" dirty="0" smtClean="0">
                <a:latin typeface="Times New Roman" panose="02020603050405020304" pitchFamily="18" charset="0"/>
                <a:cs typeface="Times New Roman" panose="02020603050405020304" pitchFamily="18" charset="0"/>
              </a:rPr>
              <a:t>All </a:t>
            </a:r>
            <a:r>
              <a:rPr lang="en-IN" dirty="0" err="1" smtClean="0">
                <a:latin typeface="Times New Roman" panose="02020603050405020304" pitchFamily="18" charset="0"/>
                <a:cs typeface="Times New Roman" panose="02020603050405020304" pitchFamily="18" charset="0"/>
              </a:rPr>
              <a:t>SequenceFiles</a:t>
            </a:r>
            <a:r>
              <a:rPr lang="en-IN" dirty="0" smtClean="0">
                <a:latin typeface="Times New Roman" panose="02020603050405020304" pitchFamily="18" charset="0"/>
                <a:cs typeface="Times New Roman" panose="02020603050405020304" pitchFamily="18" charset="0"/>
              </a:rPr>
              <a:t> share the same header format. </a:t>
            </a:r>
            <a:endParaRPr lang="en-IN"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srcRect/>
          <a:stretch>
            <a:fillRect/>
          </a:stretch>
        </p:blipFill>
        <p:spPr bwMode="auto">
          <a:xfrm>
            <a:off x="6286513" y="1785926"/>
            <a:ext cx="2286016" cy="3857652"/>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9944"/>
            <a:ext cx="8507288" cy="5904656"/>
          </a:xfrm>
        </p:spPr>
        <p:txBody>
          <a:bodyPr>
            <a:noAutofit/>
          </a:bodyPr>
          <a:lstStyle/>
          <a:p>
            <a:r>
              <a:rPr lang="en-IN" dirty="0" err="1" smtClean="0">
                <a:latin typeface="Times New Roman" panose="02020603050405020304" pitchFamily="18" charset="0"/>
                <a:cs typeface="Times New Roman" panose="02020603050405020304" pitchFamily="18" charset="0"/>
              </a:rPr>
              <a:t>SequenceFiles</a:t>
            </a:r>
            <a:r>
              <a:rPr lang="en-IN" dirty="0" smtClean="0">
                <a:latin typeface="Times New Roman" panose="02020603050405020304" pitchFamily="18" charset="0"/>
                <a:cs typeface="Times New Roman" panose="02020603050405020304" pitchFamily="18" charset="0"/>
              </a:rPr>
              <a:t> come in three types, which vary based on how you apply compression. </a:t>
            </a:r>
          </a:p>
          <a:p>
            <a:r>
              <a:rPr lang="en-IN" dirty="0" smtClean="0">
                <a:latin typeface="Times New Roman" panose="02020603050405020304" pitchFamily="18" charset="0"/>
                <a:cs typeface="Times New Roman" panose="02020603050405020304" pitchFamily="18" charset="0"/>
              </a:rPr>
              <a:t>In addition, each type has its own corresponding Writer classes.</a:t>
            </a:r>
          </a:p>
          <a:p>
            <a:pPr>
              <a:buNone/>
            </a:pPr>
            <a:endParaRPr lang="en-IN" dirty="0" smtClean="0">
              <a:latin typeface="Times New Roman" panose="02020603050405020304" pitchFamily="18" charset="0"/>
              <a:cs typeface="Times New Roman" panose="02020603050405020304" pitchFamily="18" charset="0"/>
            </a:endParaRPr>
          </a:p>
          <a:p>
            <a:pPr>
              <a:buNone/>
            </a:pPr>
            <a:r>
              <a:rPr lang="en-IN" dirty="0" smtClean="0">
                <a:latin typeface="Times New Roman" panose="02020603050405020304" pitchFamily="18" charset="0"/>
                <a:cs typeface="Times New Roman" panose="02020603050405020304" pitchFamily="18" charset="0"/>
              </a:rPr>
              <a:t>UNCOMPRESSED</a:t>
            </a:r>
            <a:endParaRPr lang="en-IN" dirty="0" smtClean="0">
              <a:latin typeface="Times New Roman" panose="02020603050405020304" pitchFamily="18" charset="0"/>
              <a:cs typeface="Times New Roman" panose="02020603050405020304" pitchFamily="18" charset="0"/>
            </a:endParaRPr>
          </a:p>
          <a:p>
            <a:pPr algn="just"/>
            <a:r>
              <a:rPr lang="en-IN" sz="2800" dirty="0" smtClean="0">
                <a:latin typeface="Times New Roman" panose="02020603050405020304" pitchFamily="18" charset="0"/>
                <a:cs typeface="Times New Roman" panose="02020603050405020304" pitchFamily="18" charset="0"/>
              </a:rPr>
              <a:t>Uncompressed </a:t>
            </a:r>
            <a:r>
              <a:rPr lang="en-IN" sz="2800" dirty="0" err="1" smtClean="0">
                <a:latin typeface="Times New Roman" panose="02020603050405020304" pitchFamily="18" charset="0"/>
                <a:cs typeface="Times New Roman" panose="02020603050405020304" pitchFamily="18" charset="0"/>
              </a:rPr>
              <a:t>SequenceFiles</a:t>
            </a:r>
            <a:r>
              <a:rPr lang="en-IN" sz="2800" dirty="0" smtClean="0">
                <a:latin typeface="Times New Roman" panose="02020603050405020304" pitchFamily="18" charset="0"/>
                <a:cs typeface="Times New Roman" panose="02020603050405020304" pitchFamily="18" charset="0"/>
              </a:rPr>
              <a:t> are written using the </a:t>
            </a:r>
            <a:r>
              <a:rPr lang="en-IN" sz="2800" dirty="0" err="1" smtClean="0">
                <a:latin typeface="Times New Roman" panose="02020603050405020304" pitchFamily="18" charset="0"/>
                <a:cs typeface="Times New Roman" panose="02020603050405020304" pitchFamily="18" charset="0"/>
              </a:rPr>
              <a:t>Sequence.FileWriter</a:t>
            </a:r>
            <a:r>
              <a:rPr lang="en-IN" sz="2800" dirty="0" smtClean="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class. No advantage exists for this over the compressed formats, since compression generally reduces your storage footprint and is more efficient for reads and writes.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Uncompressed</a:t>
            </a:r>
            <a:endParaRPr lang="en-IN"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srcRect/>
          <a:stretch>
            <a:fillRect/>
          </a:stretch>
        </p:blipFill>
        <p:spPr bwMode="auto">
          <a:xfrm>
            <a:off x="714348" y="1500175"/>
            <a:ext cx="7929618" cy="3786214"/>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RECORD-COMPRESSED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507288" cy="4997152"/>
          </a:xfrm>
        </p:spPr>
        <p:txBody>
          <a:bodyPr>
            <a:normAutofit/>
          </a:bodyPr>
          <a:lstStyle/>
          <a:p>
            <a:r>
              <a:rPr lang="en-IN" dirty="0" smtClean="0">
                <a:latin typeface="Times New Roman" panose="02020603050405020304" pitchFamily="18" charset="0"/>
                <a:cs typeface="Times New Roman" panose="02020603050405020304" pitchFamily="18" charset="0"/>
              </a:rPr>
              <a:t>Record compression </a:t>
            </a:r>
            <a:r>
              <a:rPr lang="en-IN" dirty="0" err="1" smtClean="0">
                <a:latin typeface="Times New Roman" panose="02020603050405020304" pitchFamily="18" charset="0"/>
                <a:cs typeface="Times New Roman" panose="02020603050405020304" pitchFamily="18" charset="0"/>
              </a:rPr>
              <a:t>SequenceFiles</a:t>
            </a:r>
            <a:r>
              <a:rPr lang="en-IN" dirty="0" smtClean="0">
                <a:latin typeface="Times New Roman" panose="02020603050405020304" pitchFamily="18" charset="0"/>
                <a:cs typeface="Times New Roman" panose="02020603050405020304" pitchFamily="18" charset="0"/>
              </a:rPr>
              <a:t> are written using the </a:t>
            </a:r>
            <a:r>
              <a:rPr lang="en-IN" dirty="0" err="1" smtClean="0">
                <a:latin typeface="Times New Roman" panose="02020603050405020304" pitchFamily="18" charset="0"/>
                <a:cs typeface="Times New Roman" panose="02020603050405020304" pitchFamily="18" charset="0"/>
              </a:rPr>
              <a:t>SequenceFile.RecordCompressWriter</a:t>
            </a:r>
            <a:r>
              <a:rPr lang="en-IN" dirty="0" smtClean="0">
                <a:latin typeface="Times New Roman" panose="02020603050405020304" pitchFamily="18" charset="0"/>
                <a:cs typeface="Times New Roman" panose="02020603050405020304" pitchFamily="18" charset="0"/>
              </a:rPr>
              <a:t> class. </a:t>
            </a:r>
          </a:p>
          <a:p>
            <a:r>
              <a:rPr lang="en-IN" dirty="0" smtClean="0">
                <a:latin typeface="Times New Roman" panose="02020603050405020304" pitchFamily="18" charset="0"/>
                <a:cs typeface="Times New Roman" panose="02020603050405020304" pitchFamily="18" charset="0"/>
              </a:rPr>
              <a:t>When a record is added to the </a:t>
            </a:r>
            <a:r>
              <a:rPr lang="en-IN" dirty="0" err="1" smtClean="0">
                <a:latin typeface="Times New Roman" panose="02020603050405020304" pitchFamily="18" charset="0"/>
                <a:cs typeface="Times New Roman" panose="02020603050405020304" pitchFamily="18" charset="0"/>
              </a:rPr>
              <a:t>SequenceFile</a:t>
            </a:r>
            <a:r>
              <a:rPr lang="en-IN" dirty="0" smtClean="0">
                <a:latin typeface="Times New Roman" panose="02020603050405020304" pitchFamily="18" charset="0"/>
                <a:cs typeface="Times New Roman" panose="02020603050405020304" pitchFamily="18" charset="0"/>
              </a:rPr>
              <a:t>, it’s immediately compressed and written to the file. </a:t>
            </a:r>
          </a:p>
          <a:p>
            <a:r>
              <a:rPr lang="en-IN" dirty="0" smtClean="0">
                <a:latin typeface="Times New Roman" panose="02020603050405020304" pitchFamily="18" charset="0"/>
                <a:cs typeface="Times New Roman" panose="02020603050405020304" pitchFamily="18" charset="0"/>
              </a:rPr>
              <a:t>The disadvantage to this approach is that your compression ratio will suffer compared to block compression.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Block Compressed</a:t>
            </a:r>
            <a:endParaRPr lang="en-IN"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a:srcRect/>
          <a:stretch>
            <a:fillRect/>
          </a:stretch>
        </p:blipFill>
        <p:spPr bwMode="auto">
          <a:xfrm>
            <a:off x="1000100" y="1500174"/>
            <a:ext cx="7429552" cy="4714908"/>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Data Serialization in MapReduce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4493096"/>
          </a:xfrm>
        </p:spPr>
        <p:txBody>
          <a:bodyPr>
            <a:normAutofit/>
          </a:bodyPr>
          <a:lstStyle/>
          <a:p>
            <a:r>
              <a:rPr lang="en-IN" sz="2000" dirty="0">
                <a:latin typeface="Times New Roman" panose="02020603050405020304" pitchFamily="18" charset="0"/>
                <a:cs typeface="Times New Roman" panose="02020603050405020304" pitchFamily="18" charset="0"/>
              </a:rPr>
              <a:t>Data serialization support in </a:t>
            </a:r>
            <a:r>
              <a:rPr lang="en-IN" sz="2000" dirty="0" err="1">
                <a:latin typeface="Times New Roman" panose="02020603050405020304" pitchFamily="18" charset="0"/>
                <a:cs typeface="Times New Roman" panose="02020603050405020304" pitchFamily="18" charset="0"/>
              </a:rPr>
              <a:t>MapReduce</a:t>
            </a:r>
            <a:r>
              <a:rPr lang="en-IN" sz="2000" dirty="0">
                <a:latin typeface="Times New Roman" panose="02020603050405020304" pitchFamily="18" charset="0"/>
                <a:cs typeface="Times New Roman" panose="02020603050405020304" pitchFamily="18" charset="0"/>
              </a:rPr>
              <a:t> is a property of the input and output</a:t>
            </a:r>
          </a:p>
          <a:p>
            <a:r>
              <a:rPr lang="en-IN" sz="2000" dirty="0">
                <a:latin typeface="Times New Roman" panose="02020603050405020304" pitchFamily="18" charset="0"/>
                <a:cs typeface="Times New Roman" panose="02020603050405020304" pitchFamily="18" charset="0"/>
              </a:rPr>
              <a:t>classes that read and write </a:t>
            </a:r>
            <a:r>
              <a:rPr lang="en-IN" sz="2000" dirty="0" err="1">
                <a:latin typeface="Times New Roman" panose="02020603050405020304" pitchFamily="18" charset="0"/>
                <a:cs typeface="Times New Roman" panose="02020603050405020304" pitchFamily="18" charset="0"/>
              </a:rPr>
              <a:t>MapReduce</a:t>
            </a:r>
            <a:r>
              <a:rPr lang="en-IN" sz="2000" dirty="0">
                <a:latin typeface="Times New Roman" panose="02020603050405020304" pitchFamily="18" charset="0"/>
                <a:cs typeface="Times New Roman" panose="02020603050405020304" pitchFamily="18" charset="0"/>
              </a:rPr>
              <a:t> data.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85720" y="692696"/>
            <a:ext cx="8215370" cy="5688632"/>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42844" y="5572140"/>
            <a:ext cx="5786478" cy="128586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PROTOCOL BUFFERS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IN" dirty="0" smtClean="0">
                <a:latin typeface="Times New Roman" panose="02020603050405020304" pitchFamily="18" charset="0"/>
                <a:cs typeface="Times New Roman" panose="02020603050405020304" pitchFamily="18" charset="0"/>
              </a:rPr>
              <a:t>The Protocol Buffers format has been used heavily by Google for interoperability. Its strengths are its versioning support and compact binary format. </a:t>
            </a:r>
          </a:p>
          <a:p>
            <a:pPr algn="just"/>
            <a:r>
              <a:rPr lang="en-IN" dirty="0" smtClean="0">
                <a:latin typeface="Times New Roman" panose="02020603050405020304" pitchFamily="18" charset="0"/>
                <a:cs typeface="Times New Roman" panose="02020603050405020304" pitchFamily="18" charset="0"/>
              </a:rPr>
              <a:t>Downsides include its lack of support in </a:t>
            </a:r>
            <a:r>
              <a:rPr lang="en-IN" dirty="0" err="1" smtClean="0">
                <a:latin typeface="Times New Roman" panose="02020603050405020304" pitchFamily="18" charset="0"/>
                <a:cs typeface="Times New Roman" panose="02020603050405020304" pitchFamily="18" charset="0"/>
              </a:rPr>
              <a:t>MapReduce</a:t>
            </a:r>
            <a:r>
              <a:rPr lang="en-IN" dirty="0" smtClean="0">
                <a:latin typeface="Times New Roman" panose="02020603050405020304" pitchFamily="18" charset="0"/>
                <a:cs typeface="Times New Roman" panose="02020603050405020304" pitchFamily="18" charset="0"/>
              </a:rPr>
              <a:t> (or in any third-party software) for reading files generated by Protocol Buffers serialization.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THRIFT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r>
              <a:rPr lang="en-IN" dirty="0" smtClean="0">
                <a:latin typeface="Times New Roman" panose="02020603050405020304" pitchFamily="18" charset="0"/>
                <a:cs typeface="Times New Roman" panose="02020603050405020304" pitchFamily="18" charset="0"/>
              </a:rPr>
              <a:t>Thrift was developed at </a:t>
            </a:r>
            <a:r>
              <a:rPr lang="en-IN" dirty="0" err="1" smtClean="0">
                <a:latin typeface="Times New Roman" panose="02020603050405020304" pitchFamily="18" charset="0"/>
                <a:cs typeface="Times New Roman" panose="02020603050405020304" pitchFamily="18" charset="0"/>
              </a:rPr>
              <a:t>Facebook</a:t>
            </a:r>
            <a:r>
              <a:rPr lang="en-IN" dirty="0" smtClean="0">
                <a:latin typeface="Times New Roman" panose="02020603050405020304" pitchFamily="18" charset="0"/>
                <a:cs typeface="Times New Roman" panose="02020603050405020304" pitchFamily="18" charset="0"/>
              </a:rPr>
              <a:t> as a data serialization and RPC framework. </a:t>
            </a:r>
          </a:p>
          <a:p>
            <a:pPr algn="just"/>
            <a:r>
              <a:rPr lang="en-IN" dirty="0" smtClean="0">
                <a:latin typeface="Times New Roman" panose="02020603050405020304" pitchFamily="18" charset="0"/>
                <a:cs typeface="Times New Roman" panose="02020603050405020304" pitchFamily="18" charset="0"/>
              </a:rPr>
              <a:t>It doesn’t have support in </a:t>
            </a:r>
            <a:r>
              <a:rPr lang="en-IN" dirty="0" err="1" smtClean="0">
                <a:latin typeface="Times New Roman" panose="02020603050405020304" pitchFamily="18" charset="0"/>
                <a:cs typeface="Times New Roman" panose="02020603050405020304" pitchFamily="18" charset="0"/>
              </a:rPr>
              <a:t>MapReduce</a:t>
            </a:r>
            <a:r>
              <a:rPr lang="en-IN" dirty="0" smtClean="0">
                <a:latin typeface="Times New Roman" panose="02020603050405020304" pitchFamily="18" charset="0"/>
                <a:cs typeface="Times New Roman" panose="02020603050405020304" pitchFamily="18" charset="0"/>
              </a:rPr>
              <a:t> for its native data serialization format, though it can support different wire-level data representations, including JSON and various binary encodings. Thrift also includes an RPC layer with various types of servers, including a </a:t>
            </a:r>
            <a:r>
              <a:rPr lang="en-IN" dirty="0" err="1" smtClean="0">
                <a:latin typeface="Times New Roman" panose="02020603050405020304" pitchFamily="18" charset="0"/>
                <a:cs typeface="Times New Roman" panose="02020603050405020304" pitchFamily="18" charset="0"/>
              </a:rPr>
              <a:t>nonblocking</a:t>
            </a:r>
            <a:r>
              <a:rPr lang="en-IN" dirty="0" smtClean="0">
                <a:latin typeface="Times New Roman" panose="02020603050405020304" pitchFamily="18" charset="0"/>
                <a:cs typeface="Times New Roman" panose="02020603050405020304" pitchFamily="18" charset="0"/>
              </a:rPr>
              <a:t> implementation.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Data Record using Thrift</a:t>
            </a:r>
            <a:endParaRPr lang="en-IN"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srcRect/>
          <a:stretch>
            <a:fillRect/>
          </a:stretch>
        </p:blipFill>
        <p:spPr bwMode="auto">
          <a:xfrm>
            <a:off x="899592" y="1785926"/>
            <a:ext cx="6768752" cy="4811426"/>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AVRO</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r>
              <a:rPr lang="en-IN" dirty="0" smtClean="0">
                <a:latin typeface="Times New Roman" panose="02020603050405020304" pitchFamily="18" charset="0"/>
                <a:cs typeface="Times New Roman" panose="02020603050405020304" pitchFamily="18" charset="0"/>
              </a:rPr>
              <a:t>The Avro format was Doug Cutting’s creation to help address the shortcomings of </a:t>
            </a:r>
            <a:r>
              <a:rPr lang="en-IN" dirty="0" err="1" smtClean="0">
                <a:latin typeface="Times New Roman" panose="02020603050405020304" pitchFamily="18" charset="0"/>
                <a:cs typeface="Times New Roman" panose="02020603050405020304" pitchFamily="18" charset="0"/>
              </a:rPr>
              <a:t>SequenceFiles</a:t>
            </a:r>
            <a:r>
              <a:rPr lang="en-IN" dirty="0" smtClean="0">
                <a:latin typeface="Times New Roman" panose="02020603050405020304" pitchFamily="18" charset="0"/>
                <a:cs typeface="Times New Roman" panose="02020603050405020304" pitchFamily="18" charset="0"/>
              </a:rPr>
              <a:t>. </a:t>
            </a:r>
          </a:p>
          <a:p>
            <a:pPr algn="just"/>
            <a:r>
              <a:rPr lang="en-IN" dirty="0" smtClean="0">
                <a:latin typeface="Times New Roman" panose="02020603050405020304" pitchFamily="18" charset="0"/>
                <a:cs typeface="Times New Roman" panose="02020603050405020304" pitchFamily="18" charset="0"/>
              </a:rPr>
              <a:t>Based on certain evaluation criteria, Avro seems to be the best fit as a data serialization framework in </a:t>
            </a:r>
            <a:r>
              <a:rPr lang="en-IN" dirty="0" err="1" smtClean="0">
                <a:latin typeface="Times New Roman" panose="02020603050405020304" pitchFamily="18" charset="0"/>
                <a:cs typeface="Times New Roman" panose="02020603050405020304" pitchFamily="18" charset="0"/>
              </a:rPr>
              <a:t>Hadoop</a:t>
            </a:r>
            <a:r>
              <a:rPr lang="en-IN" dirty="0" smtClean="0">
                <a:latin typeface="Times New Roman" panose="02020603050405020304" pitchFamily="18" charset="0"/>
                <a:cs typeface="Times New Roman" panose="02020603050405020304" pitchFamily="18" charset="0"/>
              </a:rPr>
              <a:t>. </a:t>
            </a:r>
          </a:p>
          <a:p>
            <a:pPr algn="just"/>
            <a:r>
              <a:rPr lang="en-IN" dirty="0" err="1" smtClean="0">
                <a:latin typeface="Times New Roman" panose="02020603050405020304" pitchFamily="18" charset="0"/>
                <a:cs typeface="Times New Roman" panose="02020603050405020304" pitchFamily="18" charset="0"/>
              </a:rPr>
              <a:t>SequenceFile</a:t>
            </a:r>
            <a:r>
              <a:rPr lang="en-IN" dirty="0" smtClean="0">
                <a:latin typeface="Times New Roman" panose="02020603050405020304" pitchFamily="18" charset="0"/>
                <a:cs typeface="Times New Roman" panose="02020603050405020304" pitchFamily="18" charset="0"/>
              </a:rPr>
              <a:t> is a close second, due to its inherent compatibility with </a:t>
            </a:r>
            <a:r>
              <a:rPr lang="en-IN" dirty="0" err="1" smtClean="0">
                <a:latin typeface="Times New Roman" panose="02020603050405020304" pitchFamily="18" charset="0"/>
                <a:cs typeface="Times New Roman" panose="02020603050405020304" pitchFamily="18" charset="0"/>
              </a:rPr>
              <a:t>Hadoop</a:t>
            </a:r>
            <a:r>
              <a:rPr lang="en-IN" dirty="0" smtClean="0">
                <a:latin typeface="Times New Roman" panose="02020603050405020304" pitchFamily="18" charset="0"/>
                <a:cs typeface="Times New Roman" panose="02020603050405020304" pitchFamily="18" charset="0"/>
              </a:rPr>
              <a:t> (it was designed for use with </a:t>
            </a:r>
            <a:r>
              <a:rPr lang="en-IN" dirty="0" err="1" smtClean="0">
                <a:latin typeface="Times New Roman" panose="02020603050405020304" pitchFamily="18" charset="0"/>
                <a:cs typeface="Times New Roman" panose="02020603050405020304" pitchFamily="18" charset="0"/>
              </a:rPr>
              <a:t>Hadoop</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Avro file for stock data</a:t>
            </a:r>
            <a:endParaRPr lang="en-IN" dirty="0">
              <a:latin typeface="Times New Roman" panose="02020603050405020304" pitchFamily="18" charset="0"/>
              <a:cs typeface="Times New Roman" panose="02020603050405020304" pitchFamily="18" charset="0"/>
            </a:endParaRPr>
          </a:p>
        </p:txBody>
      </p:sp>
      <p:pic>
        <p:nvPicPr>
          <p:cNvPr id="5122" name="Picture 2"/>
          <p:cNvPicPr>
            <a:picLocks noChangeAspect="1" noChangeArrowheads="1"/>
          </p:cNvPicPr>
          <p:nvPr/>
        </p:nvPicPr>
        <p:blipFill>
          <a:blip r:embed="rId2"/>
          <a:srcRect/>
          <a:stretch>
            <a:fillRect/>
          </a:stretch>
        </p:blipFill>
        <p:spPr bwMode="auto">
          <a:xfrm>
            <a:off x="827584" y="1428736"/>
            <a:ext cx="7488832" cy="4714908"/>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0" y="0"/>
            <a:ext cx="9143640" cy="8136360"/>
          </a:xfrm>
          <a:prstGeom prst="rect">
            <a:avLst/>
          </a:prstGeom>
        </p:spPr>
        <p:txBody>
          <a:bodyPr lIns="90000" tIns="45000" rIns="90000" bIns="45000"/>
          <a:lstStyle/>
          <a:p>
            <a:pPr algn="just">
              <a:lnSpc>
                <a:spcPct val="100000"/>
              </a:lnSpc>
            </a:pPr>
            <a:r>
              <a:rPr lang="en-IN" sz="2400" dirty="0">
                <a:solidFill>
                  <a:srgbClr val="000000"/>
                </a:solidFill>
                <a:latin typeface="Times New Roman" panose="02020603050405020304" pitchFamily="18" charset="0"/>
                <a:cs typeface="Times New Roman" panose="02020603050405020304" pitchFamily="18" charset="0"/>
              </a:rPr>
              <a:t>Comparing </a:t>
            </a:r>
            <a:r>
              <a:rPr lang="en-IN" sz="2400" dirty="0" err="1">
                <a:solidFill>
                  <a:srgbClr val="000000"/>
                </a:solidFill>
                <a:latin typeface="Times New Roman" panose="02020603050405020304" pitchFamily="18" charset="0"/>
                <a:cs typeface="Times New Roman" panose="02020603050405020304" pitchFamily="18" charset="0"/>
              </a:rPr>
              <a:t>SequenceFiles</a:t>
            </a:r>
            <a:r>
              <a:rPr lang="en-IN" sz="2400" dirty="0">
                <a:solidFill>
                  <a:srgbClr val="000000"/>
                </a:solidFill>
                <a:latin typeface="Times New Roman" panose="02020603050405020304" pitchFamily="18" charset="0"/>
                <a:cs typeface="Times New Roman" panose="02020603050405020304" pitchFamily="18" charset="0"/>
              </a:rPr>
              <a:t>, Protocol Buffers, Thrift, and Avro It’s important to make certain considerations when choosing a file format. Important </a:t>
            </a:r>
            <a:r>
              <a:rPr lang="en-IN" sz="2400" b="1" dirty="0">
                <a:solidFill>
                  <a:srgbClr val="000000"/>
                </a:solidFill>
                <a:latin typeface="Times New Roman" panose="02020603050405020304" pitchFamily="18" charset="0"/>
                <a:cs typeface="Times New Roman" panose="02020603050405020304" pitchFamily="18" charset="0"/>
              </a:rPr>
              <a:t>characteristics for big data serialization</a:t>
            </a:r>
            <a:r>
              <a:rPr lang="en-IN" sz="2400" dirty="0">
                <a:solidFill>
                  <a:srgbClr val="000000"/>
                </a:solidFill>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algn="just">
              <a:lnSpc>
                <a:spcPct val="100000"/>
              </a:lnSpc>
            </a:pPr>
            <a:r>
              <a:rPr lang="en-IN" sz="2400" dirty="0">
                <a:solidFill>
                  <a:srgbClr val="000000"/>
                </a:solidFill>
                <a:latin typeface="Times New Roman" panose="02020603050405020304" pitchFamily="18" charset="0"/>
                <a:cs typeface="Times New Roman" panose="02020603050405020304" pitchFamily="18" charset="0"/>
              </a:rPr>
              <a:t>■ </a:t>
            </a:r>
            <a:r>
              <a:rPr lang="en-IN" sz="2400" b="1" dirty="0">
                <a:solidFill>
                  <a:srgbClr val="000000"/>
                </a:solidFill>
                <a:latin typeface="Times New Roman" panose="02020603050405020304" pitchFamily="18" charset="0"/>
                <a:cs typeface="Times New Roman" panose="02020603050405020304" pitchFamily="18" charset="0"/>
              </a:rPr>
              <a:t>Code generation</a:t>
            </a:r>
            <a:r>
              <a:rPr lang="en-IN" sz="2400" dirty="0">
                <a:solidFill>
                  <a:srgbClr val="000000"/>
                </a:solidFill>
                <a:latin typeface="Times New Roman" panose="02020603050405020304" pitchFamily="18" charset="0"/>
                <a:cs typeface="Times New Roman" panose="02020603050405020304" pitchFamily="18" charset="0"/>
              </a:rPr>
              <a:t>—The ability to generate Java classes and utilities that can be used for serialization and deserialization. </a:t>
            </a:r>
            <a:endParaRPr dirty="0">
              <a:latin typeface="Times New Roman" panose="02020603050405020304" pitchFamily="18" charset="0"/>
              <a:cs typeface="Times New Roman" panose="02020603050405020304" pitchFamily="18" charset="0"/>
            </a:endParaRPr>
          </a:p>
          <a:p>
            <a:pPr algn="just">
              <a:lnSpc>
                <a:spcPct val="100000"/>
              </a:lnSpc>
            </a:pPr>
            <a:r>
              <a:rPr lang="en-IN" sz="2400" dirty="0">
                <a:solidFill>
                  <a:srgbClr val="000000"/>
                </a:solidFill>
                <a:latin typeface="Times New Roman" panose="02020603050405020304" pitchFamily="18" charset="0"/>
                <a:cs typeface="Times New Roman" panose="02020603050405020304" pitchFamily="18" charset="0"/>
              </a:rPr>
              <a:t>■ </a:t>
            </a:r>
            <a:r>
              <a:rPr lang="en-IN" sz="2400" b="1" dirty="0">
                <a:solidFill>
                  <a:srgbClr val="000000"/>
                </a:solidFill>
                <a:latin typeface="Times New Roman" panose="02020603050405020304" pitchFamily="18" charset="0"/>
                <a:cs typeface="Times New Roman" panose="02020603050405020304" pitchFamily="18" charset="0"/>
              </a:rPr>
              <a:t>Versioning</a:t>
            </a:r>
            <a:r>
              <a:rPr lang="en-IN" sz="2400" dirty="0">
                <a:solidFill>
                  <a:srgbClr val="000000"/>
                </a:solidFill>
                <a:latin typeface="Times New Roman" panose="02020603050405020304" pitchFamily="18" charset="0"/>
                <a:cs typeface="Times New Roman" panose="02020603050405020304" pitchFamily="18" charset="0"/>
              </a:rPr>
              <a:t>—The ability for the file format to support backward or forward compatibility. </a:t>
            </a:r>
            <a:endParaRPr dirty="0">
              <a:latin typeface="Times New Roman" panose="02020603050405020304" pitchFamily="18" charset="0"/>
              <a:cs typeface="Times New Roman" panose="02020603050405020304" pitchFamily="18" charset="0"/>
            </a:endParaRPr>
          </a:p>
          <a:p>
            <a:pPr algn="just">
              <a:lnSpc>
                <a:spcPct val="100000"/>
              </a:lnSpc>
            </a:pPr>
            <a:r>
              <a:rPr lang="en-IN" sz="2400" dirty="0">
                <a:solidFill>
                  <a:srgbClr val="000000"/>
                </a:solidFill>
                <a:latin typeface="Times New Roman" panose="02020603050405020304" pitchFamily="18" charset="0"/>
                <a:cs typeface="Times New Roman" panose="02020603050405020304" pitchFamily="18" charset="0"/>
              </a:rPr>
              <a:t>■ </a:t>
            </a:r>
            <a:r>
              <a:rPr lang="en-IN" sz="2400" b="1" dirty="0">
                <a:solidFill>
                  <a:srgbClr val="000000"/>
                </a:solidFill>
                <a:latin typeface="Times New Roman" panose="02020603050405020304" pitchFamily="18" charset="0"/>
                <a:cs typeface="Times New Roman" panose="02020603050405020304" pitchFamily="18" charset="0"/>
              </a:rPr>
              <a:t>Language support</a:t>
            </a:r>
            <a:r>
              <a:rPr lang="en-IN" sz="2400" dirty="0">
                <a:solidFill>
                  <a:srgbClr val="000000"/>
                </a:solidFill>
                <a:latin typeface="Times New Roman" panose="02020603050405020304" pitchFamily="18" charset="0"/>
                <a:cs typeface="Times New Roman" panose="02020603050405020304" pitchFamily="18" charset="0"/>
              </a:rPr>
              <a:t>—The programming languages supported by the library. </a:t>
            </a:r>
            <a:endParaRPr dirty="0">
              <a:latin typeface="Times New Roman" panose="02020603050405020304" pitchFamily="18" charset="0"/>
              <a:cs typeface="Times New Roman" panose="02020603050405020304" pitchFamily="18" charset="0"/>
            </a:endParaRPr>
          </a:p>
          <a:p>
            <a:pPr algn="just">
              <a:lnSpc>
                <a:spcPct val="100000"/>
              </a:lnSpc>
            </a:pPr>
            <a:r>
              <a:rPr lang="en-IN" sz="2400" dirty="0">
                <a:solidFill>
                  <a:srgbClr val="000000"/>
                </a:solidFill>
                <a:latin typeface="Times New Roman" panose="02020603050405020304" pitchFamily="18" charset="0"/>
                <a:cs typeface="Times New Roman" panose="02020603050405020304" pitchFamily="18" charset="0"/>
              </a:rPr>
              <a:t>■ </a:t>
            </a:r>
            <a:r>
              <a:rPr lang="en-IN" sz="2400" b="1" dirty="0">
                <a:solidFill>
                  <a:srgbClr val="000000"/>
                </a:solidFill>
                <a:latin typeface="Times New Roman" panose="02020603050405020304" pitchFamily="18" charset="0"/>
                <a:cs typeface="Times New Roman" panose="02020603050405020304" pitchFamily="18" charset="0"/>
              </a:rPr>
              <a:t>Transparent compression</a:t>
            </a:r>
            <a:r>
              <a:rPr lang="en-IN" sz="2400" dirty="0">
                <a:solidFill>
                  <a:srgbClr val="000000"/>
                </a:solidFill>
                <a:latin typeface="Times New Roman" panose="02020603050405020304" pitchFamily="18" charset="0"/>
                <a:cs typeface="Times New Roman" panose="02020603050405020304" pitchFamily="18" charset="0"/>
              </a:rPr>
              <a:t>—The ability for the file format to handle compressing records internally. </a:t>
            </a:r>
            <a:endParaRPr dirty="0">
              <a:latin typeface="Times New Roman" panose="02020603050405020304" pitchFamily="18" charset="0"/>
              <a:cs typeface="Times New Roman" panose="02020603050405020304" pitchFamily="18" charset="0"/>
            </a:endParaRPr>
          </a:p>
          <a:p>
            <a:pPr algn="just">
              <a:lnSpc>
                <a:spcPct val="100000"/>
              </a:lnSpc>
            </a:pPr>
            <a:r>
              <a:rPr lang="en-IN" sz="2400" dirty="0">
                <a:solidFill>
                  <a:srgbClr val="000000"/>
                </a:solidFill>
                <a:latin typeface="Times New Roman" panose="02020603050405020304" pitchFamily="18" charset="0"/>
                <a:cs typeface="Times New Roman" panose="02020603050405020304" pitchFamily="18" charset="0"/>
              </a:rPr>
              <a:t>■ </a:t>
            </a:r>
            <a:r>
              <a:rPr lang="en-IN" sz="2400" b="1" dirty="0" err="1">
                <a:solidFill>
                  <a:srgbClr val="000000"/>
                </a:solidFill>
                <a:latin typeface="Times New Roman" panose="02020603050405020304" pitchFamily="18" charset="0"/>
                <a:cs typeface="Times New Roman" panose="02020603050405020304" pitchFamily="18" charset="0"/>
              </a:rPr>
              <a:t>Splittability</a:t>
            </a:r>
            <a:r>
              <a:rPr lang="en-IN" sz="2400" dirty="0">
                <a:solidFill>
                  <a:srgbClr val="000000"/>
                </a:solidFill>
                <a:latin typeface="Times New Roman" panose="02020603050405020304" pitchFamily="18" charset="0"/>
                <a:cs typeface="Times New Roman" panose="02020603050405020304" pitchFamily="18" charset="0"/>
              </a:rPr>
              <a:t>—The ability of the file format to support multiple input splits. </a:t>
            </a:r>
            <a:endParaRPr dirty="0">
              <a:latin typeface="Times New Roman" panose="02020603050405020304" pitchFamily="18" charset="0"/>
              <a:cs typeface="Times New Roman" panose="02020603050405020304" pitchFamily="18" charset="0"/>
            </a:endParaRPr>
          </a:p>
          <a:p>
            <a:pPr algn="just">
              <a:lnSpc>
                <a:spcPct val="100000"/>
              </a:lnSpc>
            </a:pPr>
            <a:r>
              <a:rPr lang="en-IN" sz="2400" dirty="0">
                <a:solidFill>
                  <a:srgbClr val="000000"/>
                </a:solidFill>
                <a:latin typeface="Times New Roman" panose="02020603050405020304" pitchFamily="18" charset="0"/>
                <a:cs typeface="Times New Roman" panose="02020603050405020304" pitchFamily="18" charset="0"/>
              </a:rPr>
              <a:t>■ </a:t>
            </a:r>
            <a:r>
              <a:rPr lang="en-IN" sz="2400" b="1" dirty="0">
                <a:solidFill>
                  <a:srgbClr val="000000"/>
                </a:solidFill>
                <a:latin typeface="Times New Roman" panose="02020603050405020304" pitchFamily="18" charset="0"/>
                <a:cs typeface="Times New Roman" panose="02020603050405020304" pitchFamily="18" charset="0"/>
              </a:rPr>
              <a:t>Native support in </a:t>
            </a:r>
            <a:r>
              <a:rPr lang="en-IN" sz="2400" b="1" dirty="0" err="1">
                <a:solidFill>
                  <a:srgbClr val="000000"/>
                </a:solidFill>
                <a:latin typeface="Times New Roman" panose="02020603050405020304" pitchFamily="18" charset="0"/>
                <a:cs typeface="Times New Roman" panose="02020603050405020304" pitchFamily="18" charset="0"/>
              </a:rPr>
              <a:t>MapReduce</a:t>
            </a:r>
            <a:r>
              <a:rPr lang="en-IN" sz="2400" dirty="0">
                <a:solidFill>
                  <a:srgbClr val="000000"/>
                </a:solidFill>
                <a:latin typeface="Times New Roman" panose="02020603050405020304" pitchFamily="18" charset="0"/>
                <a:cs typeface="Times New Roman" panose="02020603050405020304" pitchFamily="18" charset="0"/>
              </a:rPr>
              <a:t>—The input/output formats that support reading and writing files in their native format (that is, produced directly from the data format library). </a:t>
            </a:r>
            <a:endParaRPr dirty="0">
              <a:latin typeface="Times New Roman" panose="02020603050405020304" pitchFamily="18" charset="0"/>
              <a:cs typeface="Times New Roman" panose="02020603050405020304" pitchFamily="18" charset="0"/>
            </a:endParaRPr>
          </a:p>
          <a:p>
            <a:pPr algn="just">
              <a:lnSpc>
                <a:spcPct val="100000"/>
              </a:lnSpc>
            </a:pPr>
            <a:r>
              <a:rPr lang="en-IN" sz="2400" b="1" dirty="0">
                <a:solidFill>
                  <a:srgbClr val="000000"/>
                </a:solidFill>
                <a:latin typeface="Times New Roman" panose="02020603050405020304" pitchFamily="18" charset="0"/>
                <a:cs typeface="Times New Roman" panose="02020603050405020304" pitchFamily="18" charset="0"/>
              </a:rPr>
              <a:t>■ Pig and Hive support</a:t>
            </a:r>
            <a:r>
              <a:rPr lang="en-IN" sz="2400" dirty="0">
                <a:solidFill>
                  <a:srgbClr val="000000"/>
                </a:solidFill>
                <a:latin typeface="Times New Roman" panose="02020603050405020304" pitchFamily="18" charset="0"/>
                <a:cs typeface="Times New Roman" panose="02020603050405020304" pitchFamily="18" charset="0"/>
              </a:rPr>
              <a:t>—The Pig Store and Load Functions (referred to as </a:t>
            </a:r>
            <a:r>
              <a:rPr lang="en-IN" sz="2400" dirty="0" err="1">
                <a:solidFill>
                  <a:srgbClr val="000000"/>
                </a:solidFill>
                <a:latin typeface="Times New Roman" panose="02020603050405020304" pitchFamily="18" charset="0"/>
                <a:cs typeface="Times New Roman" panose="02020603050405020304" pitchFamily="18" charset="0"/>
              </a:rPr>
              <a:t>Funcs</a:t>
            </a:r>
            <a:r>
              <a:rPr lang="en-IN" sz="2400" dirty="0">
                <a:solidFill>
                  <a:srgbClr val="000000"/>
                </a:solidFill>
                <a:latin typeface="Times New Roman" panose="02020603050405020304" pitchFamily="18" charset="0"/>
                <a:cs typeface="Times New Roman" panose="02020603050405020304" pitchFamily="18" charset="0"/>
              </a:rPr>
              <a:t>) and Hive </a:t>
            </a:r>
            <a:r>
              <a:rPr lang="en-IN" sz="2400" dirty="0" err="1">
                <a:solidFill>
                  <a:srgbClr val="000000"/>
                </a:solidFill>
                <a:latin typeface="Times New Roman" panose="02020603050405020304" pitchFamily="18" charset="0"/>
                <a:cs typeface="Times New Roman" panose="02020603050405020304" pitchFamily="18" charset="0"/>
              </a:rPr>
              <a:t>SerDe</a:t>
            </a:r>
            <a:r>
              <a:rPr lang="en-IN" sz="2400" dirty="0">
                <a:solidFill>
                  <a:srgbClr val="000000"/>
                </a:solidFill>
                <a:latin typeface="Times New Roman" panose="02020603050405020304" pitchFamily="18" charset="0"/>
                <a:cs typeface="Times New Roman" panose="02020603050405020304" pitchFamily="18" charset="0"/>
              </a:rPr>
              <a:t> classes to support the data format. </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 name="Picture 2"/>
          <p:cNvPicPr/>
          <p:nvPr/>
        </p:nvPicPr>
        <p:blipFill>
          <a:blip r:embed="rId2"/>
          <a:stretch>
            <a:fillRect/>
          </a:stretch>
        </p:blipFill>
        <p:spPr>
          <a:xfrm>
            <a:off x="-34200" y="285728"/>
            <a:ext cx="9177840" cy="6286544"/>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476672"/>
            <a:ext cx="8507288" cy="5649491"/>
          </a:xfrm>
        </p:spPr>
        <p:txBody>
          <a:bodyPr>
            <a:normAutofit/>
          </a:bodyPr>
          <a:lstStyle/>
          <a:p>
            <a:pPr algn="just"/>
            <a:r>
              <a:rPr lang="en-US" sz="2800" u="sng" dirty="0" smtClean="0">
                <a:latin typeface="Times New Roman" panose="02020603050405020304" pitchFamily="18" charset="0"/>
                <a:cs typeface="Times New Roman" panose="02020603050405020304" pitchFamily="18" charset="0"/>
                <a:hlinkClick r:id="rId2"/>
              </a:rPr>
              <a:t>Protocol buffers</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also known as </a:t>
            </a:r>
            <a:r>
              <a:rPr lang="en-US" sz="2800" dirty="0" err="1">
                <a:latin typeface="Times New Roman" panose="02020603050405020304" pitchFamily="18" charset="0"/>
                <a:cs typeface="Times New Roman" panose="02020603050405020304" pitchFamily="18" charset="0"/>
              </a:rPr>
              <a:t>Protobuf</a:t>
            </a:r>
            <a:r>
              <a:rPr lang="en-US" sz="2800" dirty="0">
                <a:latin typeface="Times New Roman" panose="02020603050405020304" pitchFamily="18" charset="0"/>
                <a:cs typeface="Times New Roman" panose="02020603050405020304" pitchFamily="18" charset="0"/>
              </a:rPr>
              <a:t>, is a </a:t>
            </a:r>
            <a:r>
              <a:rPr lang="en-US" sz="2800" dirty="0" smtClean="0">
                <a:latin typeface="Times New Roman" panose="02020603050405020304" pitchFamily="18" charset="0"/>
                <a:cs typeface="Times New Roman" panose="02020603050405020304" pitchFamily="18" charset="0"/>
              </a:rPr>
              <a:t>protocol </a:t>
            </a:r>
            <a:r>
              <a:rPr lang="en-US" sz="2800" dirty="0">
                <a:latin typeface="Times New Roman" panose="02020603050405020304" pitchFamily="18" charset="0"/>
                <a:cs typeface="Times New Roman" panose="02020603050405020304" pitchFamily="18" charset="0"/>
              </a:rPr>
              <a:t>that Google developed internally to enable serialization and deserialization of structured data between different services. Google’s design goal was to create a better method than XML to make systems communicate with each other over a wire or for the storage of data. </a:t>
            </a:r>
            <a:endParaRPr lang="en-US" sz="2800" dirty="0" smtClean="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Facebook uses an equivalent protocol called Apache Thrift and Microsoft uses Microsoft Bond protocols in addition to a concrete RPC protocol stack used for defined services known as </a:t>
            </a:r>
            <a:r>
              <a:rPr lang="en-US" sz="2800" dirty="0" err="1">
                <a:latin typeface="Times New Roman" panose="02020603050405020304" pitchFamily="18" charset="0"/>
                <a:cs typeface="Times New Roman" panose="02020603050405020304" pitchFamily="18" charset="0"/>
              </a:rPr>
              <a:t>gRPC</a:t>
            </a:r>
            <a:r>
              <a:rPr lang="en-US" sz="2800" dirty="0" smtClean="0">
                <a:latin typeface="Times New Roman" panose="02020603050405020304" pitchFamily="18" charset="0"/>
                <a:cs typeface="Times New Roman" panose="02020603050405020304" pitchFamily="18" charset="0"/>
              </a:rPr>
              <a:t>.</a:t>
            </a:r>
          </a:p>
          <a:p>
            <a:pPr algn="just"/>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103146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507288" cy="5505475"/>
          </a:xfrm>
        </p:spPr>
        <p:txBody>
          <a:bodyPr>
            <a:normAutofit/>
          </a:bodyPr>
          <a:lstStyle/>
          <a:p>
            <a:pPr algn="just"/>
            <a:r>
              <a:rPr lang="en-US" sz="2800" dirty="0">
                <a:latin typeface="Times New Roman" panose="02020603050405020304" pitchFamily="18" charset="0"/>
                <a:cs typeface="Times New Roman" panose="02020603050405020304" pitchFamily="18" charset="0"/>
                <a:hlinkClick r:id="rId2"/>
              </a:rPr>
              <a:t>JSON</a:t>
            </a:r>
            <a:r>
              <a:rPr lang="en-US" sz="2800" dirty="0">
                <a:latin typeface="Times New Roman" panose="02020603050405020304" pitchFamily="18" charset="0"/>
                <a:cs typeface="Times New Roman" panose="02020603050405020304" pitchFamily="18" charset="0"/>
              </a:rPr>
              <a:t>, or JavaScript Object Notation, is a minimal, readable format also used to structure data. It is also an alternative to XML and is mainly used as a way of transmitting data between a server and web application. JSON uses human-readable way as a way of transmitting data objects made up of attribute-value pairs and array data types (or another type of serializable value). JSON was derived from JavaScript, but since last year multiple programming languages include code to generate and parse JSON-format data.</a:t>
            </a:r>
          </a:p>
        </p:txBody>
      </p:sp>
    </p:spTree>
    <p:extLst>
      <p:ext uri="{BB962C8B-B14F-4D97-AF65-F5344CB8AC3E}">
        <p14:creationId xmlns:p14="http://schemas.microsoft.com/office/powerpoint/2010/main" xmlns="" val="2264753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a:latin typeface="Times New Roman" panose="02020603050405020304" pitchFamily="18" charset="0"/>
                <a:cs typeface="Times New Roman" panose="02020603050405020304" pitchFamily="18" charset="0"/>
              </a:rPr>
              <a:t>Understanding inputs and outputs in </a:t>
            </a:r>
            <a:r>
              <a:rPr lang="en-IN" dirty="0" err="1" smtClean="0">
                <a:latin typeface="Times New Roman" panose="02020603050405020304" pitchFamily="18" charset="0"/>
                <a:cs typeface="Times New Roman" panose="02020603050405020304" pitchFamily="18" charset="0"/>
              </a:rPr>
              <a:t>MapReduce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srcRect/>
          <a:stretch>
            <a:fillRect/>
          </a:stretch>
        </p:blipFill>
        <p:spPr bwMode="auto">
          <a:xfrm>
            <a:off x="285720" y="1571612"/>
            <a:ext cx="8186763" cy="4809716"/>
          </a:xfrm>
          <a:prstGeom prst="rect">
            <a:avLst/>
          </a:prstGeom>
          <a:noFill/>
          <a:ln w="9525">
            <a:noFill/>
            <a:miter lim="800000"/>
            <a:headEnd/>
            <a:tailEnd/>
          </a:ln>
          <a:effectLst/>
        </p:spPr>
      </p:pic>
      <p:sp>
        <p:nvSpPr>
          <p:cNvPr id="5" name="TextBox 4"/>
          <p:cNvSpPr txBox="1"/>
          <p:nvPr/>
        </p:nvSpPr>
        <p:spPr>
          <a:xfrm>
            <a:off x="1214414" y="6357958"/>
            <a:ext cx="5458802"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High Level Input and Output Actors in MapReduce</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latin typeface="Times New Roman" panose="02020603050405020304" pitchFamily="18" charset="0"/>
                <a:cs typeface="Times New Roman" panose="02020603050405020304" pitchFamily="18" charset="0"/>
              </a:rPr>
              <a:t>Input and Output actors in MapReduce with no reducers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a:srcRect b="9787"/>
          <a:stretch>
            <a:fillRect/>
          </a:stretch>
        </p:blipFill>
        <p:spPr bwMode="auto">
          <a:xfrm>
            <a:off x="428625" y="1571612"/>
            <a:ext cx="8429655" cy="5072098"/>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Data Input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340768"/>
            <a:ext cx="8229600" cy="4785395"/>
          </a:xfrm>
        </p:spPr>
        <p:txBody>
          <a:bodyPr>
            <a:normAutofit/>
          </a:bodyPr>
          <a:lstStyle/>
          <a:p>
            <a:pPr algn="just"/>
            <a:r>
              <a:rPr lang="en-IN" dirty="0">
                <a:latin typeface="Times New Roman" panose="02020603050405020304" pitchFamily="18" charset="0"/>
                <a:cs typeface="Times New Roman" panose="02020603050405020304" pitchFamily="18" charset="0"/>
              </a:rPr>
              <a:t>The two classes that support data input in </a:t>
            </a:r>
            <a:r>
              <a:rPr lang="en-IN" dirty="0" err="1">
                <a:latin typeface="Times New Roman" panose="02020603050405020304" pitchFamily="18" charset="0"/>
                <a:cs typeface="Times New Roman" panose="02020603050405020304" pitchFamily="18" charset="0"/>
              </a:rPr>
              <a:t>MapReduce</a:t>
            </a:r>
            <a:r>
              <a:rPr lang="en-IN" dirty="0">
                <a:latin typeface="Times New Roman" panose="02020603050405020304" pitchFamily="18" charset="0"/>
                <a:cs typeface="Times New Roman" panose="02020603050405020304" pitchFamily="18" charset="0"/>
              </a:rPr>
              <a:t> are </a:t>
            </a:r>
            <a:r>
              <a:rPr lang="en-IN" dirty="0" err="1">
                <a:latin typeface="Times New Roman" panose="02020603050405020304" pitchFamily="18" charset="0"/>
                <a:cs typeface="Times New Roman" panose="02020603050405020304" pitchFamily="18" charset="0"/>
              </a:rPr>
              <a:t>InputFormat</a:t>
            </a:r>
            <a:r>
              <a:rPr lang="en-IN" dirty="0">
                <a:latin typeface="Times New Roman" panose="02020603050405020304" pitchFamily="18" charset="0"/>
                <a:cs typeface="Times New Roman" panose="02020603050405020304" pitchFamily="18" charset="0"/>
              </a:rPr>
              <a:t> and </a:t>
            </a:r>
            <a:r>
              <a:rPr lang="en-IN" dirty="0" smtClean="0">
                <a:latin typeface="Times New Roman" panose="02020603050405020304" pitchFamily="18" charset="0"/>
                <a:cs typeface="Times New Roman" panose="02020603050405020304" pitchFamily="18" charset="0"/>
              </a:rPr>
              <a:t>Record-Reader</a:t>
            </a:r>
            <a:r>
              <a:rPr lang="en-IN" dirty="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The </a:t>
            </a:r>
            <a:r>
              <a:rPr lang="en-IN" dirty="0" err="1">
                <a:latin typeface="Times New Roman" panose="02020603050405020304" pitchFamily="18" charset="0"/>
                <a:cs typeface="Times New Roman" panose="02020603050405020304" pitchFamily="18" charset="0"/>
              </a:rPr>
              <a:t>InputFormat</a:t>
            </a:r>
            <a:r>
              <a:rPr lang="en-IN" dirty="0">
                <a:latin typeface="Times New Roman" panose="02020603050405020304" pitchFamily="18" charset="0"/>
                <a:cs typeface="Times New Roman" panose="02020603050405020304" pitchFamily="18" charset="0"/>
              </a:rPr>
              <a:t> class is consulted to determine how the input data should </a:t>
            </a:r>
            <a:r>
              <a:rPr lang="en-IN" dirty="0" smtClean="0">
                <a:latin typeface="Times New Roman" panose="02020603050405020304" pitchFamily="18" charset="0"/>
                <a:cs typeface="Times New Roman" panose="02020603050405020304" pitchFamily="18" charset="0"/>
              </a:rPr>
              <a:t>be </a:t>
            </a:r>
            <a:r>
              <a:rPr lang="en-IN" dirty="0">
                <a:latin typeface="Times New Roman" panose="02020603050405020304" pitchFamily="18" charset="0"/>
                <a:cs typeface="Times New Roman" panose="02020603050405020304" pitchFamily="18" charset="0"/>
              </a:rPr>
              <a:t>partitioned for the map tasks, and the </a:t>
            </a:r>
            <a:r>
              <a:rPr lang="en-IN" dirty="0" err="1">
                <a:latin typeface="Times New Roman" panose="02020603050405020304" pitchFamily="18" charset="0"/>
                <a:cs typeface="Times New Roman" panose="02020603050405020304" pitchFamily="18" charset="0"/>
              </a:rPr>
              <a:t>RecordReader</a:t>
            </a:r>
            <a:r>
              <a:rPr lang="en-IN" dirty="0">
                <a:latin typeface="Times New Roman" panose="02020603050405020304" pitchFamily="18" charset="0"/>
                <a:cs typeface="Times New Roman" panose="02020603050405020304" pitchFamily="18" charset="0"/>
              </a:rPr>
              <a:t> performs the reading of data </a:t>
            </a:r>
            <a:r>
              <a:rPr lang="en-IN" dirty="0" smtClean="0">
                <a:latin typeface="Times New Roman" panose="02020603050405020304" pitchFamily="18" charset="0"/>
                <a:cs typeface="Times New Roman" panose="02020603050405020304" pitchFamily="18" charset="0"/>
              </a:rPr>
              <a:t>from the </a:t>
            </a:r>
            <a:r>
              <a:rPr lang="en-IN" dirty="0">
                <a:latin typeface="Times New Roman" panose="02020603050405020304" pitchFamily="18" charset="0"/>
                <a:cs typeface="Times New Roman" panose="02020603050405020304" pitchFamily="18" charset="0"/>
              </a:rPr>
              <a:t>inputs.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err="1" smtClean="0">
                <a:latin typeface="Times New Roman" panose="02020603050405020304" pitchFamily="18" charset="0"/>
                <a:cs typeface="Times New Roman" panose="02020603050405020304" pitchFamily="18" charset="0"/>
              </a:rPr>
              <a:t>InputFormat</a:t>
            </a:r>
            <a:r>
              <a:rPr lang="en-IN" dirty="0" smtClean="0">
                <a:latin typeface="Times New Roman" panose="02020603050405020304" pitchFamily="18" charset="0"/>
                <a:cs typeface="Times New Roman" panose="02020603050405020304" pitchFamily="18" charset="0"/>
              </a:rPr>
              <a:t> implementers must </a:t>
            </a:r>
            <a:r>
              <a:rPr lang="en-IN" dirty="0" err="1" smtClean="0">
                <a:latin typeface="Times New Roman" panose="02020603050405020304" pitchFamily="18" charset="0"/>
                <a:cs typeface="Times New Roman" panose="02020603050405020304" pitchFamily="18" charset="0"/>
              </a:rPr>
              <a:t>fulfill</a:t>
            </a:r>
            <a:r>
              <a:rPr lang="en-IN" dirty="0" smtClean="0">
                <a:latin typeface="Times New Roman" panose="02020603050405020304" pitchFamily="18" charset="0"/>
                <a:cs typeface="Times New Roman" panose="02020603050405020304" pitchFamily="18" charset="0"/>
              </a:rPr>
              <a:t> three contracts: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IN" dirty="0" smtClean="0">
                <a:latin typeface="Times New Roman" panose="02020603050405020304" pitchFamily="18" charset="0"/>
                <a:cs typeface="Times New Roman" panose="02020603050405020304" pitchFamily="18" charset="0"/>
              </a:rPr>
              <a:t>They </a:t>
            </a:r>
            <a:r>
              <a:rPr lang="en-IN" dirty="0">
                <a:latin typeface="Times New Roman" panose="02020603050405020304" pitchFamily="18" charset="0"/>
                <a:cs typeface="Times New Roman" panose="02020603050405020304" pitchFamily="18" charset="0"/>
              </a:rPr>
              <a:t>describe type information for map input keys and values; </a:t>
            </a:r>
            <a:endParaRPr lang="en-IN"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They </a:t>
            </a:r>
            <a:r>
              <a:rPr lang="en-IN" dirty="0">
                <a:latin typeface="Times New Roman" panose="02020603050405020304" pitchFamily="18" charset="0"/>
                <a:cs typeface="Times New Roman" panose="02020603050405020304" pitchFamily="18" charset="0"/>
              </a:rPr>
              <a:t>specify </a:t>
            </a:r>
            <a:r>
              <a:rPr lang="en-IN" dirty="0" smtClean="0">
                <a:latin typeface="Times New Roman" panose="02020603050405020304" pitchFamily="18" charset="0"/>
                <a:cs typeface="Times New Roman" panose="02020603050405020304" pitchFamily="18" charset="0"/>
              </a:rPr>
              <a:t>how the </a:t>
            </a:r>
            <a:r>
              <a:rPr lang="en-IN" dirty="0">
                <a:latin typeface="Times New Roman" panose="02020603050405020304" pitchFamily="18" charset="0"/>
                <a:cs typeface="Times New Roman" panose="02020603050405020304" pitchFamily="18" charset="0"/>
              </a:rPr>
              <a:t>input data should be partitioned; </a:t>
            </a:r>
            <a:endParaRPr lang="en-IN"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Finally</a:t>
            </a:r>
            <a:r>
              <a:rPr lang="en-IN" dirty="0">
                <a:latin typeface="Times New Roman" panose="02020603050405020304" pitchFamily="18" charset="0"/>
                <a:cs typeface="Times New Roman" panose="02020603050405020304" pitchFamily="18" charset="0"/>
              </a:rPr>
              <a:t>, they indicate the </a:t>
            </a:r>
            <a:r>
              <a:rPr lang="en-IN" dirty="0" err="1" smtClean="0">
                <a:latin typeface="Times New Roman" panose="02020603050405020304" pitchFamily="18" charset="0"/>
                <a:cs typeface="Times New Roman" panose="02020603050405020304" pitchFamily="18" charset="0"/>
              </a:rPr>
              <a:t>RecordReader</a:t>
            </a:r>
            <a:r>
              <a:rPr lang="en-IN" dirty="0" smtClean="0">
                <a:latin typeface="Times New Roman" panose="02020603050405020304" pitchFamily="18" charset="0"/>
                <a:cs typeface="Times New Roman" panose="02020603050405020304" pitchFamily="18" charset="0"/>
              </a:rPr>
              <a:t> instance </a:t>
            </a:r>
            <a:r>
              <a:rPr lang="en-IN" dirty="0">
                <a:latin typeface="Times New Roman" panose="02020603050405020304" pitchFamily="18" charset="0"/>
                <a:cs typeface="Times New Roman" panose="02020603050405020304" pitchFamily="18" charset="0"/>
              </a:rPr>
              <a:t>that should read the data from source.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3074" name="Picture 2"/>
          <p:cNvPicPr>
            <a:picLocks noChangeAspect="1" noChangeArrowheads="1"/>
          </p:cNvPicPr>
          <p:nvPr/>
        </p:nvPicPr>
        <p:blipFill>
          <a:blip r:embed="rId2"/>
          <a:srcRect/>
          <a:stretch>
            <a:fillRect/>
          </a:stretch>
        </p:blipFill>
        <p:spPr bwMode="auto">
          <a:xfrm>
            <a:off x="571472" y="1357298"/>
            <a:ext cx="8143932" cy="5214974"/>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098" name="Picture 2"/>
          <p:cNvPicPr>
            <a:picLocks noChangeAspect="1" noChangeArrowheads="1"/>
          </p:cNvPicPr>
          <p:nvPr/>
        </p:nvPicPr>
        <p:blipFill>
          <a:blip r:embed="rId2"/>
          <a:srcRect/>
          <a:stretch>
            <a:fillRect/>
          </a:stretch>
        </p:blipFill>
        <p:spPr bwMode="auto">
          <a:xfrm>
            <a:off x="285720" y="1357298"/>
            <a:ext cx="8143932" cy="457202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0" y="5553075"/>
            <a:ext cx="8943975" cy="130492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TotalTime>
  <Words>1321</Words>
  <Application>Microsoft Office PowerPoint</Application>
  <PresentationFormat>On-screen Show (4:3)</PresentationFormat>
  <Paragraphs>93</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Data Serialization</vt:lpstr>
      <vt:lpstr>Data serialization  </vt:lpstr>
      <vt:lpstr>Data Serialization in MapReduce</vt:lpstr>
      <vt:lpstr>Understanding inputs and outputs in MapReduce</vt:lpstr>
      <vt:lpstr>Input and Output actors in MapReduce with no reducers</vt:lpstr>
      <vt:lpstr>Data Input</vt:lpstr>
      <vt:lpstr>InputFormat implementers must fulfill three contracts:</vt:lpstr>
      <vt:lpstr>Slide 8</vt:lpstr>
      <vt:lpstr>Slide 9</vt:lpstr>
      <vt:lpstr>Slide 10</vt:lpstr>
      <vt:lpstr>RECORDREADER</vt:lpstr>
      <vt:lpstr>Slide 12</vt:lpstr>
      <vt:lpstr>RECORDREADER</vt:lpstr>
      <vt:lpstr>Data Output: OutputFormat and ReaderWriter</vt:lpstr>
      <vt:lpstr>RecordWriter</vt:lpstr>
      <vt:lpstr>RecordWriter</vt:lpstr>
      <vt:lpstr>Slide 17</vt:lpstr>
      <vt:lpstr>Working with common serialization formats </vt:lpstr>
      <vt:lpstr>JSON( JavaScript Object Notation)</vt:lpstr>
      <vt:lpstr>Contd..,</vt:lpstr>
      <vt:lpstr>Slide 21</vt:lpstr>
      <vt:lpstr>Splitting in JSON</vt:lpstr>
      <vt:lpstr>Slide 23</vt:lpstr>
      <vt:lpstr>SEQUENCEFILE</vt:lpstr>
      <vt:lpstr>Slide 25</vt:lpstr>
      <vt:lpstr>Slide 26</vt:lpstr>
      <vt:lpstr>Uncompressed</vt:lpstr>
      <vt:lpstr>RECORD-COMPRESSED</vt:lpstr>
      <vt:lpstr>Block Compressed</vt:lpstr>
      <vt:lpstr>Slide 30</vt:lpstr>
      <vt:lpstr>PROTOCOL BUFFERS</vt:lpstr>
      <vt:lpstr>THRIFT</vt:lpstr>
      <vt:lpstr>Data Record using Thrift</vt:lpstr>
      <vt:lpstr>AVRO</vt:lpstr>
      <vt:lpstr>Avro file for stock data</vt:lpstr>
      <vt:lpstr>Slide 36</vt:lpstr>
      <vt:lpstr>Slide 37</vt:lpstr>
      <vt:lpstr>Slide 38</vt:lpstr>
      <vt:lpstr>Slide 39</vt:lpstr>
    </vt:vector>
  </TitlesOfParts>
  <Company>Arkansas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Serialization</dc:title>
  <dc:creator>vignan</dc:creator>
  <cp:lastModifiedBy>admin</cp:lastModifiedBy>
  <cp:revision>16</cp:revision>
  <dcterms:created xsi:type="dcterms:W3CDTF">2018-09-19T03:23:05Z</dcterms:created>
  <dcterms:modified xsi:type="dcterms:W3CDTF">2019-09-18T05:00:35Z</dcterms:modified>
</cp:coreProperties>
</file>