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57" r:id="rId5"/>
    <p:sldId id="284" r:id="rId6"/>
    <p:sldId id="285" r:id="rId7"/>
    <p:sldId id="283" r:id="rId8"/>
    <p:sldId id="287" r:id="rId9"/>
    <p:sldId id="288" r:id="rId10"/>
    <p:sldId id="289" r:id="rId11"/>
    <p:sldId id="258" r:id="rId12"/>
    <p:sldId id="290" r:id="rId13"/>
    <p:sldId id="259" r:id="rId14"/>
    <p:sldId id="260" r:id="rId15"/>
    <p:sldId id="261" r:id="rId16"/>
    <p:sldId id="262" r:id="rId17"/>
    <p:sldId id="263" r:id="rId18"/>
    <p:sldId id="264" r:id="rId19"/>
    <p:sldId id="291" r:id="rId20"/>
    <p:sldId id="292" r:id="rId21"/>
    <p:sldId id="295" r:id="rId22"/>
    <p:sldId id="296" r:id="rId23"/>
    <p:sldId id="265" r:id="rId24"/>
    <p:sldId id="266" r:id="rId25"/>
    <p:sldId id="267" r:id="rId26"/>
    <p:sldId id="268" r:id="rId27"/>
    <p:sldId id="271" r:id="rId28"/>
    <p:sldId id="272" r:id="rId29"/>
    <p:sldId id="273" r:id="rId30"/>
    <p:sldId id="274" r:id="rId31"/>
    <p:sldId id="275" r:id="rId32"/>
    <p:sldId id="276" r:id="rId33"/>
    <p:sldId id="277" r:id="rId34"/>
    <p:sldId id="278" r:id="rId35"/>
    <p:sldId id="279" r:id="rId36"/>
    <p:sldId id="28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02DEA0-796D-4A2C-9C04-B0338C2B51D7}" type="datetimeFigureOut">
              <a:rPr lang="en-US" smtClean="0"/>
              <a:pPr/>
              <a:t>9/30/2019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02DEA0-796D-4A2C-9C04-B0338C2B51D7}" type="datetimeFigureOut">
              <a:rPr lang="en-US" smtClean="0"/>
              <a:pPr/>
              <a:t>9/30/2019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02DEA0-796D-4A2C-9C04-B0338C2B51D7}" type="datetimeFigureOut">
              <a:rPr lang="en-US" smtClean="0"/>
              <a:pPr/>
              <a:t>9/30/2019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02DEA0-796D-4A2C-9C04-B0338C2B51D7}" type="datetimeFigureOut">
              <a:rPr lang="en-US" smtClean="0"/>
              <a:pPr/>
              <a:t>9/30/2019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2DEA0-796D-4A2C-9C04-B0338C2B51D7}" type="datetimeFigureOut">
              <a:rPr lang="en-US" smtClean="0"/>
              <a:pPr/>
              <a:t>9/30/2019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02DEA0-796D-4A2C-9C04-B0338C2B51D7}" type="datetimeFigureOut">
              <a:rPr lang="en-US" smtClean="0"/>
              <a:pPr/>
              <a:t>9/30/2019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02DEA0-796D-4A2C-9C04-B0338C2B51D7}" type="datetimeFigureOut">
              <a:rPr lang="en-US" smtClean="0"/>
              <a:pPr/>
              <a:t>9/30/2019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02DEA0-796D-4A2C-9C04-B0338C2B51D7}" type="datetimeFigureOut">
              <a:rPr lang="en-US" smtClean="0"/>
              <a:pPr/>
              <a:t>9/30/2019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2DEA0-796D-4A2C-9C04-B0338C2B51D7}" type="datetimeFigureOut">
              <a:rPr lang="en-US" smtClean="0"/>
              <a:pPr/>
              <a:t>9/30/2019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2DEA0-796D-4A2C-9C04-B0338C2B51D7}" type="datetimeFigureOut">
              <a:rPr lang="en-US" smtClean="0"/>
              <a:pPr/>
              <a:t>9/30/2019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2DEA0-796D-4A2C-9C04-B0338C2B51D7}" type="datetimeFigureOut">
              <a:rPr lang="en-US" smtClean="0"/>
              <a:pPr/>
              <a:t>9/30/2019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BA64C-3774-4338-9EE1-5129669D0DE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2DEA0-796D-4A2C-9C04-B0338C2B51D7}" type="datetimeFigureOut">
              <a:rPr lang="en-US" smtClean="0"/>
              <a:pPr/>
              <a:t>9/30/2019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BA64C-3774-4338-9EE1-5129669D0DE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lstStyle/>
          <a:p>
            <a:r>
              <a:rPr lang="en-US" dirty="0" smtClean="0">
                <a:latin typeface="Times New Roman" pitchFamily="18" charset="0"/>
                <a:cs typeface="Times New Roman" pitchFamily="18" charset="0"/>
              </a:rPr>
              <a:t>UNIT IV</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1428728" y="3000372"/>
            <a:ext cx="6400800" cy="1752600"/>
          </a:xfrm>
        </p:spPr>
        <p:txBody>
          <a:bodyPr/>
          <a:lstStyle/>
          <a:p>
            <a:endParaRPr lang="en-US" b="1" dirty="0" smtClean="0">
              <a:solidFill>
                <a:srgbClr val="FF0000"/>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HIVE &amp; PIG</a:t>
            </a:r>
            <a:endParaRPr lang="en-IN"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Hive data units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 database contains several tables.</a:t>
            </a:r>
          </a:p>
          <a:p>
            <a:r>
              <a:rPr lang="en-US" dirty="0" smtClean="0">
                <a:latin typeface="Times New Roman" pitchFamily="18" charset="0"/>
                <a:cs typeface="Times New Roman" pitchFamily="18" charset="0"/>
              </a:rPr>
              <a:t>Each table is constituted of rows and columns.</a:t>
            </a:r>
          </a:p>
          <a:p>
            <a:r>
              <a:rPr lang="en-US" dirty="0" smtClean="0">
                <a:latin typeface="Times New Roman" pitchFamily="18" charset="0"/>
                <a:cs typeface="Times New Roman" pitchFamily="18" charset="0"/>
              </a:rPr>
              <a:t>In Hive tales are stored as a folder</a:t>
            </a:r>
          </a:p>
          <a:p>
            <a:r>
              <a:rPr lang="en-US" dirty="0" smtClean="0">
                <a:latin typeface="Times New Roman" pitchFamily="18" charset="0"/>
                <a:cs typeface="Times New Roman" pitchFamily="18" charset="0"/>
              </a:rPr>
              <a:t>Partition tables are stored as sub-directory.</a:t>
            </a:r>
          </a:p>
          <a:p>
            <a:r>
              <a:rPr lang="en-US" dirty="0" smtClean="0">
                <a:latin typeface="Times New Roman" pitchFamily="18" charset="0"/>
                <a:cs typeface="Times New Roman" pitchFamily="18" charset="0"/>
              </a:rPr>
              <a:t>Bucketed tables are stored as a file.</a:t>
            </a:r>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18"/>
          </a:xfrm>
        </p:spPr>
        <p:txBody>
          <a:bodyPr>
            <a:normAutofit fontScale="90000"/>
          </a:bodyPr>
          <a:lstStyle/>
          <a:p>
            <a:r>
              <a:rPr lang="en-US" dirty="0" smtClean="0"/>
              <a:t>HIVE Architecture</a:t>
            </a:r>
            <a:endParaRPr lang="en-IN" dirty="0"/>
          </a:p>
        </p:txBody>
      </p:sp>
      <p:sp>
        <p:nvSpPr>
          <p:cNvPr id="3" name="Content Placeholder 2"/>
          <p:cNvSpPr>
            <a:spLocks noGrp="1"/>
          </p:cNvSpPr>
          <p:nvPr>
            <p:ph idx="1"/>
          </p:nvPr>
        </p:nvSpPr>
        <p:spPr/>
        <p:txBody>
          <a:bodyPr/>
          <a:lstStyle/>
          <a:p>
            <a:endParaRPr lang="en-IN"/>
          </a:p>
        </p:txBody>
      </p:sp>
      <p:sp>
        <p:nvSpPr>
          <p:cNvPr id="1026" name="AutoShape 2" descr="Hive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8" name="Picture 4" descr="Hive Architecture"/>
          <p:cNvPicPr>
            <a:picLocks noChangeAspect="1" noChangeArrowheads="1"/>
          </p:cNvPicPr>
          <p:nvPr/>
        </p:nvPicPr>
        <p:blipFill>
          <a:blip r:embed="rId2"/>
          <a:srcRect/>
          <a:stretch>
            <a:fillRect/>
          </a:stretch>
        </p:blipFill>
        <p:spPr bwMode="auto">
          <a:xfrm>
            <a:off x="285720" y="571480"/>
            <a:ext cx="8501122" cy="628652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42852"/>
            <a:ext cx="8501122" cy="34290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57224" y="357166"/>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HIVE</a:t>
            </a:r>
            <a:endParaRPr lang="en-IN" dirty="0"/>
          </a:p>
        </p:txBody>
      </p:sp>
      <p:sp>
        <p:nvSpPr>
          <p:cNvPr id="6" name="Rectangle 5"/>
          <p:cNvSpPr/>
          <p:nvPr/>
        </p:nvSpPr>
        <p:spPr>
          <a:xfrm>
            <a:off x="5143504" y="2571744"/>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Metastore</a:t>
            </a:r>
            <a:endParaRPr lang="en-IN" dirty="0"/>
          </a:p>
        </p:txBody>
      </p:sp>
      <p:sp>
        <p:nvSpPr>
          <p:cNvPr id="7" name="Rectangle 6"/>
          <p:cNvSpPr/>
          <p:nvPr/>
        </p:nvSpPr>
        <p:spPr>
          <a:xfrm>
            <a:off x="6286512" y="1714488"/>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HIVE server (Thrift)</a:t>
            </a:r>
            <a:endParaRPr lang="en-IN" dirty="0"/>
          </a:p>
        </p:txBody>
      </p:sp>
      <p:sp>
        <p:nvSpPr>
          <p:cNvPr id="8" name="Rectangle 7"/>
          <p:cNvSpPr/>
          <p:nvPr/>
        </p:nvSpPr>
        <p:spPr>
          <a:xfrm>
            <a:off x="1071538" y="2571744"/>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(Query Compiler, executor)</a:t>
            </a:r>
            <a:endParaRPr lang="en-IN" dirty="0"/>
          </a:p>
        </p:txBody>
      </p:sp>
      <p:sp>
        <p:nvSpPr>
          <p:cNvPr id="9" name="Rectangle 8"/>
          <p:cNvSpPr/>
          <p:nvPr/>
        </p:nvSpPr>
        <p:spPr>
          <a:xfrm>
            <a:off x="1071538" y="1714488"/>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Command-Line Interface</a:t>
            </a:r>
            <a:endParaRPr lang="en-IN" dirty="0"/>
          </a:p>
        </p:txBody>
      </p:sp>
      <p:sp>
        <p:nvSpPr>
          <p:cNvPr id="10" name="Rectangle 9"/>
          <p:cNvSpPr/>
          <p:nvPr/>
        </p:nvSpPr>
        <p:spPr>
          <a:xfrm>
            <a:off x="3786182" y="1714488"/>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HIVE web interface</a:t>
            </a:r>
            <a:endParaRPr lang="en-IN" dirty="0"/>
          </a:p>
        </p:txBody>
      </p:sp>
      <p:sp>
        <p:nvSpPr>
          <p:cNvPr id="11" name="Rectangle 10"/>
          <p:cNvSpPr/>
          <p:nvPr/>
        </p:nvSpPr>
        <p:spPr>
          <a:xfrm>
            <a:off x="1071538" y="5143512"/>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Hadoop</a:t>
            </a:r>
            <a:endParaRPr lang="en-IN" dirty="0"/>
          </a:p>
        </p:txBody>
      </p:sp>
      <p:sp>
        <p:nvSpPr>
          <p:cNvPr id="12" name="Rectangle 11"/>
          <p:cNvSpPr/>
          <p:nvPr/>
        </p:nvSpPr>
        <p:spPr>
          <a:xfrm>
            <a:off x="1000100" y="4071942"/>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a:t>
            </a:r>
            <a:r>
              <a:rPr lang="en-US" dirty="0" err="1" smtClean="0"/>
              <a:t>Traker</a:t>
            </a:r>
            <a:endParaRPr lang="en-IN" dirty="0"/>
          </a:p>
        </p:txBody>
      </p:sp>
      <p:sp>
        <p:nvSpPr>
          <p:cNvPr id="13" name="Rectangle 12"/>
          <p:cNvSpPr/>
          <p:nvPr/>
        </p:nvSpPr>
        <p:spPr>
          <a:xfrm>
            <a:off x="3286116" y="4000504"/>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Tracker</a:t>
            </a:r>
            <a:endParaRPr lang="en-IN" dirty="0"/>
          </a:p>
        </p:txBody>
      </p:sp>
      <p:sp>
        <p:nvSpPr>
          <p:cNvPr id="14" name="Flowchart: Magnetic Disk 13"/>
          <p:cNvSpPr/>
          <p:nvPr/>
        </p:nvSpPr>
        <p:spPr>
          <a:xfrm>
            <a:off x="5286380" y="4929198"/>
            <a:ext cx="1500198" cy="8572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IN" dirty="0"/>
          </a:p>
        </p:txBody>
      </p:sp>
      <p:cxnSp>
        <p:nvCxnSpPr>
          <p:cNvPr id="16" name="Straight Arrow Connector 15"/>
          <p:cNvCxnSpPr/>
          <p:nvPr/>
        </p:nvCxnSpPr>
        <p:spPr>
          <a:xfrm rot="5400000">
            <a:off x="1428728" y="3571876"/>
            <a:ext cx="92869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43240" y="6286520"/>
            <a:ext cx="2928958" cy="369332"/>
          </a:xfrm>
          <a:prstGeom prst="rect">
            <a:avLst/>
          </a:prstGeom>
          <a:noFill/>
        </p:spPr>
        <p:txBody>
          <a:bodyPr wrap="square" rtlCol="0">
            <a:spAutoFit/>
          </a:bodyPr>
          <a:lstStyle/>
          <a:p>
            <a:pPr algn="ctr"/>
            <a:r>
              <a:rPr lang="en-US" dirty="0" smtClean="0"/>
              <a:t>HIVE Architecture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User Interface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IN" dirty="0" smtClean="0">
                <a:latin typeface="Times New Roman" pitchFamily="18" charset="0"/>
                <a:cs typeface="Times New Roman" pitchFamily="18" charset="0"/>
              </a:rPr>
              <a:t>Hive is a data warehouse infrastructure software that can create interaction between user and HDFS. </a:t>
            </a:r>
          </a:p>
          <a:p>
            <a:pPr algn="just"/>
            <a:r>
              <a:rPr lang="en-IN" dirty="0" smtClean="0">
                <a:latin typeface="Times New Roman" pitchFamily="18" charset="0"/>
                <a:cs typeface="Times New Roman" pitchFamily="18" charset="0"/>
              </a:rPr>
              <a:t>The user interfaces that Hive supports are Hive Web UI, Hive command line, and Hive HD Insight (In Windows server).</a:t>
            </a:r>
          </a:p>
          <a:p>
            <a:pPr algn="just"/>
            <a:r>
              <a:rPr lang="en-US" dirty="0" smtClean="0">
                <a:latin typeface="Times New Roman" pitchFamily="18" charset="0"/>
                <a:cs typeface="Times New Roman" pitchFamily="18" charset="0"/>
              </a:rPr>
              <a:t>HIVE command-Line Interface (Hive CLI): The most commonly used interface to interact with HIVE.</a:t>
            </a:r>
          </a:p>
          <a:p>
            <a:pPr algn="just"/>
            <a:r>
              <a:rPr lang="en-US" dirty="0" smtClean="0">
                <a:latin typeface="Times New Roman" pitchFamily="18" charset="0"/>
                <a:cs typeface="Times New Roman" pitchFamily="18" charset="0"/>
              </a:rPr>
              <a:t>Hive Web Interface: It is a simple Graphic user Interface to interact with Hive and to execute query.</a:t>
            </a:r>
          </a:p>
          <a:p>
            <a:pPr algn="just"/>
            <a:r>
              <a:rPr lang="en-US" dirty="0" smtClean="0">
                <a:latin typeface="Times New Roman" pitchFamily="18" charset="0"/>
                <a:cs typeface="Times New Roman" pitchFamily="18" charset="0"/>
              </a:rPr>
              <a:t>Hive Server: This is an optional server. This can be used to submit Hive jobs from a remote client.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Meta Store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Hive chooses respective database servers to store the schema or Metadata of tables, databases, columns in a table, their data types, and HDFS mapping.</a:t>
            </a:r>
          </a:p>
          <a:p>
            <a:pPr algn="just"/>
            <a:r>
              <a:rPr lang="en-US" dirty="0" smtClean="0">
                <a:latin typeface="Times New Roman" pitchFamily="18" charset="0"/>
                <a:cs typeface="Times New Roman" pitchFamily="18" charset="0"/>
              </a:rPr>
              <a:t>Meta store consists of the following:</a:t>
            </a:r>
          </a:p>
          <a:p>
            <a:pPr lvl="1" algn="just"/>
            <a:r>
              <a:rPr lang="en-US" dirty="0" err="1" smtClean="0">
                <a:latin typeface="Times New Roman" pitchFamily="18" charset="0"/>
                <a:cs typeface="Times New Roman" pitchFamily="18" charset="0"/>
              </a:rPr>
              <a:t>Metastore</a:t>
            </a:r>
            <a:r>
              <a:rPr lang="en-US" dirty="0" smtClean="0">
                <a:latin typeface="Times New Roman" pitchFamily="18" charset="0"/>
                <a:cs typeface="Times New Roman" pitchFamily="18" charset="0"/>
              </a:rPr>
              <a:t> service: Offers interface to the Hive.</a:t>
            </a:r>
          </a:p>
          <a:p>
            <a:pPr lvl="1" algn="just"/>
            <a:r>
              <a:rPr lang="en-US" dirty="0" smtClean="0">
                <a:latin typeface="Times New Roman" pitchFamily="18" charset="0"/>
                <a:cs typeface="Times New Roman" pitchFamily="18" charset="0"/>
              </a:rPr>
              <a:t>Database: Stores data definitions, mappings to the data and others.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HiveQL</a:t>
            </a:r>
            <a:r>
              <a:rPr lang="en-IN" dirty="0" smtClean="0">
                <a:latin typeface="Times New Roman" pitchFamily="18" charset="0"/>
                <a:cs typeface="Times New Roman" pitchFamily="18" charset="0"/>
              </a:rPr>
              <a:t> Process Engine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err="1" smtClean="0">
                <a:latin typeface="Times New Roman" pitchFamily="18" charset="0"/>
                <a:cs typeface="Times New Roman" pitchFamily="18" charset="0"/>
              </a:rPr>
              <a:t>HiveQL</a:t>
            </a:r>
            <a:r>
              <a:rPr lang="en-IN" dirty="0" smtClean="0">
                <a:latin typeface="Times New Roman" pitchFamily="18" charset="0"/>
                <a:cs typeface="Times New Roman" pitchFamily="18" charset="0"/>
              </a:rPr>
              <a:t> is similar to SQL for querying on schema info on the </a:t>
            </a:r>
            <a:r>
              <a:rPr lang="en-IN" dirty="0" err="1" smtClean="0">
                <a:latin typeface="Times New Roman" pitchFamily="18" charset="0"/>
                <a:cs typeface="Times New Roman" pitchFamily="18" charset="0"/>
              </a:rPr>
              <a:t>Metastore</a:t>
            </a:r>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It </a:t>
            </a:r>
            <a:r>
              <a:rPr lang="en-IN" dirty="0" smtClean="0">
                <a:latin typeface="Times New Roman" pitchFamily="18" charset="0"/>
                <a:cs typeface="Times New Roman" pitchFamily="18" charset="0"/>
              </a:rPr>
              <a:t>is one of the replacements of traditional approach for </a:t>
            </a:r>
            <a:r>
              <a:rPr lang="en-IN" dirty="0" err="1" smtClean="0">
                <a:latin typeface="Times New Roman" pitchFamily="18" charset="0"/>
                <a:cs typeface="Times New Roman" pitchFamily="18" charset="0"/>
              </a:rPr>
              <a:t>MapReduce</a:t>
            </a:r>
            <a:r>
              <a:rPr lang="en-IN" dirty="0" smtClean="0">
                <a:latin typeface="Times New Roman" pitchFamily="18" charset="0"/>
                <a:cs typeface="Times New Roman" pitchFamily="18" charset="0"/>
              </a:rPr>
              <a:t> program.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Instead </a:t>
            </a:r>
            <a:r>
              <a:rPr lang="en-IN" dirty="0" smtClean="0">
                <a:latin typeface="Times New Roman" pitchFamily="18" charset="0"/>
                <a:cs typeface="Times New Roman" pitchFamily="18" charset="0"/>
              </a:rPr>
              <a:t>of writing </a:t>
            </a:r>
            <a:r>
              <a:rPr lang="en-IN" dirty="0" err="1" smtClean="0">
                <a:latin typeface="Times New Roman" pitchFamily="18" charset="0"/>
                <a:cs typeface="Times New Roman" pitchFamily="18" charset="0"/>
              </a:rPr>
              <a:t>MapReduce</a:t>
            </a:r>
            <a:r>
              <a:rPr lang="en-IN" dirty="0" smtClean="0">
                <a:latin typeface="Times New Roman" pitchFamily="18" charset="0"/>
                <a:cs typeface="Times New Roman" pitchFamily="18" charset="0"/>
              </a:rPr>
              <a:t> program in Java, we can write a query for </a:t>
            </a:r>
            <a:r>
              <a:rPr lang="en-IN" dirty="0" err="1" smtClean="0">
                <a:latin typeface="Times New Roman" pitchFamily="18" charset="0"/>
                <a:cs typeface="Times New Roman" pitchFamily="18" charset="0"/>
              </a:rPr>
              <a:t>MapReduce</a:t>
            </a:r>
            <a:r>
              <a:rPr lang="en-IN" dirty="0" smtClean="0">
                <a:latin typeface="Times New Roman" pitchFamily="18" charset="0"/>
                <a:cs typeface="Times New Roman" pitchFamily="18" charset="0"/>
              </a:rPr>
              <a:t> job and process it.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Execution Engine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The conjunction part of </a:t>
            </a:r>
            <a:r>
              <a:rPr lang="en-IN" dirty="0" err="1" smtClean="0">
                <a:latin typeface="Times New Roman" pitchFamily="18" charset="0"/>
                <a:cs typeface="Times New Roman" pitchFamily="18" charset="0"/>
              </a:rPr>
              <a:t>HiveQL</a:t>
            </a:r>
            <a:r>
              <a:rPr lang="en-IN" dirty="0" smtClean="0">
                <a:latin typeface="Times New Roman" pitchFamily="18" charset="0"/>
                <a:cs typeface="Times New Roman" pitchFamily="18" charset="0"/>
              </a:rPr>
              <a:t> process Engine and </a:t>
            </a:r>
            <a:r>
              <a:rPr lang="en-IN" dirty="0" err="1" smtClean="0">
                <a:latin typeface="Times New Roman" pitchFamily="18" charset="0"/>
                <a:cs typeface="Times New Roman" pitchFamily="18" charset="0"/>
              </a:rPr>
              <a:t>MapReduce</a:t>
            </a:r>
            <a:r>
              <a:rPr lang="en-IN" dirty="0" smtClean="0">
                <a:latin typeface="Times New Roman" pitchFamily="18" charset="0"/>
                <a:cs typeface="Times New Roman" pitchFamily="18" charset="0"/>
              </a:rPr>
              <a:t> is Hive Execution Engine.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Execution </a:t>
            </a:r>
            <a:r>
              <a:rPr lang="en-IN" dirty="0" smtClean="0">
                <a:latin typeface="Times New Roman" pitchFamily="18" charset="0"/>
                <a:cs typeface="Times New Roman" pitchFamily="18" charset="0"/>
              </a:rPr>
              <a:t>engine processes the query and generates results as same as </a:t>
            </a:r>
            <a:r>
              <a:rPr lang="en-IN" dirty="0" err="1" smtClean="0">
                <a:latin typeface="Times New Roman" pitchFamily="18" charset="0"/>
                <a:cs typeface="Times New Roman" pitchFamily="18" charset="0"/>
              </a:rPr>
              <a:t>MapReduce</a:t>
            </a:r>
            <a:r>
              <a:rPr lang="en-IN" dirty="0" smtClean="0">
                <a:latin typeface="Times New Roman" pitchFamily="18" charset="0"/>
                <a:cs typeface="Times New Roman" pitchFamily="18" charset="0"/>
              </a:rPr>
              <a:t> results. It uses the </a:t>
            </a:r>
            <a:r>
              <a:rPr lang="en-IN" dirty="0" err="1" smtClean="0">
                <a:latin typeface="Times New Roman" pitchFamily="18" charset="0"/>
                <a:cs typeface="Times New Roman" pitchFamily="18" charset="0"/>
              </a:rPr>
              <a:t>MapReduce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HDFS or HBASE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err="1" smtClean="0">
                <a:latin typeface="Times New Roman" pitchFamily="18" charset="0"/>
                <a:cs typeface="Times New Roman" pitchFamily="18" charset="0"/>
              </a:rPr>
              <a:t>Hadoop</a:t>
            </a:r>
            <a:r>
              <a:rPr lang="en-IN" dirty="0" smtClean="0">
                <a:latin typeface="Times New Roman" pitchFamily="18" charset="0"/>
                <a:cs typeface="Times New Roman" pitchFamily="18" charset="0"/>
              </a:rPr>
              <a:t> distributed file system or HBASE are the data storage techniques to store data into file system.</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Working of 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16386" name="Picture 2" descr="How Hive Works"/>
          <p:cNvPicPr>
            <a:picLocks noChangeAspect="1" noChangeArrowheads="1"/>
          </p:cNvPicPr>
          <p:nvPr/>
        </p:nvPicPr>
        <p:blipFill>
          <a:blip r:embed="rId2"/>
          <a:srcRect/>
          <a:stretch>
            <a:fillRect/>
          </a:stretch>
        </p:blipFill>
        <p:spPr bwMode="auto">
          <a:xfrm>
            <a:off x="0" y="1571612"/>
            <a:ext cx="8858280" cy="478634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Meta store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There are three kinds of </a:t>
            </a:r>
            <a:r>
              <a:rPr lang="en-US" dirty="0" err="1" smtClean="0">
                <a:latin typeface="Times New Roman" pitchFamily="18" charset="0"/>
                <a:cs typeface="Times New Roman" pitchFamily="18" charset="0"/>
              </a:rPr>
              <a:t>metastore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Embedded </a:t>
            </a:r>
            <a:r>
              <a:rPr lang="en-US" dirty="0" err="1" smtClean="0">
                <a:latin typeface="Times New Roman" pitchFamily="18" charset="0"/>
                <a:cs typeface="Times New Roman" pitchFamily="18" charset="0"/>
              </a:rPr>
              <a:t>Metastore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Local </a:t>
            </a:r>
            <a:r>
              <a:rPr lang="en-US" dirty="0" err="1" smtClean="0">
                <a:latin typeface="Times New Roman" pitchFamily="18" charset="0"/>
                <a:cs typeface="Times New Roman" pitchFamily="18" charset="0"/>
              </a:rPr>
              <a:t>Metastore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Remote </a:t>
            </a:r>
            <a:r>
              <a:rPr lang="en-US" dirty="0" err="1" smtClean="0">
                <a:latin typeface="Times New Roman" pitchFamily="18" charset="0"/>
                <a:cs typeface="Times New Roman" pitchFamily="18" charset="0"/>
              </a:rPr>
              <a:t>Metastore</a:t>
            </a:r>
            <a:endParaRPr lang="en-US" dirty="0" smtClean="0">
              <a:latin typeface="Times New Roman" pitchFamily="18" charset="0"/>
              <a:cs typeface="Times New Roman"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Introduction to Hive</a:t>
            </a:r>
          </a:p>
          <a:p>
            <a:r>
              <a:rPr lang="en-US" dirty="0" smtClean="0">
                <a:latin typeface="Times New Roman" pitchFamily="18" charset="0"/>
                <a:cs typeface="Times New Roman" pitchFamily="18" charset="0"/>
              </a:rPr>
              <a:t>Hive Architecture </a:t>
            </a:r>
          </a:p>
          <a:p>
            <a:r>
              <a:rPr lang="en-US" dirty="0" smtClean="0">
                <a:latin typeface="Times New Roman" pitchFamily="18" charset="0"/>
                <a:cs typeface="Times New Roman" pitchFamily="18" charset="0"/>
              </a:rPr>
              <a:t>Hive Data Types</a:t>
            </a:r>
          </a:p>
          <a:p>
            <a:r>
              <a:rPr lang="en-US" dirty="0" smtClean="0">
                <a:latin typeface="Times New Roman" pitchFamily="18" charset="0"/>
                <a:cs typeface="Times New Roman" pitchFamily="18" charset="0"/>
              </a:rPr>
              <a:t>Hive File Format</a:t>
            </a:r>
          </a:p>
          <a:p>
            <a:r>
              <a:rPr lang="en-US" dirty="0" smtClean="0">
                <a:latin typeface="Times New Roman" pitchFamily="18" charset="0"/>
                <a:cs typeface="Times New Roman" pitchFamily="18" charset="0"/>
              </a:rPr>
              <a:t>Hive Query Language (HQL)</a:t>
            </a:r>
          </a:p>
          <a:p>
            <a:r>
              <a:rPr lang="en-US" dirty="0" smtClean="0">
                <a:latin typeface="Times New Roman" pitchFamily="18" charset="0"/>
                <a:cs typeface="Times New Roman" pitchFamily="18" charset="0"/>
              </a:rPr>
              <a:t>User-Defined Function (UDF) in Hive.</a:t>
            </a:r>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Embedded </a:t>
            </a:r>
            <a:r>
              <a:rPr lang="en-US" dirty="0" err="1" smtClean="0">
                <a:latin typeface="Times New Roman" pitchFamily="18" charset="0"/>
                <a:cs typeface="Times New Roman" pitchFamily="18" charset="0"/>
              </a:rPr>
              <a:t>Metastore</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Rounded Rectangle 3"/>
          <p:cNvSpPr/>
          <p:nvPr/>
        </p:nvSpPr>
        <p:spPr>
          <a:xfrm>
            <a:off x="857224" y="2857496"/>
            <a:ext cx="235745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IN" dirty="0"/>
          </a:p>
        </p:txBody>
      </p:sp>
      <p:sp>
        <p:nvSpPr>
          <p:cNvPr id="5" name="Content Placeholder 4"/>
          <p:cNvSpPr>
            <a:spLocks noGrp="1"/>
          </p:cNvSpPr>
          <p:nvPr>
            <p:ph idx="1"/>
          </p:nvPr>
        </p:nvSpPr>
        <p:spPr>
          <a:xfrm>
            <a:off x="3857620" y="2928934"/>
            <a:ext cx="250033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buNone/>
            </a:pPr>
            <a:r>
              <a:rPr lang="en-US" dirty="0" err="1" smtClean="0"/>
              <a:t>Metastore</a:t>
            </a:r>
            <a:endParaRPr lang="en-IN" dirty="0"/>
          </a:p>
        </p:txBody>
      </p:sp>
      <p:sp>
        <p:nvSpPr>
          <p:cNvPr id="6" name="Can 5"/>
          <p:cNvSpPr/>
          <p:nvPr/>
        </p:nvSpPr>
        <p:spPr>
          <a:xfrm>
            <a:off x="7215206" y="2786058"/>
            <a:ext cx="1428760" cy="8572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Derby</a:t>
            </a:r>
            <a:endParaRPr lang="en-IN" dirty="0"/>
          </a:p>
        </p:txBody>
      </p:sp>
      <p:cxnSp>
        <p:nvCxnSpPr>
          <p:cNvPr id="8" name="Straight Arrow Connector 7"/>
          <p:cNvCxnSpPr>
            <a:stCxn id="5" idx="3"/>
            <a:endCxn id="6" idx="2"/>
          </p:cNvCxnSpPr>
          <p:nvPr/>
        </p:nvCxnSpPr>
        <p:spPr>
          <a:xfrm>
            <a:off x="6357950" y="317896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510350" y="333136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00364" y="3214686"/>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86182" y="2214554"/>
            <a:ext cx="2428892" cy="369332"/>
          </a:xfrm>
          <a:prstGeom prst="rect">
            <a:avLst/>
          </a:prstGeom>
          <a:noFill/>
        </p:spPr>
        <p:txBody>
          <a:bodyPr wrap="square" rtlCol="0">
            <a:spAutoFit/>
          </a:bodyPr>
          <a:lstStyle/>
          <a:p>
            <a:r>
              <a:rPr lang="en-US" dirty="0" smtClean="0"/>
              <a:t>Hive Service JVM</a:t>
            </a:r>
            <a:endParaRPr lang="en-IN" dirty="0"/>
          </a:p>
        </p:txBody>
      </p:sp>
      <p:sp>
        <p:nvSpPr>
          <p:cNvPr id="12" name="TextBox 11"/>
          <p:cNvSpPr txBox="1"/>
          <p:nvPr/>
        </p:nvSpPr>
        <p:spPr>
          <a:xfrm>
            <a:off x="214283" y="3929066"/>
            <a:ext cx="8501122" cy="2554545"/>
          </a:xfrm>
          <a:prstGeom prst="rect">
            <a:avLst/>
          </a:prstGeom>
          <a:noFill/>
        </p:spPr>
        <p:txBody>
          <a:bodyPr wrap="square" rtlCol="0">
            <a:spAutoFit/>
          </a:bodyPr>
          <a:lstStyle/>
          <a:p>
            <a:pPr algn="just"/>
            <a:r>
              <a:rPr lang="en-US" sz="3200" dirty="0" smtClean="0">
                <a:latin typeface="Times New Roman" pitchFamily="18" charset="0"/>
                <a:cs typeface="Times New Roman" pitchFamily="18" charset="0"/>
              </a:rPr>
              <a:t>This </a:t>
            </a:r>
            <a:r>
              <a:rPr lang="en-US" sz="3200" dirty="0" err="1" smtClean="0">
                <a:latin typeface="Times New Roman" pitchFamily="18" charset="0"/>
                <a:cs typeface="Times New Roman" pitchFamily="18" charset="0"/>
              </a:rPr>
              <a:t>metastore</a:t>
            </a:r>
            <a:r>
              <a:rPr lang="en-US" sz="3200" dirty="0" smtClean="0">
                <a:latin typeface="Times New Roman" pitchFamily="18" charset="0"/>
                <a:cs typeface="Times New Roman" pitchFamily="18" charset="0"/>
              </a:rPr>
              <a:t> is mainly used for unit tests. </a:t>
            </a:r>
          </a:p>
          <a:p>
            <a:pPr algn="just"/>
            <a:r>
              <a:rPr lang="en-US" sz="3200" dirty="0" smtClean="0">
                <a:latin typeface="Times New Roman" pitchFamily="18" charset="0"/>
                <a:cs typeface="Times New Roman" pitchFamily="18" charset="0"/>
              </a:rPr>
              <a:t>Here one process is allowed to connect to the </a:t>
            </a:r>
            <a:r>
              <a:rPr lang="en-US" sz="3200" dirty="0" err="1" smtClean="0">
                <a:latin typeface="Times New Roman" pitchFamily="18" charset="0"/>
                <a:cs typeface="Times New Roman" pitchFamily="18" charset="0"/>
              </a:rPr>
              <a:t>metastore</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at a time. </a:t>
            </a:r>
          </a:p>
          <a:p>
            <a:pPr algn="just"/>
            <a:r>
              <a:rPr lang="en-US" sz="3200" dirty="0" smtClean="0">
                <a:latin typeface="Times New Roman" pitchFamily="18" charset="0"/>
                <a:cs typeface="Times New Roman" pitchFamily="18" charset="0"/>
              </a:rPr>
              <a:t>This is the default </a:t>
            </a:r>
            <a:r>
              <a:rPr lang="en-US" sz="3200" dirty="0" err="1" smtClean="0">
                <a:latin typeface="Times New Roman" pitchFamily="18" charset="0"/>
                <a:cs typeface="Times New Roman" pitchFamily="18" charset="0"/>
              </a:rPr>
              <a:t>metastore</a:t>
            </a:r>
            <a:r>
              <a:rPr lang="en-US" sz="3200" dirty="0" smtClean="0">
                <a:latin typeface="Times New Roman" pitchFamily="18" charset="0"/>
                <a:cs typeface="Times New Roman" pitchFamily="18" charset="0"/>
              </a:rPr>
              <a:t> for HIVE.</a:t>
            </a:r>
          </a:p>
          <a:p>
            <a:pPr algn="just"/>
            <a:r>
              <a:rPr lang="en-US" sz="3200" dirty="0" smtClean="0">
                <a:latin typeface="Times New Roman" pitchFamily="18" charset="0"/>
                <a:cs typeface="Times New Roman" pitchFamily="18" charset="0"/>
              </a:rPr>
              <a:t>It is Apache Derby Hive Server Process.</a:t>
            </a:r>
            <a:endParaRPr lang="en-IN" sz="3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Local </a:t>
            </a:r>
            <a:r>
              <a:rPr lang="en-US" dirty="0" err="1" smtClean="0">
                <a:latin typeface="Times New Roman" pitchFamily="18" charset="0"/>
                <a:cs typeface="Times New Roman" pitchFamily="18" charset="0"/>
              </a:rPr>
              <a:t>Metastore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Metastore</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Rounded Rectangle 3"/>
          <p:cNvSpPr/>
          <p:nvPr/>
        </p:nvSpPr>
        <p:spPr>
          <a:xfrm>
            <a:off x="857224" y="2857496"/>
            <a:ext cx="235745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IN" dirty="0"/>
          </a:p>
        </p:txBody>
      </p:sp>
      <p:sp>
        <p:nvSpPr>
          <p:cNvPr id="5" name="Content Placeholder 4"/>
          <p:cNvSpPr>
            <a:spLocks noGrp="1"/>
          </p:cNvSpPr>
          <p:nvPr>
            <p:ph idx="1"/>
          </p:nvPr>
        </p:nvSpPr>
        <p:spPr>
          <a:xfrm>
            <a:off x="3857620" y="2928934"/>
            <a:ext cx="250033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buNone/>
            </a:pPr>
            <a:r>
              <a:rPr lang="en-US" dirty="0" err="1" smtClean="0"/>
              <a:t>Metastore</a:t>
            </a:r>
            <a:endParaRPr lang="en-IN" dirty="0"/>
          </a:p>
        </p:txBody>
      </p:sp>
      <p:sp>
        <p:nvSpPr>
          <p:cNvPr id="6" name="Can 5"/>
          <p:cNvSpPr/>
          <p:nvPr/>
        </p:nvSpPr>
        <p:spPr>
          <a:xfrm>
            <a:off x="7215206" y="2786058"/>
            <a:ext cx="1428760" cy="8572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IN" dirty="0"/>
          </a:p>
        </p:txBody>
      </p:sp>
      <p:cxnSp>
        <p:nvCxnSpPr>
          <p:cNvPr id="8" name="Straight Arrow Connector 7"/>
          <p:cNvCxnSpPr>
            <a:stCxn id="5" idx="3"/>
            <a:endCxn id="6" idx="2"/>
          </p:cNvCxnSpPr>
          <p:nvPr/>
        </p:nvCxnSpPr>
        <p:spPr>
          <a:xfrm>
            <a:off x="6357950" y="317896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p:cNvCxnSpPr>
          <p:nvPr/>
        </p:nvCxnSpPr>
        <p:spPr>
          <a:xfrm flipV="1">
            <a:off x="6429388" y="3500438"/>
            <a:ext cx="714380" cy="750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00364" y="3214686"/>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86182" y="2214554"/>
            <a:ext cx="24288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Hive Service JVM</a:t>
            </a:r>
            <a:endParaRPr lang="en-IN" dirty="0">
              <a:latin typeface="Times New Roman" pitchFamily="18" charset="0"/>
              <a:cs typeface="Times New Roman" pitchFamily="18" charset="0"/>
            </a:endParaRPr>
          </a:p>
        </p:txBody>
      </p:sp>
      <p:sp>
        <p:nvSpPr>
          <p:cNvPr id="13" name="Content Placeholder 4"/>
          <p:cNvSpPr txBox="1">
            <a:spLocks/>
          </p:cNvSpPr>
          <p:nvPr/>
        </p:nvSpPr>
        <p:spPr>
          <a:xfrm>
            <a:off x="3929058" y="4000504"/>
            <a:ext cx="250033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lt1"/>
                </a:solidFill>
                <a:effectLst/>
                <a:uLnTx/>
                <a:uFillTx/>
                <a:latin typeface="+mn-lt"/>
                <a:ea typeface="+mn-ea"/>
                <a:cs typeface="+mn-cs"/>
              </a:rPr>
              <a:t>Metastore</a:t>
            </a:r>
            <a:endParaRPr kumimoji="0" lang="en-IN"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Rounded Rectangle 15"/>
          <p:cNvSpPr/>
          <p:nvPr/>
        </p:nvSpPr>
        <p:spPr>
          <a:xfrm>
            <a:off x="1000100" y="4000504"/>
            <a:ext cx="235745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IN" dirty="0"/>
          </a:p>
        </p:txBody>
      </p:sp>
      <p:cxnSp>
        <p:nvCxnSpPr>
          <p:cNvPr id="17" name="Straight Arrow Connector 16"/>
          <p:cNvCxnSpPr>
            <a:endCxn id="13" idx="1"/>
          </p:cNvCxnSpPr>
          <p:nvPr/>
        </p:nvCxnSpPr>
        <p:spPr>
          <a:xfrm flipV="1">
            <a:off x="3286116" y="4250537"/>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0034" y="5143512"/>
            <a:ext cx="8368701" cy="1323439"/>
          </a:xfrm>
          <a:prstGeom prst="rect">
            <a:avLst/>
          </a:prstGeom>
          <a:noFill/>
        </p:spPr>
        <p:txBody>
          <a:bodyPr wrap="square" rtlCol="0">
            <a:spAutoFit/>
          </a:bodyPr>
          <a:lstStyle/>
          <a:p>
            <a:r>
              <a:rPr lang="en-US" sz="2000" dirty="0" smtClean="0">
                <a:latin typeface="Times New Roman" pitchFamily="18" charset="0"/>
                <a:cs typeface="Times New Roman" pitchFamily="18" charset="0"/>
              </a:rPr>
              <a:t>Metadata can be stored in any RDBMS component like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Local </a:t>
            </a:r>
            <a:r>
              <a:rPr lang="en-US" sz="2000" dirty="0" err="1" smtClean="0">
                <a:latin typeface="Times New Roman" pitchFamily="18" charset="0"/>
                <a:cs typeface="Times New Roman" pitchFamily="18" charset="0"/>
              </a:rPr>
              <a:t>Metastore</a:t>
            </a:r>
            <a:r>
              <a:rPr lang="en-US" sz="2000" dirty="0" smtClean="0">
                <a:latin typeface="Times New Roman" pitchFamily="18" charset="0"/>
                <a:cs typeface="Times New Roman" pitchFamily="18" charset="0"/>
              </a:rPr>
              <a:t> allows multiple connections at a time.</a:t>
            </a:r>
          </a:p>
          <a:p>
            <a:r>
              <a:rPr lang="en-US" sz="2000" dirty="0" smtClean="0">
                <a:latin typeface="Times New Roman" pitchFamily="18" charset="0"/>
                <a:cs typeface="Times New Roman" pitchFamily="18" charset="0"/>
              </a:rPr>
              <a:t>In this mode, the Hive </a:t>
            </a:r>
            <a:r>
              <a:rPr lang="en-US" sz="2000" dirty="0" err="1" smtClean="0">
                <a:latin typeface="Times New Roman" pitchFamily="18" charset="0"/>
                <a:cs typeface="Times New Roman" pitchFamily="18" charset="0"/>
              </a:rPr>
              <a:t>metastore</a:t>
            </a:r>
            <a:r>
              <a:rPr lang="en-US" sz="2000" dirty="0" smtClean="0">
                <a:latin typeface="Times New Roman" pitchFamily="18" charset="0"/>
                <a:cs typeface="Times New Roman" pitchFamily="18" charset="0"/>
              </a:rPr>
              <a:t> service runs in the main Hive Server process, </a:t>
            </a:r>
          </a:p>
          <a:p>
            <a:r>
              <a:rPr lang="en-US" sz="2000" dirty="0" smtClean="0">
                <a:latin typeface="Times New Roman" pitchFamily="18" charset="0"/>
                <a:cs typeface="Times New Roman" pitchFamily="18" charset="0"/>
              </a:rPr>
              <a:t>but he </a:t>
            </a:r>
            <a:r>
              <a:rPr lang="en-US" sz="2000" dirty="0" err="1" smtClean="0">
                <a:latin typeface="Times New Roman" pitchFamily="18" charset="0"/>
                <a:cs typeface="Times New Roman" pitchFamily="18" charset="0"/>
              </a:rPr>
              <a:t>metastore</a:t>
            </a:r>
            <a:r>
              <a:rPr lang="en-US" sz="2000" dirty="0" smtClean="0">
                <a:latin typeface="Times New Roman" pitchFamily="18" charset="0"/>
                <a:cs typeface="Times New Roman" pitchFamily="18" charset="0"/>
              </a:rPr>
              <a:t> database runs in a separate process on separate host.</a:t>
            </a:r>
            <a:endParaRPr lang="en-IN"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Remote </a:t>
            </a:r>
            <a:r>
              <a:rPr lang="en-US" dirty="0" err="1" smtClean="0">
                <a:latin typeface="Times New Roman" pitchFamily="18" charset="0"/>
                <a:cs typeface="Times New Roman" pitchFamily="18" charset="0"/>
              </a:rPr>
              <a:t>Metastore</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Rounded Rectangle 3"/>
          <p:cNvSpPr/>
          <p:nvPr/>
        </p:nvSpPr>
        <p:spPr>
          <a:xfrm>
            <a:off x="857224" y="2857496"/>
            <a:ext cx="235745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IN" dirty="0"/>
          </a:p>
        </p:txBody>
      </p:sp>
      <p:sp>
        <p:nvSpPr>
          <p:cNvPr id="5" name="Content Placeholder 4"/>
          <p:cNvSpPr>
            <a:spLocks noGrp="1"/>
          </p:cNvSpPr>
          <p:nvPr>
            <p:ph idx="1"/>
          </p:nvPr>
        </p:nvSpPr>
        <p:spPr>
          <a:xfrm>
            <a:off x="3857620" y="2928934"/>
            <a:ext cx="250033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buNone/>
            </a:pPr>
            <a:r>
              <a:rPr lang="en-US" dirty="0" err="1" smtClean="0"/>
              <a:t>Metastore</a:t>
            </a:r>
            <a:r>
              <a:rPr lang="en-US" dirty="0" smtClean="0"/>
              <a:t> Server JVM</a:t>
            </a:r>
            <a:endParaRPr lang="en-IN" dirty="0"/>
          </a:p>
        </p:txBody>
      </p:sp>
      <p:sp>
        <p:nvSpPr>
          <p:cNvPr id="6" name="Can 5"/>
          <p:cNvSpPr/>
          <p:nvPr/>
        </p:nvSpPr>
        <p:spPr>
          <a:xfrm>
            <a:off x="7215206" y="2786058"/>
            <a:ext cx="1428760" cy="8572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IN" dirty="0"/>
          </a:p>
        </p:txBody>
      </p:sp>
      <p:cxnSp>
        <p:nvCxnSpPr>
          <p:cNvPr id="8" name="Straight Arrow Connector 7"/>
          <p:cNvCxnSpPr>
            <a:stCxn id="5" idx="3"/>
            <a:endCxn id="6" idx="2"/>
          </p:cNvCxnSpPr>
          <p:nvPr/>
        </p:nvCxnSpPr>
        <p:spPr>
          <a:xfrm>
            <a:off x="6357950" y="317896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p:cNvCxnSpPr>
          <p:nvPr/>
        </p:nvCxnSpPr>
        <p:spPr>
          <a:xfrm flipV="1">
            <a:off x="6429388" y="3500438"/>
            <a:ext cx="714380" cy="750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00364" y="3214686"/>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7224" y="2000240"/>
            <a:ext cx="2428892" cy="369332"/>
          </a:xfrm>
          <a:prstGeom prst="rect">
            <a:avLst/>
          </a:prstGeom>
          <a:noFill/>
        </p:spPr>
        <p:txBody>
          <a:bodyPr wrap="square" rtlCol="0">
            <a:spAutoFit/>
          </a:bodyPr>
          <a:lstStyle/>
          <a:p>
            <a:r>
              <a:rPr lang="en-US" dirty="0" smtClean="0"/>
              <a:t>Hive Service JVM</a:t>
            </a:r>
            <a:endParaRPr lang="en-IN" dirty="0"/>
          </a:p>
        </p:txBody>
      </p:sp>
      <p:sp>
        <p:nvSpPr>
          <p:cNvPr id="13" name="Content Placeholder 4"/>
          <p:cNvSpPr txBox="1">
            <a:spLocks/>
          </p:cNvSpPr>
          <p:nvPr/>
        </p:nvSpPr>
        <p:spPr>
          <a:xfrm>
            <a:off x="3929058" y="4000504"/>
            <a:ext cx="250033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55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chemeClr val="lt1"/>
                </a:solidFill>
                <a:effectLst/>
                <a:uLnTx/>
                <a:uFillTx/>
                <a:latin typeface="+mn-lt"/>
                <a:ea typeface="+mn-ea"/>
                <a:cs typeface="+mn-cs"/>
              </a:rPr>
              <a:t>Metastore</a:t>
            </a:r>
            <a:r>
              <a:rPr kumimoji="0" lang="en-US" sz="3200" b="0" i="0" u="none" strike="noStrike" kern="1200" cap="none" spc="0" normalizeH="0" baseline="0" noProof="0" dirty="0" smtClean="0">
                <a:ln>
                  <a:noFill/>
                </a:ln>
                <a:solidFill>
                  <a:schemeClr val="lt1"/>
                </a:solidFill>
                <a:effectLst/>
                <a:uLnTx/>
                <a:uFillTx/>
                <a:latin typeface="+mn-lt"/>
                <a:ea typeface="+mn-ea"/>
                <a:cs typeface="+mn-cs"/>
              </a:rPr>
              <a:t> Server JVM</a:t>
            </a:r>
            <a:endParaRPr kumimoji="0" lang="en-IN"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Rounded Rectangle 15"/>
          <p:cNvSpPr/>
          <p:nvPr/>
        </p:nvSpPr>
        <p:spPr>
          <a:xfrm>
            <a:off x="1000100" y="4000504"/>
            <a:ext cx="235745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IN" dirty="0"/>
          </a:p>
        </p:txBody>
      </p:sp>
      <p:cxnSp>
        <p:nvCxnSpPr>
          <p:cNvPr id="17" name="Straight Arrow Connector 16"/>
          <p:cNvCxnSpPr>
            <a:endCxn id="13" idx="1"/>
          </p:cNvCxnSpPr>
          <p:nvPr/>
        </p:nvCxnSpPr>
        <p:spPr>
          <a:xfrm flipV="1">
            <a:off x="3286116" y="4250537"/>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286116" y="3500438"/>
            <a:ext cx="64294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14678" y="3429000"/>
            <a:ext cx="71438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475" y="5214950"/>
            <a:ext cx="9128525" cy="1200329"/>
          </a:xfrm>
          <a:prstGeom prst="rect">
            <a:avLst/>
          </a:prstGeom>
          <a:noFill/>
        </p:spPr>
        <p:txBody>
          <a:bodyPr wrap="none" rtlCol="0">
            <a:spAutoFit/>
          </a:bodyPr>
          <a:lstStyle/>
          <a:p>
            <a:r>
              <a:rPr lang="en-US" sz="2400" dirty="0" smtClean="0">
                <a:latin typeface="Times New Roman" pitchFamily="18" charset="0"/>
                <a:cs typeface="Times New Roman" pitchFamily="18" charset="0"/>
              </a:rPr>
              <a:t>The Hive driver and the </a:t>
            </a:r>
            <a:r>
              <a:rPr lang="en-US" sz="2400" dirty="0" err="1" smtClean="0">
                <a:latin typeface="Times New Roman" pitchFamily="18" charset="0"/>
                <a:cs typeface="Times New Roman" pitchFamily="18" charset="0"/>
              </a:rPr>
              <a:t>metastore</a:t>
            </a:r>
            <a:r>
              <a:rPr lang="en-US" sz="2400" dirty="0" smtClean="0">
                <a:latin typeface="Times New Roman" pitchFamily="18" charset="0"/>
                <a:cs typeface="Times New Roman" pitchFamily="18" charset="0"/>
              </a:rPr>
              <a:t> interface run on different JVMs.</a:t>
            </a:r>
          </a:p>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databased</a:t>
            </a:r>
            <a:r>
              <a:rPr lang="en-US" sz="2400" dirty="0" smtClean="0">
                <a:latin typeface="Times New Roman" pitchFamily="18" charset="0"/>
                <a:cs typeface="Times New Roman" pitchFamily="18" charset="0"/>
              </a:rPr>
              <a:t> can be fire-walled from the Hive User and also database </a:t>
            </a:r>
          </a:p>
          <a:p>
            <a:r>
              <a:rPr lang="en-US" sz="2400" dirty="0" smtClean="0">
                <a:latin typeface="Times New Roman" pitchFamily="18" charset="0"/>
                <a:cs typeface="Times New Roman" pitchFamily="18" charset="0"/>
              </a:rPr>
              <a:t>credentials are completely isolated from the users of Hive.</a:t>
            </a:r>
            <a:endParaRPr lang="en-IN"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229600" cy="774720"/>
          </a:xfrm>
        </p:spPr>
        <p:txBody>
          <a:bodyPr>
            <a:normAutofit/>
          </a:bodyPr>
          <a:lstStyle/>
          <a:p>
            <a:r>
              <a:rPr lang="en-US" sz="3600" dirty="0" smtClean="0">
                <a:latin typeface="Times New Roman" pitchFamily="18" charset="0"/>
                <a:cs typeface="Times New Roman" pitchFamily="18" charset="0"/>
              </a:rPr>
              <a:t>Hive Data Types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857232"/>
            <a:ext cx="8786874" cy="5857916"/>
          </a:xfrm>
        </p:spPr>
        <p:txBody>
          <a:bodyPr>
            <a:noAutofit/>
          </a:bodyPr>
          <a:lstStyle/>
          <a:p>
            <a:r>
              <a:rPr lang="en-IN" sz="1600" dirty="0">
                <a:latin typeface="Times New Roman" pitchFamily="18" charset="0"/>
                <a:cs typeface="Times New Roman" pitchFamily="18" charset="0"/>
              </a:rPr>
              <a:t>All the data types in Hive are classified into four types, given as follows:</a:t>
            </a:r>
          </a:p>
          <a:p>
            <a:r>
              <a:rPr lang="en-IN" sz="1600" dirty="0">
                <a:latin typeface="Times New Roman" pitchFamily="18" charset="0"/>
                <a:cs typeface="Times New Roman" pitchFamily="18" charset="0"/>
              </a:rPr>
              <a:t>Column Types</a:t>
            </a:r>
          </a:p>
          <a:p>
            <a:r>
              <a:rPr lang="en-IN" sz="1600" dirty="0">
                <a:latin typeface="Times New Roman" pitchFamily="18" charset="0"/>
                <a:cs typeface="Times New Roman" pitchFamily="18" charset="0"/>
              </a:rPr>
              <a:t>Literals</a:t>
            </a:r>
          </a:p>
          <a:p>
            <a:r>
              <a:rPr lang="en-IN" sz="1600" dirty="0">
                <a:latin typeface="Times New Roman" pitchFamily="18" charset="0"/>
                <a:cs typeface="Times New Roman" pitchFamily="18" charset="0"/>
              </a:rPr>
              <a:t>Null Values</a:t>
            </a:r>
          </a:p>
          <a:p>
            <a:r>
              <a:rPr lang="en-IN" sz="1600" dirty="0">
                <a:latin typeface="Times New Roman" pitchFamily="18" charset="0"/>
                <a:cs typeface="Times New Roman" pitchFamily="18" charset="0"/>
              </a:rPr>
              <a:t>Complex Types</a:t>
            </a:r>
          </a:p>
          <a:p>
            <a:r>
              <a:rPr lang="en-IN" sz="1600" dirty="0" smtClean="0">
                <a:latin typeface="Times New Roman" pitchFamily="18" charset="0"/>
                <a:cs typeface="Times New Roman" pitchFamily="18" charset="0"/>
              </a:rPr>
              <a:t>Column </a:t>
            </a:r>
            <a:r>
              <a:rPr lang="en-IN" sz="1600" dirty="0">
                <a:latin typeface="Times New Roman" pitchFamily="18" charset="0"/>
                <a:cs typeface="Times New Roman" pitchFamily="18" charset="0"/>
              </a:rPr>
              <a:t>Types</a:t>
            </a:r>
          </a:p>
          <a:p>
            <a:r>
              <a:rPr lang="en-IN" sz="1600" dirty="0">
                <a:latin typeface="Times New Roman" pitchFamily="18" charset="0"/>
                <a:cs typeface="Times New Roman" pitchFamily="18" charset="0"/>
              </a:rPr>
              <a:t>Column type are used as column data types of Hive. They are as follows:</a:t>
            </a:r>
          </a:p>
          <a:p>
            <a:r>
              <a:rPr lang="en-IN" sz="1600" dirty="0">
                <a:latin typeface="Times New Roman" pitchFamily="18" charset="0"/>
                <a:cs typeface="Times New Roman" pitchFamily="18" charset="0"/>
              </a:rPr>
              <a:t>Integral Types</a:t>
            </a:r>
          </a:p>
          <a:p>
            <a:r>
              <a:rPr lang="en-IN" sz="1600" dirty="0" smtClean="0">
                <a:latin typeface="Times New Roman" pitchFamily="18" charset="0"/>
                <a:cs typeface="Times New Roman" pitchFamily="18" charset="0"/>
              </a:rPr>
              <a:t>String Types</a:t>
            </a:r>
          </a:p>
          <a:p>
            <a:r>
              <a:rPr lang="en-IN" sz="1600" dirty="0" smtClean="0">
                <a:latin typeface="Times New Roman" pitchFamily="18" charset="0"/>
                <a:cs typeface="Times New Roman" pitchFamily="18" charset="0"/>
              </a:rPr>
              <a:t>Dates</a:t>
            </a:r>
          </a:p>
          <a:p>
            <a:r>
              <a:rPr lang="en-IN" sz="1600" dirty="0" smtClean="0">
                <a:latin typeface="Times New Roman" pitchFamily="18" charset="0"/>
                <a:cs typeface="Times New Roman" pitchFamily="18" charset="0"/>
              </a:rPr>
              <a:t>Decimals</a:t>
            </a:r>
          </a:p>
          <a:p>
            <a:r>
              <a:rPr lang="en-IN" sz="1600" dirty="0" smtClean="0">
                <a:latin typeface="Times New Roman" pitchFamily="18" charset="0"/>
                <a:cs typeface="Times New Roman" pitchFamily="18" charset="0"/>
              </a:rPr>
              <a:t>Integer </a:t>
            </a:r>
            <a:r>
              <a:rPr lang="en-IN" sz="1600" dirty="0">
                <a:latin typeface="Times New Roman" pitchFamily="18" charset="0"/>
                <a:cs typeface="Times New Roman" pitchFamily="18" charset="0"/>
              </a:rPr>
              <a:t>type data can be specified using integral data types, INT. When the data range exceeds the range of INT, you need to use BIGINT and if the data range is smaller than the INT, you use SMALLINT. TINYINT is smaller than SMALLINT.</a:t>
            </a:r>
          </a:p>
          <a:p>
            <a:r>
              <a:rPr lang="en-IN" sz="1600" dirty="0">
                <a:latin typeface="Times New Roman" pitchFamily="18" charset="0"/>
                <a:cs typeface="Times New Roman" pitchFamily="18" charset="0"/>
              </a:rPr>
              <a:t>The following table depicts various INT data types:</a:t>
            </a:r>
          </a:p>
          <a:p>
            <a:r>
              <a:rPr lang="en-IN" sz="1600" dirty="0" smtClean="0">
                <a:latin typeface="Times New Roman" pitchFamily="18" charset="0"/>
                <a:cs typeface="Times New Roman" pitchFamily="18" charset="0"/>
              </a:rPr>
              <a:t>Type		Postfix	Example</a:t>
            </a:r>
          </a:p>
          <a:p>
            <a:r>
              <a:rPr lang="en-IN" sz="1600" dirty="0" smtClean="0">
                <a:latin typeface="Times New Roman" pitchFamily="18" charset="0"/>
                <a:cs typeface="Times New Roman" pitchFamily="18" charset="0"/>
              </a:rPr>
              <a:t>TINYINT	Y	10Y</a:t>
            </a:r>
          </a:p>
          <a:p>
            <a:r>
              <a:rPr lang="en-IN" sz="1600" dirty="0" smtClean="0">
                <a:latin typeface="Times New Roman" pitchFamily="18" charset="0"/>
                <a:cs typeface="Times New Roman" pitchFamily="18" charset="0"/>
              </a:rPr>
              <a:t>SMALLINT	S	10S</a:t>
            </a:r>
          </a:p>
          <a:p>
            <a:r>
              <a:rPr lang="en-IN" sz="1600" dirty="0" smtClean="0">
                <a:latin typeface="Times New Roman" pitchFamily="18" charset="0"/>
                <a:cs typeface="Times New Roman" pitchFamily="18" charset="0"/>
              </a:rPr>
              <a:t>INT		-	10</a:t>
            </a:r>
          </a:p>
          <a:p>
            <a:r>
              <a:rPr lang="en-IN" sz="1600" dirty="0" smtClean="0">
                <a:latin typeface="Times New Roman" pitchFamily="18" charset="0"/>
                <a:cs typeface="Times New Roman" pitchFamily="18" charset="0"/>
              </a:rPr>
              <a:t>BIGINT	L	10L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9"/>
            <a:ext cx="8229600" cy="4214842"/>
          </a:xfrm>
        </p:spPr>
        <p:txBody>
          <a:bodyPr>
            <a:noAutofit/>
          </a:bodyPr>
          <a:lstStyle/>
          <a:p>
            <a:r>
              <a:rPr lang="en-IN" sz="2400" dirty="0" smtClean="0">
                <a:latin typeface="Times New Roman" pitchFamily="18" charset="0"/>
                <a:cs typeface="Times New Roman" pitchFamily="18" charset="0"/>
              </a:rPr>
              <a:t>String Types</a:t>
            </a:r>
          </a:p>
          <a:p>
            <a:r>
              <a:rPr lang="en-IN" sz="2400" dirty="0" smtClean="0">
                <a:latin typeface="Times New Roman" pitchFamily="18" charset="0"/>
                <a:cs typeface="Times New Roman" pitchFamily="18" charset="0"/>
              </a:rPr>
              <a:t>String </a:t>
            </a:r>
            <a:r>
              <a:rPr lang="en-IN" sz="2400" dirty="0" smtClean="0">
                <a:latin typeface="Times New Roman" pitchFamily="18" charset="0"/>
                <a:cs typeface="Times New Roman" pitchFamily="18" charset="0"/>
              </a:rPr>
              <a:t>type data types can be specified using single quotes (' ') or double quotes (" ").</a:t>
            </a:r>
          </a:p>
          <a:p>
            <a:r>
              <a:rPr lang="en-IN" sz="2400" dirty="0" smtClean="0">
                <a:latin typeface="Times New Roman" pitchFamily="18" charset="0"/>
                <a:cs typeface="Times New Roman" pitchFamily="18" charset="0"/>
              </a:rPr>
              <a:t> It contains two data types: VARCHAR and CHAR. </a:t>
            </a:r>
          </a:p>
          <a:p>
            <a:r>
              <a:rPr lang="en-IN" sz="2400" dirty="0" smtClean="0">
                <a:latin typeface="Times New Roman" pitchFamily="18" charset="0"/>
                <a:cs typeface="Times New Roman" pitchFamily="18" charset="0"/>
              </a:rPr>
              <a:t>Hive follows C-types escape characters.</a:t>
            </a:r>
          </a:p>
          <a:p>
            <a:r>
              <a:rPr lang="en-IN" sz="2400" dirty="0" smtClean="0">
                <a:latin typeface="Times New Roman" pitchFamily="18" charset="0"/>
                <a:cs typeface="Times New Roman" pitchFamily="18" charset="0"/>
              </a:rPr>
              <a:t>The following table depicts various CHAR data types:</a:t>
            </a:r>
          </a:p>
          <a:p>
            <a:r>
              <a:rPr lang="en-IN" sz="2400" dirty="0" smtClean="0">
                <a:latin typeface="Times New Roman" pitchFamily="18" charset="0"/>
                <a:cs typeface="Times New Roman" pitchFamily="18" charset="0"/>
              </a:rPr>
              <a:t>Data Type	Length	</a:t>
            </a:r>
          </a:p>
          <a:p>
            <a:r>
              <a:rPr lang="en-IN" sz="2400" dirty="0" smtClean="0">
                <a:latin typeface="Times New Roman" pitchFamily="18" charset="0"/>
                <a:cs typeface="Times New Roman" pitchFamily="18" charset="0"/>
              </a:rPr>
              <a:t>VARCHAR	1 to 65355</a:t>
            </a:r>
          </a:p>
          <a:p>
            <a:r>
              <a:rPr lang="en-IN" sz="2400" dirty="0" smtClean="0">
                <a:latin typeface="Times New Roman" pitchFamily="18" charset="0"/>
                <a:cs typeface="Times New Roman" pitchFamily="18" charset="0"/>
              </a:rPr>
              <a:t>CHAR		255</a:t>
            </a:r>
          </a:p>
          <a:p>
            <a:endParaRPr lang="en-IN" sz="2400" dirty="0"/>
          </a:p>
          <a:p>
            <a:r>
              <a:rPr lang="en-IN" sz="2400" dirty="0" smtClean="0">
                <a:latin typeface="Times New Roman" pitchFamily="18" charset="0"/>
                <a:cs typeface="Times New Roman" pitchFamily="18" charset="0"/>
              </a:rPr>
              <a:t>Timestamp</a:t>
            </a:r>
          </a:p>
          <a:p>
            <a:r>
              <a:rPr lang="en-IN" sz="2400" dirty="0" smtClean="0">
                <a:latin typeface="Times New Roman" pitchFamily="18" charset="0"/>
                <a:cs typeface="Times New Roman" pitchFamily="18" charset="0"/>
              </a:rPr>
              <a:t>It supports traditional UNIX timestamp with optional nanosecond precision. It supports </a:t>
            </a:r>
            <a:r>
              <a:rPr lang="en-IN" sz="2400" dirty="0" err="1" smtClean="0">
                <a:latin typeface="Times New Roman" pitchFamily="18" charset="0"/>
                <a:cs typeface="Times New Roman" pitchFamily="18" charset="0"/>
              </a:rPr>
              <a:t>java.sql.Timestamp</a:t>
            </a:r>
            <a:r>
              <a:rPr lang="en-IN" sz="2400" dirty="0" smtClean="0">
                <a:latin typeface="Times New Roman" pitchFamily="18" charset="0"/>
                <a:cs typeface="Times New Roman" pitchFamily="18" charset="0"/>
              </a:rPr>
              <a:t> format “YYYY-MM-DD </a:t>
            </a:r>
            <a:r>
              <a:rPr lang="en-IN" sz="2400" dirty="0" err="1" smtClean="0">
                <a:latin typeface="Times New Roman" pitchFamily="18" charset="0"/>
                <a:cs typeface="Times New Roman" pitchFamily="18" charset="0"/>
              </a:rPr>
              <a:t>HH:MM:SS.fffffffff</a:t>
            </a:r>
            <a:r>
              <a:rPr lang="en-IN" sz="2400" dirty="0" smtClean="0">
                <a:latin typeface="Times New Roman" pitchFamily="18" charset="0"/>
                <a:cs typeface="Times New Roman" pitchFamily="18" charset="0"/>
              </a:rPr>
              <a:t>” and format “</a:t>
            </a:r>
            <a:r>
              <a:rPr lang="en-IN" sz="2400" dirty="0" err="1" smtClean="0">
                <a:latin typeface="Times New Roman" pitchFamily="18" charset="0"/>
                <a:cs typeface="Times New Roman" pitchFamily="18" charset="0"/>
              </a:rPr>
              <a:t>yyyy</a:t>
            </a:r>
            <a:r>
              <a:rPr lang="en-IN" sz="2400" dirty="0" smtClean="0">
                <a:latin typeface="Times New Roman" pitchFamily="18" charset="0"/>
                <a:cs typeface="Times New Roman" pitchFamily="18" charset="0"/>
              </a:rPr>
              <a:t>-mm-</a:t>
            </a:r>
            <a:r>
              <a:rPr lang="en-IN" sz="2400" dirty="0" err="1" smtClean="0">
                <a:latin typeface="Times New Roman" pitchFamily="18" charset="0"/>
                <a:cs typeface="Times New Roman" pitchFamily="18" charset="0"/>
              </a:rPr>
              <a:t>dd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hh:mm:ss.ffffffffff</a:t>
            </a:r>
            <a:r>
              <a:rPr lang="en-IN" sz="2400" dirty="0" smtClean="0">
                <a:latin typeface="Times New Roman" pitchFamily="18" charset="0"/>
                <a:cs typeface="Times New Roman" pitchFamily="18" charset="0"/>
              </a:rPr>
              <a:t>”.</a:t>
            </a:r>
          </a:p>
          <a:p>
            <a:endParaRPr lang="en-IN"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smtClean="0">
                <a:latin typeface="Times New Roman" pitchFamily="18" charset="0"/>
                <a:cs typeface="Times New Roman" pitchFamily="18" charset="0"/>
              </a:rPr>
              <a:t>Dates</a:t>
            </a:r>
          </a:p>
          <a:p>
            <a:r>
              <a:rPr lang="en-IN" dirty="0" smtClean="0">
                <a:latin typeface="Times New Roman" pitchFamily="18" charset="0"/>
                <a:cs typeface="Times New Roman" pitchFamily="18" charset="0"/>
              </a:rPr>
              <a:t>DATE values are described in year/month/day format in the form {{YYYY-MM-DD}}.</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Decimals</a:t>
            </a:r>
          </a:p>
          <a:p>
            <a:r>
              <a:rPr lang="en-IN" dirty="0" smtClean="0">
                <a:latin typeface="Times New Roman" pitchFamily="18" charset="0"/>
                <a:cs typeface="Times New Roman" pitchFamily="18" charset="0"/>
              </a:rPr>
              <a:t>The DECIMAL type in Hive is as same as Big Decimal format of Java. It is used for representing immutable arbitrary precision. The syntax and example is as follows:</a:t>
            </a:r>
          </a:p>
          <a:p>
            <a:r>
              <a:rPr lang="en-IN" dirty="0" smtClean="0">
                <a:latin typeface="Times New Roman" pitchFamily="18" charset="0"/>
                <a:cs typeface="Times New Roman" pitchFamily="18" charset="0"/>
              </a:rPr>
              <a:t>DECIMAL(precision, scale) decimal(10,0)</a:t>
            </a:r>
          </a:p>
          <a:p>
            <a:r>
              <a:rPr lang="en-IN" dirty="0" smtClean="0">
                <a:latin typeface="Times New Roman" pitchFamily="18" charset="0"/>
                <a:cs typeface="Times New Roman" pitchFamily="18" charset="0"/>
              </a:rPr>
              <a:t>Union Types</a:t>
            </a:r>
          </a:p>
          <a:p>
            <a:r>
              <a:rPr lang="en-IN" dirty="0" smtClean="0">
                <a:latin typeface="Times New Roman" pitchFamily="18" charset="0"/>
                <a:cs typeface="Times New Roman" pitchFamily="18" charset="0"/>
              </a:rPr>
              <a:t>Union is a collection of heterogeneous data types. You can create an instance using </a:t>
            </a:r>
            <a:r>
              <a:rPr lang="en-IN" b="1" dirty="0" smtClean="0">
                <a:latin typeface="Times New Roman" pitchFamily="18" charset="0"/>
                <a:cs typeface="Times New Roman" pitchFamily="18" charset="0"/>
              </a:rPr>
              <a:t>create union</a:t>
            </a:r>
            <a:r>
              <a:rPr lang="en-IN" dirty="0" smtClean="0">
                <a:latin typeface="Times New Roman" pitchFamily="18" charset="0"/>
                <a:cs typeface="Times New Roman" pitchFamily="18" charset="0"/>
              </a:rPr>
              <a:t>. The syntax and example is as follows:</a:t>
            </a:r>
          </a:p>
          <a:p>
            <a:r>
              <a:rPr lang="en-IN" dirty="0" smtClean="0">
                <a:latin typeface="Times New Roman" pitchFamily="18" charset="0"/>
                <a:cs typeface="Times New Roman" pitchFamily="18" charset="0"/>
              </a:rPr>
              <a:t>UNIONTYPE&lt;</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double, array&lt;string&gt;, </a:t>
            </a:r>
            <a:r>
              <a:rPr lang="en-IN" dirty="0" err="1" smtClean="0">
                <a:latin typeface="Times New Roman" pitchFamily="18" charset="0"/>
                <a:cs typeface="Times New Roman" pitchFamily="18" charset="0"/>
              </a:rPr>
              <a:t>struct</a:t>
            </a:r>
            <a:r>
              <a:rPr lang="en-IN" dirty="0" smtClean="0">
                <a:latin typeface="Times New Roman" pitchFamily="18" charset="0"/>
                <a:cs typeface="Times New Roman" pitchFamily="18" charset="0"/>
              </a:rPr>
              <a:t>&lt;a:int,b:string&gt;&gt; {0:1} {1:2.0} {2:["</a:t>
            </a:r>
            <a:r>
              <a:rPr lang="en-IN" dirty="0" err="1" smtClean="0">
                <a:latin typeface="Times New Roman" pitchFamily="18" charset="0"/>
                <a:cs typeface="Times New Roman" pitchFamily="18" charset="0"/>
              </a:rPr>
              <a:t>three","four</a:t>
            </a:r>
            <a:r>
              <a:rPr lang="en-IN" dirty="0" smtClean="0">
                <a:latin typeface="Times New Roman" pitchFamily="18" charset="0"/>
                <a:cs typeface="Times New Roman" pitchFamily="18" charset="0"/>
              </a:rPr>
              <a:t>"]} {3:{"a":5,"b":"five"}} {2:["</a:t>
            </a:r>
            <a:r>
              <a:rPr lang="en-IN" dirty="0" err="1" smtClean="0">
                <a:latin typeface="Times New Roman" pitchFamily="18" charset="0"/>
                <a:cs typeface="Times New Roman" pitchFamily="18" charset="0"/>
              </a:rPr>
              <a:t>six","seven</a:t>
            </a:r>
            <a:r>
              <a:rPr lang="en-IN" dirty="0" smtClean="0">
                <a:latin typeface="Times New Roman" pitchFamily="18" charset="0"/>
                <a:cs typeface="Times New Roman" pitchFamily="18" charset="0"/>
              </a:rPr>
              <a:t>"]} {3:{"a":8,"b":"eight"}} {0:9} {1:10.0}</a:t>
            </a:r>
            <a:endParaRPr lang="en-IN" sz="1800" dirty="0" smtClean="0">
              <a:latin typeface="Times New Roman" pitchFamily="18" charset="0"/>
              <a:cs typeface="Times New Roman" pitchFamily="18" charset="0"/>
            </a:endParaRP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Complex Types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endParaRPr lang="en-IN" dirty="0"/>
          </a:p>
          <a:p>
            <a:r>
              <a:rPr lang="en-IN" dirty="0">
                <a:latin typeface="Times New Roman" pitchFamily="18" charset="0"/>
                <a:cs typeface="Times New Roman" pitchFamily="18" charset="0"/>
              </a:rPr>
              <a:t>The Hive complex data types are as follows:</a:t>
            </a:r>
          </a:p>
          <a:p>
            <a:r>
              <a:rPr lang="en-IN" dirty="0">
                <a:latin typeface="Times New Roman" pitchFamily="18" charset="0"/>
                <a:cs typeface="Times New Roman" pitchFamily="18" charset="0"/>
              </a:rPr>
              <a:t>Arrays</a:t>
            </a:r>
          </a:p>
          <a:p>
            <a:r>
              <a:rPr lang="en-IN" dirty="0">
                <a:latin typeface="Times New Roman" pitchFamily="18" charset="0"/>
                <a:cs typeface="Times New Roman" pitchFamily="18" charset="0"/>
              </a:rPr>
              <a:t>Arrays in Hive are used the same way they are used in Java.</a:t>
            </a:r>
          </a:p>
          <a:p>
            <a:r>
              <a:rPr lang="en-IN" dirty="0">
                <a:latin typeface="Times New Roman" pitchFamily="18" charset="0"/>
                <a:cs typeface="Times New Roman" pitchFamily="18" charset="0"/>
              </a:rPr>
              <a:t>Syntax:</a:t>
            </a:r>
            <a:r>
              <a:rPr lang="en-IN" dirty="0" smtClean="0">
                <a:latin typeface="Times New Roman" pitchFamily="18" charset="0"/>
                <a:cs typeface="Times New Roman" pitchFamily="18" charset="0"/>
              </a:rPr>
              <a:t> ARRAY</a:t>
            </a:r>
            <a:r>
              <a:rPr lang="en-IN" dirty="0">
                <a:latin typeface="Times New Roman" pitchFamily="18" charset="0"/>
                <a:cs typeface="Times New Roman" pitchFamily="18" charset="0"/>
              </a:rPr>
              <a:t>&lt;</a:t>
            </a:r>
            <a:r>
              <a:rPr lang="en-IN" dirty="0" err="1">
                <a:latin typeface="Times New Roman" pitchFamily="18" charset="0"/>
                <a:cs typeface="Times New Roman" pitchFamily="18" charset="0"/>
              </a:rPr>
              <a:t>data_type</a:t>
            </a:r>
            <a:r>
              <a:rPr lang="en-IN" dirty="0">
                <a:latin typeface="Times New Roman" pitchFamily="18" charset="0"/>
                <a:cs typeface="Times New Roman" pitchFamily="18" charset="0"/>
              </a:rPr>
              <a:t>&gt;Maps</a:t>
            </a:r>
          </a:p>
          <a:p>
            <a:r>
              <a:rPr lang="en-IN" dirty="0">
                <a:latin typeface="Times New Roman" pitchFamily="18" charset="0"/>
                <a:cs typeface="Times New Roman" pitchFamily="18" charset="0"/>
              </a:rPr>
              <a:t>Maps in Hive are similar to Java Maps.</a:t>
            </a:r>
          </a:p>
          <a:p>
            <a:r>
              <a:rPr lang="en-IN" dirty="0">
                <a:latin typeface="Times New Roman" pitchFamily="18" charset="0"/>
                <a:cs typeface="Times New Roman" pitchFamily="18" charset="0"/>
              </a:rPr>
              <a:t>Syntax:</a:t>
            </a:r>
            <a:r>
              <a:rPr lang="en-IN" dirty="0" smtClean="0">
                <a:latin typeface="Times New Roman" pitchFamily="18" charset="0"/>
                <a:cs typeface="Times New Roman" pitchFamily="18" charset="0"/>
              </a:rPr>
              <a:t> MAP</a:t>
            </a:r>
            <a:r>
              <a:rPr lang="en-IN" dirty="0">
                <a:latin typeface="Times New Roman" pitchFamily="18" charset="0"/>
                <a:cs typeface="Times New Roman" pitchFamily="18" charset="0"/>
              </a:rPr>
              <a:t>&lt;</a:t>
            </a:r>
            <a:r>
              <a:rPr lang="en-IN" dirty="0" err="1" smtClean="0">
                <a:latin typeface="Times New Roman" pitchFamily="18" charset="0"/>
                <a:cs typeface="Times New Roman" pitchFamily="18" charset="0"/>
              </a:rPr>
              <a:t>primitive_type</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data_type</a:t>
            </a:r>
            <a:r>
              <a:rPr lang="en-IN" dirty="0">
                <a:latin typeface="Times New Roman" pitchFamily="18" charset="0"/>
                <a:cs typeface="Times New Roman" pitchFamily="18" charset="0"/>
              </a:rPr>
              <a:t>&gt;</a:t>
            </a:r>
            <a:r>
              <a:rPr lang="en-IN" dirty="0" err="1">
                <a:latin typeface="Times New Roman" pitchFamily="18" charset="0"/>
                <a:cs typeface="Times New Roman" pitchFamily="18" charset="0"/>
              </a:rPr>
              <a:t>Structs</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Structs</a:t>
            </a:r>
            <a:r>
              <a:rPr lang="en-IN" dirty="0">
                <a:latin typeface="Times New Roman" pitchFamily="18" charset="0"/>
                <a:cs typeface="Times New Roman" pitchFamily="18" charset="0"/>
              </a:rPr>
              <a:t> in Hive is similar to using complex data with comment.</a:t>
            </a:r>
          </a:p>
          <a:p>
            <a:r>
              <a:rPr lang="en-IN" dirty="0">
                <a:latin typeface="Times New Roman" pitchFamily="18" charset="0"/>
                <a:cs typeface="Times New Roman" pitchFamily="18" charset="0"/>
              </a:rPr>
              <a:t>Syntax:</a:t>
            </a:r>
            <a:r>
              <a:rPr lang="en-IN" dirty="0" smtClean="0">
                <a:latin typeface="Times New Roman" pitchFamily="18" charset="0"/>
                <a:cs typeface="Times New Roman" pitchFamily="18" charset="0"/>
              </a:rPr>
              <a:t> STRUCT</a:t>
            </a:r>
            <a:r>
              <a:rPr lang="en-IN" dirty="0">
                <a:latin typeface="Times New Roman" pitchFamily="18" charset="0"/>
                <a:cs typeface="Times New Roman" pitchFamily="18" charset="0"/>
              </a:rPr>
              <a:t>&lt;</a:t>
            </a:r>
            <a:r>
              <a:rPr lang="en-IN" dirty="0" err="1" smtClean="0">
                <a:latin typeface="Times New Roman" pitchFamily="18" charset="0"/>
                <a:cs typeface="Times New Roman" pitchFamily="18" charset="0"/>
              </a:rPr>
              <a:t>col_name</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data_type</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COMMENT </a:t>
            </a:r>
            <a:r>
              <a:rPr lang="en-IN" dirty="0" err="1" smtClean="0">
                <a:latin typeface="Times New Roman" pitchFamily="18" charset="0"/>
                <a:cs typeface="Times New Roman" pitchFamily="18" charset="0"/>
              </a:rPr>
              <a:t>col_comment</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HIVE FILE FORMAT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Text File</a:t>
            </a:r>
          </a:p>
          <a:p>
            <a:pPr lvl="1"/>
            <a:r>
              <a:rPr lang="en-US" dirty="0" smtClean="0">
                <a:latin typeface="Times New Roman" pitchFamily="18" charset="0"/>
                <a:cs typeface="Times New Roman" pitchFamily="18" charset="0"/>
              </a:rPr>
              <a:t>Each record is a line in the file.</a:t>
            </a:r>
          </a:p>
          <a:p>
            <a:pPr lvl="1"/>
            <a:r>
              <a:rPr lang="en-US" dirty="0" smtClean="0">
                <a:latin typeface="Times New Roman" pitchFamily="18" charset="0"/>
                <a:cs typeface="Times New Roman" pitchFamily="18" charset="0"/>
              </a:rPr>
              <a:t>Different control characters are used as delimiters.</a:t>
            </a:r>
          </a:p>
          <a:p>
            <a:pPr lvl="1"/>
            <a:r>
              <a:rPr lang="en-US" dirty="0" smtClean="0">
                <a:latin typeface="Times New Roman" pitchFamily="18" charset="0"/>
                <a:cs typeface="Times New Roman" pitchFamily="18" charset="0"/>
              </a:rPr>
              <a:t>CSV, TSV , JSON or XML </a:t>
            </a:r>
          </a:p>
          <a:p>
            <a:r>
              <a:rPr lang="en-US" dirty="0" smtClean="0">
                <a:latin typeface="Times New Roman" pitchFamily="18" charset="0"/>
                <a:cs typeface="Times New Roman" pitchFamily="18" charset="0"/>
              </a:rPr>
              <a:t>Sequential File</a:t>
            </a:r>
          </a:p>
          <a:p>
            <a:pPr lvl="1"/>
            <a:r>
              <a:rPr lang="en-US" dirty="0" smtClean="0">
                <a:latin typeface="Times New Roman" pitchFamily="18" charset="0"/>
                <a:cs typeface="Times New Roman" pitchFamily="18" charset="0"/>
              </a:rPr>
              <a:t>Sequential files are flat files that store binary key-value pairs. It includes compression.</a:t>
            </a:r>
          </a:p>
          <a:p>
            <a:r>
              <a:rPr lang="en-US" dirty="0" err="1" smtClean="0">
                <a:latin typeface="Times New Roman" pitchFamily="18" charset="0"/>
                <a:cs typeface="Times New Roman" pitchFamily="18" charset="0"/>
              </a:rPr>
              <a:t>RCFile</a:t>
            </a:r>
            <a:r>
              <a:rPr lang="en-US" dirty="0" smtClean="0">
                <a:latin typeface="Times New Roman" pitchFamily="18" charset="0"/>
                <a:cs typeface="Times New Roman" pitchFamily="18" charset="0"/>
              </a:rPr>
              <a:t> (Record Columnar File)</a:t>
            </a:r>
            <a:endParaRPr lang="en-IN"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HIVE Query Language (HQL)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Create and manage tables and partitions</a:t>
            </a:r>
          </a:p>
          <a:p>
            <a:r>
              <a:rPr lang="en-US" dirty="0" smtClean="0">
                <a:latin typeface="Times New Roman" pitchFamily="18" charset="0"/>
                <a:cs typeface="Times New Roman" pitchFamily="18" charset="0"/>
              </a:rPr>
              <a:t>Support various Relational , arithmetic and logical operators.</a:t>
            </a:r>
          </a:p>
          <a:p>
            <a:r>
              <a:rPr lang="en-US" dirty="0" smtClean="0">
                <a:latin typeface="Times New Roman" pitchFamily="18" charset="0"/>
                <a:cs typeface="Times New Roman" pitchFamily="18" charset="0"/>
              </a:rPr>
              <a:t>Evaluate functions</a:t>
            </a:r>
          </a:p>
          <a:p>
            <a:r>
              <a:rPr lang="en-US" dirty="0" smtClean="0">
                <a:latin typeface="Times New Roman" pitchFamily="18" charset="0"/>
                <a:cs typeface="Times New Roman" pitchFamily="18" charset="0"/>
              </a:rPr>
              <a:t>Download the content of a table to a local directory or result of queries to HDFS directory.</a:t>
            </a:r>
          </a:p>
          <a:p>
            <a:pPr>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Definition Language(DDL)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These statements are used to build and modify the tables and other objects.</a:t>
            </a:r>
          </a:p>
          <a:p>
            <a:r>
              <a:rPr lang="en-US" dirty="0" smtClean="0">
                <a:latin typeface="Times New Roman" pitchFamily="18" charset="0"/>
                <a:cs typeface="Times New Roman" pitchFamily="18" charset="0"/>
              </a:rPr>
              <a:t>Create/Drop/alter database</a:t>
            </a:r>
          </a:p>
          <a:p>
            <a:r>
              <a:rPr lang="en-US" dirty="0" smtClean="0">
                <a:latin typeface="Times New Roman" pitchFamily="18" charset="0"/>
                <a:cs typeface="Times New Roman" pitchFamily="18" charset="0"/>
              </a:rPr>
              <a:t>Create/drop/truncate table</a:t>
            </a:r>
          </a:p>
          <a:p>
            <a:r>
              <a:rPr lang="en-US" dirty="0" smtClean="0">
                <a:latin typeface="Times New Roman" pitchFamily="18" charset="0"/>
                <a:cs typeface="Times New Roman" pitchFamily="18" charset="0"/>
              </a:rPr>
              <a:t>Alter table/partition/column</a:t>
            </a:r>
          </a:p>
          <a:p>
            <a:r>
              <a:rPr lang="en-US" dirty="0" smtClean="0">
                <a:latin typeface="Times New Roman" pitchFamily="18" charset="0"/>
                <a:cs typeface="Times New Roman" pitchFamily="18" charset="0"/>
              </a:rPr>
              <a:t>Create/drop/alter view</a:t>
            </a:r>
          </a:p>
          <a:p>
            <a:r>
              <a:rPr lang="en-US" dirty="0" smtClean="0">
                <a:latin typeface="Times New Roman" pitchFamily="18" charset="0"/>
                <a:cs typeface="Times New Roman" pitchFamily="18" charset="0"/>
              </a:rPr>
              <a:t>Create/drop/alter index</a:t>
            </a:r>
          </a:p>
          <a:p>
            <a:r>
              <a:rPr lang="en-US" dirty="0" smtClean="0">
                <a:latin typeface="Times New Roman" pitchFamily="18" charset="0"/>
                <a:cs typeface="Times New Roman" pitchFamily="18" charset="0"/>
              </a:rPr>
              <a:t>Show</a:t>
            </a:r>
          </a:p>
          <a:p>
            <a:r>
              <a:rPr lang="en-US" dirty="0" smtClean="0">
                <a:latin typeface="Times New Roman" pitchFamily="18" charset="0"/>
                <a:cs typeface="Times New Roman" pitchFamily="18" charset="0"/>
              </a:rPr>
              <a:t>describe</a:t>
            </a: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normAutofit/>
          </a:bodyPr>
          <a:lstStyle/>
          <a:p>
            <a:r>
              <a:rPr lang="en-US" sz="4000" dirty="0" smtClean="0">
                <a:latin typeface="Times New Roman" pitchFamily="18" charset="0"/>
                <a:cs typeface="Times New Roman" pitchFamily="18" charset="0"/>
              </a:rPr>
              <a:t>PIG</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5643602"/>
          </a:xfrm>
        </p:spPr>
        <p:txBody>
          <a:bodyPr>
            <a:normAutofit fontScale="85000" lnSpcReduction="20000"/>
          </a:bodyPr>
          <a:lstStyle/>
          <a:p>
            <a:r>
              <a:rPr lang="en-US" dirty="0" smtClean="0">
                <a:latin typeface="Times New Roman" pitchFamily="18" charset="0"/>
                <a:cs typeface="Times New Roman" pitchFamily="18" charset="0"/>
              </a:rPr>
              <a:t>Introduction to  Pig</a:t>
            </a:r>
          </a:p>
          <a:p>
            <a:r>
              <a:rPr lang="en-US" dirty="0" smtClean="0">
                <a:latin typeface="Times New Roman" pitchFamily="18" charset="0"/>
                <a:cs typeface="Times New Roman" pitchFamily="18" charset="0"/>
              </a:rPr>
              <a:t>The Anatomy of Pig </a:t>
            </a:r>
          </a:p>
          <a:p>
            <a:r>
              <a:rPr lang="en-US" dirty="0" smtClean="0">
                <a:latin typeface="Times New Roman" pitchFamily="18" charset="0"/>
                <a:cs typeface="Times New Roman" pitchFamily="18" charset="0"/>
              </a:rPr>
              <a:t>Pig on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Pig Philosophy  </a:t>
            </a:r>
          </a:p>
          <a:p>
            <a:r>
              <a:rPr lang="en-US" dirty="0" smtClean="0">
                <a:latin typeface="Times New Roman" pitchFamily="18" charset="0"/>
                <a:cs typeface="Times New Roman" pitchFamily="18" charset="0"/>
              </a:rPr>
              <a:t>Use Case for Pig: ETL Processing </a:t>
            </a:r>
          </a:p>
          <a:p>
            <a:r>
              <a:rPr lang="en-US" dirty="0" smtClean="0">
                <a:latin typeface="Times New Roman" pitchFamily="18" charset="0"/>
                <a:cs typeface="Times New Roman" pitchFamily="18" charset="0"/>
              </a:rPr>
              <a:t>Pig Latin Overview  </a:t>
            </a:r>
          </a:p>
          <a:p>
            <a:r>
              <a:rPr lang="en-US" dirty="0" smtClean="0">
                <a:latin typeface="Times New Roman" pitchFamily="18" charset="0"/>
                <a:cs typeface="Times New Roman" pitchFamily="18" charset="0"/>
              </a:rPr>
              <a:t>Data Types in Pig , </a:t>
            </a:r>
          </a:p>
          <a:p>
            <a:r>
              <a:rPr lang="en-US" dirty="0" smtClean="0">
                <a:latin typeface="Times New Roman" pitchFamily="18" charset="0"/>
                <a:cs typeface="Times New Roman" pitchFamily="18" charset="0"/>
              </a:rPr>
              <a:t>Running Pig , Execution Modes of Pig, HDFS Commands, </a:t>
            </a:r>
          </a:p>
          <a:p>
            <a:r>
              <a:rPr lang="en-US" dirty="0" smtClean="0">
                <a:latin typeface="Times New Roman" pitchFamily="18" charset="0"/>
                <a:cs typeface="Times New Roman" pitchFamily="18" charset="0"/>
              </a:rPr>
              <a:t>Relational Operators, Piggy Bank , </a:t>
            </a:r>
          </a:p>
          <a:p>
            <a:r>
              <a:rPr lang="en-US" dirty="0" smtClean="0">
                <a:latin typeface="Times New Roman" pitchFamily="18" charset="0"/>
                <a:cs typeface="Times New Roman" pitchFamily="18" charset="0"/>
              </a:rPr>
              <a:t>Word Count Example using Pig ,  </a:t>
            </a:r>
          </a:p>
          <a:p>
            <a:r>
              <a:rPr lang="en-US" dirty="0" smtClean="0">
                <a:latin typeface="Times New Roman" pitchFamily="18" charset="0"/>
                <a:cs typeface="Times New Roman" pitchFamily="18" charset="0"/>
              </a:rPr>
              <a:t>Pig at Yahoo!,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Pig </a:t>
            </a:r>
            <a:r>
              <a:rPr lang="en-US" dirty="0" smtClean="0">
                <a:latin typeface="Times New Roman" pitchFamily="18" charset="0"/>
                <a:cs typeface="Times New Roman" pitchFamily="18" charset="0"/>
              </a:rPr>
              <a:t>versus Hive </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DML Data Manipulation statements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retrieve, store, modify, delete and update the data in database.</a:t>
            </a:r>
          </a:p>
          <a:p>
            <a:r>
              <a:rPr lang="en-US" dirty="0" smtClean="0">
                <a:latin typeface="Times New Roman" pitchFamily="18" charset="0"/>
                <a:cs typeface="Times New Roman" pitchFamily="18" charset="0"/>
              </a:rPr>
              <a:t>The DML commands are as follows:</a:t>
            </a:r>
          </a:p>
          <a:p>
            <a:pPr lvl="1"/>
            <a:r>
              <a:rPr lang="en-US" dirty="0" smtClean="0">
                <a:latin typeface="Times New Roman" pitchFamily="18" charset="0"/>
                <a:cs typeface="Times New Roman" pitchFamily="18" charset="0"/>
              </a:rPr>
              <a:t>Loading files into table.</a:t>
            </a:r>
          </a:p>
          <a:p>
            <a:pPr lvl="1"/>
            <a:r>
              <a:rPr lang="en-US" dirty="0" smtClean="0">
                <a:latin typeface="Times New Roman" pitchFamily="18" charset="0"/>
                <a:cs typeface="Times New Roman" pitchFamily="18" charset="0"/>
              </a:rPr>
              <a:t>Inserting data into hive tables from queries</a:t>
            </a:r>
            <a:r>
              <a:rPr lang="en-US" dirty="0" smtClean="0"/>
              <a:t>.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Databases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Create database if not exists students comment ‘student details’ with </a:t>
            </a:r>
            <a:r>
              <a:rPr lang="en-US" dirty="0" err="1" smtClean="0">
                <a:latin typeface="Times New Roman" pitchFamily="18" charset="0"/>
                <a:cs typeface="Times New Roman" pitchFamily="18" charset="0"/>
              </a:rPr>
              <a:t>dbproperties</a:t>
            </a:r>
            <a:r>
              <a:rPr lang="en-US" dirty="0" smtClean="0">
                <a:latin typeface="Times New Roman" pitchFamily="18" charset="0"/>
                <a:cs typeface="Times New Roman" pitchFamily="18" charset="0"/>
              </a:rPr>
              <a:t> (‘creator’ = ‘john’);</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To display  a list of all databases</a:t>
            </a:r>
          </a:p>
          <a:p>
            <a:pPr lvl="1"/>
            <a:r>
              <a:rPr lang="en-US" dirty="0" smtClean="0">
                <a:latin typeface="Times New Roman" pitchFamily="18" charset="0"/>
                <a:cs typeface="Times New Roman" pitchFamily="18" charset="0"/>
              </a:rPr>
              <a:t>Show databases;</a:t>
            </a:r>
          </a:p>
          <a:p>
            <a:r>
              <a:rPr lang="en-US" dirty="0" smtClean="0">
                <a:latin typeface="Times New Roman" pitchFamily="18" charset="0"/>
                <a:cs typeface="Times New Roman" pitchFamily="18" charset="0"/>
              </a:rPr>
              <a:t>To describe a database</a:t>
            </a:r>
          </a:p>
          <a:p>
            <a:pPr lvl="1"/>
            <a:r>
              <a:rPr lang="en-US" dirty="0" smtClean="0">
                <a:latin typeface="Times New Roman" pitchFamily="18" charset="0"/>
                <a:cs typeface="Times New Roman" pitchFamily="18" charset="0"/>
              </a:rPr>
              <a:t>Describe database students;</a:t>
            </a:r>
          </a:p>
          <a:p>
            <a:r>
              <a:rPr lang="en-US" dirty="0" smtClean="0">
                <a:latin typeface="Times New Roman" pitchFamily="18" charset="0"/>
                <a:cs typeface="Times New Roman" pitchFamily="18" charset="0"/>
              </a:rPr>
              <a:t>To describe the extended database</a:t>
            </a:r>
          </a:p>
          <a:p>
            <a:pPr lvl="1"/>
            <a:r>
              <a:rPr lang="en-US" dirty="0" smtClean="0">
                <a:latin typeface="Times New Roman" pitchFamily="18" charset="0"/>
                <a:cs typeface="Times New Roman" pitchFamily="18" charset="0"/>
              </a:rPr>
              <a:t>Describe database extended students;</a:t>
            </a:r>
          </a:p>
          <a:p>
            <a:r>
              <a:rPr lang="en-US" dirty="0" smtClean="0">
                <a:latin typeface="Times New Roman" pitchFamily="18" charset="0"/>
                <a:cs typeface="Times New Roman" pitchFamily="18" charset="0"/>
              </a:rPr>
              <a:t>To alter the database properties</a:t>
            </a:r>
          </a:p>
          <a:p>
            <a:pPr lvl="1"/>
            <a:r>
              <a:rPr lang="en-US" dirty="0" smtClean="0">
                <a:latin typeface="Times New Roman" pitchFamily="18" charset="0"/>
                <a:cs typeface="Times New Roman" pitchFamily="18" charset="0"/>
              </a:rPr>
              <a:t>Alter database students set </a:t>
            </a:r>
            <a:r>
              <a:rPr lang="en-US" dirty="0" err="1" smtClean="0">
                <a:latin typeface="Times New Roman" pitchFamily="18" charset="0"/>
                <a:cs typeface="Times New Roman" pitchFamily="18" charset="0"/>
              </a:rPr>
              <a:t>dbproperties</a:t>
            </a:r>
            <a:r>
              <a:rPr lang="en-US" dirty="0" smtClean="0">
                <a:latin typeface="Times New Roman" pitchFamily="18" charset="0"/>
                <a:cs typeface="Times New Roman" pitchFamily="18" charset="0"/>
              </a:rPr>
              <a:t>(‘edited-by’  = ‘</a:t>
            </a:r>
            <a:r>
              <a:rPr lang="en-US" dirty="0" err="1" smtClean="0">
                <a:latin typeface="Times New Roman" pitchFamily="18" charset="0"/>
                <a:cs typeface="Times New Roman" pitchFamily="18" charset="0"/>
              </a:rPr>
              <a:t>james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To make the database as current working database</a:t>
            </a:r>
          </a:p>
          <a:p>
            <a:pPr lvl="1"/>
            <a:r>
              <a:rPr lang="en-US" dirty="0" smtClean="0">
                <a:latin typeface="Times New Roman" pitchFamily="18" charset="0"/>
                <a:cs typeface="Times New Roman" pitchFamily="18" charset="0"/>
              </a:rPr>
              <a:t>Use students;</a:t>
            </a:r>
            <a:endParaRPr lang="en-IN"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Tables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Hive provides two kinds of tables:</a:t>
            </a:r>
          </a:p>
          <a:p>
            <a:pPr lvl="1"/>
            <a:r>
              <a:rPr lang="en-US" dirty="0" smtClean="0">
                <a:latin typeface="Times New Roman" pitchFamily="18" charset="0"/>
                <a:cs typeface="Times New Roman" pitchFamily="18" charset="0"/>
              </a:rPr>
              <a:t>Managed tables</a:t>
            </a:r>
          </a:p>
          <a:p>
            <a:pPr lvl="1"/>
            <a:r>
              <a:rPr lang="en-US" dirty="0" smtClean="0">
                <a:latin typeface="Times New Roman" pitchFamily="18" charset="0"/>
                <a:cs typeface="Times New Roman" pitchFamily="18" charset="0"/>
              </a:rPr>
              <a:t>External tables</a:t>
            </a:r>
          </a:p>
          <a:p>
            <a:r>
              <a:rPr lang="en-US" dirty="0" smtClean="0">
                <a:latin typeface="Times New Roman" pitchFamily="18" charset="0"/>
                <a:cs typeface="Times New Roman" pitchFamily="18" charset="0"/>
              </a:rPr>
              <a:t>Managed tables </a:t>
            </a:r>
          </a:p>
          <a:p>
            <a:pPr lvl="1"/>
            <a:r>
              <a:rPr lang="en-US" dirty="0" smtClean="0">
                <a:latin typeface="Times New Roman" pitchFamily="18" charset="0"/>
                <a:cs typeface="Times New Roman" pitchFamily="18" charset="0"/>
              </a:rPr>
              <a:t>Hive stores the managed tables under the warehouse folder under Hive.</a:t>
            </a:r>
          </a:p>
          <a:p>
            <a:pPr lvl="1"/>
            <a:r>
              <a:rPr lang="en-US" dirty="0" smtClean="0">
                <a:latin typeface="Times New Roman" pitchFamily="18" charset="0"/>
                <a:cs typeface="Times New Roman" pitchFamily="18" charset="0"/>
              </a:rPr>
              <a:t>The complete life cycle is managed by Hive.</a:t>
            </a:r>
          </a:p>
          <a:p>
            <a:pPr lvl="1"/>
            <a:r>
              <a:rPr lang="en-US" dirty="0" smtClean="0">
                <a:latin typeface="Times New Roman" pitchFamily="18" charset="0"/>
                <a:cs typeface="Times New Roman" pitchFamily="18" charset="0"/>
              </a:rPr>
              <a:t>When the internal table is dropped, it drops the data as well as the metadata.</a:t>
            </a:r>
            <a:endParaRPr lang="en-IN"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External or self-managed tables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When the table is dropped, it retains the data in the underlying location.</a:t>
            </a:r>
          </a:p>
          <a:p>
            <a:r>
              <a:rPr lang="en-US" dirty="0" smtClean="0">
                <a:latin typeface="Times New Roman" pitchFamily="18" charset="0"/>
                <a:cs typeface="Times New Roman" pitchFamily="18" charset="0"/>
              </a:rPr>
              <a:t>Create external table if not exists </a:t>
            </a:r>
            <a:r>
              <a:rPr lang="en-US" dirty="0" err="1" smtClean="0">
                <a:latin typeface="Times New Roman" pitchFamily="18" charset="0"/>
                <a:cs typeface="Times New Roman" pitchFamily="18" charset="0"/>
              </a:rPr>
              <a:t>ext_student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rollno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name string, </a:t>
            </a:r>
            <a:r>
              <a:rPr lang="en-US" dirty="0" err="1" smtClean="0">
                <a:latin typeface="Times New Roman" pitchFamily="18" charset="0"/>
                <a:cs typeface="Times New Roman" pitchFamily="18" charset="0"/>
              </a:rPr>
              <a:t>gpa</a:t>
            </a:r>
            <a:r>
              <a:rPr lang="en-US" dirty="0" smtClean="0">
                <a:latin typeface="Times New Roman" pitchFamily="18" charset="0"/>
                <a:cs typeface="Times New Roman" pitchFamily="18" charset="0"/>
              </a:rPr>
              <a:t> float) row format delimited fields terminated by “\t” location ‘/student’</a:t>
            </a:r>
          </a:p>
          <a:p>
            <a:r>
              <a:rPr lang="en-US" dirty="0" smtClean="0">
                <a:latin typeface="Times New Roman" pitchFamily="18" charset="0"/>
                <a:cs typeface="Times New Roman" pitchFamily="18" charset="0"/>
              </a:rPr>
              <a:t>TO load data into table from file</a:t>
            </a:r>
          </a:p>
          <a:p>
            <a:pPr lvl="1"/>
            <a:r>
              <a:rPr lang="en-US" dirty="0" smtClean="0">
                <a:latin typeface="Times New Roman" pitchFamily="18" charset="0"/>
                <a:cs typeface="Times New Roman" pitchFamily="18" charset="0"/>
              </a:rPr>
              <a:t>Load data local </a:t>
            </a:r>
            <a:r>
              <a:rPr lang="en-US" dirty="0" err="1" smtClean="0">
                <a:latin typeface="Times New Roman" pitchFamily="18" charset="0"/>
                <a:cs typeface="Times New Roman" pitchFamily="18" charset="0"/>
              </a:rPr>
              <a:t>inpth</a:t>
            </a:r>
            <a:r>
              <a:rPr lang="en-US" dirty="0" smtClean="0">
                <a:latin typeface="Times New Roman" pitchFamily="18" charset="0"/>
                <a:cs typeface="Times New Roman" pitchFamily="18" charset="0"/>
              </a:rPr>
              <a:t> ‘/root/file.tsv’ overwrite into table </a:t>
            </a:r>
            <a:r>
              <a:rPr lang="en-US" dirty="0" err="1" smtClean="0">
                <a:latin typeface="Times New Roman" pitchFamily="18" charset="0"/>
                <a:cs typeface="Times New Roman" pitchFamily="18" charset="0"/>
              </a:rPr>
              <a:t>ext_student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Query </a:t>
            </a:r>
          </a:p>
          <a:p>
            <a:pPr lvl="1"/>
            <a:r>
              <a:rPr lang="en-US" dirty="0" smtClean="0">
                <a:latin typeface="Times New Roman" pitchFamily="18" charset="0"/>
                <a:cs typeface="Times New Roman" pitchFamily="18" charset="0"/>
              </a:rPr>
              <a:t>Select * from </a:t>
            </a:r>
            <a:r>
              <a:rPr lang="en-US" dirty="0" err="1" smtClean="0">
                <a:latin typeface="Times New Roman" pitchFamily="18" charset="0"/>
                <a:cs typeface="Times New Roman" pitchFamily="18" charset="0"/>
              </a:rPr>
              <a:t>ext_student</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Partitions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Partitions split the larger dataset into more meaningful chunks.</a:t>
            </a:r>
          </a:p>
          <a:p>
            <a:pPr algn="just"/>
            <a:r>
              <a:rPr lang="en-US" dirty="0" smtClean="0">
                <a:latin typeface="Times New Roman" pitchFamily="18" charset="0"/>
                <a:cs typeface="Times New Roman" pitchFamily="18" charset="0"/>
              </a:rPr>
              <a:t>Hive provides two kinds of partitions: static and dynamic partitions.</a:t>
            </a:r>
          </a:p>
          <a:p>
            <a:pPr algn="just"/>
            <a:r>
              <a:rPr lang="en-US" dirty="0" smtClean="0">
                <a:latin typeface="Times New Roman" pitchFamily="18" charset="0"/>
                <a:cs typeface="Times New Roman" pitchFamily="18" charset="0"/>
              </a:rPr>
              <a:t>Static : static partitions comprise columns whose values are known at compile time.</a:t>
            </a:r>
          </a:p>
          <a:p>
            <a:pPr algn="just"/>
            <a:r>
              <a:rPr lang="en-US" dirty="0" smtClean="0">
                <a:latin typeface="Times New Roman" pitchFamily="18" charset="0"/>
                <a:cs typeface="Times New Roman" pitchFamily="18" charset="0"/>
              </a:rPr>
              <a:t>Create table if not exists </a:t>
            </a:r>
            <a:r>
              <a:rPr lang="en-US" dirty="0" err="1" smtClean="0">
                <a:latin typeface="Times New Roman" pitchFamily="18" charset="0"/>
                <a:cs typeface="Times New Roman" pitchFamily="18" charset="0"/>
              </a:rPr>
              <a:t>static_part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rollno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name string) partitioned by (</a:t>
            </a:r>
            <a:r>
              <a:rPr lang="en-US" dirty="0" err="1" smtClean="0">
                <a:latin typeface="Times New Roman" pitchFamily="18" charset="0"/>
                <a:cs typeface="Times New Roman" pitchFamily="18" charset="0"/>
              </a:rPr>
              <a:t>gpa</a:t>
            </a:r>
            <a:r>
              <a:rPr lang="en-US" dirty="0" smtClean="0">
                <a:latin typeface="Times New Roman" pitchFamily="18" charset="0"/>
                <a:cs typeface="Times New Roman" pitchFamily="18" charset="0"/>
              </a:rPr>
              <a:t> float) row format delimited fields terminated by ‘\t’;</a:t>
            </a:r>
            <a:endParaRPr lang="en-IN"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Bucketing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a partition, it will create  a partition for each unique value of the column.</a:t>
            </a:r>
          </a:p>
          <a:p>
            <a:pPr algn="just"/>
            <a:r>
              <a:rPr lang="en-US" dirty="0" smtClean="0">
                <a:latin typeface="Times New Roman" pitchFamily="18" charset="0"/>
                <a:cs typeface="Times New Roman" pitchFamily="18" charset="0"/>
              </a:rPr>
              <a:t>A bucket is a file whereas a partition is a directory</a:t>
            </a:r>
          </a:p>
          <a:p>
            <a:pPr algn="just"/>
            <a:r>
              <a:rPr lang="en-US" dirty="0" smtClean="0">
                <a:latin typeface="Times New Roman" pitchFamily="18" charset="0"/>
                <a:cs typeface="Times New Roman" pitchFamily="18" charset="0"/>
              </a:rPr>
              <a:t>Set </a:t>
            </a:r>
            <a:r>
              <a:rPr lang="en-US" dirty="0" err="1" smtClean="0">
                <a:latin typeface="Times New Roman" pitchFamily="18" charset="0"/>
                <a:cs typeface="Times New Roman" pitchFamily="18" charset="0"/>
              </a:rPr>
              <a:t>hive.enforce.bucketing</a:t>
            </a:r>
            <a:r>
              <a:rPr lang="en-US" dirty="0" smtClean="0">
                <a:latin typeface="Times New Roman" pitchFamily="18" charset="0"/>
                <a:cs typeface="Times New Roman" pitchFamily="18" charset="0"/>
              </a:rPr>
              <a:t>=true</a:t>
            </a:r>
          </a:p>
          <a:p>
            <a:pPr algn="just"/>
            <a:r>
              <a:rPr lang="en-US" dirty="0" smtClean="0">
                <a:latin typeface="Times New Roman" pitchFamily="18" charset="0"/>
                <a:cs typeface="Times New Roman" pitchFamily="18" charset="0"/>
              </a:rPr>
              <a:t>Crate table if not exists student (</a:t>
            </a:r>
            <a:r>
              <a:rPr lang="en-US" dirty="0" err="1" smtClean="0">
                <a:latin typeface="Times New Roman" pitchFamily="18" charset="0"/>
                <a:cs typeface="Times New Roman" pitchFamily="18" charset="0"/>
              </a:rPr>
              <a:t>rollno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int,name</a:t>
            </a:r>
            <a:r>
              <a:rPr lang="en-US" dirty="0" smtClean="0">
                <a:latin typeface="Times New Roman" pitchFamily="18" charset="0"/>
                <a:cs typeface="Times New Roman" pitchFamily="18" charset="0"/>
              </a:rPr>
              <a:t> string, grade float) clustered by (grade) into 3 buckets;</a:t>
            </a:r>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User Defined Functions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We can use custom functions by defining the User-Defined Function (UDF)</a:t>
            </a:r>
          </a:p>
          <a:p>
            <a:r>
              <a:rPr lang="en-US" dirty="0" smtClean="0">
                <a:latin typeface="Times New Roman" pitchFamily="18" charset="0"/>
                <a:cs typeface="Times New Roman" pitchFamily="18" charset="0"/>
              </a:rPr>
              <a:t>1. Write java code</a:t>
            </a:r>
          </a:p>
          <a:p>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org.apache.hadoop.hive.ql.exec.UDF</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Convert java  program into jar</a:t>
            </a:r>
          </a:p>
          <a:p>
            <a:r>
              <a:rPr lang="en-US" dirty="0" smtClean="0">
                <a:latin typeface="Times New Roman" pitchFamily="18" charset="0"/>
                <a:cs typeface="Times New Roman" pitchFamily="18" charset="0"/>
              </a:rPr>
              <a:t>Then execute</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29600" cy="642942"/>
          </a:xfrm>
        </p:spPr>
        <p:txBody>
          <a:bodyPr>
            <a:normAutofit fontScale="90000"/>
          </a:bodyPr>
          <a:lstStyle/>
          <a:p>
            <a:r>
              <a:rPr lang="en-US" dirty="0" smtClean="0">
                <a:latin typeface="Times New Roman" pitchFamily="18" charset="0"/>
                <a:cs typeface="Times New Roman" pitchFamily="18" charset="0"/>
              </a:rPr>
              <a:t>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785794"/>
            <a:ext cx="8229600" cy="5857916"/>
          </a:xfrm>
        </p:spPr>
        <p:txBody>
          <a:bodyPr>
            <a:noAutofit/>
          </a:bodyPr>
          <a:lstStyle/>
          <a:p>
            <a:r>
              <a:rPr lang="en-IN" sz="2800" dirty="0">
                <a:latin typeface="Times New Roman" pitchFamily="18" charset="0"/>
                <a:cs typeface="Times New Roman" pitchFamily="18" charset="0"/>
              </a:rPr>
              <a:t>Hive is a </a:t>
            </a:r>
            <a:r>
              <a:rPr lang="en-IN" sz="2800" dirty="0" smtClean="0">
                <a:latin typeface="Times New Roman" pitchFamily="18" charset="0"/>
                <a:cs typeface="Times New Roman" pitchFamily="18" charset="0"/>
              </a:rPr>
              <a:t>Data Warehousing tool. </a:t>
            </a:r>
          </a:p>
          <a:p>
            <a:r>
              <a:rPr lang="en-IN" sz="2800" dirty="0" smtClean="0">
                <a:latin typeface="Times New Roman" pitchFamily="18" charset="0"/>
                <a:cs typeface="Times New Roman" pitchFamily="18" charset="0"/>
              </a:rPr>
              <a:t>Developed by </a:t>
            </a:r>
            <a:r>
              <a:rPr lang="en-IN" sz="2800" dirty="0" err="1" smtClean="0">
                <a:latin typeface="Times New Roman" pitchFamily="18" charset="0"/>
                <a:cs typeface="Times New Roman" pitchFamily="18" charset="0"/>
              </a:rPr>
              <a:t>Facebook</a:t>
            </a:r>
            <a:r>
              <a:rPr lang="en-IN" sz="2800" dirty="0" smtClean="0">
                <a:latin typeface="Times New Roman" pitchFamily="18" charset="0"/>
                <a:cs typeface="Times New Roman" pitchFamily="18" charset="0"/>
              </a:rPr>
              <a:t> to manage their ever-growing volumes of log data in the year 2007. </a:t>
            </a:r>
          </a:p>
          <a:p>
            <a:r>
              <a:rPr lang="en-US" sz="2800" dirty="0" smtClean="0">
                <a:latin typeface="Times New Roman" pitchFamily="18" charset="0"/>
                <a:cs typeface="Times New Roman" pitchFamily="18" charset="0"/>
              </a:rPr>
              <a:t>In 2008 it became Apache </a:t>
            </a:r>
            <a:r>
              <a:rPr lang="en-US" sz="2800" dirty="0" err="1" smtClean="0">
                <a:latin typeface="Times New Roman" pitchFamily="18" charset="0"/>
                <a:cs typeface="Times New Roman" pitchFamily="18" charset="0"/>
              </a:rPr>
              <a:t>Hadoop</a:t>
            </a:r>
            <a:r>
              <a:rPr lang="en-US" sz="2800" dirty="0" smtClean="0">
                <a:latin typeface="Times New Roman" pitchFamily="18" charset="0"/>
                <a:cs typeface="Times New Roman" pitchFamily="18" charset="0"/>
              </a:rPr>
              <a:t> sub-project.</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Hive is used to query structured </a:t>
            </a:r>
            <a:r>
              <a:rPr lang="en-IN" sz="2800" dirty="0">
                <a:latin typeface="Times New Roman" pitchFamily="18" charset="0"/>
                <a:cs typeface="Times New Roman" pitchFamily="18" charset="0"/>
              </a:rPr>
              <a:t>data </a:t>
            </a:r>
            <a:r>
              <a:rPr lang="en-IN" sz="2800" dirty="0" smtClean="0">
                <a:latin typeface="Times New Roman" pitchFamily="18" charset="0"/>
                <a:cs typeface="Times New Roman" pitchFamily="18" charset="0"/>
              </a:rPr>
              <a:t>built on top of </a:t>
            </a:r>
            <a:r>
              <a:rPr lang="en-IN" sz="2800" dirty="0" err="1" smtClean="0">
                <a:latin typeface="Times New Roman" pitchFamily="18" charset="0"/>
                <a:cs typeface="Times New Roman" pitchFamily="18" charset="0"/>
              </a:rPr>
              <a:t>Hadoop</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It </a:t>
            </a:r>
            <a:r>
              <a:rPr lang="en-IN" sz="2800" dirty="0">
                <a:latin typeface="Times New Roman" pitchFamily="18" charset="0"/>
                <a:cs typeface="Times New Roman" pitchFamily="18" charset="0"/>
              </a:rPr>
              <a:t>resides on top of </a:t>
            </a:r>
            <a:r>
              <a:rPr lang="en-IN" sz="2800" dirty="0" err="1">
                <a:latin typeface="Times New Roman" pitchFamily="18" charset="0"/>
                <a:cs typeface="Times New Roman" pitchFamily="18" charset="0"/>
              </a:rPr>
              <a:t>Hadoop</a:t>
            </a:r>
            <a:r>
              <a:rPr lang="en-IN" sz="2800" dirty="0">
                <a:latin typeface="Times New Roman" pitchFamily="18" charset="0"/>
                <a:cs typeface="Times New Roman" pitchFamily="18" charset="0"/>
              </a:rPr>
              <a:t> to summarize Big Data, and makes querying and analyzing easy</a:t>
            </a:r>
            <a:r>
              <a:rPr lang="en-IN"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Hive makes use of the following:</a:t>
            </a:r>
          </a:p>
          <a:p>
            <a:pPr lvl="1"/>
            <a:r>
              <a:rPr lang="en-US" dirty="0" smtClean="0">
                <a:latin typeface="Times New Roman" pitchFamily="18" charset="0"/>
                <a:cs typeface="Times New Roman" pitchFamily="18" charset="0"/>
              </a:rPr>
              <a:t>HDFS FOR storage</a:t>
            </a:r>
          </a:p>
          <a:p>
            <a:pPr lvl="1"/>
            <a:r>
              <a:rPr lang="en-US" dirty="0" err="1" smtClean="0">
                <a:latin typeface="Times New Roman" pitchFamily="18" charset="0"/>
                <a:cs typeface="Times New Roman" pitchFamily="18" charset="0"/>
              </a:rPr>
              <a:t>MapReduce</a:t>
            </a:r>
            <a:r>
              <a:rPr lang="en-US" dirty="0" smtClean="0">
                <a:latin typeface="Times New Roman" pitchFamily="18" charset="0"/>
                <a:cs typeface="Times New Roman" pitchFamily="18" charset="0"/>
              </a:rPr>
              <a:t> for execution</a:t>
            </a:r>
          </a:p>
          <a:p>
            <a:pPr lvl="1"/>
            <a:r>
              <a:rPr lang="en-US" dirty="0" smtClean="0">
                <a:latin typeface="Times New Roman" pitchFamily="18" charset="0"/>
                <a:cs typeface="Times New Roman" pitchFamily="18" charset="0"/>
              </a:rPr>
              <a:t>Stores metadata in an RDBMS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HIVE is a data warehousing tool.</a:t>
            </a:r>
          </a:p>
          <a:p>
            <a:r>
              <a:rPr lang="en-US" dirty="0" smtClean="0">
                <a:latin typeface="Times New Roman" pitchFamily="18" charset="0"/>
                <a:cs typeface="Times New Roman" pitchFamily="18" charset="0"/>
              </a:rPr>
              <a:t>Hive suitable for Data warehousing applications.</a:t>
            </a:r>
          </a:p>
          <a:p>
            <a:r>
              <a:rPr lang="en-US" dirty="0" smtClean="0">
                <a:latin typeface="Times New Roman" pitchFamily="18" charset="0"/>
                <a:cs typeface="Times New Roman" pitchFamily="18" charset="0"/>
              </a:rPr>
              <a:t>Hive processes batch jobs on huge data that is immutable.</a:t>
            </a:r>
          </a:p>
          <a:p>
            <a:r>
              <a:rPr lang="en-US" dirty="0" smtClean="0">
                <a:latin typeface="Times New Roman" pitchFamily="18" charset="0"/>
                <a:cs typeface="Times New Roman" pitchFamily="18" charset="0"/>
              </a:rPr>
              <a:t>Web logs, Applications logs.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Recent Releases of 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14282" y="1643050"/>
            <a:ext cx="3114668" cy="4525963"/>
          </a:xfrm>
        </p:spPr>
        <p:txBody>
          <a:bodyPr/>
          <a:lstStyle/>
          <a:p>
            <a:r>
              <a:rPr lang="en-US" dirty="0" smtClean="0">
                <a:latin typeface="Times New Roman" pitchFamily="18" charset="0"/>
                <a:cs typeface="Times New Roman" pitchFamily="18" charset="0"/>
              </a:rPr>
              <a:t>Hive 0.10</a:t>
            </a:r>
          </a:p>
          <a:p>
            <a:pPr lvl="1"/>
            <a:r>
              <a:rPr lang="en-US" dirty="0" smtClean="0">
                <a:latin typeface="Times New Roman" pitchFamily="18" charset="0"/>
                <a:cs typeface="Times New Roman" pitchFamily="18" charset="0"/>
              </a:rPr>
              <a:t>Batch</a:t>
            </a:r>
          </a:p>
          <a:p>
            <a:pPr lvl="1"/>
            <a:r>
              <a:rPr lang="en-US" dirty="0" smtClean="0">
                <a:latin typeface="Times New Roman" pitchFamily="18" charset="0"/>
                <a:cs typeface="Times New Roman" pitchFamily="18" charset="0"/>
              </a:rPr>
              <a:t>Read-Only Data</a:t>
            </a:r>
          </a:p>
          <a:p>
            <a:pPr lvl="1"/>
            <a:r>
              <a:rPr lang="en-US" dirty="0" err="1" smtClean="0">
                <a:latin typeface="Times New Roman" pitchFamily="18" charset="0"/>
                <a:cs typeface="Times New Roman" pitchFamily="18" charset="0"/>
              </a:rPr>
              <a:t>HiveQL</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MR</a:t>
            </a:r>
            <a:endParaRPr lang="en-IN" dirty="0">
              <a:latin typeface="Times New Roman" pitchFamily="18" charset="0"/>
              <a:cs typeface="Times New Roman" pitchFamily="18" charset="0"/>
            </a:endParaRPr>
          </a:p>
        </p:txBody>
      </p:sp>
      <p:sp>
        <p:nvSpPr>
          <p:cNvPr id="5" name="Content Placeholder 2"/>
          <p:cNvSpPr txBox="1">
            <a:spLocks/>
          </p:cNvSpPr>
          <p:nvPr/>
        </p:nvSpPr>
        <p:spPr>
          <a:xfrm>
            <a:off x="5643570" y="1571612"/>
            <a:ext cx="3357586"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Hive 0.14</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latin typeface="Times New Roman" pitchFamily="18" charset="0"/>
                <a:cs typeface="Times New Roman" pitchFamily="18" charset="0"/>
              </a:rPr>
              <a:t>Transactions with ACID semantics</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Cost based optimizer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latin typeface="Times New Roman" pitchFamily="18" charset="0"/>
                <a:cs typeface="Times New Roman" pitchFamily="18" charset="0"/>
              </a:rPr>
              <a:t>SQL temporary tables. </a:t>
            </a:r>
            <a:endParaRPr kumimoji="0" lang="en-IN"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Content Placeholder 2"/>
          <p:cNvSpPr txBox="1">
            <a:spLocks/>
          </p:cNvSpPr>
          <p:nvPr/>
        </p:nvSpPr>
        <p:spPr>
          <a:xfrm>
            <a:off x="2643174" y="1643050"/>
            <a:ext cx="3071834" cy="4525963"/>
          </a:xfrm>
          <a:prstGeom prst="rect">
            <a:avLst/>
          </a:prstGeom>
        </p:spPr>
        <p:txBody>
          <a:bodyPr vert="horz" lIns="91440" tIns="45720" rIns="91440" bIns="45720" rtlCol="0">
            <a:normAutofit/>
          </a:bodyPr>
          <a:lstStyle/>
          <a:p>
            <a:pPr>
              <a:buFont typeface="Arial" pitchFamily="34" charset="0"/>
              <a:buChar char="•"/>
            </a:pPr>
            <a:r>
              <a:rPr lang="en-US" sz="3200" dirty="0" smtClean="0">
                <a:latin typeface="Times New Roman" pitchFamily="18" charset="0"/>
                <a:cs typeface="Times New Roman" pitchFamily="18" charset="0"/>
              </a:rPr>
              <a:t>Hive</a:t>
            </a:r>
            <a:r>
              <a:rPr lang="en-US" sz="2400" dirty="0" smtClean="0">
                <a:latin typeface="Times New Roman" pitchFamily="18" charset="0"/>
                <a:cs typeface="Times New Roman" pitchFamily="18" charset="0"/>
              </a:rPr>
              <a:t> 0.13</a:t>
            </a:r>
          </a:p>
          <a:p>
            <a:pPr lvl="1"/>
            <a:r>
              <a:rPr lang="en-US" sz="2800" dirty="0" smtClean="0">
                <a:latin typeface="Times New Roman" pitchFamily="18" charset="0"/>
                <a:cs typeface="Times New Roman" pitchFamily="18" charset="0"/>
              </a:rPr>
              <a:t>-Interactive</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-Read-Only</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Data</a:t>
            </a:r>
          </a:p>
          <a:p>
            <a:pPr lvl="1"/>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Substantial</a:t>
            </a:r>
            <a:r>
              <a:rPr lang="en-US" sz="2400" dirty="0" smtClean="0">
                <a:latin typeface="Times New Roman" pitchFamily="18" charset="0"/>
                <a:cs typeface="Times New Roman" pitchFamily="18" charset="0"/>
              </a:rPr>
              <a:t> SQL</a:t>
            </a:r>
          </a:p>
          <a:p>
            <a:pPr lvl="1"/>
            <a:r>
              <a:rPr lang="en-US" sz="2800" dirty="0" smtClean="0">
                <a:latin typeface="Times New Roman" pitchFamily="18" charset="0"/>
                <a:cs typeface="Times New Roman" pitchFamily="18" charset="0"/>
              </a:rPr>
              <a:t>- MR</a:t>
            </a:r>
            <a:r>
              <a:rPr lang="en-US" sz="2400" dirty="0" smtClean="0">
                <a:latin typeface="Times New Roman" pitchFamily="18" charset="0"/>
                <a:cs typeface="Times New Roman" pitchFamily="18" charset="0"/>
              </a:rPr>
              <a:t>, TEZ</a:t>
            </a: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Features of 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Font typeface="Arial" pitchFamily="34" charset="0"/>
              <a:buChar char="•"/>
            </a:pPr>
            <a:r>
              <a:rPr lang="en-IN" dirty="0" smtClean="0">
                <a:latin typeface="Times New Roman" pitchFamily="18" charset="0"/>
                <a:cs typeface="Times New Roman" pitchFamily="18" charset="0"/>
              </a:rPr>
              <a:t>It is similar to SQL.</a:t>
            </a:r>
          </a:p>
          <a:p>
            <a:pPr lvl="1">
              <a:buFont typeface="Arial" pitchFamily="34" charset="0"/>
              <a:buChar char="•"/>
            </a:pPr>
            <a:r>
              <a:rPr lang="en-IN" dirty="0" smtClean="0">
                <a:latin typeface="Times New Roman" pitchFamily="18" charset="0"/>
                <a:cs typeface="Times New Roman" pitchFamily="18" charset="0"/>
              </a:rPr>
              <a:t>It provides SQL type language for querying called </a:t>
            </a:r>
            <a:r>
              <a:rPr lang="en-IN" dirty="0" err="1" smtClean="0">
                <a:latin typeface="Times New Roman" pitchFamily="18" charset="0"/>
                <a:cs typeface="Times New Roman" pitchFamily="18" charset="0"/>
              </a:rPr>
              <a:t>HiveQL</a:t>
            </a:r>
            <a:r>
              <a:rPr lang="en-IN" dirty="0" smtClean="0">
                <a:latin typeface="Times New Roman" pitchFamily="18" charset="0"/>
                <a:cs typeface="Times New Roman" pitchFamily="18" charset="0"/>
              </a:rPr>
              <a:t> or HQL, which is easy to code.</a:t>
            </a:r>
          </a:p>
          <a:p>
            <a:pPr lvl="1">
              <a:buFont typeface="Arial" pitchFamily="34" charset="0"/>
              <a:buChar char="•"/>
            </a:pPr>
            <a:r>
              <a:rPr lang="en-IN" dirty="0" smtClean="0">
                <a:latin typeface="Times New Roman" pitchFamily="18" charset="0"/>
                <a:cs typeface="Times New Roman" pitchFamily="18" charset="0"/>
              </a:rPr>
              <a:t>Hive supports rich data types such as </a:t>
            </a:r>
            <a:r>
              <a:rPr lang="en-IN" dirty="0" err="1" smtClean="0">
                <a:latin typeface="Times New Roman" pitchFamily="18" charset="0"/>
                <a:cs typeface="Times New Roman" pitchFamily="18" charset="0"/>
              </a:rPr>
              <a:t>structs</a:t>
            </a:r>
            <a:r>
              <a:rPr lang="en-IN" dirty="0" smtClean="0">
                <a:latin typeface="Times New Roman" pitchFamily="18" charset="0"/>
                <a:cs typeface="Times New Roman" pitchFamily="18" charset="0"/>
              </a:rPr>
              <a:t>, lists, and maps.</a:t>
            </a:r>
          </a:p>
          <a:p>
            <a:pPr lvl="1">
              <a:buFont typeface="Arial" pitchFamily="34" charset="0"/>
              <a:buChar char="•"/>
            </a:pPr>
            <a:r>
              <a:rPr lang="en-IN" dirty="0" smtClean="0">
                <a:latin typeface="Times New Roman" pitchFamily="18" charset="0"/>
                <a:cs typeface="Times New Roman" pitchFamily="18" charset="0"/>
              </a:rPr>
              <a:t>Hive </a:t>
            </a:r>
            <a:r>
              <a:rPr lang="en-IN" dirty="0" err="1" smtClean="0">
                <a:latin typeface="Times New Roman" pitchFamily="18" charset="0"/>
                <a:cs typeface="Times New Roman" pitchFamily="18" charset="0"/>
              </a:rPr>
              <a:t>suppots</a:t>
            </a:r>
            <a:r>
              <a:rPr lang="en-IN" dirty="0" smtClean="0">
                <a:latin typeface="Times New Roman" pitchFamily="18" charset="0"/>
                <a:cs typeface="Times New Roman" pitchFamily="18" charset="0"/>
              </a:rPr>
              <a:t> SQL filters, group-by and order-by clauses.</a:t>
            </a:r>
          </a:p>
          <a:p>
            <a:pPr lvl="1">
              <a:buFont typeface="Arial" pitchFamily="34" charset="0"/>
              <a:buChar char="•"/>
            </a:pPr>
            <a:r>
              <a:rPr lang="en-IN" dirty="0" smtClean="0">
                <a:latin typeface="Times New Roman" pitchFamily="18" charset="0"/>
                <a:cs typeface="Times New Roman" pitchFamily="18" charset="0"/>
              </a:rPr>
              <a:t>Custom types, custom functions can be defined.</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Hive Data Units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Databases : The namespace for tables</a:t>
            </a:r>
          </a:p>
          <a:p>
            <a:pPr algn="just"/>
            <a:r>
              <a:rPr lang="en-US" dirty="0" smtClean="0">
                <a:latin typeface="Times New Roman" pitchFamily="18" charset="0"/>
                <a:cs typeface="Times New Roman" pitchFamily="18" charset="0"/>
              </a:rPr>
              <a:t>Tables: Set of records that have similar schema.</a:t>
            </a:r>
          </a:p>
          <a:p>
            <a:pPr algn="just"/>
            <a:r>
              <a:rPr lang="en-US" dirty="0" smtClean="0">
                <a:latin typeface="Times New Roman" pitchFamily="18" charset="0"/>
                <a:cs typeface="Times New Roman" pitchFamily="18" charset="0"/>
              </a:rPr>
              <a:t>Partitions: Logical separations of data based on classification of given information as per specific attributes.</a:t>
            </a:r>
          </a:p>
          <a:p>
            <a:pPr algn="just"/>
            <a:r>
              <a:rPr lang="en-US" dirty="0" smtClean="0">
                <a:latin typeface="Times New Roman" pitchFamily="18" charset="0"/>
                <a:cs typeface="Times New Roman" pitchFamily="18" charset="0"/>
              </a:rPr>
              <a:t>Buckets or clusters : Similar to partitions but uses hash function to segregate data and determines the cluster or bucket into which the record should be placed.</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units arranged in HIVE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Databases</a:t>
            </a:r>
            <a:endParaRPr lang="en-IN" dirty="0">
              <a:latin typeface="Times New Roman" pitchFamily="18" charset="0"/>
              <a:cs typeface="Times New Roman" pitchFamily="18" charset="0"/>
            </a:endParaRPr>
          </a:p>
        </p:txBody>
      </p:sp>
      <p:sp>
        <p:nvSpPr>
          <p:cNvPr id="4" name="Rectangle 3"/>
          <p:cNvSpPr/>
          <p:nvPr/>
        </p:nvSpPr>
        <p:spPr>
          <a:xfrm>
            <a:off x="642910" y="2143116"/>
            <a:ext cx="8001056" cy="4286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IN" dirty="0"/>
          </a:p>
        </p:txBody>
      </p:sp>
      <p:sp>
        <p:nvSpPr>
          <p:cNvPr id="5" name="Rounded Rectangle 4"/>
          <p:cNvSpPr/>
          <p:nvPr/>
        </p:nvSpPr>
        <p:spPr>
          <a:xfrm>
            <a:off x="1142976" y="2786058"/>
            <a:ext cx="6500858" cy="32861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TextBox 5"/>
          <p:cNvSpPr txBox="1"/>
          <p:nvPr/>
        </p:nvSpPr>
        <p:spPr>
          <a:xfrm>
            <a:off x="1214414" y="2357430"/>
            <a:ext cx="1857388" cy="369332"/>
          </a:xfrm>
          <a:prstGeom prst="rect">
            <a:avLst/>
          </a:prstGeom>
          <a:noFill/>
        </p:spPr>
        <p:txBody>
          <a:bodyPr wrap="square" rtlCol="0">
            <a:spAutoFit/>
          </a:bodyPr>
          <a:lstStyle/>
          <a:p>
            <a:r>
              <a:rPr lang="en-US" dirty="0" smtClean="0">
                <a:solidFill>
                  <a:schemeClr val="bg1"/>
                </a:solidFill>
              </a:rPr>
              <a:t>Tables</a:t>
            </a:r>
            <a:endParaRPr lang="en-IN" dirty="0">
              <a:solidFill>
                <a:schemeClr val="bg1"/>
              </a:solidFill>
            </a:endParaRPr>
          </a:p>
        </p:txBody>
      </p:sp>
      <p:sp>
        <p:nvSpPr>
          <p:cNvPr id="8" name="TextBox 7"/>
          <p:cNvSpPr txBox="1"/>
          <p:nvPr/>
        </p:nvSpPr>
        <p:spPr>
          <a:xfrm>
            <a:off x="1571604" y="3214686"/>
            <a:ext cx="1928826" cy="369332"/>
          </a:xfrm>
          <a:prstGeom prst="rect">
            <a:avLst/>
          </a:prstGeom>
          <a:noFill/>
        </p:spPr>
        <p:txBody>
          <a:bodyPr wrap="square" rtlCol="0">
            <a:spAutoFit/>
          </a:bodyPr>
          <a:lstStyle/>
          <a:p>
            <a:r>
              <a:rPr lang="en-US" dirty="0" smtClean="0"/>
              <a:t>Partitions</a:t>
            </a:r>
            <a:endParaRPr lang="en-IN" dirty="0"/>
          </a:p>
        </p:txBody>
      </p:sp>
      <p:sp>
        <p:nvSpPr>
          <p:cNvPr id="10" name="TextBox 9"/>
          <p:cNvSpPr txBox="1"/>
          <p:nvPr/>
        </p:nvSpPr>
        <p:spPr>
          <a:xfrm>
            <a:off x="5000628" y="3286124"/>
            <a:ext cx="1643074" cy="369332"/>
          </a:xfrm>
          <a:prstGeom prst="rect">
            <a:avLst/>
          </a:prstGeom>
          <a:noFill/>
        </p:spPr>
        <p:txBody>
          <a:bodyPr wrap="square" rtlCol="0">
            <a:spAutoFit/>
          </a:bodyPr>
          <a:lstStyle/>
          <a:p>
            <a:r>
              <a:rPr lang="en-US" dirty="0" smtClean="0"/>
              <a:t>Buckets</a:t>
            </a:r>
            <a:endParaRPr lang="en-IN" dirty="0"/>
          </a:p>
        </p:txBody>
      </p:sp>
      <p:grpSp>
        <p:nvGrpSpPr>
          <p:cNvPr id="9" name="Group 13"/>
          <p:cNvGrpSpPr/>
          <p:nvPr/>
        </p:nvGrpSpPr>
        <p:grpSpPr>
          <a:xfrm>
            <a:off x="2000232" y="3500438"/>
            <a:ext cx="2357454" cy="2286016"/>
            <a:chOff x="2000232" y="3500438"/>
            <a:chExt cx="2357454" cy="2286016"/>
          </a:xfrm>
        </p:grpSpPr>
        <p:sp>
          <p:nvSpPr>
            <p:cNvPr id="7" name="Rounded Rectangle 6"/>
            <p:cNvSpPr/>
            <p:nvPr/>
          </p:nvSpPr>
          <p:spPr>
            <a:xfrm>
              <a:off x="2000232" y="3500438"/>
              <a:ext cx="2357454" cy="2286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428860" y="4286256"/>
              <a:ext cx="1643074"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IN" dirty="0"/>
            </a:p>
          </p:txBody>
        </p:sp>
      </p:grpSp>
      <p:sp>
        <p:nvSpPr>
          <p:cNvPr id="12" name="TextBox 11"/>
          <p:cNvSpPr txBox="1"/>
          <p:nvPr/>
        </p:nvSpPr>
        <p:spPr>
          <a:xfrm>
            <a:off x="5572132" y="4143380"/>
            <a:ext cx="1000595" cy="369332"/>
          </a:xfrm>
          <a:prstGeom prst="rect">
            <a:avLst/>
          </a:prstGeom>
          <a:noFill/>
        </p:spPr>
        <p:txBody>
          <a:bodyPr wrap="none" rtlCol="0">
            <a:spAutoFit/>
          </a:bodyPr>
          <a:lstStyle/>
          <a:p>
            <a:r>
              <a:rPr lang="en-US" dirty="0" smtClean="0">
                <a:solidFill>
                  <a:schemeClr val="bg1"/>
                </a:solidFill>
              </a:rPr>
              <a:t>Columns</a:t>
            </a:r>
            <a:endParaRPr lang="en-IN" dirty="0">
              <a:solidFill>
                <a:schemeClr val="bg1"/>
              </a:solidFill>
            </a:endParaRPr>
          </a:p>
        </p:txBody>
      </p:sp>
      <p:sp>
        <p:nvSpPr>
          <p:cNvPr id="13" name="TextBox 12"/>
          <p:cNvSpPr txBox="1"/>
          <p:nvPr/>
        </p:nvSpPr>
        <p:spPr>
          <a:xfrm>
            <a:off x="2214546" y="3857628"/>
            <a:ext cx="1071570" cy="369332"/>
          </a:xfrm>
          <a:prstGeom prst="rect">
            <a:avLst/>
          </a:prstGeom>
          <a:noFill/>
        </p:spPr>
        <p:txBody>
          <a:bodyPr wrap="square" rtlCol="0">
            <a:spAutoFit/>
          </a:bodyPr>
          <a:lstStyle/>
          <a:p>
            <a:r>
              <a:rPr lang="en-US" dirty="0" smtClean="0">
                <a:solidFill>
                  <a:schemeClr val="bg1"/>
                </a:solidFill>
              </a:rPr>
              <a:t>Columns</a:t>
            </a:r>
            <a:endParaRPr lang="en-IN" dirty="0">
              <a:solidFill>
                <a:schemeClr val="bg1"/>
              </a:solidFill>
            </a:endParaRPr>
          </a:p>
        </p:txBody>
      </p:sp>
      <p:grpSp>
        <p:nvGrpSpPr>
          <p:cNvPr id="14" name="Group 14"/>
          <p:cNvGrpSpPr/>
          <p:nvPr/>
        </p:nvGrpSpPr>
        <p:grpSpPr>
          <a:xfrm>
            <a:off x="4714876" y="3643314"/>
            <a:ext cx="2357454" cy="2286016"/>
            <a:chOff x="2000232" y="3500438"/>
            <a:chExt cx="2357454" cy="2286016"/>
          </a:xfrm>
        </p:grpSpPr>
        <p:sp>
          <p:nvSpPr>
            <p:cNvPr id="16" name="Rounded Rectangle 15"/>
            <p:cNvSpPr/>
            <p:nvPr/>
          </p:nvSpPr>
          <p:spPr>
            <a:xfrm>
              <a:off x="2000232" y="3500438"/>
              <a:ext cx="2357454" cy="2286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Columns</a:t>
              </a:r>
              <a:endParaRPr lang="en-IN" dirty="0">
                <a:solidFill>
                  <a:srgbClr val="FF0000"/>
                </a:solidFill>
              </a:endParaRPr>
            </a:p>
          </p:txBody>
        </p:sp>
        <p:sp>
          <p:nvSpPr>
            <p:cNvPr id="17" name="Rounded Rectangle 16"/>
            <p:cNvSpPr/>
            <p:nvPr/>
          </p:nvSpPr>
          <p:spPr>
            <a:xfrm>
              <a:off x="2428860" y="4286256"/>
              <a:ext cx="1643074"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IN" dirty="0"/>
            </a:p>
          </p:txBody>
        </p:sp>
      </p:grpSp>
      <p:sp>
        <p:nvSpPr>
          <p:cNvPr id="18" name="TextBox 17"/>
          <p:cNvSpPr txBox="1"/>
          <p:nvPr/>
        </p:nvSpPr>
        <p:spPr>
          <a:xfrm>
            <a:off x="4857752" y="3857628"/>
            <a:ext cx="1071570" cy="369332"/>
          </a:xfrm>
          <a:prstGeom prst="rect">
            <a:avLst/>
          </a:prstGeom>
          <a:noFill/>
        </p:spPr>
        <p:txBody>
          <a:bodyPr wrap="square" rtlCol="0">
            <a:spAutoFit/>
          </a:bodyPr>
          <a:lstStyle/>
          <a:p>
            <a:r>
              <a:rPr lang="en-US" dirty="0" smtClean="0">
                <a:solidFill>
                  <a:schemeClr val="bg1"/>
                </a:solidFill>
              </a:rPr>
              <a:t>Columns</a:t>
            </a:r>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1696</Words>
  <Application>Microsoft Office PowerPoint</Application>
  <PresentationFormat>On-screen Show (4:3)</PresentationFormat>
  <Paragraphs>270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 IV</vt:lpstr>
      <vt:lpstr>HIVE</vt:lpstr>
      <vt:lpstr>PIG</vt:lpstr>
      <vt:lpstr>HIVE</vt:lpstr>
      <vt:lpstr>HIVE</vt:lpstr>
      <vt:lpstr>Recent Releases of HIVE</vt:lpstr>
      <vt:lpstr>Features of Hive</vt:lpstr>
      <vt:lpstr>Hive Data Units</vt:lpstr>
      <vt:lpstr>Data units arranged in HIVE</vt:lpstr>
      <vt:lpstr>Hive data units</vt:lpstr>
      <vt:lpstr>HIVE Architecture</vt:lpstr>
      <vt:lpstr>Slide 12</vt:lpstr>
      <vt:lpstr>User Interface</vt:lpstr>
      <vt:lpstr>Meta Store</vt:lpstr>
      <vt:lpstr>HiveQL Process Engine</vt:lpstr>
      <vt:lpstr>Execution Engine</vt:lpstr>
      <vt:lpstr>HDFS or HBASE</vt:lpstr>
      <vt:lpstr>Working of Hive</vt:lpstr>
      <vt:lpstr>Meta store</vt:lpstr>
      <vt:lpstr>Embedded Metastore </vt:lpstr>
      <vt:lpstr>Local Metastore Metastore </vt:lpstr>
      <vt:lpstr>Remote Metastore </vt:lpstr>
      <vt:lpstr>Hive Data Types</vt:lpstr>
      <vt:lpstr>Slide 24</vt:lpstr>
      <vt:lpstr>Slide 25</vt:lpstr>
      <vt:lpstr>Complex Types</vt:lpstr>
      <vt:lpstr>HIVE FILE FORMAT</vt:lpstr>
      <vt:lpstr>HIVE Query Language (HQL)</vt:lpstr>
      <vt:lpstr>Data Definition Language(DDL)</vt:lpstr>
      <vt:lpstr>DML Data Manipulation statements</vt:lpstr>
      <vt:lpstr>Databases</vt:lpstr>
      <vt:lpstr>Tables</vt:lpstr>
      <vt:lpstr>External or self-managed tables</vt:lpstr>
      <vt:lpstr>Partitions</vt:lpstr>
      <vt:lpstr>Bucketing</vt:lpstr>
      <vt:lpstr>User Defined Functions</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vignan</dc:creator>
  <cp:lastModifiedBy>admin</cp:lastModifiedBy>
  <cp:revision>22</cp:revision>
  <dcterms:created xsi:type="dcterms:W3CDTF">2018-05-03T04:13:18Z</dcterms:created>
  <dcterms:modified xsi:type="dcterms:W3CDTF">2019-09-30T04:36:22Z</dcterms:modified>
</cp:coreProperties>
</file>