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Default Extension="xlsx" ContentType="application/vnd.openxmlformats-officedocument.spreadsheetml.sheet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  <p:sldMasterId id="2147483651" r:id="rId2"/>
  </p:sldMasterIdLst>
  <p:notesMasterIdLst>
    <p:notesMasterId r:id="rId61"/>
  </p:notesMasterIdLst>
  <p:sldIdLst>
    <p:sldId id="259" r:id="rId3"/>
    <p:sldId id="262" r:id="rId4"/>
    <p:sldId id="263" r:id="rId5"/>
    <p:sldId id="264" r:id="rId6"/>
    <p:sldId id="265" r:id="rId7"/>
    <p:sldId id="274" r:id="rId8"/>
    <p:sldId id="275" r:id="rId9"/>
    <p:sldId id="276" r:id="rId10"/>
    <p:sldId id="277" r:id="rId11"/>
    <p:sldId id="278" r:id="rId12"/>
    <p:sldId id="279" r:id="rId13"/>
    <p:sldId id="334" r:id="rId14"/>
    <p:sldId id="342" r:id="rId15"/>
    <p:sldId id="343" r:id="rId16"/>
    <p:sldId id="344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356" r:id="rId30"/>
    <p:sldId id="345" r:id="rId31"/>
    <p:sldId id="296" r:id="rId32"/>
    <p:sldId id="297" r:id="rId33"/>
    <p:sldId id="359" r:id="rId34"/>
    <p:sldId id="346" r:id="rId35"/>
    <p:sldId id="303" r:id="rId36"/>
    <p:sldId id="304" r:id="rId37"/>
    <p:sldId id="305" r:id="rId38"/>
    <p:sldId id="306" r:id="rId39"/>
    <p:sldId id="354" r:id="rId40"/>
    <p:sldId id="355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58" r:id="rId51"/>
    <p:sldId id="318" r:id="rId52"/>
    <p:sldId id="319" r:id="rId53"/>
    <p:sldId id="347" r:id="rId54"/>
    <p:sldId id="327" r:id="rId55"/>
    <p:sldId id="328" r:id="rId56"/>
    <p:sldId id="329" r:id="rId57"/>
    <p:sldId id="330" r:id="rId58"/>
    <p:sldId id="333" r:id="rId59"/>
    <p:sldId id="357" r:id="rId60"/>
  </p:sldIdLst>
  <p:sldSz cx="24384000" cy="13716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BABA"/>
    <a:srgbClr val="B2B2B2"/>
    <a:srgbClr val="797979"/>
    <a:srgbClr val="7F7F7F"/>
    <a:srgbClr val="008040"/>
    <a:srgbClr val="FF00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702" y="-114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sosp_2011:analysis:FaultTolerance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sosp_2011:analysis:low-mem-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nsdi_2012:analysis:Pregel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style val="1"/>
  <c:chart>
    <c:autoTitleDeleted val="1"/>
    <c:plotArea>
      <c:layout>
        <c:manualLayout>
          <c:layoutTarget val="inner"/>
          <c:xMode val="edge"/>
          <c:yMode val="edge"/>
          <c:x val="0.18194940129525206"/>
          <c:y val="0.11275964391691404"/>
          <c:w val="0.77958906024320895"/>
          <c:h val="0.60854599406528209"/>
        </c:manualLayout>
      </c:layout>
      <c:barChart>
        <c:barDir val="col"/>
        <c:grouping val="clustered"/>
        <c:ser>
          <c:idx val="1"/>
          <c:order val="0"/>
          <c:tx>
            <c:v>Failure in the 6th Iteration</c:v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dLbls>
            <c:numFmt formatCode="#,##0" sourceLinked="0"/>
            <c:txPr>
              <a:bodyPr rot="0" vert="horz"/>
              <a:lstStyle/>
              <a:p>
                <a:pPr>
                  <a:defRPr lang="en-US"/>
                </a:pPr>
                <a:endParaRPr lang="en-US"/>
              </a:p>
            </c:txPr>
            <c:showVal val="1"/>
          </c:dLbls>
          <c:val>
            <c:numRef>
              <c:f>'[FaultToleranceResults.xlsx]Draft 4'!$C$13:$L$13</c:f>
              <c:numCache>
                <c:formatCode>General</c:formatCode>
                <c:ptCount val="10"/>
                <c:pt idx="0">
                  <c:v>118.84012353600001</c:v>
                </c:pt>
                <c:pt idx="1">
                  <c:v>57.482512750000005</c:v>
                </c:pt>
                <c:pt idx="2">
                  <c:v>56.488576379000001</c:v>
                </c:pt>
                <c:pt idx="3">
                  <c:v>58.410185256999995</c:v>
                </c:pt>
                <c:pt idx="4">
                  <c:v>58.282009992000006</c:v>
                </c:pt>
                <c:pt idx="5">
                  <c:v>80.58479724599998</c:v>
                </c:pt>
                <c:pt idx="6">
                  <c:v>56.952982058999993</c:v>
                </c:pt>
                <c:pt idx="7">
                  <c:v>58.836493967999999</c:v>
                </c:pt>
                <c:pt idx="8">
                  <c:v>57.031772900000007</c:v>
                </c:pt>
                <c:pt idx="9">
                  <c:v>58.680599745000002</c:v>
                </c:pt>
              </c:numCache>
            </c:numRef>
          </c:val>
        </c:ser>
        <c:dLbls/>
        <c:axId val="228383744"/>
        <c:axId val="234943616"/>
      </c:barChart>
      <c:catAx>
        <c:axId val="22838374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 dirty="0">
                    <a:cs typeface="Arial"/>
                  </a:rPr>
                  <a:t>Iteration</a:t>
                </a:r>
              </a:p>
            </c:rich>
          </c:tx>
          <c:layout/>
        </c:title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234943616"/>
        <c:crosses val="autoZero"/>
        <c:auto val="1"/>
        <c:lblAlgn val="ctr"/>
        <c:lblOffset val="100"/>
      </c:catAx>
      <c:valAx>
        <c:axId val="234943616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 dirty="0" err="1">
                    <a:cs typeface="Arial"/>
                  </a:rPr>
                  <a:t>Iteratrion</a:t>
                </a:r>
                <a:r>
                  <a:rPr lang="en-US" dirty="0">
                    <a:cs typeface="Arial"/>
                  </a:rPr>
                  <a:t> time (s)</a:t>
                </a:r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228383744"/>
        <c:crosses val="autoZero"/>
        <c:crossBetween val="between"/>
      </c:valAx>
    </c:plotArea>
    <c:plotVisOnly val="1"/>
    <c:dispBlanksAs val="gap"/>
  </c:chart>
  <c:spPr>
    <a:ln>
      <a:noFill/>
    </a:ln>
  </c:spPr>
  <c:txPr>
    <a:bodyPr/>
    <a:lstStyle/>
    <a:p>
      <a:pPr>
        <a:defRPr sz="3800">
          <a:latin typeface="+mn-lt"/>
          <a:cs typeface="Corbel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style val="20"/>
  <c:chart>
    <c:plotArea>
      <c:layout>
        <c:manualLayout>
          <c:layoutTarget val="inner"/>
          <c:xMode val="edge"/>
          <c:yMode val="edge"/>
          <c:x val="0.11562410336152203"/>
          <c:y val="4.4144087823053513E-2"/>
          <c:w val="0.87572204131185905"/>
          <c:h val="0.74603933532552313"/>
        </c:manualLayout>
      </c:layout>
      <c:barChart>
        <c:barDir val="col"/>
        <c:grouping val="clustered"/>
        <c:ser>
          <c:idx val="0"/>
          <c:order val="0"/>
          <c:dLbls>
            <c:dLbl>
              <c:idx val="0"/>
              <c:layout>
                <c:manualLayout>
                  <c:x val="0"/>
                  <c:y val="-2.6315789473684202E-2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cs typeface="Arial"/>
                      </a:rPr>
                      <a:t>69</a:t>
                    </a:r>
                  </a:p>
                </c:rich>
              </c:tx>
              <c:dLblPos val="outEnd"/>
              <c:showVal val="1"/>
            </c:dLbl>
            <c:dLbl>
              <c:idx val="1"/>
              <c:layout>
                <c:manualLayout>
                  <c:x val="-2.7777777777777805E-3"/>
                  <c:y val="-3.7037037037037007E-2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cs typeface="Arial"/>
                      </a:rPr>
                      <a:t>58</a:t>
                    </a:r>
                  </a:p>
                </c:rich>
              </c:tx>
              <c:dLblPos val="outEnd"/>
              <c:showVal val="1"/>
            </c:dLbl>
            <c:dLbl>
              <c:idx val="2"/>
              <c:layout>
                <c:manualLayout>
                  <c:x val="0"/>
                  <c:y val="-3.2407407407407399E-2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cs typeface="Arial"/>
                      </a:rPr>
                      <a:t>41</a:t>
                    </a:r>
                  </a:p>
                </c:rich>
              </c:tx>
              <c:dLblPos val="outEnd"/>
              <c:showVal val="1"/>
            </c:dLbl>
            <c:dLbl>
              <c:idx val="3"/>
              <c:layout>
                <c:manualLayout>
                  <c:x val="0"/>
                  <c:y val="-1.8518518518518604E-2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cs typeface="Arial"/>
                      </a:rPr>
                      <a:t>30</a:t>
                    </a:r>
                  </a:p>
                </c:rich>
              </c:tx>
              <c:dLblPos val="outEnd"/>
              <c:showVal val="1"/>
            </c:dLbl>
            <c:dLbl>
              <c:idx val="4"/>
              <c:layout>
                <c:manualLayout>
                  <c:x val="-1.0185067526416008E-16"/>
                  <c:y val="-1.8518518518518504E-2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cs typeface="Arial"/>
                      </a:rPr>
                      <a:t>12</a:t>
                    </a:r>
                  </a:p>
                </c:rich>
              </c:tx>
              <c:dLblPos val="outEnd"/>
              <c:showVal val="1"/>
            </c:dLbl>
            <c:numFmt formatCode="#,##0" sourceLinked="0"/>
            <c:txPr>
              <a:bodyPr rot="-5400000" vert="horz"/>
              <a:lstStyle/>
              <a:p>
                <a:pPr>
                  <a:defRPr lang="en-US"/>
                </a:pPr>
                <a:endParaRPr lang="en-US"/>
              </a:p>
            </c:txPr>
            <c:dLblPos val="outEnd"/>
            <c:showVal val="1"/>
          </c:dLbls>
          <c:errBars>
            <c:errBarType val="both"/>
            <c:errValType val="cust"/>
            <c:plus>
              <c:numRef>
                <c:f>Sheet1!$B$17:$F$17</c:f>
                <c:numCache>
                  <c:formatCode>General</c:formatCode>
                  <c:ptCount val="5"/>
                  <c:pt idx="0">
                    <c:v>0.87739660421091703</c:v>
                  </c:pt>
                  <c:pt idx="1">
                    <c:v>5.1945332998512663</c:v>
                  </c:pt>
                  <c:pt idx="2">
                    <c:v>2.8121085073747016</c:v>
                  </c:pt>
                  <c:pt idx="3">
                    <c:v>2.0895510250169473</c:v>
                  </c:pt>
                  <c:pt idx="4">
                    <c:v>1.3500007226615562</c:v>
                  </c:pt>
                </c:numCache>
              </c:numRef>
            </c:plus>
            <c:minus>
              <c:numRef>
                <c:f>Sheet1!$B$17:$F$17</c:f>
                <c:numCache>
                  <c:formatCode>General</c:formatCode>
                  <c:ptCount val="5"/>
                  <c:pt idx="0">
                    <c:v>0.87739660421091703</c:v>
                  </c:pt>
                  <c:pt idx="1">
                    <c:v>5.1945332998512663</c:v>
                  </c:pt>
                  <c:pt idx="2">
                    <c:v>2.8121085073747016</c:v>
                  </c:pt>
                  <c:pt idx="3">
                    <c:v>2.0895510250169473</c:v>
                  </c:pt>
                  <c:pt idx="4">
                    <c:v>1.3500007226615562</c:v>
                  </c:pt>
                </c:numCache>
              </c:numRef>
            </c:minus>
          </c:errBars>
          <c:cat>
            <c:strRef>
              <c:f>Sheet1!$B$6:$F$6</c:f>
              <c:strCache>
                <c:ptCount val="5"/>
                <c:pt idx="0">
                  <c:v>Cache disabled</c:v>
                </c:pt>
                <c:pt idx="1">
                  <c:v>25%</c:v>
                </c:pt>
                <c:pt idx="2">
                  <c:v>50%</c:v>
                </c:pt>
                <c:pt idx="3">
                  <c:v>75%</c:v>
                </c:pt>
                <c:pt idx="4">
                  <c:v>Fully cached</c:v>
                </c:pt>
              </c:strCache>
            </c:strRef>
          </c:cat>
          <c:val>
            <c:numRef>
              <c:f>Sheet1!$B$16:$F$16</c:f>
              <c:numCache>
                <c:formatCode>General</c:formatCode>
                <c:ptCount val="5"/>
                <c:pt idx="0">
                  <c:v>68.84140598833342</c:v>
                </c:pt>
                <c:pt idx="1">
                  <c:v>58.061375029777778</c:v>
                </c:pt>
                <c:pt idx="2">
                  <c:v>40.74074024355555</c:v>
                </c:pt>
                <c:pt idx="3">
                  <c:v>29.747077791333325</c:v>
                </c:pt>
                <c:pt idx="4">
                  <c:v>11.530431902111109</c:v>
                </c:pt>
              </c:numCache>
            </c:numRef>
          </c:val>
        </c:ser>
        <c:dLbls/>
        <c:gapWidth val="100"/>
        <c:axId val="228340096"/>
        <c:axId val="228342016"/>
      </c:barChart>
      <c:catAx>
        <c:axId val="2283400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% of working set in cache</a:t>
                </a:r>
              </a:p>
            </c:rich>
          </c:tx>
          <c:layout/>
        </c:title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228342016"/>
        <c:crosses val="autoZero"/>
        <c:auto val="1"/>
        <c:lblAlgn val="ctr"/>
        <c:lblOffset val="100"/>
      </c:catAx>
      <c:valAx>
        <c:axId val="228342016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 lang="en-US"/>
                </a:pPr>
                <a:r>
                  <a:rPr lang="en-US"/>
                  <a:t>Iteration time (s)</a:t>
                </a:r>
              </a:p>
            </c:rich>
          </c:tx>
          <c:layout>
            <c:manualLayout>
              <c:xMode val="edge"/>
              <c:yMode val="edge"/>
              <c:x val="9.2749801567763735E-3"/>
              <c:y val="0.135160473361882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228340096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3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plotArea>
      <c:layout>
        <c:manualLayout>
          <c:layoutTarget val="inner"/>
          <c:xMode val="edge"/>
          <c:yMode val="edge"/>
          <c:x val="0.20806089812543904"/>
          <c:y val="9.0798515050483516E-2"/>
          <c:w val="0.53520473875191787"/>
          <c:h val="0.63942990234328823"/>
        </c:manualLayout>
      </c:layout>
      <c:barChart>
        <c:barDir val="col"/>
        <c:grouping val="clustered"/>
        <c:ser>
          <c:idx val="0"/>
          <c:order val="0"/>
          <c:tx>
            <c:strRef>
              <c:f>'New results'!$A$12</c:f>
              <c:strCache>
                <c:ptCount val="1"/>
                <c:pt idx="0">
                  <c:v>Hadoop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dLbls>
            <c:dLbl>
              <c:idx val="0"/>
              <c:layout>
                <c:manualLayout>
                  <c:x val="9.10746812386156E-4"/>
                  <c:y val="-2.1021021021021005E-2"/>
                </c:manualLayout>
              </c:layout>
              <c:showVal val="1"/>
            </c:dLbl>
            <c:dLbl>
              <c:idx val="1"/>
              <c:layout>
                <c:manualLayout>
                  <c:x val="-4.5537340619307811E-3"/>
                  <c:y val="-5.4054054054054002E-2"/>
                </c:manualLayout>
              </c:layout>
              <c:showVal val="1"/>
            </c:dLbl>
            <c:numFmt formatCode="#,##0" sourceLinked="0"/>
            <c:txPr>
              <a:bodyPr rot="-5400000" vert="horz"/>
              <a:lstStyle/>
              <a:p>
                <a:pPr>
                  <a:defRPr lang="en-US"/>
                </a:pPr>
                <a:endParaRPr lang="en-US"/>
              </a:p>
            </c:txPr>
            <c:showVal val="1"/>
          </c:dLbls>
          <c:errBars>
            <c:errBarType val="both"/>
            <c:errValType val="cust"/>
            <c:plus>
              <c:numRef>
                <c:f>'New results'!$E$6:$F$6</c:f>
                <c:numCache>
                  <c:formatCode>General</c:formatCode>
                  <c:ptCount val="2"/>
                  <c:pt idx="0">
                    <c:v>6.8303620807279408</c:v>
                  </c:pt>
                  <c:pt idx="1">
                    <c:v>3.9778231387377998</c:v>
                  </c:pt>
                </c:numCache>
              </c:numRef>
            </c:plus>
            <c:minus>
              <c:numRef>
                <c:f>'New results'!$E$6:$F$6</c:f>
                <c:numCache>
                  <c:formatCode>General</c:formatCode>
                  <c:ptCount val="2"/>
                  <c:pt idx="0">
                    <c:v>6.8303620807279408</c:v>
                  </c:pt>
                  <c:pt idx="1">
                    <c:v>3.9778231387377998</c:v>
                  </c:pt>
                </c:numCache>
              </c:numRef>
            </c:minus>
          </c:errBars>
          <c:cat>
            <c:numRef>
              <c:f>'New results'!$B$5:$C$5</c:f>
              <c:numCache>
                <c:formatCode>General</c:formatCode>
                <c:ptCount val="2"/>
                <c:pt idx="0">
                  <c:v>30</c:v>
                </c:pt>
                <c:pt idx="1">
                  <c:v>60</c:v>
                </c:pt>
              </c:numCache>
            </c:numRef>
          </c:cat>
          <c:val>
            <c:numRef>
              <c:f>'New results'!$B$12:$C$12</c:f>
              <c:numCache>
                <c:formatCode>General</c:formatCode>
                <c:ptCount val="2"/>
                <c:pt idx="0">
                  <c:v>170.75</c:v>
                </c:pt>
                <c:pt idx="1">
                  <c:v>80.349999999999994</c:v>
                </c:pt>
              </c:numCache>
            </c:numRef>
          </c:val>
        </c:ser>
        <c:ser>
          <c:idx val="1"/>
          <c:order val="1"/>
          <c:tx>
            <c:strRef>
              <c:f>'New results'!$A$13</c:f>
              <c:strCache>
                <c:ptCount val="1"/>
                <c:pt idx="0">
                  <c:v>Spark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30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dLbls>
            <c:dLbl>
              <c:idx val="0"/>
              <c:layout>
                <c:manualLayout>
                  <c:x val="9.10746812386156E-4"/>
                  <c:y val="-5.4054054054054002E-2"/>
                </c:manualLayout>
              </c:layout>
              <c:showVal val="1"/>
            </c:dLbl>
            <c:dLbl>
              <c:idx val="1"/>
              <c:layout>
                <c:manualLayout>
                  <c:x val="-9.10746812386156E-4"/>
                  <c:y val="-3.4534534534534499E-2"/>
                </c:manualLayout>
              </c:layout>
              <c:showVal val="1"/>
            </c:dLbl>
            <c:numFmt formatCode="#,##0" sourceLinked="0"/>
            <c:txPr>
              <a:bodyPr rot="-5400000" vert="horz"/>
              <a:lstStyle/>
              <a:p>
                <a:pPr>
                  <a:defRPr lang="en-US"/>
                </a:pPr>
                <a:endParaRPr lang="en-US"/>
              </a:p>
            </c:txPr>
            <c:showVal val="1"/>
          </c:dLbls>
          <c:errBars>
            <c:errBarType val="both"/>
            <c:errValType val="cust"/>
            <c:plus>
              <c:numRef>
                <c:f>'New results'!$E$7:$F$7</c:f>
                <c:numCache>
                  <c:formatCode>General</c:formatCode>
                  <c:ptCount val="2"/>
                  <c:pt idx="0">
                    <c:v>10.034974788735116</c:v>
                  </c:pt>
                  <c:pt idx="1">
                    <c:v>3.4699999999999998</c:v>
                  </c:pt>
                </c:numCache>
              </c:numRef>
            </c:plus>
            <c:minus>
              <c:numRef>
                <c:f>'New results'!$E$7:$F$7</c:f>
                <c:numCache>
                  <c:formatCode>General</c:formatCode>
                  <c:ptCount val="2"/>
                  <c:pt idx="0">
                    <c:v>10.034974788735116</c:v>
                  </c:pt>
                  <c:pt idx="1">
                    <c:v>3.4699999999999998</c:v>
                  </c:pt>
                </c:numCache>
              </c:numRef>
            </c:minus>
          </c:errBars>
          <c:cat>
            <c:numRef>
              <c:f>'New results'!$B$5:$C$5</c:f>
              <c:numCache>
                <c:formatCode>General</c:formatCode>
                <c:ptCount val="2"/>
                <c:pt idx="0">
                  <c:v>30</c:v>
                </c:pt>
                <c:pt idx="1">
                  <c:v>60</c:v>
                </c:pt>
              </c:numCache>
            </c:numRef>
          </c:cat>
          <c:val>
            <c:numRef>
              <c:f>'New results'!$B$14:$C$14</c:f>
              <c:numCache>
                <c:formatCode>General</c:formatCode>
                <c:ptCount val="2"/>
                <c:pt idx="0">
                  <c:v>23.01</c:v>
                </c:pt>
                <c:pt idx="1">
                  <c:v>13.739999999999998</c:v>
                </c:pt>
              </c:numCache>
            </c:numRef>
          </c:val>
        </c:ser>
        <c:dLbls/>
        <c:axId val="228693504"/>
        <c:axId val="228695424"/>
      </c:barChart>
      <c:catAx>
        <c:axId val="2286935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Number of machines</a:t>
                </a:r>
              </a:p>
            </c:rich>
          </c:tx>
          <c:layout>
            <c:manualLayout>
              <c:xMode val="edge"/>
              <c:yMode val="edge"/>
              <c:x val="0.27275655092293799"/>
              <c:y val="0.86427407722683314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228695424"/>
        <c:crosses val="autoZero"/>
        <c:auto val="1"/>
        <c:lblAlgn val="ctr"/>
        <c:lblOffset val="100"/>
      </c:catAx>
      <c:valAx>
        <c:axId val="228695424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 lang="en-US"/>
                </a:pPr>
                <a:r>
                  <a:rPr lang="en-US"/>
                  <a:t>Iteration time (s)</a:t>
                </a:r>
              </a:p>
            </c:rich>
          </c:tx>
          <c:layout>
            <c:manualLayout>
              <c:xMode val="edge"/>
              <c:yMode val="edge"/>
              <c:x val="6.8941382327209113E-3"/>
              <c:y val="0.18642217020169802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2286935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270477460809226"/>
          <c:y val="0.16695721601233404"/>
          <c:w val="0.23655120978730104"/>
          <c:h val="0.22999917240074702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  <c:dispBlanksAs val="gap"/>
  </c:chart>
  <c:txPr>
    <a:bodyPr/>
    <a:lstStyle/>
    <a:p>
      <a:pPr>
        <a:defRPr sz="43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style val="18"/>
  <c:chart>
    <c:plotArea>
      <c:layout>
        <c:manualLayout>
          <c:layoutTarget val="inner"/>
          <c:xMode val="edge"/>
          <c:yMode val="edge"/>
          <c:x val="0.27752113570891401"/>
          <c:y val="0.10957038586561903"/>
          <c:w val="0.60874602798576305"/>
          <c:h val="0.55857270469619602"/>
        </c:manualLayout>
      </c:layout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Spark</c:v>
                </c:pt>
              </c:strCache>
            </c:strRef>
          </c:tx>
          <c:dLbls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Val val="1"/>
          </c:dLbls>
          <c:cat>
            <c:strRef>
              <c:f>Sheet1!$A$2</c:f>
              <c:strCache>
                <c:ptCount val="1"/>
                <c:pt idx="0">
                  <c:v>Logistic Regression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0.96000000000000008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Hadoop</c:v>
                </c:pt>
              </c:strCache>
            </c:strRef>
          </c:tx>
          <c:dLbls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Val val="1"/>
          </c:dLbls>
          <c:cat>
            <c:strRef>
              <c:f>Sheet1!$A$2</c:f>
              <c:strCache>
                <c:ptCount val="1"/>
                <c:pt idx="0">
                  <c:v>Logistic Regression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110</c:v>
                </c:pt>
              </c:numCache>
            </c:numRef>
          </c:val>
        </c:ser>
        <c:dLbls/>
        <c:gapWidth val="20"/>
        <c:axId val="246640000"/>
        <c:axId val="248460416"/>
      </c:barChart>
      <c:catAx>
        <c:axId val="246640000"/>
        <c:scaling>
          <c:orientation val="minMax"/>
        </c:scaling>
        <c:axPos val="l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248460416"/>
        <c:crosses val="autoZero"/>
        <c:auto val="1"/>
        <c:lblAlgn val="ctr"/>
        <c:lblOffset val="100"/>
      </c:catAx>
      <c:valAx>
        <c:axId val="248460416"/>
        <c:scaling>
          <c:orientation val="minMax"/>
        </c:scaling>
        <c:axPos val="b"/>
        <c:majorGridlines/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246640000"/>
        <c:crosses val="autoZero"/>
        <c:crossBetween val="between"/>
        <c:majorUnit val="25"/>
      </c:valAx>
    </c:plotArea>
    <c:plotVisOnly val="1"/>
    <c:dispBlanksAs val="gap"/>
  </c:chart>
  <c:txPr>
    <a:bodyPr/>
    <a:lstStyle/>
    <a:p>
      <a:pPr>
        <a:defRPr sz="4000">
          <a:latin typeface="Arial"/>
          <a:cs typeface="Arial"/>
        </a:defRPr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style val="18"/>
  <c:chart>
    <c:plotArea>
      <c:layout>
        <c:manualLayout>
          <c:layoutTarget val="inner"/>
          <c:xMode val="edge"/>
          <c:yMode val="edge"/>
          <c:x val="0.24177493438320202"/>
          <c:y val="0.10957038586561903"/>
          <c:w val="0.52609333989501295"/>
          <c:h val="0.55857270469619602"/>
        </c:manualLayout>
      </c:layout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Spark</c:v>
                </c:pt>
              </c:strCache>
            </c:strRef>
          </c:tx>
          <c:dLbls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Val val="1"/>
          </c:dLbls>
          <c:cat>
            <c:strRef>
              <c:f>Sheet1!$A$2</c:f>
              <c:strCache>
                <c:ptCount val="1"/>
                <c:pt idx="0">
                  <c:v>K-Means Clustering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4.0999999999999996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Hadoop</c:v>
                </c:pt>
              </c:strCache>
            </c:strRef>
          </c:tx>
          <c:dLbls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Val val="1"/>
          </c:dLbls>
          <c:cat>
            <c:strRef>
              <c:f>Sheet1!$A$2</c:f>
              <c:strCache>
                <c:ptCount val="1"/>
                <c:pt idx="0">
                  <c:v>K-Means Clustering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155</c:v>
                </c:pt>
              </c:numCache>
            </c:numRef>
          </c:val>
        </c:ser>
        <c:dLbls/>
        <c:gapWidth val="20"/>
        <c:axId val="248514048"/>
        <c:axId val="248515584"/>
      </c:barChart>
      <c:catAx>
        <c:axId val="248514048"/>
        <c:scaling>
          <c:orientation val="minMax"/>
        </c:scaling>
        <c:axPos val="l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248515584"/>
        <c:crosses val="autoZero"/>
        <c:auto val="1"/>
        <c:lblAlgn val="ctr"/>
        <c:lblOffset val="100"/>
      </c:catAx>
      <c:valAx>
        <c:axId val="248515584"/>
        <c:scaling>
          <c:orientation val="minMax"/>
          <c:min val="0"/>
        </c:scaling>
        <c:axPos val="b"/>
        <c:majorGridlines/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248514048"/>
        <c:crosses val="autoZero"/>
        <c:crossBetween val="between"/>
        <c:majorUnit val="30"/>
      </c:valAx>
    </c:plotArea>
    <c:legend>
      <c:legendPos val="r"/>
      <c:layout>
        <c:manualLayout>
          <c:xMode val="edge"/>
          <c:yMode val="edge"/>
          <c:x val="0.8111731346081742"/>
          <c:y val="6.8804118284059704E-2"/>
          <c:w val="0.13525543682039706"/>
          <c:h val="0.65767706898074307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  <c:dispBlanksAs val="gap"/>
  </c:chart>
  <c:txPr>
    <a:bodyPr/>
    <a:lstStyle/>
    <a:p>
      <a:pPr>
        <a:defRPr sz="4000">
          <a:latin typeface="Arial"/>
          <a:cs typeface="Arial"/>
        </a:defRPr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384C9-53A7-4144-9959-D70C4B5880D0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1CF2E-E304-C74D-9D4D-7AF94BECAB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8285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</a:t>
            </a:r>
            <a:r>
              <a:rPr lang="en-US" baseline="0" dirty="0" smtClean="0"/>
              <a:t> high-level distributed collection stuff 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9117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the end</a:t>
            </a:r>
            <a:r>
              <a:rPr lang="en-US" baseline="0" dirty="0" smtClean="0"/>
              <a:t> of this, here’s what you’ll be able to do</a:t>
            </a:r>
          </a:p>
          <a:p>
            <a:r>
              <a:rPr lang="en-US" baseline="0" dirty="0" smtClean="0"/>
              <a:t>Feel free to ask questions in the middle -&gt; on Piazza?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4025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NOT a modified version</a:t>
            </a:r>
            <a:r>
              <a:rPr lang="en-US" baseline="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of Hadoop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8931A2-CD2E-0F4D-8CC5-BC0B3844A363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the end</a:t>
            </a:r>
            <a:r>
              <a:rPr lang="en-US" baseline="0" dirty="0" smtClean="0"/>
              <a:t> of this, here’s what you’ll be able to do</a:t>
            </a:r>
          </a:p>
          <a:p>
            <a:r>
              <a:rPr lang="en-US" baseline="0" dirty="0" smtClean="0"/>
              <a:t>Feel free to ask questions in the middle -&gt; on Piazza?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4025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assembly JAR in Maven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Use the shell with your own JAR`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4887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54 GB Wikipedia</a:t>
            </a:r>
            <a:r>
              <a:rPr lang="en-US" baseline="0" dirty="0" smtClean="0"/>
              <a:t>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466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100 GB datasets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0729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the end</a:t>
            </a:r>
            <a:r>
              <a:rPr lang="en-US" baseline="0" dirty="0" smtClean="0"/>
              <a:t> of this, here’s what you’ll be able to do</a:t>
            </a:r>
          </a:p>
          <a:p>
            <a:r>
              <a:rPr lang="en-US" baseline="0" dirty="0" smtClean="0"/>
              <a:t>Feel free to ask questions in the middle -&gt; on Piazza?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4025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Ankur’s</a:t>
            </a:r>
            <a:r>
              <a:rPr lang="en-US" dirty="0" smtClean="0"/>
              <a:t> debugger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488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the end</a:t>
            </a:r>
            <a:r>
              <a:rPr lang="en-US" baseline="0" dirty="0" smtClean="0"/>
              <a:t> of this, here’s what you’ll be able to do</a:t>
            </a:r>
          </a:p>
          <a:p>
            <a:r>
              <a:rPr lang="en-US" baseline="0" dirty="0" smtClean="0"/>
              <a:t>Feel free to ask questions in the middle -&gt; on Piazza?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4025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You write a single program </a:t>
            </a:r>
            <a:r>
              <a:rPr lang="en-US" smtClean="0">
                <a:ea typeface="ＭＳ Ｐゴシック" charset="-128"/>
                <a:cs typeface="ＭＳ Ｐゴシック" charset="-128"/>
                <a:sym typeface="Wingdings" charset="2"/>
              </a:rPr>
              <a:t> similar to DryadLINQ</a:t>
            </a:r>
            <a:endParaRPr lang="en-US" smtClean="0">
              <a:ea typeface="ＭＳ Ｐゴシック" charset="-128"/>
              <a:cs typeface="ＭＳ Ｐゴシック" charset="-128"/>
            </a:endParaRP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Distributed data sets with parallel operations on them are pretty standard; the new thing is that they can be reused across ops</a:t>
            </a: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Variables in the driver program can be used in parallel ops; accumulators useful for sending information back, cached vars are an optimization</a:t>
            </a: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Mention cached vars useful for some workloads that won’t be shown here</a:t>
            </a: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Mention it’s all designed to be easy to distribute in a fault-tolerant fashion</a:t>
            </a:r>
          </a:p>
          <a:p>
            <a:endParaRPr lang="en-US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5D737DA-5696-A54F-AE95-BBE5C9416BB7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idea: 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</a:t>
            </a:r>
            <a:r>
              <a:rPr lang="en-US" dirty="0" err="1" smtClean="0"/>
              <a:t>recomputing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for K-means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4639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the end</a:t>
            </a:r>
            <a:r>
              <a:rPr lang="en-US" baseline="0" dirty="0" smtClean="0"/>
              <a:t> of this, here’s what you’ll be able to do</a:t>
            </a:r>
          </a:p>
          <a:p>
            <a:r>
              <a:rPr lang="en-US" baseline="0" dirty="0" smtClean="0"/>
              <a:t>Feel free to ask questions in the middle -&gt; on Piazza?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4025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lazy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1983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computations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7380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765761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004501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1"/>
            <a:ext cx="10769600" cy="9051926"/>
          </a:xfr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5200" y="3200401"/>
            <a:ext cx="10769600" cy="9051926"/>
          </a:xfr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219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31200" y="12712701"/>
            <a:ext cx="7721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475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fld id="{325E49AE-0C71-C547-B6A5-EC281CCE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550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19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31200" y="12712701"/>
            <a:ext cx="7721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475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fld id="{BE32440E-5BFE-874C-9227-F4E328843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579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0"/>
            <a:ext cx="21945600" cy="2286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219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31200" y="12712701"/>
            <a:ext cx="7721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475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fld id="{74F38D69-7854-5743-8814-6FD6FB500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996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40700" y="0"/>
            <a:ext cx="15328900" cy="764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0700" y="7772400"/>
            <a:ext cx="153289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406400" indent="5080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863600" indent="5080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320800" indent="5080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1778000" indent="5080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2352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6924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1496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6068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9800" y="2552700"/>
            <a:ext cx="22390100" cy="969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9" r:id="rId4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774700" indent="-457200" algn="l" rtl="0" eaLnBrk="0" fontAlgn="base" hangingPunct="0">
        <a:spcBef>
          <a:spcPts val="1800"/>
        </a:spcBef>
        <a:spcAft>
          <a:spcPct val="0"/>
        </a:spcAft>
        <a:buClr>
          <a:srgbClr val="D11349"/>
        </a:buClr>
        <a:buSzPct val="100000"/>
        <a:buFont typeface="Wingdings" charset="0"/>
        <a:buChar char="§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1pPr>
      <a:lvl2pPr marL="1219200" indent="-457200" algn="l" rtl="0" eaLnBrk="0" fontAlgn="base" hangingPunct="0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2pPr>
      <a:lvl3pPr marL="1663700" indent="-457200" algn="l" rtl="0" eaLnBrk="0" fontAlgn="base" hangingPunct="0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3pPr>
      <a:lvl4pPr marL="2108200" indent="-457200" algn="l" rtl="0" eaLnBrk="0" fontAlgn="base" hangingPunct="0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4pPr>
      <a:lvl5pPr marL="2552700" indent="-457200" algn="l" rtl="0" eaLnBrk="0" fontAlgn="base" hangingPunct="0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5pPr>
      <a:lvl6pPr marL="3009900" indent="-457200" algn="l" rtl="0" fontAlgn="base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6pPr>
      <a:lvl7pPr marL="3467100" indent="-457200" algn="l" rtl="0" fontAlgn="base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7pPr>
      <a:lvl8pPr marL="3924300" indent="-457200" algn="l" rtl="0" fontAlgn="base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8pPr>
      <a:lvl9pPr marL="4381500" indent="-457200" algn="l" rtl="0" fontAlgn="base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ala-lang.or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ark-project.org/documentation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ark-project.org/docs/0.6.0/running-on-yarn.html" TargetMode="External"/><Relationship Id="rId2" Type="http://schemas.openxmlformats.org/officeDocument/2006/relationships/hyperlink" Target="http://www.spark-project.org/docs/latest/running-on-mesos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spark-emr" TargetMode="External"/><Relationship Id="rId2" Type="http://schemas.openxmlformats.org/officeDocument/2006/relationships/hyperlink" Target="http://spark-project.org/docs/latest/ec2-scripts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groups.google.com/group/spark-user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://www.meetup.com/spark-users" TargetMode="Externa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17" Type="http://schemas.openxmlformats.org/officeDocument/2006/relationships/image" Target="../media/image20.png"/><Relationship Id="rId2" Type="http://schemas.openxmlformats.org/officeDocument/2006/relationships/hyperlink" Target="http://www.spark-project.org" TargetMode="External"/><Relationship Id="rId16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5" Type="http://schemas.openxmlformats.org/officeDocument/2006/relationships/image" Target="../media/image18.jpe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Parallel Programming With Spark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Matei Zaharia</a:t>
            </a:r>
          </a:p>
          <a:p>
            <a:pPr marL="0" indent="0" eaLnBrk="1" hangingPunct="1">
              <a:defRPr/>
            </a:pPr>
            <a:r>
              <a:rPr lang="en-US" dirty="0" smtClean="0"/>
              <a:t>UC Berkeley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Recovery Test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461342333"/>
              </p:ext>
            </p:extLst>
          </p:nvPr>
        </p:nvGraphicFramePr>
        <p:xfrm>
          <a:off x="1292059" y="2976347"/>
          <a:ext cx="21132800" cy="9087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12896691" y="5856702"/>
            <a:ext cx="513344" cy="914400"/>
          </a:xfrm>
          <a:prstGeom prst="straightConnector1">
            <a:avLst/>
          </a:prstGeom>
          <a:ln w="50800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160000" y="4933373"/>
            <a:ext cx="3934379" cy="804612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3800" dirty="0" smtClean="0">
                <a:latin typeface="+mn-lt"/>
                <a:cs typeface="Arial"/>
              </a:rPr>
              <a:t>Failure happens</a:t>
            </a:r>
            <a:endParaRPr lang="en-US" sz="3800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729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550653840"/>
              </p:ext>
            </p:extLst>
          </p:nvPr>
        </p:nvGraphicFramePr>
        <p:xfrm>
          <a:off x="3713553" y="3505199"/>
          <a:ext cx="16527896" cy="7963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with Less 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053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in Java and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17500" indent="0">
              <a:buNone/>
            </a:pPr>
            <a:r>
              <a:rPr lang="en-US" sz="4300" dirty="0" smtClean="0">
                <a:cs typeface="Consolas"/>
              </a:rPr>
              <a:t>Java API:</a:t>
            </a:r>
          </a:p>
          <a:p>
            <a:pPr marL="317500" indent="0">
              <a:buNone/>
            </a:pPr>
            <a:endParaRPr lang="en-US" sz="3200" dirty="0" smtClean="0">
              <a:latin typeface="Consolas"/>
              <a:cs typeface="Consolas"/>
            </a:endParaRPr>
          </a:p>
          <a:p>
            <a:pPr marL="317500" indent="0">
              <a:buNone/>
            </a:pPr>
            <a:r>
              <a:rPr lang="en-US" sz="3200" dirty="0" err="1" smtClean="0">
                <a:latin typeface="Consolas"/>
                <a:cs typeface="Consolas"/>
              </a:rPr>
              <a:t>JavaRDD</a:t>
            </a:r>
            <a:r>
              <a:rPr lang="en-US" sz="3200" dirty="0" smtClean="0">
                <a:latin typeface="Consolas"/>
                <a:cs typeface="Consolas"/>
              </a:rPr>
              <a:t>&lt;String&gt; lines </a:t>
            </a:r>
            <a:r>
              <a:rPr lang="en-US" sz="3200" dirty="0">
                <a:latin typeface="Consolas"/>
                <a:cs typeface="Consolas"/>
              </a:rPr>
              <a:t>= </a:t>
            </a:r>
            <a:r>
              <a:rPr lang="en-US" sz="3200" dirty="0" err="1" smtClean="0">
                <a:latin typeface="Consolas"/>
                <a:cs typeface="Consolas"/>
              </a:rPr>
              <a:t>spark.textFile</a:t>
            </a:r>
            <a:r>
              <a:rPr lang="en-US" sz="3200" dirty="0" smtClean="0">
                <a:latin typeface="Consolas"/>
                <a:cs typeface="Consolas"/>
              </a:rPr>
              <a:t>(…);</a:t>
            </a:r>
            <a:br>
              <a:rPr lang="en-US" sz="3200" dirty="0" smtClean="0">
                <a:latin typeface="Consolas"/>
                <a:cs typeface="Consolas"/>
              </a:rPr>
            </a:br>
            <a:r>
              <a:rPr lang="en-US" sz="3200" dirty="0" smtClean="0">
                <a:latin typeface="Consolas"/>
                <a:cs typeface="Consolas"/>
              </a:rPr>
              <a:t/>
            </a:r>
            <a:br>
              <a:rPr lang="en-US" sz="3200" dirty="0" smtClean="0">
                <a:latin typeface="Consolas"/>
                <a:cs typeface="Consolas"/>
              </a:rPr>
            </a:br>
            <a:r>
              <a:rPr lang="en-US" sz="3200" dirty="0" smtClean="0">
                <a:latin typeface="Consolas"/>
                <a:cs typeface="Consolas"/>
              </a:rPr>
              <a:t>errors = </a:t>
            </a:r>
            <a:r>
              <a:rPr lang="en-US" sz="3200" dirty="0" err="1" smtClean="0">
                <a:latin typeface="Consolas"/>
                <a:cs typeface="Consolas"/>
              </a:rPr>
              <a:t>lines.</a:t>
            </a:r>
            <a:r>
              <a:rPr lang="en-US" sz="3200" dirty="0" err="1" smtClean="0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3200" dirty="0" smtClean="0">
                <a:latin typeface="Consolas"/>
                <a:cs typeface="Consolas"/>
              </a:rPr>
              <a:t>(</a:t>
            </a:r>
            <a:br>
              <a:rPr lang="en-US" sz="3200" dirty="0" smtClean="0">
                <a:latin typeface="Consolas"/>
                <a:cs typeface="Consolas"/>
              </a:rPr>
            </a:br>
            <a:r>
              <a:rPr lang="en-US" sz="3200" dirty="0" smtClean="0">
                <a:latin typeface="Consolas"/>
                <a:cs typeface="Consolas"/>
              </a:rPr>
              <a:t>  </a:t>
            </a:r>
            <a: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  <a:t>new Function&lt;String, Boolean&gt;() {</a:t>
            </a:r>
            <a:b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</a:br>
            <a: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  <a:t>    public Boolean call(String s) {</a:t>
            </a:r>
            <a:b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</a:br>
            <a: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  <a:t>      return </a:t>
            </a:r>
            <a:r>
              <a:rPr lang="en-US" sz="3200" dirty="0" err="1" smtClean="0">
                <a:solidFill>
                  <a:srgbClr val="FF0080"/>
                </a:solidFill>
                <a:latin typeface="Consolas"/>
                <a:cs typeface="Consolas"/>
              </a:rPr>
              <a:t>s.contains</a:t>
            </a:r>
            <a: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  <a:t>(“ERROR”);</a:t>
            </a:r>
            <a:b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</a:br>
            <a: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  <a:t>    }</a:t>
            </a:r>
            <a:b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</a:br>
            <a: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  <a:t>}</a:t>
            </a:r>
            <a:r>
              <a:rPr lang="en-US" sz="3200" dirty="0" smtClean="0">
                <a:latin typeface="Consolas"/>
                <a:cs typeface="Consolas"/>
              </a:rPr>
              <a:t>);</a:t>
            </a:r>
            <a:br>
              <a:rPr lang="en-US" sz="3200" dirty="0" smtClean="0">
                <a:latin typeface="Consolas"/>
                <a:cs typeface="Consolas"/>
              </a:rPr>
            </a:br>
            <a:r>
              <a:rPr lang="en-US" sz="3200" dirty="0">
                <a:latin typeface="Consolas"/>
                <a:cs typeface="Consolas"/>
              </a:rPr>
              <a:t/>
            </a:r>
            <a:br>
              <a:rPr lang="en-US" sz="3200" dirty="0">
                <a:latin typeface="Consolas"/>
                <a:cs typeface="Consolas"/>
              </a:rPr>
            </a:br>
            <a:r>
              <a:rPr lang="en-US" sz="3200" dirty="0" err="1" smtClean="0">
                <a:latin typeface="Consolas"/>
                <a:cs typeface="Consolas"/>
              </a:rPr>
              <a:t>errors.</a:t>
            </a:r>
            <a:r>
              <a:rPr lang="en-US" sz="3200" dirty="0" err="1" smtClean="0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3200" dirty="0" smtClean="0">
                <a:latin typeface="Consolas"/>
                <a:cs typeface="Consolas"/>
              </a:rPr>
              <a:t>()</a:t>
            </a:r>
          </a:p>
          <a:p>
            <a:pPr marL="317500" indent="0">
              <a:buNone/>
            </a:pPr>
            <a:endParaRPr lang="en-US" sz="3200" dirty="0">
              <a:latin typeface="Consolas"/>
              <a:cs typeface="Consolas"/>
            </a:endParaRPr>
          </a:p>
          <a:p>
            <a:pPr marL="317500" indent="0">
              <a:buNone/>
            </a:pPr>
            <a:endParaRPr lang="en-US" sz="3200" dirty="0">
              <a:latin typeface="Consolas"/>
              <a:cs typeface="Consolas"/>
            </a:endParaRPr>
          </a:p>
          <a:p>
            <a:pPr marL="317500" indent="0">
              <a:buNone/>
            </a:pP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395200" y="3200401"/>
            <a:ext cx="11150600" cy="9051926"/>
          </a:xfrm>
        </p:spPr>
        <p:txBody>
          <a:bodyPr/>
          <a:lstStyle/>
          <a:p>
            <a:pPr marL="317500" indent="0">
              <a:buNone/>
            </a:pPr>
            <a:r>
              <a:rPr lang="en-US" sz="4300" dirty="0" err="1" smtClean="0">
                <a:cs typeface="Consolas"/>
              </a:rPr>
              <a:t>Scala</a:t>
            </a:r>
            <a:r>
              <a:rPr lang="en-US" sz="4300" dirty="0" smtClean="0">
                <a:cs typeface="Consolas"/>
              </a:rPr>
              <a:t> API:</a:t>
            </a:r>
          </a:p>
          <a:p>
            <a:pPr marL="317500" indent="0">
              <a:buNone/>
            </a:pPr>
            <a:endParaRPr lang="en-US" sz="3200" dirty="0" smtClean="0">
              <a:latin typeface="Consolas"/>
              <a:cs typeface="Consolas"/>
            </a:endParaRPr>
          </a:p>
          <a:p>
            <a:pPr marL="317500" indent="0">
              <a:buNone/>
            </a:pPr>
            <a:r>
              <a:rPr lang="en-US" sz="3200" dirty="0" err="1" smtClean="0">
                <a:latin typeface="Consolas"/>
                <a:cs typeface="Consolas"/>
              </a:rPr>
              <a:t>val</a:t>
            </a:r>
            <a:r>
              <a:rPr lang="en-US" sz="3200" dirty="0" smtClean="0">
                <a:latin typeface="Consolas"/>
                <a:cs typeface="Consolas"/>
              </a:rPr>
              <a:t> </a:t>
            </a:r>
            <a:r>
              <a:rPr lang="en-US" sz="3200" dirty="0">
                <a:latin typeface="Consolas"/>
                <a:cs typeface="Consolas"/>
              </a:rPr>
              <a:t>lines = </a:t>
            </a:r>
            <a:r>
              <a:rPr lang="en-US" sz="3200" dirty="0" err="1">
                <a:latin typeface="Consolas"/>
                <a:cs typeface="Consolas"/>
              </a:rPr>
              <a:t>spark.textFile</a:t>
            </a:r>
            <a:r>
              <a:rPr lang="en-US" sz="3200" dirty="0">
                <a:latin typeface="Consolas"/>
                <a:cs typeface="Consolas"/>
              </a:rPr>
              <a:t>(…</a:t>
            </a:r>
            <a:r>
              <a:rPr lang="en-US" sz="3200" dirty="0" smtClean="0">
                <a:latin typeface="Consolas"/>
                <a:cs typeface="Consolas"/>
              </a:rPr>
              <a:t>)</a:t>
            </a:r>
            <a:r>
              <a:rPr lang="en-US" sz="3200" dirty="0">
                <a:latin typeface="Consolas"/>
                <a:cs typeface="Consolas"/>
              </a:rPr>
              <a:t/>
            </a:r>
            <a:br>
              <a:rPr lang="en-US" sz="3200" dirty="0">
                <a:latin typeface="Consolas"/>
                <a:cs typeface="Consolas"/>
              </a:rPr>
            </a:br>
            <a:r>
              <a:rPr lang="en-US" sz="3200" dirty="0">
                <a:latin typeface="Consolas"/>
                <a:cs typeface="Consolas"/>
              </a:rPr>
              <a:t/>
            </a:r>
            <a:br>
              <a:rPr lang="en-US" sz="3200" dirty="0">
                <a:latin typeface="Consolas"/>
                <a:cs typeface="Consolas"/>
              </a:rPr>
            </a:br>
            <a:r>
              <a:rPr lang="en-US" sz="3200" dirty="0">
                <a:latin typeface="Consolas"/>
                <a:cs typeface="Consolas"/>
              </a:rPr>
              <a:t>errors = </a:t>
            </a:r>
            <a:r>
              <a:rPr lang="en-US" sz="3200" dirty="0" err="1">
                <a:latin typeface="Consolas"/>
                <a:cs typeface="Consolas"/>
              </a:rPr>
              <a:t>lines.</a:t>
            </a:r>
            <a:r>
              <a:rPr lang="en-US" sz="32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3200" dirty="0" smtClean="0">
                <a:latin typeface="Consolas"/>
                <a:cs typeface="Consolas"/>
              </a:rPr>
              <a:t>(</a:t>
            </a:r>
            <a: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  <a:t>s =&gt; </a:t>
            </a:r>
            <a:r>
              <a:rPr lang="en-US" sz="3200" dirty="0" err="1" smtClean="0">
                <a:solidFill>
                  <a:srgbClr val="FF0080"/>
                </a:solidFill>
                <a:latin typeface="Consolas"/>
                <a:cs typeface="Consolas"/>
              </a:rPr>
              <a:t>s.contains</a:t>
            </a:r>
            <a: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  <a:t>(“ERROR”)</a:t>
            </a:r>
            <a:r>
              <a:rPr lang="en-US" sz="3200" dirty="0" smtClean="0">
                <a:latin typeface="Consolas"/>
                <a:cs typeface="Consolas"/>
              </a:rPr>
              <a:t>)</a:t>
            </a:r>
            <a:br>
              <a:rPr lang="en-US" sz="3200" dirty="0" smtClean="0">
                <a:latin typeface="Consolas"/>
                <a:cs typeface="Consolas"/>
              </a:rPr>
            </a:br>
            <a:r>
              <a:rPr lang="en-US" sz="3200" dirty="0" smtClean="0">
                <a:solidFill>
                  <a:srgbClr val="008040"/>
                </a:solidFill>
                <a:latin typeface="Consolas"/>
                <a:cs typeface="Consolas"/>
              </a:rPr>
              <a:t>// can also write filter(_.contains(“ERROR”))</a:t>
            </a:r>
            <a:br>
              <a:rPr lang="en-US" sz="3200" dirty="0" smtClean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3200" dirty="0" smtClean="0">
                <a:latin typeface="Consolas"/>
                <a:cs typeface="Consolas"/>
              </a:rPr>
              <a:t/>
            </a:r>
            <a:br>
              <a:rPr lang="en-US" sz="3200" dirty="0" smtClean="0">
                <a:latin typeface="Consolas"/>
                <a:cs typeface="Consolas"/>
              </a:rPr>
            </a:br>
            <a:r>
              <a:rPr lang="en-US" sz="3200" dirty="0" err="1" smtClean="0">
                <a:latin typeface="Consolas"/>
                <a:cs typeface="Consolas"/>
              </a:rPr>
              <a:t>errors.</a:t>
            </a:r>
            <a:r>
              <a:rPr lang="en-US" sz="3200" dirty="0" err="1" smtClean="0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endParaRPr lang="en-US" sz="3200" dirty="0">
              <a:latin typeface="Consolas"/>
              <a:cs typeface="Consolas"/>
            </a:endParaRPr>
          </a:p>
          <a:p>
            <a:pPr marL="317500" indent="0">
              <a:buNone/>
            </a:pPr>
            <a:endParaRPr lang="en-US" sz="3200" dirty="0">
              <a:latin typeface="Consolas"/>
              <a:cs typeface="Consolas"/>
            </a:endParaRPr>
          </a:p>
          <a:p>
            <a:pPr marL="317500" indent="0">
              <a:buNone/>
            </a:pPr>
            <a:endParaRPr lang="en-US" sz="3200" dirty="0">
              <a:latin typeface="Consolas"/>
              <a:cs typeface="Consolas"/>
            </a:endParaRPr>
          </a:p>
          <a:p>
            <a:pPr marL="317500" indent="0">
              <a:buNone/>
            </a:pPr>
            <a:endParaRPr lang="en-US" sz="3200" dirty="0"/>
          </a:p>
          <a:p>
            <a:pPr marL="317500" indent="0">
              <a:buNone/>
            </a:pPr>
            <a:endParaRPr lang="en-US" sz="3200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1844148" y="3200400"/>
            <a:ext cx="0" cy="822960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20623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Language Should I Use?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Standalone programs can be written in any, but console is only Python &amp;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b="1" dirty="0" smtClean="0"/>
              <a:t>Python developers:</a:t>
            </a:r>
            <a:r>
              <a:rPr lang="en-US" dirty="0" smtClean="0"/>
              <a:t> can stay with Python for both</a:t>
            </a:r>
          </a:p>
          <a:p>
            <a:r>
              <a:rPr lang="en-US" b="1" dirty="0" smtClean="0"/>
              <a:t>Java developers:</a:t>
            </a:r>
            <a:r>
              <a:rPr lang="en-US" dirty="0" smtClean="0"/>
              <a:t> consider using </a:t>
            </a:r>
            <a:r>
              <a:rPr lang="en-US" dirty="0" err="1" smtClean="0"/>
              <a:t>Scala</a:t>
            </a:r>
            <a:r>
              <a:rPr lang="en-US" dirty="0" smtClean="0"/>
              <a:t> for console (to learn the API)</a:t>
            </a:r>
          </a:p>
          <a:p>
            <a:endParaRPr lang="en-US" dirty="0" smtClean="0"/>
          </a:p>
          <a:p>
            <a:r>
              <a:rPr lang="en-US" dirty="0" smtClean="0"/>
              <a:t>Performance: Java / </a:t>
            </a:r>
            <a:r>
              <a:rPr lang="en-US" dirty="0" err="1" smtClean="0"/>
              <a:t>Scala</a:t>
            </a:r>
            <a:r>
              <a:rPr lang="en-US" dirty="0" smtClean="0"/>
              <a:t> will be faster (statically typed), but Python can do well for numerical work with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3651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Cheat Sheet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"/>
          </p:nvPr>
        </p:nvSpPr>
        <p:spPr>
          <a:xfrm>
            <a:off x="1219199" y="2895600"/>
            <a:ext cx="8166299" cy="3048000"/>
          </a:xfrm>
        </p:spPr>
        <p:txBody>
          <a:bodyPr lIns="91440" rIns="91440"/>
          <a:lstStyle/>
          <a:p>
            <a:pPr marL="0" indent="0">
              <a:spcBef>
                <a:spcPts val="2600"/>
              </a:spcBef>
              <a:buNone/>
            </a:pPr>
            <a:r>
              <a:rPr lang="en-US" dirty="0" smtClean="0"/>
              <a:t>Variables:</a:t>
            </a:r>
          </a:p>
          <a:p>
            <a:pPr marL="0" indent="0">
              <a:spcBef>
                <a:spcPts val="2600"/>
              </a:spcBef>
              <a:buNone/>
            </a:pPr>
            <a:r>
              <a:rPr lang="en-US" sz="3300" b="1" dirty="0" err="1">
                <a:latin typeface="Consolas"/>
                <a:cs typeface="Consolas"/>
              </a:rPr>
              <a:t>var</a:t>
            </a:r>
            <a:r>
              <a:rPr lang="en-US" sz="3300" dirty="0">
                <a:latin typeface="Consolas"/>
                <a:cs typeface="Consolas"/>
              </a:rPr>
              <a:t> x: </a:t>
            </a:r>
            <a:r>
              <a:rPr lang="en-US" sz="3300" dirty="0" err="1">
                <a:latin typeface="Consolas"/>
                <a:cs typeface="Consolas"/>
              </a:rPr>
              <a:t>Int</a:t>
            </a:r>
            <a:r>
              <a:rPr lang="en-US" sz="3300" dirty="0">
                <a:latin typeface="Consolas"/>
                <a:cs typeface="Consolas"/>
              </a:rPr>
              <a:t> = 7</a:t>
            </a:r>
            <a:br>
              <a:rPr lang="en-US" sz="3300" dirty="0">
                <a:latin typeface="Consolas"/>
                <a:cs typeface="Consolas"/>
              </a:rPr>
            </a:br>
            <a:r>
              <a:rPr lang="en-US" sz="3300" b="1" dirty="0" err="1">
                <a:latin typeface="Consolas"/>
                <a:cs typeface="Consolas"/>
              </a:rPr>
              <a:t>var</a:t>
            </a:r>
            <a:r>
              <a:rPr lang="en-US" sz="3300" dirty="0">
                <a:latin typeface="Consolas"/>
                <a:cs typeface="Consolas"/>
              </a:rPr>
              <a:t> x = 7  </a:t>
            </a:r>
            <a:r>
              <a:rPr lang="en-US" sz="3300" dirty="0" smtClean="0">
                <a:latin typeface="Consolas"/>
                <a:cs typeface="Consolas"/>
              </a:rPr>
              <a:t>  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/</a:t>
            </a:r>
            <a:r>
              <a:rPr lang="en-US" sz="3300" dirty="0">
                <a:solidFill>
                  <a:srgbClr val="008040"/>
                </a:solidFill>
                <a:latin typeface="Consolas"/>
                <a:cs typeface="Consolas"/>
              </a:rPr>
              <a:t>/ type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inferred</a:t>
            </a:r>
          </a:p>
          <a:p>
            <a:pPr marL="0" indent="0">
              <a:spcBef>
                <a:spcPts val="2600"/>
              </a:spcBef>
              <a:buNone/>
            </a:pPr>
            <a:r>
              <a:rPr lang="en-US" sz="3300" b="1" dirty="0" err="1" smtClean="0">
                <a:latin typeface="Consolas"/>
                <a:cs typeface="Consolas"/>
              </a:rPr>
              <a:t>val</a:t>
            </a:r>
            <a:r>
              <a:rPr lang="en-US" sz="3300" dirty="0" smtClean="0">
                <a:latin typeface="Consolas"/>
                <a:cs typeface="Consolas"/>
              </a:rPr>
              <a:t> y = </a:t>
            </a:r>
            <a:r>
              <a:rPr lang="en-US" sz="3300" dirty="0" smtClean="0">
                <a:solidFill>
                  <a:srgbClr val="000090"/>
                </a:solidFill>
                <a:latin typeface="Consolas"/>
                <a:cs typeface="Consolas"/>
              </a:rPr>
              <a:t>“hi”</a:t>
            </a:r>
            <a:r>
              <a:rPr lang="en-US" sz="3300" dirty="0" smtClean="0">
                <a:latin typeface="Consolas"/>
                <a:cs typeface="Consolas"/>
              </a:rPr>
              <a:t> 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// read-only</a:t>
            </a:r>
            <a:endParaRPr lang="en-US" sz="3300" dirty="0">
              <a:solidFill>
                <a:srgbClr val="008040"/>
              </a:solidFill>
              <a:latin typeface="Consolas"/>
              <a:cs typeface="Consolas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1219199" y="6781800"/>
            <a:ext cx="81662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600"/>
              </a:spcBef>
            </a:pPr>
            <a:r>
              <a:rPr lang="en-US" sz="4300" dirty="0" smtClean="0"/>
              <a:t>Functions:</a:t>
            </a:r>
          </a:p>
          <a:p>
            <a:pPr>
              <a:spcBef>
                <a:spcPts val="2600"/>
              </a:spcBef>
            </a:pPr>
            <a:r>
              <a:rPr lang="en-US" sz="3300" b="1" dirty="0" err="1">
                <a:latin typeface="Consolas"/>
                <a:cs typeface="Consolas"/>
              </a:rPr>
              <a:t>def</a:t>
            </a:r>
            <a:r>
              <a:rPr lang="en-US" sz="3300" dirty="0">
                <a:latin typeface="Consolas"/>
                <a:cs typeface="Consolas"/>
              </a:rPr>
              <a:t> square(x: </a:t>
            </a:r>
            <a:r>
              <a:rPr lang="en-US" sz="3300" dirty="0" err="1">
                <a:latin typeface="Consolas"/>
                <a:cs typeface="Consolas"/>
              </a:rPr>
              <a:t>Int</a:t>
            </a:r>
            <a:r>
              <a:rPr lang="en-US" sz="3300" dirty="0">
                <a:latin typeface="Consolas"/>
                <a:cs typeface="Consolas"/>
              </a:rPr>
              <a:t>): </a:t>
            </a:r>
            <a:r>
              <a:rPr lang="en-US" sz="3300" dirty="0" err="1">
                <a:latin typeface="Consolas"/>
                <a:cs typeface="Consolas"/>
              </a:rPr>
              <a:t>Int</a:t>
            </a:r>
            <a:r>
              <a:rPr lang="en-US" sz="3300" dirty="0">
                <a:latin typeface="Consolas"/>
                <a:cs typeface="Consolas"/>
              </a:rPr>
              <a:t> = x*x</a:t>
            </a:r>
          </a:p>
          <a:p>
            <a:pPr>
              <a:spcBef>
                <a:spcPts val="2600"/>
              </a:spcBef>
            </a:pPr>
            <a:r>
              <a:rPr lang="en-US" sz="3300" b="1" dirty="0" err="1">
                <a:latin typeface="Consolas"/>
                <a:cs typeface="Consolas"/>
              </a:rPr>
              <a:t>def</a:t>
            </a:r>
            <a:r>
              <a:rPr lang="en-US" sz="3300" dirty="0">
                <a:latin typeface="Consolas"/>
                <a:cs typeface="Consolas"/>
              </a:rPr>
              <a:t> square(x: </a:t>
            </a:r>
            <a:r>
              <a:rPr lang="en-US" sz="3300" dirty="0" err="1">
                <a:latin typeface="Consolas"/>
                <a:cs typeface="Consolas"/>
              </a:rPr>
              <a:t>Int</a:t>
            </a:r>
            <a:r>
              <a:rPr lang="en-US" sz="3300" dirty="0">
                <a:latin typeface="Consolas"/>
                <a:cs typeface="Consolas"/>
              </a:rPr>
              <a:t>): </a:t>
            </a:r>
            <a:r>
              <a:rPr lang="en-US" sz="3300" dirty="0" err="1">
                <a:latin typeface="Consolas"/>
                <a:cs typeface="Consolas"/>
              </a:rPr>
              <a:t>Int</a:t>
            </a:r>
            <a:r>
              <a:rPr lang="en-US" sz="3300" dirty="0">
                <a:latin typeface="Consolas"/>
                <a:cs typeface="Consolas"/>
              </a:rPr>
              <a:t> = {</a:t>
            </a:r>
            <a:br>
              <a:rPr lang="en-US" sz="3300" dirty="0">
                <a:latin typeface="Consolas"/>
                <a:cs typeface="Consolas"/>
              </a:rPr>
            </a:br>
            <a:r>
              <a:rPr lang="en-US" sz="3300" dirty="0">
                <a:latin typeface="Consolas"/>
                <a:cs typeface="Consolas"/>
              </a:rPr>
              <a:t>  x*</a:t>
            </a:r>
            <a:r>
              <a:rPr lang="en-US" sz="3300" dirty="0" smtClean="0">
                <a:latin typeface="Consolas"/>
                <a:cs typeface="Consolas"/>
              </a:rPr>
              <a:t>x   </a:t>
            </a:r>
            <a:r>
              <a:rPr lang="en-US" sz="3300" dirty="0" smtClean="0">
                <a:solidFill>
                  <a:srgbClr val="008000"/>
                </a:solidFill>
                <a:latin typeface="Consolas"/>
                <a:cs typeface="Consolas"/>
              </a:rPr>
              <a:t>// last line returned</a:t>
            </a:r>
            <a:r>
              <a:rPr lang="en-US" sz="3300" dirty="0">
                <a:latin typeface="Consolas"/>
                <a:cs typeface="Consolas"/>
              </a:rPr>
              <a:t/>
            </a:r>
            <a:br>
              <a:rPr lang="en-US" sz="3300" dirty="0">
                <a:latin typeface="Consolas"/>
                <a:cs typeface="Consolas"/>
              </a:rPr>
            </a:br>
            <a:r>
              <a:rPr lang="en-US" sz="33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9829800" y="2895600"/>
            <a:ext cx="11811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600"/>
              </a:spcBef>
            </a:pPr>
            <a:r>
              <a:rPr lang="en-US" sz="4300" dirty="0" smtClean="0"/>
              <a:t>Collections and closures:</a:t>
            </a:r>
          </a:p>
          <a:p>
            <a:pPr>
              <a:spcBef>
                <a:spcPts val="2600"/>
              </a:spcBef>
            </a:pPr>
            <a:r>
              <a:rPr lang="en-US" sz="3300" b="1" dirty="0" err="1" smtClean="0">
                <a:latin typeface="Consolas"/>
                <a:cs typeface="Consolas"/>
              </a:rPr>
              <a:t>val</a:t>
            </a:r>
            <a:r>
              <a:rPr lang="en-US" sz="3300" dirty="0" smtClean="0">
                <a:latin typeface="Consolas"/>
                <a:cs typeface="Consolas"/>
              </a:rPr>
              <a:t> </a:t>
            </a:r>
            <a:r>
              <a:rPr lang="en-US" sz="3300" dirty="0" err="1" smtClean="0">
                <a:latin typeface="Consolas"/>
                <a:cs typeface="Consolas"/>
              </a:rPr>
              <a:t>nums</a:t>
            </a:r>
            <a:r>
              <a:rPr lang="en-US" sz="3300" dirty="0" smtClean="0">
                <a:latin typeface="Consolas"/>
                <a:cs typeface="Consolas"/>
              </a:rPr>
              <a:t> = Array(1, 2, 3)</a:t>
            </a:r>
            <a:endParaRPr lang="en-US" sz="3300" dirty="0">
              <a:latin typeface="Consolas"/>
              <a:cs typeface="Consolas"/>
            </a:endParaRPr>
          </a:p>
          <a:p>
            <a:pPr>
              <a:spcBef>
                <a:spcPts val="2600"/>
              </a:spcBef>
            </a:pPr>
            <a:r>
              <a:rPr lang="en-US" sz="3300" dirty="0" err="1" smtClean="0">
                <a:latin typeface="Consolas"/>
                <a:cs typeface="Consolas"/>
              </a:rPr>
              <a:t>nums.map</a:t>
            </a:r>
            <a:r>
              <a:rPr lang="en-US" sz="3300" dirty="0" smtClean="0">
                <a:latin typeface="Consolas"/>
                <a:cs typeface="Consolas"/>
              </a:rPr>
              <a:t>(</a:t>
            </a:r>
            <a:r>
              <a:rPr lang="en-US" sz="3300" dirty="0" smtClean="0">
                <a:solidFill>
                  <a:srgbClr val="FF0080"/>
                </a:solidFill>
                <a:latin typeface="Consolas"/>
                <a:cs typeface="Consolas"/>
              </a:rPr>
              <a:t>(x: </a:t>
            </a:r>
            <a:r>
              <a:rPr lang="en-US" sz="3300" dirty="0" err="1" smtClean="0">
                <a:solidFill>
                  <a:srgbClr val="FF0080"/>
                </a:solidFill>
                <a:latin typeface="Consolas"/>
                <a:cs typeface="Consolas"/>
              </a:rPr>
              <a:t>Int</a:t>
            </a:r>
            <a:r>
              <a:rPr lang="en-US" sz="3300" dirty="0" smtClean="0">
                <a:solidFill>
                  <a:srgbClr val="FF0080"/>
                </a:solidFill>
                <a:latin typeface="Consolas"/>
                <a:cs typeface="Consolas"/>
              </a:rPr>
              <a:t>) =&gt; x + 2</a:t>
            </a:r>
            <a:r>
              <a:rPr lang="en-US" sz="3300" dirty="0" smtClean="0">
                <a:latin typeface="Consolas"/>
                <a:cs typeface="Consolas"/>
              </a:rPr>
              <a:t>)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// =&gt; Array(3, 4, 5)</a:t>
            </a:r>
          </a:p>
          <a:p>
            <a:pPr>
              <a:spcBef>
                <a:spcPts val="2600"/>
              </a:spcBef>
            </a:pPr>
            <a:r>
              <a:rPr lang="en-US" sz="3300" dirty="0" err="1" smtClean="0">
                <a:latin typeface="Consolas"/>
                <a:cs typeface="Consolas"/>
              </a:rPr>
              <a:t>nums.map</a:t>
            </a:r>
            <a:r>
              <a:rPr lang="en-US" sz="3300" dirty="0" smtClean="0">
                <a:latin typeface="Consolas"/>
                <a:cs typeface="Consolas"/>
              </a:rPr>
              <a:t>(</a:t>
            </a:r>
            <a:r>
              <a:rPr lang="en-US" sz="3300" dirty="0" smtClean="0">
                <a:solidFill>
                  <a:srgbClr val="FF0080"/>
                </a:solidFill>
                <a:latin typeface="Consolas"/>
                <a:cs typeface="Consolas"/>
              </a:rPr>
              <a:t>x =&gt; x + 2</a:t>
            </a:r>
            <a:r>
              <a:rPr lang="en-US" sz="3300" dirty="0" smtClean="0">
                <a:latin typeface="Consolas"/>
                <a:cs typeface="Consolas"/>
              </a:rPr>
              <a:t>) 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// =&gt; same</a:t>
            </a:r>
            <a:b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3300" dirty="0" err="1" smtClean="0">
                <a:latin typeface="Consolas"/>
                <a:cs typeface="Consolas"/>
              </a:rPr>
              <a:t>nums.map</a:t>
            </a:r>
            <a:r>
              <a:rPr lang="en-US" sz="3300" dirty="0" smtClean="0">
                <a:latin typeface="Consolas"/>
                <a:cs typeface="Consolas"/>
              </a:rPr>
              <a:t>(</a:t>
            </a:r>
            <a:r>
              <a:rPr lang="en-US" sz="3300" dirty="0" smtClean="0">
                <a:solidFill>
                  <a:srgbClr val="FF0080"/>
                </a:solidFill>
                <a:latin typeface="Consolas"/>
                <a:cs typeface="Consolas"/>
              </a:rPr>
              <a:t>_ + 2</a:t>
            </a:r>
            <a:r>
              <a:rPr lang="en-US" sz="3300" dirty="0" smtClean="0">
                <a:latin typeface="Consolas"/>
                <a:cs typeface="Consolas"/>
              </a:rPr>
              <a:t>)      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// =&gt; same</a:t>
            </a:r>
          </a:p>
          <a:p>
            <a:pPr>
              <a:spcBef>
                <a:spcPts val="2600"/>
              </a:spcBef>
            </a:pPr>
            <a:r>
              <a:rPr lang="en-US" sz="3300" dirty="0" err="1" smtClean="0">
                <a:latin typeface="Consolas"/>
                <a:cs typeface="Consolas"/>
              </a:rPr>
              <a:t>nums.reduce</a:t>
            </a:r>
            <a:r>
              <a:rPr lang="en-US" sz="3300" dirty="0">
                <a:latin typeface="Consolas"/>
                <a:cs typeface="Consolas"/>
              </a:rPr>
              <a:t>(</a:t>
            </a:r>
            <a:r>
              <a:rPr lang="en-US" sz="3300" dirty="0">
                <a:solidFill>
                  <a:srgbClr val="FF0080"/>
                </a:solidFill>
                <a:latin typeface="Consolas"/>
                <a:cs typeface="Consolas"/>
              </a:rPr>
              <a:t>(x, y) =&gt; x + y</a:t>
            </a:r>
            <a:r>
              <a:rPr lang="en-US" sz="3300" dirty="0" smtClean="0">
                <a:latin typeface="Consolas"/>
                <a:cs typeface="Consolas"/>
              </a:rPr>
              <a:t>)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/</a:t>
            </a:r>
            <a:r>
              <a:rPr lang="en-US" sz="3300" dirty="0">
                <a:solidFill>
                  <a:srgbClr val="008040"/>
                </a:solidFill>
                <a:latin typeface="Consolas"/>
                <a:cs typeface="Consolas"/>
              </a:rPr>
              <a:t>/ =&gt;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6</a:t>
            </a:r>
            <a:r>
              <a:rPr lang="en-US" sz="3300" dirty="0">
                <a:latin typeface="Consolas"/>
                <a:cs typeface="Consolas"/>
              </a:rPr>
              <a:t/>
            </a:r>
            <a:br>
              <a:rPr lang="en-US" sz="3300" dirty="0">
                <a:latin typeface="Consolas"/>
                <a:cs typeface="Consolas"/>
              </a:rPr>
            </a:br>
            <a:r>
              <a:rPr lang="en-US" sz="3300" dirty="0" err="1" smtClean="0">
                <a:latin typeface="Consolas"/>
                <a:cs typeface="Consolas"/>
              </a:rPr>
              <a:t>nums.reduce</a:t>
            </a:r>
            <a:r>
              <a:rPr lang="en-US" sz="3300" dirty="0">
                <a:latin typeface="Consolas"/>
                <a:cs typeface="Consolas"/>
              </a:rPr>
              <a:t>(</a:t>
            </a:r>
            <a:r>
              <a:rPr lang="en-US" sz="3300" dirty="0">
                <a:solidFill>
                  <a:srgbClr val="FF0080"/>
                </a:solidFill>
                <a:latin typeface="Consolas"/>
                <a:cs typeface="Consolas"/>
              </a:rPr>
              <a:t>_ + _</a:t>
            </a:r>
            <a:r>
              <a:rPr lang="en-US" sz="3300" dirty="0" smtClean="0">
                <a:latin typeface="Consolas"/>
                <a:cs typeface="Consolas"/>
              </a:rPr>
              <a:t>)          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/</a:t>
            </a:r>
            <a:r>
              <a:rPr lang="en-US" sz="3300" dirty="0">
                <a:solidFill>
                  <a:srgbClr val="008040"/>
                </a:solidFill>
                <a:latin typeface="Consolas"/>
                <a:cs typeface="Consolas"/>
              </a:rPr>
              <a:t>/ =&gt;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6</a:t>
            </a:r>
            <a:endParaRPr lang="en-US" sz="33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2600"/>
              </a:spcBef>
            </a:pPr>
            <a:endParaRPr lang="en-US" sz="33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2600"/>
              </a:spcBef>
            </a:pPr>
            <a:endParaRPr lang="en-US" sz="3300" dirty="0">
              <a:latin typeface="Consolas"/>
              <a:cs typeface="Consolas"/>
            </a:endParaRPr>
          </a:p>
        </p:txBody>
      </p:sp>
      <p:sp>
        <p:nvSpPr>
          <p:cNvPr id="13" name="Content Placeholder 3"/>
          <p:cNvSpPr txBox="1">
            <a:spLocks/>
          </p:cNvSpPr>
          <p:nvPr/>
        </p:nvSpPr>
        <p:spPr bwMode="auto">
          <a:xfrm>
            <a:off x="9829800" y="8839200"/>
            <a:ext cx="96774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spcBef>
                <a:spcPts val="2600"/>
              </a:spcBef>
              <a:buFont typeface="Wingdings" charset="0"/>
              <a:buNone/>
            </a:pPr>
            <a:r>
              <a:rPr lang="en-US" dirty="0" smtClean="0"/>
              <a:t>Java </a:t>
            </a:r>
            <a:r>
              <a:rPr lang="en-US" dirty="0" err="1" smtClean="0"/>
              <a:t>interop</a:t>
            </a:r>
            <a:r>
              <a:rPr lang="en-US" dirty="0" smtClean="0"/>
              <a:t>:</a:t>
            </a:r>
          </a:p>
          <a:p>
            <a:pPr marL="0" indent="0">
              <a:spcBef>
                <a:spcPts val="2600"/>
              </a:spcBef>
              <a:buFont typeface="Wingdings" charset="0"/>
              <a:buNone/>
            </a:pPr>
            <a:r>
              <a:rPr lang="en-US" sz="3300" b="1" dirty="0">
                <a:latin typeface="Consolas"/>
                <a:cs typeface="Consolas"/>
              </a:rPr>
              <a:t>i</a:t>
            </a:r>
            <a:r>
              <a:rPr lang="en-US" sz="3300" b="1" dirty="0" smtClean="0">
                <a:latin typeface="Consolas"/>
                <a:cs typeface="Consolas"/>
              </a:rPr>
              <a:t>mport</a:t>
            </a:r>
            <a:r>
              <a:rPr lang="en-US" sz="3300" dirty="0" smtClean="0">
                <a:latin typeface="Consolas"/>
                <a:cs typeface="Consolas"/>
              </a:rPr>
              <a:t> </a:t>
            </a:r>
            <a:r>
              <a:rPr lang="en-US" sz="3300" dirty="0" err="1" smtClean="0">
                <a:latin typeface="Consolas"/>
                <a:cs typeface="Consolas"/>
              </a:rPr>
              <a:t>java.net.URL</a:t>
            </a:r>
            <a:endParaRPr lang="en-US" sz="3300" dirty="0" smtClean="0">
              <a:latin typeface="Consolas"/>
              <a:cs typeface="Consolas"/>
            </a:endParaRPr>
          </a:p>
          <a:p>
            <a:pPr marL="0" indent="0">
              <a:spcBef>
                <a:spcPts val="2600"/>
              </a:spcBef>
              <a:buFont typeface="Wingdings" charset="0"/>
              <a:buNone/>
            </a:pPr>
            <a:r>
              <a:rPr lang="en-US" sz="3300" b="1" dirty="0">
                <a:solidFill>
                  <a:schemeClr val="tx1"/>
                </a:solidFill>
                <a:latin typeface="Consolas"/>
                <a:cs typeface="Consolas"/>
              </a:rPr>
              <a:t>n</a:t>
            </a:r>
            <a:r>
              <a:rPr lang="en-US" sz="3300" b="1" dirty="0" smtClean="0">
                <a:solidFill>
                  <a:schemeClr val="tx1"/>
                </a:solidFill>
                <a:latin typeface="Consolas"/>
                <a:cs typeface="Consolas"/>
              </a:rPr>
              <a:t>ew</a:t>
            </a:r>
            <a:r>
              <a:rPr lang="en-US" sz="3300" dirty="0" smtClean="0">
                <a:solidFill>
                  <a:schemeClr val="tx1"/>
                </a:solidFill>
                <a:latin typeface="Consolas"/>
                <a:cs typeface="Consolas"/>
              </a:rPr>
              <a:t> URL(</a:t>
            </a:r>
            <a:r>
              <a:rPr lang="en-US" sz="3300" dirty="0" smtClean="0">
                <a:solidFill>
                  <a:srgbClr val="000090"/>
                </a:solidFill>
                <a:latin typeface="Consolas"/>
                <a:cs typeface="Consolas"/>
              </a:rPr>
              <a:t>“http://</a:t>
            </a:r>
            <a:r>
              <a:rPr lang="en-US" sz="3300" dirty="0" err="1" smtClean="0">
                <a:solidFill>
                  <a:srgbClr val="000090"/>
                </a:solidFill>
                <a:latin typeface="Consolas"/>
                <a:cs typeface="Consolas"/>
              </a:rPr>
              <a:t>cnn.com</a:t>
            </a:r>
            <a:r>
              <a:rPr lang="en-US" sz="3300" dirty="0" smtClean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300" dirty="0" smtClean="0">
                <a:solidFill>
                  <a:schemeClr val="tx1"/>
                </a:solidFill>
                <a:latin typeface="Consolas"/>
                <a:cs typeface="Consolas"/>
              </a:rPr>
              <a:t>).</a:t>
            </a:r>
            <a:r>
              <a:rPr lang="en-US" sz="3300" dirty="0" err="1" smtClean="0">
                <a:solidFill>
                  <a:schemeClr val="tx1"/>
                </a:solidFill>
                <a:latin typeface="Consolas"/>
                <a:cs typeface="Consolas"/>
              </a:rPr>
              <a:t>openStream</a:t>
            </a:r>
            <a:r>
              <a:rPr lang="en-US" sz="3300" dirty="0" smtClean="0">
                <a:solidFill>
                  <a:schemeClr val="tx1"/>
                </a:solidFill>
                <a:latin typeface="Consolas"/>
                <a:cs typeface="Consolas"/>
              </a:rPr>
              <a:t>()</a:t>
            </a:r>
            <a:endParaRPr lang="en-US" sz="33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9050000" y="9138142"/>
            <a:ext cx="4102062" cy="1910858"/>
          </a:xfrm>
          <a:prstGeom prst="roundRect">
            <a:avLst>
              <a:gd name="adj" fmla="val 10339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4300" b="1" dirty="0" smtClean="0"/>
              <a:t>More details:</a:t>
            </a:r>
          </a:p>
          <a:p>
            <a:pPr algn="ctr"/>
            <a:r>
              <a:rPr lang="en-US" sz="4300" dirty="0" smtClean="0">
                <a:hlinkClick r:id="rId2"/>
              </a:rPr>
              <a:t>scala-lang.org</a:t>
            </a:r>
            <a:r>
              <a:rPr lang="en-US" sz="4300" dirty="0" smtClean="0"/>
              <a:t> 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xmlns="" val="1501886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08360" y="3345914"/>
            <a:ext cx="22148800" cy="856714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Spark</a:t>
            </a:r>
          </a:p>
          <a:p>
            <a:r>
              <a:rPr lang="en-US" dirty="0" smtClean="0"/>
              <a:t>Tour of Spark operations</a:t>
            </a:r>
          </a:p>
          <a:p>
            <a:r>
              <a:rPr lang="en-US" dirty="0" smtClean="0"/>
              <a:t>Job execution</a:t>
            </a:r>
          </a:p>
          <a:p>
            <a:r>
              <a:rPr lang="en-US" dirty="0" smtClean="0"/>
              <a:t>Standalone programs</a:t>
            </a:r>
          </a:p>
          <a:p>
            <a:r>
              <a:rPr lang="en-US" dirty="0" smtClean="0"/>
              <a:t>Deployment options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1389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Easiest way: Spark interpreter (</a:t>
            </a:r>
            <a:r>
              <a:rPr lang="en-US" dirty="0">
                <a:latin typeface="Consolas"/>
                <a:cs typeface="Consolas"/>
              </a:rPr>
              <a:t>spark-</a:t>
            </a:r>
            <a:r>
              <a:rPr lang="en-US" dirty="0" smtClean="0">
                <a:latin typeface="Consolas"/>
                <a:cs typeface="Consolas"/>
              </a:rPr>
              <a:t>shell</a:t>
            </a:r>
            <a:r>
              <a:rPr lang="en-US" dirty="0" smtClean="0"/>
              <a:t> or </a:t>
            </a:r>
            <a:r>
              <a:rPr lang="en-US" dirty="0" err="1" smtClean="0">
                <a:latin typeface="Consolas"/>
                <a:cs typeface="Consolas"/>
              </a:rPr>
              <a:t>pyspark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Special </a:t>
            </a:r>
            <a:r>
              <a:rPr lang="en-US" dirty="0" err="1" smtClean="0"/>
              <a:t>Scala</a:t>
            </a:r>
            <a:r>
              <a:rPr lang="en-US" dirty="0" smtClean="0"/>
              <a:t> and Python consoles for cluster use</a:t>
            </a:r>
          </a:p>
          <a:p>
            <a:r>
              <a:rPr lang="en-US" dirty="0" smtClean="0"/>
              <a:t>Runs in local mode on 1 thread by default, but can control with </a:t>
            </a:r>
            <a:r>
              <a:rPr lang="en-US" dirty="0">
                <a:latin typeface="Consolas"/>
                <a:cs typeface="Consolas"/>
              </a:rPr>
              <a:t>MASTER</a:t>
            </a:r>
            <a:r>
              <a:rPr lang="en-US" dirty="0" smtClean="0"/>
              <a:t> environment </a:t>
            </a:r>
            <a:r>
              <a:rPr lang="en-US" dirty="0" err="1" smtClean="0"/>
              <a:t>var</a:t>
            </a:r>
            <a:r>
              <a:rPr lang="en-US" dirty="0" smtClean="0"/>
              <a:t>:</a:t>
            </a:r>
          </a:p>
          <a:p>
            <a:pPr marL="685800" indent="0">
              <a:buNone/>
            </a:pPr>
            <a:r>
              <a:rPr lang="en-US" sz="3800" dirty="0" smtClean="0">
                <a:latin typeface="Consolas"/>
                <a:cs typeface="Consolas"/>
              </a:rPr>
              <a:t/>
            </a:r>
            <a:br>
              <a:rPr lang="en-US" sz="3800" dirty="0" smtClean="0">
                <a:latin typeface="Consolas"/>
                <a:cs typeface="Consolas"/>
              </a:rPr>
            </a:br>
            <a:r>
              <a:rPr lang="en-US" sz="3900" dirty="0" smtClean="0">
                <a:latin typeface="Consolas"/>
                <a:cs typeface="Consolas"/>
              </a:rPr>
              <a:t>MASTER</a:t>
            </a:r>
            <a:r>
              <a:rPr lang="en-US" sz="3900" dirty="0">
                <a:latin typeface="Consolas"/>
                <a:cs typeface="Consolas"/>
              </a:rPr>
              <a:t>=local    </a:t>
            </a:r>
            <a:r>
              <a:rPr lang="en-US" sz="3900" dirty="0" smtClean="0">
                <a:latin typeface="Consolas"/>
                <a:cs typeface="Consolas"/>
              </a:rPr>
              <a:t> .</a:t>
            </a:r>
            <a:r>
              <a:rPr lang="en-US" sz="3900" dirty="0">
                <a:latin typeface="Consolas"/>
                <a:cs typeface="Consolas"/>
              </a:rPr>
              <a:t>/spark-shell </a:t>
            </a:r>
            <a:r>
              <a:rPr lang="en-US" sz="3900" dirty="0" smtClean="0">
                <a:latin typeface="Consolas"/>
                <a:cs typeface="Consolas"/>
              </a:rPr>
              <a:t>         </a:t>
            </a:r>
            <a:r>
              <a:rPr lang="en-US" sz="3900" dirty="0">
                <a:solidFill>
                  <a:srgbClr val="008040"/>
                </a:solidFill>
                <a:latin typeface="Consolas"/>
                <a:cs typeface="Consolas"/>
              </a:rPr>
              <a:t># local, 1 thread</a:t>
            </a:r>
            <a:br>
              <a:rPr lang="en-US" sz="39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3900" dirty="0">
                <a:latin typeface="Consolas"/>
                <a:cs typeface="Consolas"/>
              </a:rPr>
              <a:t>MASTER=local[2] </a:t>
            </a:r>
            <a:r>
              <a:rPr lang="en-US" sz="3900" dirty="0" smtClean="0">
                <a:latin typeface="Consolas"/>
                <a:cs typeface="Consolas"/>
              </a:rPr>
              <a:t> .</a:t>
            </a:r>
            <a:r>
              <a:rPr lang="en-US" sz="3900" dirty="0">
                <a:latin typeface="Consolas"/>
                <a:cs typeface="Consolas"/>
              </a:rPr>
              <a:t>/spark-</a:t>
            </a:r>
            <a:r>
              <a:rPr lang="en-US" sz="3900" dirty="0" smtClean="0">
                <a:latin typeface="Consolas"/>
                <a:cs typeface="Consolas"/>
              </a:rPr>
              <a:t>shell          </a:t>
            </a:r>
            <a:r>
              <a:rPr lang="en-US" sz="3900" dirty="0">
                <a:solidFill>
                  <a:srgbClr val="008040"/>
                </a:solidFill>
                <a:latin typeface="Consolas"/>
                <a:cs typeface="Consolas"/>
              </a:rPr>
              <a:t># local, 2 </a:t>
            </a:r>
            <a:r>
              <a:rPr lang="en-US" sz="3900" dirty="0" smtClean="0">
                <a:solidFill>
                  <a:srgbClr val="008040"/>
                </a:solidFill>
                <a:latin typeface="Consolas"/>
                <a:cs typeface="Consolas"/>
              </a:rPr>
              <a:t>threads</a:t>
            </a:r>
            <a:br>
              <a:rPr lang="en-US" sz="3900" dirty="0" smtClean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3900" dirty="0" smtClean="0">
                <a:latin typeface="Consolas"/>
                <a:cs typeface="Consolas"/>
              </a:rPr>
              <a:t>MASTER=spark:</a:t>
            </a:r>
            <a:r>
              <a:rPr lang="en-US" sz="3900" dirty="0">
                <a:latin typeface="Consolas"/>
                <a:cs typeface="Consolas"/>
              </a:rPr>
              <a:t>//</a:t>
            </a:r>
            <a:r>
              <a:rPr lang="en-US" sz="3900" dirty="0" err="1">
                <a:latin typeface="Consolas"/>
                <a:cs typeface="Consolas"/>
              </a:rPr>
              <a:t>host:port</a:t>
            </a:r>
            <a:r>
              <a:rPr lang="en-US" sz="3900" dirty="0">
                <a:latin typeface="Consolas"/>
                <a:cs typeface="Consolas"/>
              </a:rPr>
              <a:t> ./spark-shell  </a:t>
            </a:r>
            <a:r>
              <a:rPr lang="en-US" sz="3900" dirty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3900" dirty="0" smtClean="0">
                <a:solidFill>
                  <a:srgbClr val="008040"/>
                </a:solidFill>
                <a:latin typeface="Consolas"/>
                <a:cs typeface="Consolas"/>
              </a:rPr>
              <a:t>Spark standalone cluster</a:t>
            </a:r>
            <a:r>
              <a:rPr lang="en-US" sz="3900" dirty="0">
                <a:solidFill>
                  <a:srgbClr val="008040"/>
                </a:solidFill>
                <a:latin typeface="Consolas"/>
                <a:cs typeface="Consolas"/>
              </a:rPr>
              <a:t/>
            </a:r>
            <a:br>
              <a:rPr lang="en-US" sz="3900" dirty="0">
                <a:solidFill>
                  <a:srgbClr val="008040"/>
                </a:solidFill>
                <a:latin typeface="Consolas"/>
                <a:cs typeface="Consolas"/>
              </a:rPr>
            </a:br>
            <a:endParaRPr lang="en-US" sz="3900" dirty="0">
              <a:solidFill>
                <a:srgbClr val="008040"/>
              </a:solidFill>
              <a:latin typeface="Consolas"/>
              <a:cs typeface="Consolas"/>
            </a:endParaRPr>
          </a:p>
          <a:p>
            <a:endParaRPr lang="en-US" sz="3900" dirty="0"/>
          </a:p>
        </p:txBody>
      </p:sp>
    </p:spTree>
    <p:extLst>
      <p:ext uri="{BB962C8B-B14F-4D97-AF65-F5344CB8AC3E}">
        <p14:creationId xmlns:p14="http://schemas.microsoft.com/office/powerpoint/2010/main" xmlns="" val="1658677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 to Spark functionality</a:t>
            </a:r>
          </a:p>
          <a:p>
            <a:r>
              <a:rPr lang="en-US" dirty="0" smtClean="0"/>
              <a:t>Created </a:t>
            </a:r>
            <a:r>
              <a:rPr lang="en-US" dirty="0"/>
              <a:t>for </a:t>
            </a:r>
            <a:r>
              <a:rPr lang="en-US" dirty="0" smtClean="0"/>
              <a:t>you in Spark shells as variable </a:t>
            </a:r>
            <a:r>
              <a:rPr lang="en-US" dirty="0" err="1">
                <a:latin typeface="Consolas"/>
                <a:cs typeface="Consolas"/>
              </a:rPr>
              <a:t>sc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cs typeface="Consolas"/>
              </a:rPr>
              <a:t>In standalone programs, you’d make your own (see later for details)</a:t>
            </a:r>
            <a:endParaRPr lang="en-US" dirty="0"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Stop: </a:t>
            </a:r>
            <a:r>
              <a:rPr lang="en-US" dirty="0" err="1" smtClean="0"/>
              <a:t>SparkContext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3667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759076"/>
            <a:ext cx="22352000" cy="844232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Turn a </a:t>
            </a: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local collection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into an RDD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sc.parallelize</a:t>
            </a:r>
            <a:r>
              <a:rPr lang="en-US" dirty="0" smtClean="0">
                <a:latin typeface="Consolas"/>
                <a:cs typeface="Consolas"/>
              </a:rPr>
              <a:t>([1</a:t>
            </a:r>
            <a:r>
              <a:rPr lang="en-US" dirty="0">
                <a:latin typeface="Consolas"/>
                <a:cs typeface="Consolas"/>
              </a:rPr>
              <a:t>, 2, </a:t>
            </a:r>
            <a:r>
              <a:rPr lang="en-US" dirty="0" smtClean="0">
                <a:latin typeface="Consolas"/>
                <a:cs typeface="Consolas"/>
              </a:rPr>
              <a:t>3])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Load text file from local FS, HDFS, or S3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sc.textFile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dirty="0" err="1">
                <a:solidFill>
                  <a:srgbClr val="000090"/>
                </a:solidFill>
                <a:latin typeface="Consolas"/>
                <a:cs typeface="Consolas"/>
              </a:rPr>
              <a:t>file.txt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sc.textFile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“directory/*.txt”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sc.textFile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dirty="0" err="1">
                <a:solidFill>
                  <a:srgbClr val="000090"/>
                </a:solidFill>
                <a:latin typeface="Consolas"/>
                <a:cs typeface="Consolas"/>
              </a:rPr>
              <a:t>hdfs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://namenode:9000/path/file”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Use any existing Hadoop </a:t>
            </a:r>
            <a:r>
              <a:rPr lang="en-US" dirty="0" err="1" smtClean="0">
                <a:solidFill>
                  <a:srgbClr val="008040"/>
                </a:solidFill>
                <a:latin typeface="Consolas"/>
                <a:cs typeface="Consolas"/>
              </a:rPr>
              <a:t>InputFormat</a:t>
            </a:r>
            <a:endParaRPr lang="en-US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sc.hadoopFile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keyClass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valClass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inputFmt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conf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>
              <a:spcBef>
                <a:spcPts val="0"/>
              </a:spcBef>
            </a:pPr>
            <a:endParaRPr lang="en-US" dirty="0">
              <a:latin typeface="Consolas"/>
              <a:cs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9235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971800"/>
            <a:ext cx="22352000" cy="844232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Consolas"/>
                <a:cs typeface="Consolas"/>
              </a:rPr>
              <a:t>nums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err="1">
                <a:latin typeface="Consolas"/>
                <a:cs typeface="Consolas"/>
              </a:rPr>
              <a:t>sc.parallelize</a:t>
            </a:r>
            <a:r>
              <a:rPr lang="en-US" dirty="0" smtClean="0">
                <a:latin typeface="Consolas"/>
                <a:cs typeface="Consolas"/>
              </a:rPr>
              <a:t>([1</a:t>
            </a:r>
            <a:r>
              <a:rPr lang="en-US" dirty="0">
                <a:latin typeface="Consolas"/>
                <a:cs typeface="Consolas"/>
              </a:rPr>
              <a:t>, 2, </a:t>
            </a:r>
            <a:r>
              <a:rPr lang="en-US" dirty="0" smtClean="0">
                <a:latin typeface="Consolas"/>
                <a:cs typeface="Consolas"/>
              </a:rPr>
              <a:t>3])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Pass each element through a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squares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err="1">
                <a:latin typeface="Consolas"/>
                <a:cs typeface="Consolas"/>
              </a:rPr>
              <a:t>nums.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F0080"/>
                </a:solidFill>
                <a:latin typeface="Consolas"/>
                <a:cs typeface="Consolas"/>
              </a:rPr>
              <a:t>lambda x: </a:t>
            </a:r>
            <a:r>
              <a:rPr lang="en-US" dirty="0">
                <a:solidFill>
                  <a:srgbClr val="FF0080"/>
                </a:solidFill>
                <a:latin typeface="Consolas"/>
                <a:cs typeface="Consolas"/>
              </a:rPr>
              <a:t>x*x</a:t>
            </a:r>
            <a:r>
              <a:rPr lang="en-US" dirty="0">
                <a:latin typeface="Consolas"/>
                <a:cs typeface="Consolas"/>
              </a:rPr>
              <a:t>)   </a:t>
            </a: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=&gt; {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1, 4, 9}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Keep elements passing a predicate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even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err="1">
                <a:latin typeface="Consolas"/>
                <a:cs typeface="Consolas"/>
              </a:rPr>
              <a:t>squares.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F0080"/>
                </a:solidFill>
                <a:latin typeface="Consolas"/>
                <a:cs typeface="Consolas"/>
              </a:rPr>
              <a:t>lambda x: x </a:t>
            </a:r>
            <a:r>
              <a:rPr lang="en-US" dirty="0">
                <a:solidFill>
                  <a:srgbClr val="FF0080"/>
                </a:solidFill>
                <a:latin typeface="Consolas"/>
                <a:cs typeface="Consolas"/>
              </a:rPr>
              <a:t>% 2 == 0</a:t>
            </a:r>
            <a:r>
              <a:rPr lang="en-US" dirty="0">
                <a:latin typeface="Consolas"/>
                <a:cs typeface="Consolas"/>
              </a:rPr>
              <a:t>) </a:t>
            </a: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=&gt;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{4}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Map each element to zero or more others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nums.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F0080"/>
                </a:solidFill>
                <a:latin typeface="Consolas"/>
                <a:cs typeface="Consolas"/>
              </a:rPr>
              <a:t>lambda x: range(0, x)</a:t>
            </a:r>
            <a:r>
              <a:rPr lang="en-US" dirty="0" smtClean="0">
                <a:latin typeface="Consolas"/>
                <a:cs typeface="Consolas"/>
              </a:rPr>
              <a:t>)  </a:t>
            </a: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=&gt; {0, 0, 1, 0, 1, 2}</a:t>
            </a:r>
            <a:endParaRPr lang="en-US" dirty="0">
              <a:solidFill>
                <a:srgbClr val="008040"/>
              </a:solidFill>
              <a:latin typeface="Consolas"/>
              <a:cs typeface="Consolas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9255707" y="10439400"/>
            <a:ext cx="7584493" cy="1481054"/>
          </a:xfrm>
          <a:prstGeom prst="wedgeRectCallout">
            <a:avLst>
              <a:gd name="adj1" fmla="val -36256"/>
              <a:gd name="adj2" fmla="val -97064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4300" dirty="0"/>
              <a:t>Range object (sequence of numbers </a:t>
            </a:r>
            <a:r>
              <a:rPr lang="en-US" sz="4300" dirty="0" smtClean="0"/>
              <a:t>0, 1, </a:t>
            </a:r>
            <a:r>
              <a:rPr lang="en-US" sz="4300" dirty="0"/>
              <a:t>…, </a:t>
            </a:r>
            <a:r>
              <a:rPr lang="en-US" sz="4300" dirty="0" smtClean="0"/>
              <a:t>x-1)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xmlns="" val="1401507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819400"/>
            <a:ext cx="22279288" cy="9204324"/>
          </a:xfrm>
        </p:spPr>
        <p:txBody>
          <a:bodyPr>
            <a:normAutofit/>
          </a:bodyPr>
          <a:lstStyle/>
          <a:p>
            <a:r>
              <a:rPr lang="en-US" dirty="0" smtClean="0"/>
              <a:t>Fast, expressive cluster computing system compatible with Apache Hadoop</a:t>
            </a:r>
          </a:p>
          <a:p>
            <a:pPr lvl="1"/>
            <a:r>
              <a:rPr lang="en-US" dirty="0" smtClean="0"/>
              <a:t>Works with any Hadoop-supported storage system (HDFS, S3, Avro, …)</a:t>
            </a:r>
          </a:p>
          <a:p>
            <a:r>
              <a:rPr lang="en-US" dirty="0" smtClean="0"/>
              <a:t>Improves </a:t>
            </a:r>
            <a:r>
              <a:rPr lang="en-US" b="1" dirty="0" smtClean="0"/>
              <a:t>efficiency</a:t>
            </a:r>
            <a:r>
              <a:rPr lang="en-US" dirty="0" smtClean="0"/>
              <a:t> through:</a:t>
            </a:r>
          </a:p>
          <a:p>
            <a:pPr lvl="1"/>
            <a:r>
              <a:rPr lang="en-US" dirty="0" smtClean="0"/>
              <a:t>In-memory computing primitives</a:t>
            </a:r>
          </a:p>
          <a:p>
            <a:pPr lvl="1"/>
            <a:r>
              <a:rPr lang="en-US" dirty="0" smtClean="0"/>
              <a:t>General computation graphs</a:t>
            </a:r>
          </a:p>
          <a:p>
            <a:r>
              <a:rPr lang="en-US" dirty="0" smtClean="0"/>
              <a:t>Improves </a:t>
            </a:r>
            <a:r>
              <a:rPr lang="en-US" b="1" dirty="0" smtClean="0"/>
              <a:t>usability</a:t>
            </a:r>
            <a:r>
              <a:rPr lang="en-US" dirty="0" smtClean="0"/>
              <a:t> through:</a:t>
            </a:r>
          </a:p>
          <a:p>
            <a:pPr lvl="1"/>
            <a:r>
              <a:rPr lang="en-US" dirty="0" smtClean="0"/>
              <a:t>Rich APIs in Java, </a:t>
            </a:r>
            <a:r>
              <a:rPr lang="en-US" dirty="0" err="1" smtClean="0"/>
              <a:t>Scala</a:t>
            </a:r>
            <a:r>
              <a:rPr lang="en-US" dirty="0" smtClean="0"/>
              <a:t>, Python</a:t>
            </a:r>
          </a:p>
          <a:p>
            <a:pPr lvl="1"/>
            <a:r>
              <a:rPr lang="en-US" dirty="0" smtClean="0"/>
              <a:t>Interactive shell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201361" y="5722202"/>
            <a:ext cx="6715039" cy="830998"/>
            <a:chOff x="6345652" y="4340090"/>
            <a:chExt cx="2518140" cy="415499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6345652" y="4568690"/>
              <a:ext cx="613791" cy="0"/>
            </a:xfrm>
            <a:prstGeom prst="straightConnector1">
              <a:avLst/>
            </a:prstGeom>
            <a:ln w="76200" cmpd="sng">
              <a:solidFill>
                <a:schemeClr val="accent2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010400" y="4340090"/>
              <a:ext cx="1853392" cy="415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accent2"/>
                  </a:solidFill>
                  <a:latin typeface="Arial"/>
                  <a:cs typeface="Arial"/>
                </a:rPr>
                <a:t>Up to 100</a:t>
              </a:r>
              <a:r>
                <a:rPr lang="en-US" sz="4800" dirty="0">
                  <a:solidFill>
                    <a:schemeClr val="accent2"/>
                  </a:solidFill>
                  <a:latin typeface="Arial"/>
                  <a:cs typeface="Arial"/>
                </a:rPr>
                <a:t>× faster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259247" y="8465402"/>
            <a:ext cx="8028753" cy="830998"/>
            <a:chOff x="6374505" y="4405983"/>
            <a:chExt cx="3010782" cy="41549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6374505" y="4648200"/>
              <a:ext cx="613791" cy="0"/>
            </a:xfrm>
            <a:prstGeom prst="straightConnector1">
              <a:avLst/>
            </a:prstGeom>
            <a:ln w="76200" cmpd="sng">
              <a:solidFill>
                <a:srgbClr val="333399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051220" y="4405983"/>
              <a:ext cx="2334067" cy="415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accent2"/>
                  </a:solidFill>
                  <a:latin typeface="Arial"/>
                  <a:cs typeface="Arial"/>
                </a:rPr>
                <a:t>Often 2-10</a:t>
              </a:r>
              <a:r>
                <a:rPr lang="en-US" sz="4800" dirty="0" smtClean="0">
                  <a:solidFill>
                    <a:schemeClr val="accent2"/>
                  </a:solidFill>
                  <a:latin typeface="Arial"/>
                  <a:cs typeface="Arial"/>
                </a:rPr>
                <a:t>× less </a:t>
              </a:r>
              <a:r>
                <a:rPr lang="en-US" sz="4800" dirty="0">
                  <a:solidFill>
                    <a:schemeClr val="accent2"/>
                  </a:solidFill>
                  <a:latin typeface="Arial"/>
                  <a:cs typeface="Arial"/>
                </a:rPr>
                <a:t>code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Spark?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2137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819400"/>
            <a:ext cx="22352000" cy="8966716"/>
          </a:xfrm>
        </p:spPr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lang="en-US" sz="3800" dirty="0" err="1" smtClean="0">
                <a:latin typeface="Consolas"/>
                <a:cs typeface="Consolas"/>
              </a:rPr>
              <a:t>nums</a:t>
            </a:r>
            <a:r>
              <a:rPr lang="en-US" sz="3800" dirty="0" smtClean="0">
                <a:latin typeface="Consolas"/>
                <a:cs typeface="Consolas"/>
              </a:rPr>
              <a:t> </a:t>
            </a:r>
            <a:r>
              <a:rPr lang="en-US" sz="3800" dirty="0">
                <a:latin typeface="Consolas"/>
                <a:cs typeface="Consolas"/>
              </a:rPr>
              <a:t>= </a:t>
            </a:r>
            <a:r>
              <a:rPr lang="en-US" sz="3800" dirty="0" err="1">
                <a:latin typeface="Consolas"/>
                <a:cs typeface="Consolas"/>
              </a:rPr>
              <a:t>sc.parallelize</a:t>
            </a:r>
            <a:r>
              <a:rPr lang="en-US" sz="3800" dirty="0" smtClean="0">
                <a:latin typeface="Consolas"/>
                <a:cs typeface="Consolas"/>
              </a:rPr>
              <a:t>([1, 2, 3])</a:t>
            </a:r>
            <a:endParaRPr lang="en-US" sz="3800" dirty="0"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  <a:t>Retrieve RDD contents as a local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collection</a:t>
            </a:r>
            <a:b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3800" dirty="0" err="1" smtClean="0">
                <a:latin typeface="Consolas"/>
                <a:cs typeface="Consolas"/>
              </a:rPr>
              <a:t>nums.</a:t>
            </a:r>
            <a:r>
              <a:rPr lang="en-US" sz="3800" dirty="0" err="1" smtClean="0">
                <a:solidFill>
                  <a:srgbClr val="3366FF"/>
                </a:solidFill>
                <a:latin typeface="Consolas"/>
                <a:cs typeface="Consolas"/>
              </a:rPr>
              <a:t>collect</a:t>
            </a:r>
            <a:r>
              <a:rPr lang="en-US" sz="3800" dirty="0" smtClean="0">
                <a:latin typeface="Consolas"/>
                <a:cs typeface="Consolas"/>
              </a:rPr>
              <a:t>()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# =&gt; [1, 2, 3]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  <a:t>Return first K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elements</a:t>
            </a:r>
            <a:b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3800" dirty="0" err="1" smtClean="0">
                <a:latin typeface="Consolas"/>
                <a:cs typeface="Consolas"/>
              </a:rPr>
              <a:t>nums.</a:t>
            </a:r>
            <a:r>
              <a:rPr lang="en-US" sz="3800" dirty="0" err="1" smtClean="0">
                <a:solidFill>
                  <a:srgbClr val="3366FF"/>
                </a:solidFill>
                <a:latin typeface="Consolas"/>
                <a:cs typeface="Consolas"/>
              </a:rPr>
              <a:t>take</a:t>
            </a:r>
            <a:r>
              <a:rPr lang="en-US" sz="3800" dirty="0">
                <a:latin typeface="Consolas"/>
                <a:cs typeface="Consolas"/>
              </a:rPr>
              <a:t>(2)  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  <a:t>=&gt;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[1, 2]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  <a:t>Count number of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elements</a:t>
            </a:r>
            <a:b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3800" dirty="0" err="1" smtClean="0">
                <a:latin typeface="Consolas"/>
                <a:cs typeface="Consolas"/>
              </a:rPr>
              <a:t>nums.</a:t>
            </a:r>
            <a:r>
              <a:rPr lang="en-US" sz="3800" dirty="0" err="1" smtClean="0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3800" dirty="0">
                <a:latin typeface="Consolas"/>
                <a:cs typeface="Consolas"/>
              </a:rPr>
              <a:t>()  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  <a:t>=&gt;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3</a:t>
            </a:r>
            <a:endParaRPr lang="en-US" sz="18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  <a:t>Merge elements with an associative function</a:t>
            </a:r>
            <a:b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3800" dirty="0" err="1">
                <a:latin typeface="Consolas"/>
                <a:cs typeface="Consolas"/>
              </a:rPr>
              <a:t>nums.</a:t>
            </a:r>
            <a:r>
              <a:rPr lang="en-US" sz="3800" dirty="0" err="1">
                <a:solidFill>
                  <a:srgbClr val="3366FF"/>
                </a:solidFill>
                <a:latin typeface="Consolas"/>
                <a:cs typeface="Consolas"/>
              </a:rPr>
              <a:t>reduce</a:t>
            </a:r>
            <a:r>
              <a:rPr lang="en-US" sz="3800" dirty="0" smtClean="0">
                <a:latin typeface="Consolas"/>
                <a:cs typeface="Consolas"/>
              </a:rPr>
              <a:t>(</a:t>
            </a:r>
            <a:r>
              <a:rPr lang="en-US" sz="3800" dirty="0" smtClean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3800" dirty="0" smtClean="0">
                <a:latin typeface="Consolas"/>
                <a:cs typeface="Consolas"/>
              </a:rPr>
              <a:t>) 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  <a:t>=&gt;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6</a:t>
            </a:r>
            <a:endParaRPr lang="en-US" sz="18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  <a:t>Write elements to a text file</a:t>
            </a:r>
            <a:b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3800" dirty="0" err="1">
                <a:latin typeface="Consolas"/>
                <a:cs typeface="Consolas"/>
              </a:rPr>
              <a:t>nums.</a:t>
            </a:r>
            <a:r>
              <a:rPr lang="en-US" sz="3800" dirty="0" err="1">
                <a:solidFill>
                  <a:srgbClr val="3366FF"/>
                </a:solidFill>
                <a:latin typeface="Consolas"/>
                <a:cs typeface="Consolas"/>
              </a:rPr>
              <a:t>saveAsTextFile</a:t>
            </a:r>
            <a:r>
              <a:rPr lang="en-US" sz="3800" dirty="0">
                <a:latin typeface="Consolas"/>
                <a:cs typeface="Consolas"/>
              </a:rPr>
              <a:t>(</a:t>
            </a:r>
            <a:r>
              <a:rPr lang="en-US" sz="38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3800" dirty="0" err="1">
                <a:solidFill>
                  <a:srgbClr val="000090"/>
                </a:solidFill>
                <a:latin typeface="Consolas"/>
                <a:cs typeface="Consolas"/>
              </a:rPr>
              <a:t>hdfs</a:t>
            </a:r>
            <a:r>
              <a:rPr lang="en-US" sz="3800" dirty="0">
                <a:solidFill>
                  <a:srgbClr val="000090"/>
                </a:solidFill>
                <a:latin typeface="Consolas"/>
                <a:cs typeface="Consolas"/>
              </a:rPr>
              <a:t>://</a:t>
            </a:r>
            <a:r>
              <a:rPr lang="en-US" sz="3800" dirty="0" err="1">
                <a:solidFill>
                  <a:srgbClr val="000090"/>
                </a:solidFill>
                <a:latin typeface="Consolas"/>
                <a:cs typeface="Consolas"/>
              </a:rPr>
              <a:t>file.txt</a:t>
            </a:r>
            <a:r>
              <a:rPr lang="en-US" sz="38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>
                <a:latin typeface="Consolas"/>
                <a:cs typeface="Consolas"/>
              </a:rPr>
              <a:t>)</a:t>
            </a:r>
            <a:endParaRPr lang="en-US" sz="3800" dirty="0">
              <a:solidFill>
                <a:srgbClr val="008040"/>
              </a:solidFill>
              <a:latin typeface="Consolas"/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1614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Spark’s “distributed reduce” transformations act on RDDs of </a:t>
            </a:r>
            <a:r>
              <a:rPr lang="en-US" i="1" dirty="0" smtClean="0"/>
              <a:t>key-value pairs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Python: 	</a:t>
            </a:r>
            <a:r>
              <a:rPr lang="en-US" sz="3800" dirty="0" smtClean="0">
                <a:latin typeface="Consolas"/>
                <a:cs typeface="Consolas"/>
              </a:rPr>
              <a:t>pair = (a, b)</a:t>
            </a:r>
          </a:p>
          <a:p>
            <a:pPr marL="1399032" lvl="1" indent="0">
              <a:spcBef>
                <a:spcPts val="0"/>
              </a:spcBef>
              <a:buNone/>
            </a:pPr>
            <a:r>
              <a:rPr lang="en-US" sz="3800" dirty="0" smtClean="0">
                <a:latin typeface="Consolas"/>
                <a:cs typeface="Consolas"/>
              </a:rPr>
              <a:t>				pair[0] </a:t>
            </a:r>
            <a:r>
              <a:rPr lang="en-US" sz="3800" dirty="0" smtClean="0">
                <a:solidFill>
                  <a:srgbClr val="008000"/>
                </a:solidFill>
                <a:latin typeface="Consolas"/>
                <a:cs typeface="Consolas"/>
              </a:rPr>
              <a:t># =&gt; a</a:t>
            </a:r>
          </a:p>
          <a:p>
            <a:pPr marL="1399032" lvl="1" indent="0">
              <a:spcBef>
                <a:spcPts val="0"/>
              </a:spcBef>
              <a:buNone/>
            </a:pPr>
            <a:r>
              <a:rPr lang="en-US" sz="3800" dirty="0" smtClean="0">
                <a:latin typeface="Consolas"/>
                <a:cs typeface="Consolas"/>
              </a:rPr>
              <a:t>				pair[1] </a:t>
            </a:r>
            <a:r>
              <a:rPr lang="en-US" sz="3800" dirty="0" smtClean="0">
                <a:solidFill>
                  <a:srgbClr val="008000"/>
                </a:solidFill>
                <a:latin typeface="Consolas"/>
                <a:cs typeface="Consolas"/>
              </a:rPr>
              <a:t># =&gt; b</a:t>
            </a:r>
          </a:p>
          <a:p>
            <a:pPr>
              <a:spcBef>
                <a:spcPts val="3000"/>
              </a:spcBef>
            </a:pPr>
            <a:r>
              <a:rPr lang="en-US" dirty="0" err="1" smtClean="0"/>
              <a:t>Scala</a:t>
            </a:r>
            <a:r>
              <a:rPr lang="en-US" dirty="0" smtClean="0"/>
              <a:t>: 		</a:t>
            </a:r>
            <a:r>
              <a:rPr lang="en-US" sz="3800" b="1" dirty="0" err="1" smtClean="0">
                <a:latin typeface="Consolas"/>
                <a:cs typeface="Consolas"/>
              </a:rPr>
              <a:t>val</a:t>
            </a:r>
            <a:r>
              <a:rPr lang="en-US" sz="3800" dirty="0" smtClean="0">
                <a:latin typeface="Consolas"/>
                <a:cs typeface="Consolas"/>
              </a:rPr>
              <a:t> pair </a:t>
            </a:r>
            <a:r>
              <a:rPr lang="en-US" sz="3800" dirty="0">
                <a:latin typeface="Consolas"/>
                <a:cs typeface="Consolas"/>
              </a:rPr>
              <a:t>= (a, b)</a:t>
            </a:r>
          </a:p>
          <a:p>
            <a:pPr marL="1399032" lvl="1" indent="0">
              <a:spcBef>
                <a:spcPts val="0"/>
              </a:spcBef>
              <a:buNone/>
            </a:pPr>
            <a:r>
              <a:rPr lang="en-US" sz="3800" dirty="0" smtClean="0">
                <a:latin typeface="Consolas"/>
                <a:cs typeface="Consolas"/>
              </a:rPr>
              <a:t>				pair._1 </a:t>
            </a:r>
            <a:r>
              <a:rPr lang="en-US" sz="3800" dirty="0" smtClean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lang="en-US" sz="3800" dirty="0">
                <a:solidFill>
                  <a:srgbClr val="008000"/>
                </a:solidFill>
                <a:latin typeface="Consolas"/>
                <a:cs typeface="Consolas"/>
              </a:rPr>
              <a:t>=&gt; a</a:t>
            </a:r>
          </a:p>
          <a:p>
            <a:pPr marL="1399032" lvl="1" indent="0">
              <a:spcBef>
                <a:spcPts val="0"/>
              </a:spcBef>
              <a:buNone/>
            </a:pPr>
            <a:r>
              <a:rPr lang="en-US" sz="3800" dirty="0" smtClean="0">
                <a:latin typeface="Consolas"/>
                <a:cs typeface="Consolas"/>
              </a:rPr>
              <a:t>				pair._2 </a:t>
            </a:r>
            <a:r>
              <a:rPr lang="en-US" sz="3800" dirty="0" smtClean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lang="en-US" sz="3800" dirty="0">
                <a:solidFill>
                  <a:srgbClr val="008000"/>
                </a:solidFill>
                <a:latin typeface="Consolas"/>
                <a:cs typeface="Consolas"/>
              </a:rPr>
              <a:t>=&gt; </a:t>
            </a:r>
            <a:r>
              <a:rPr lang="en-US" sz="3800" dirty="0" smtClean="0">
                <a:solidFill>
                  <a:srgbClr val="008000"/>
                </a:solidFill>
                <a:latin typeface="Consolas"/>
                <a:cs typeface="Consolas"/>
              </a:rPr>
              <a:t>b</a:t>
            </a:r>
            <a:endParaRPr lang="en-US" sz="3800" dirty="0">
              <a:solidFill>
                <a:srgbClr val="008000"/>
              </a:solidFill>
            </a:endParaRPr>
          </a:p>
          <a:p>
            <a:pPr>
              <a:spcBef>
                <a:spcPts val="3000"/>
              </a:spcBef>
            </a:pPr>
            <a:r>
              <a:rPr lang="en-US" dirty="0" smtClean="0"/>
              <a:t>Java:		</a:t>
            </a:r>
            <a:r>
              <a:rPr lang="en-US" sz="3800" dirty="0" smtClean="0">
                <a:latin typeface="Consolas"/>
                <a:cs typeface="Consolas"/>
              </a:rPr>
              <a:t>Tuple2 pair </a:t>
            </a:r>
            <a:r>
              <a:rPr lang="en-US" sz="3800" dirty="0">
                <a:latin typeface="Consolas"/>
                <a:cs typeface="Consolas"/>
              </a:rPr>
              <a:t>= </a:t>
            </a:r>
            <a:r>
              <a:rPr lang="en-US" sz="3800" b="1" dirty="0" smtClean="0">
                <a:latin typeface="Consolas"/>
                <a:cs typeface="Consolas"/>
              </a:rPr>
              <a:t>new</a:t>
            </a:r>
            <a:r>
              <a:rPr lang="en-US" sz="3800" dirty="0" smtClean="0">
                <a:latin typeface="Consolas"/>
                <a:cs typeface="Consolas"/>
              </a:rPr>
              <a:t> Tuple2(a, b);</a:t>
            </a:r>
            <a:r>
              <a:rPr lang="en-US" sz="3800" dirty="0" smtClean="0">
                <a:solidFill>
                  <a:srgbClr val="008000"/>
                </a:solidFill>
                <a:latin typeface="Consolas"/>
                <a:cs typeface="Consolas"/>
              </a:rPr>
              <a:t>  // class scala.Tuple2</a:t>
            </a:r>
            <a:endParaRPr lang="en-US" sz="38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1399032" lvl="1" indent="0">
              <a:spcBef>
                <a:spcPts val="0"/>
              </a:spcBef>
              <a:buNone/>
            </a:pPr>
            <a:r>
              <a:rPr lang="en-US" sz="3800" dirty="0" smtClean="0">
                <a:latin typeface="Consolas"/>
                <a:cs typeface="Consolas"/>
              </a:rPr>
              <a:t>				pair</a:t>
            </a:r>
            <a:r>
              <a:rPr lang="en-US" sz="3800" dirty="0">
                <a:latin typeface="Consolas"/>
                <a:cs typeface="Consolas"/>
              </a:rPr>
              <a:t>._1 </a:t>
            </a:r>
            <a:r>
              <a:rPr lang="en-US" sz="3800" dirty="0">
                <a:solidFill>
                  <a:srgbClr val="008000"/>
                </a:solidFill>
                <a:latin typeface="Consolas"/>
                <a:cs typeface="Consolas"/>
              </a:rPr>
              <a:t>// =&gt; a</a:t>
            </a:r>
          </a:p>
          <a:p>
            <a:pPr marL="1399032" lvl="1" indent="0">
              <a:spcBef>
                <a:spcPts val="0"/>
              </a:spcBef>
              <a:buNone/>
            </a:pPr>
            <a:r>
              <a:rPr lang="en-US" sz="3800" dirty="0" smtClean="0">
                <a:latin typeface="Consolas"/>
                <a:cs typeface="Consolas"/>
              </a:rPr>
              <a:t>				pair</a:t>
            </a:r>
            <a:r>
              <a:rPr lang="en-US" sz="3800" dirty="0">
                <a:latin typeface="Consolas"/>
                <a:cs typeface="Consolas"/>
              </a:rPr>
              <a:t>._2 </a:t>
            </a:r>
            <a:r>
              <a:rPr lang="en-US" sz="3800" dirty="0">
                <a:solidFill>
                  <a:srgbClr val="008000"/>
                </a:solidFill>
                <a:latin typeface="Consolas"/>
                <a:cs typeface="Consolas"/>
              </a:rPr>
              <a:t>// =&gt; b</a:t>
            </a:r>
            <a:endParaRPr lang="en-US" sz="3800" dirty="0">
              <a:solidFill>
                <a:srgbClr val="008000"/>
              </a:solidFill>
            </a:endParaRP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Key-Value 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7916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Key-Value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0" y="2971800"/>
            <a:ext cx="22390100" cy="9690100"/>
          </a:xfrm>
        </p:spPr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lang="en-US" sz="4000" dirty="0" smtClean="0">
                <a:latin typeface="Consolas"/>
                <a:cs typeface="Consolas"/>
              </a:rPr>
              <a:t>pets </a:t>
            </a:r>
            <a:r>
              <a:rPr lang="en-US" sz="4000" dirty="0">
                <a:latin typeface="Consolas"/>
                <a:cs typeface="Consolas"/>
              </a:rPr>
              <a:t>= </a:t>
            </a:r>
            <a:r>
              <a:rPr lang="en-US" sz="4000" dirty="0" err="1">
                <a:latin typeface="Consolas"/>
                <a:cs typeface="Consolas"/>
              </a:rPr>
              <a:t>sc.parallelize</a:t>
            </a:r>
            <a:r>
              <a:rPr lang="en-US" sz="4000" dirty="0" smtClean="0">
                <a:latin typeface="Consolas"/>
                <a:cs typeface="Consolas"/>
              </a:rPr>
              <a:t>([(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“cat”</a:t>
            </a:r>
            <a:r>
              <a:rPr lang="en-US" sz="4000" dirty="0">
                <a:latin typeface="Consolas"/>
                <a:cs typeface="Consolas"/>
              </a:rPr>
              <a:t>, 1), (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“dog”</a:t>
            </a:r>
            <a:r>
              <a:rPr lang="en-US" sz="4000" dirty="0">
                <a:latin typeface="Consolas"/>
                <a:cs typeface="Consolas"/>
              </a:rPr>
              <a:t>, 1), (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“cat”</a:t>
            </a:r>
            <a:r>
              <a:rPr lang="en-US" sz="4000" dirty="0">
                <a:latin typeface="Consolas"/>
                <a:cs typeface="Consolas"/>
              </a:rPr>
              <a:t>, 2</a:t>
            </a:r>
            <a:r>
              <a:rPr lang="en-US" sz="4000" dirty="0" smtClean="0">
                <a:latin typeface="Consolas"/>
                <a:cs typeface="Consolas"/>
              </a:rPr>
              <a:t>)])</a:t>
            </a:r>
            <a:endParaRPr lang="en-US" sz="4000" dirty="0"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4000" dirty="0" err="1" smtClean="0">
                <a:latin typeface="Consolas"/>
                <a:cs typeface="Consolas"/>
              </a:rPr>
              <a:t>pets.</a:t>
            </a:r>
            <a:r>
              <a:rPr lang="en-US" sz="4000" dirty="0" err="1" smtClean="0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4000" dirty="0" smtClean="0"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4000" dirty="0" smtClean="0">
                <a:latin typeface="Consolas"/>
                <a:cs typeface="Consolas"/>
              </a:rPr>
              <a:t>)</a:t>
            </a:r>
            <a:br>
              <a:rPr lang="en-US" sz="4000" dirty="0" smtClean="0"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=&gt; {(cat, 3), (dog, 1)}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4000" dirty="0" err="1">
                <a:latin typeface="Consolas"/>
                <a:cs typeface="Consolas"/>
              </a:rPr>
              <a:t>pets.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groupByKey</a:t>
            </a:r>
            <a:r>
              <a:rPr lang="en-US" sz="4000" dirty="0">
                <a:latin typeface="Consolas"/>
                <a:cs typeface="Consolas"/>
              </a:rPr>
              <a:t>(</a:t>
            </a:r>
            <a:r>
              <a:rPr lang="en-US" sz="4000" dirty="0" smtClean="0">
                <a:latin typeface="Consolas"/>
                <a:cs typeface="Consolas"/>
              </a:rPr>
              <a:t>)</a:t>
            </a:r>
            <a:br>
              <a:rPr lang="en-US" sz="4000" dirty="0" smtClean="0"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=&gt; {(cat, 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(1, 2)), (dog, 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(1)}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4000" dirty="0" err="1">
                <a:latin typeface="Consolas"/>
                <a:cs typeface="Consolas"/>
              </a:rPr>
              <a:t>pets.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sortByKey</a:t>
            </a:r>
            <a:r>
              <a:rPr lang="en-US" sz="4000" dirty="0">
                <a:latin typeface="Consolas"/>
                <a:cs typeface="Consolas"/>
              </a:rPr>
              <a:t>(</a:t>
            </a:r>
            <a:r>
              <a:rPr lang="en-US" sz="4000" dirty="0" smtClean="0">
                <a:latin typeface="Consolas"/>
                <a:cs typeface="Consolas"/>
              </a:rPr>
              <a:t>)</a:t>
            </a:r>
            <a:br>
              <a:rPr lang="en-US" sz="4000" dirty="0" smtClean="0"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=&gt; {(cat, 1), (cat, 2), (dog, 1)}</a:t>
            </a:r>
          </a:p>
          <a:p>
            <a:pPr marL="0" indent="0">
              <a:spcBef>
                <a:spcPts val="3000"/>
              </a:spcBef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dirty="0" err="1" smtClean="0">
                <a:latin typeface="Consolas"/>
                <a:cs typeface="Consolas"/>
              </a:rPr>
              <a:t>reduceByKey</a:t>
            </a:r>
            <a:r>
              <a:rPr lang="en-US" dirty="0" smtClean="0">
                <a:cs typeface="Consolas"/>
              </a:rPr>
              <a:t> </a:t>
            </a:r>
            <a:r>
              <a:rPr lang="en-US" dirty="0">
                <a:cs typeface="Consolas"/>
              </a:rPr>
              <a:t>also automatically implements combiners on the map side</a:t>
            </a:r>
          </a:p>
        </p:txBody>
      </p:sp>
    </p:spTree>
    <p:extLst>
      <p:ext uri="{BB962C8B-B14F-4D97-AF65-F5344CB8AC3E}">
        <p14:creationId xmlns:p14="http://schemas.microsoft.com/office/powerpoint/2010/main" xmlns="" val="3304233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>
                <a:latin typeface="Consolas"/>
                <a:cs typeface="Consolas"/>
              </a:rPr>
              <a:t>lines </a:t>
            </a:r>
            <a:r>
              <a:rPr lang="en-US" sz="4000" dirty="0">
                <a:latin typeface="Consolas"/>
                <a:cs typeface="Consolas"/>
              </a:rPr>
              <a:t>= </a:t>
            </a:r>
            <a:r>
              <a:rPr lang="en-US" sz="4000" dirty="0" err="1">
                <a:latin typeface="Consolas"/>
                <a:cs typeface="Consolas"/>
              </a:rPr>
              <a:t>sc.textFile</a:t>
            </a:r>
            <a:r>
              <a:rPr lang="en-US" sz="4000" dirty="0"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 err="1">
                <a:solidFill>
                  <a:srgbClr val="000090"/>
                </a:solidFill>
                <a:latin typeface="Consolas"/>
                <a:cs typeface="Consolas"/>
              </a:rPr>
              <a:t>hamlet.txt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40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4000" dirty="0" smtClean="0">
                <a:latin typeface="Consolas"/>
                <a:cs typeface="Consolas"/>
              </a:rPr>
              <a:t>counts </a:t>
            </a:r>
            <a:r>
              <a:rPr lang="en-US" sz="4000" dirty="0">
                <a:latin typeface="Consolas"/>
                <a:cs typeface="Consolas"/>
              </a:rPr>
              <a:t>= </a:t>
            </a:r>
            <a:r>
              <a:rPr lang="en-US" sz="4000" dirty="0" err="1">
                <a:latin typeface="Consolas"/>
                <a:cs typeface="Consolas"/>
              </a:rPr>
              <a:t>lines.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4000" dirty="0" smtClean="0"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lambda line: </a:t>
            </a:r>
            <a:r>
              <a:rPr lang="en-US" sz="4000" dirty="0" err="1">
                <a:solidFill>
                  <a:srgbClr val="FF0080"/>
                </a:solidFill>
                <a:latin typeface="Consolas"/>
                <a:cs typeface="Consolas"/>
              </a:rPr>
              <a:t>line.split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(“ ”)</a:t>
            </a:r>
            <a:r>
              <a:rPr lang="en-US" sz="4000" dirty="0" smtClean="0">
                <a:latin typeface="Consolas"/>
                <a:cs typeface="Consolas"/>
              </a:rPr>
              <a:t>) \</a:t>
            </a:r>
            <a:r>
              <a:rPr lang="en-US" sz="4000" dirty="0">
                <a:latin typeface="Consolas"/>
                <a:cs typeface="Consolas"/>
              </a:rPr>
              <a:t/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            </a:t>
            </a:r>
            <a:r>
              <a:rPr lang="en-US" sz="4000" dirty="0" smtClean="0">
                <a:latin typeface="Consolas"/>
                <a:cs typeface="Consolas"/>
              </a:rPr>
              <a:t>.</a:t>
            </a:r>
            <a:r>
              <a:rPr lang="en-US" sz="4000" dirty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4000" dirty="0" smtClean="0"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lambda word: 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(word, 1)</a:t>
            </a:r>
            <a:r>
              <a:rPr lang="en-US" sz="4000" dirty="0" smtClean="0">
                <a:latin typeface="Consolas"/>
                <a:cs typeface="Consolas"/>
              </a:rPr>
              <a:t>) \</a:t>
            </a:r>
            <a:r>
              <a:rPr lang="en-US" sz="4000" dirty="0">
                <a:latin typeface="Consolas"/>
                <a:cs typeface="Consolas"/>
              </a:rPr>
              <a:t/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            </a:t>
            </a:r>
            <a:r>
              <a:rPr lang="en-US" sz="4000" dirty="0" smtClean="0">
                <a:latin typeface="Consolas"/>
                <a:cs typeface="Consolas"/>
              </a:rPr>
              <a:t>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4000" dirty="0" smtClean="0"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4000" dirty="0" smtClean="0">
                <a:latin typeface="Consolas"/>
                <a:cs typeface="Consolas"/>
              </a:rPr>
              <a:t>)</a:t>
            </a:r>
            <a:endParaRPr lang="en-US" sz="4000" dirty="0">
              <a:latin typeface="Consolas"/>
              <a:cs typeface="Consolas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2895600" y="7162800"/>
            <a:ext cx="17040627" cy="4220035"/>
            <a:chOff x="1364823" y="4724400"/>
            <a:chExt cx="5701093" cy="2068235"/>
          </a:xfrm>
        </p:grpSpPr>
        <p:sp>
          <p:nvSpPr>
            <p:cNvPr id="5" name="TextBox 4"/>
            <p:cNvSpPr txBox="1"/>
            <p:nvPr/>
          </p:nvSpPr>
          <p:spPr>
            <a:xfrm>
              <a:off x="1364823" y="5080000"/>
              <a:ext cx="758049" cy="346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/>
                  <a:cs typeface="Arial"/>
                </a:rPr>
                <a:t>“to be or”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64823" y="6146741"/>
              <a:ext cx="844024" cy="346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/>
                  <a:cs typeface="Arial"/>
                </a:rPr>
                <a:t>“not to be”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56599" y="4724400"/>
              <a:ext cx="366969" cy="950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/>
                  <a:cs typeface="Arial"/>
                </a:rPr>
                <a:t>“to”</a:t>
              </a:r>
              <a:br>
                <a:rPr lang="en-US" sz="4000" dirty="0">
                  <a:latin typeface="Arial"/>
                  <a:cs typeface="Arial"/>
                </a:rPr>
              </a:br>
              <a:r>
                <a:rPr lang="en-US" sz="4000" dirty="0">
                  <a:latin typeface="Arial"/>
                  <a:cs typeface="Arial"/>
                </a:rPr>
                <a:t>“be”</a:t>
              </a:r>
              <a:br>
                <a:rPr lang="en-US" sz="4000" dirty="0">
                  <a:latin typeface="Arial"/>
                  <a:cs typeface="Arial"/>
                </a:rPr>
              </a:br>
              <a:r>
                <a:rPr lang="en-US" sz="4000" dirty="0">
                  <a:latin typeface="Arial"/>
                  <a:cs typeface="Arial"/>
                </a:rPr>
                <a:t>“or”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56599" y="5842337"/>
              <a:ext cx="414650" cy="950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/>
                  <a:cs typeface="Arial"/>
                </a:rPr>
                <a:t>“not”</a:t>
              </a:r>
              <a:br>
                <a:rPr lang="en-US" sz="4000" dirty="0">
                  <a:latin typeface="Arial"/>
                  <a:cs typeface="Arial"/>
                </a:rPr>
              </a:br>
              <a:r>
                <a:rPr lang="en-US" sz="4000" dirty="0">
                  <a:latin typeface="Arial"/>
                  <a:cs typeface="Arial"/>
                </a:rPr>
                <a:t>“to”</a:t>
              </a:r>
              <a:br>
                <a:rPr lang="en-US" sz="4000" dirty="0">
                  <a:latin typeface="Arial"/>
                  <a:cs typeface="Arial"/>
                </a:rPr>
              </a:br>
              <a:r>
                <a:rPr lang="en-US" sz="4000" dirty="0">
                  <a:latin typeface="Arial"/>
                  <a:cs typeface="Arial"/>
                </a:rPr>
                <a:t>“be”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1126" y="4724400"/>
              <a:ext cx="557774" cy="950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/>
                  <a:cs typeface="Arial"/>
                </a:rPr>
                <a:t>(to, 1)</a:t>
              </a:r>
              <a:br>
                <a:rPr lang="en-US" sz="4000" dirty="0">
                  <a:latin typeface="Arial"/>
                  <a:cs typeface="Arial"/>
                </a:rPr>
              </a:br>
              <a:r>
                <a:rPr lang="en-US" sz="4000" dirty="0">
                  <a:latin typeface="Arial"/>
                  <a:cs typeface="Arial"/>
                </a:rPr>
                <a:t>(be, 1)</a:t>
              </a:r>
              <a:br>
                <a:rPr lang="en-US" sz="4000" dirty="0">
                  <a:latin typeface="Arial"/>
                  <a:cs typeface="Arial"/>
                </a:rPr>
              </a:br>
              <a:r>
                <a:rPr lang="en-US" sz="4000" dirty="0">
                  <a:latin typeface="Arial"/>
                  <a:cs typeface="Arial"/>
                </a:rPr>
                <a:t>(or, 1)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61126" y="5842337"/>
              <a:ext cx="605455" cy="950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/>
                  <a:cs typeface="Arial"/>
                </a:rPr>
                <a:t>(not, 1)</a:t>
              </a:r>
              <a:br>
                <a:rPr lang="en-US" sz="4000" dirty="0">
                  <a:latin typeface="Arial"/>
                  <a:cs typeface="Arial"/>
                </a:rPr>
              </a:br>
              <a:r>
                <a:rPr lang="en-US" sz="4000" dirty="0">
                  <a:latin typeface="Arial"/>
                  <a:cs typeface="Arial"/>
                </a:rPr>
                <a:t>(to, 1)</a:t>
              </a:r>
              <a:br>
                <a:rPr lang="en-US" sz="4000" dirty="0">
                  <a:latin typeface="Arial"/>
                  <a:cs typeface="Arial"/>
                </a:rPr>
              </a:br>
              <a:r>
                <a:rPr lang="en-US" sz="4000" dirty="0">
                  <a:latin typeface="Arial"/>
                  <a:cs typeface="Arial"/>
                </a:rPr>
                <a:t>(be, 1)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0461" y="4885074"/>
              <a:ext cx="605455" cy="648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/>
                  <a:cs typeface="Arial"/>
                </a:rPr>
                <a:t>(be, 2)</a:t>
              </a:r>
              <a:br>
                <a:rPr lang="en-US" sz="4000" dirty="0">
                  <a:latin typeface="Arial"/>
                  <a:cs typeface="Arial"/>
                </a:rPr>
              </a:br>
              <a:r>
                <a:rPr lang="en-US" sz="4000" dirty="0">
                  <a:latin typeface="Arial"/>
                  <a:cs typeface="Arial"/>
                </a:rPr>
                <a:t>(not, 1)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0461" y="6001851"/>
              <a:ext cx="510010" cy="648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/>
                  <a:cs typeface="Arial"/>
                </a:rPr>
                <a:t>(or, 1)</a:t>
              </a:r>
            </a:p>
            <a:p>
              <a:r>
                <a:rPr lang="en-US" sz="4000" dirty="0">
                  <a:latin typeface="Arial"/>
                  <a:cs typeface="Arial"/>
                </a:rPr>
                <a:t>(to, 2)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18918" y="5287749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518918" y="6357863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73353" y="5264150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973353" y="6400800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40793" y="5219821"/>
              <a:ext cx="764090" cy="112563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640793" y="5215684"/>
              <a:ext cx="764090" cy="101768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5640793" y="5311916"/>
              <a:ext cx="764090" cy="1117432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5640793" y="6340732"/>
              <a:ext cx="764090" cy="101027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Word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23813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2759076"/>
            <a:ext cx="22183933" cy="8442324"/>
          </a:xfrm>
        </p:spPr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lang="en-US" sz="4000" dirty="0" smtClean="0">
                <a:latin typeface="Consolas"/>
                <a:cs typeface="Consolas"/>
              </a:rPr>
              <a:t>visits </a:t>
            </a:r>
            <a:r>
              <a:rPr lang="en-US" sz="4000" dirty="0">
                <a:latin typeface="Consolas"/>
                <a:cs typeface="Consolas"/>
              </a:rPr>
              <a:t>= </a:t>
            </a:r>
            <a:r>
              <a:rPr lang="en-US" sz="4000" dirty="0" err="1">
                <a:latin typeface="Consolas"/>
                <a:cs typeface="Consolas"/>
              </a:rPr>
              <a:t>sc.parallelize</a:t>
            </a:r>
            <a:r>
              <a:rPr lang="en-US" sz="4000" dirty="0" smtClean="0">
                <a:latin typeface="Consolas"/>
                <a:cs typeface="Consolas"/>
              </a:rPr>
              <a:t>([(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 err="1">
                <a:solidFill>
                  <a:srgbClr val="000090"/>
                </a:solidFill>
                <a:latin typeface="Consolas"/>
                <a:cs typeface="Consolas"/>
              </a:rPr>
              <a:t>index.html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4000" dirty="0">
                <a:latin typeface="Consolas"/>
                <a:cs typeface="Consolas"/>
              </a:rPr>
              <a:t>,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 “1.2.3.4”</a:t>
            </a:r>
            <a:r>
              <a:rPr lang="en-US" sz="4000" dirty="0">
                <a:latin typeface="Consolas"/>
                <a:cs typeface="Consolas"/>
              </a:rPr>
              <a:t>)</a:t>
            </a:r>
            <a:r>
              <a:rPr lang="en-US" sz="4000" dirty="0" smtClean="0">
                <a:latin typeface="Consolas"/>
                <a:cs typeface="Consolas"/>
              </a:rPr>
              <a:t>,</a:t>
            </a:r>
            <a:r>
              <a:rPr lang="en-US" sz="4000" dirty="0">
                <a:latin typeface="Consolas"/>
                <a:cs typeface="Consolas"/>
              </a:rPr>
              <a:t/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</a:t>
            </a:r>
            <a:r>
              <a:rPr lang="en-US" sz="4000" dirty="0" smtClean="0">
                <a:latin typeface="Consolas"/>
                <a:cs typeface="Consolas"/>
              </a:rPr>
              <a:t>                       (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 err="1">
                <a:solidFill>
                  <a:srgbClr val="000090"/>
                </a:solidFill>
                <a:latin typeface="Consolas"/>
                <a:cs typeface="Consolas"/>
              </a:rPr>
              <a:t>about.html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 “3.4.5.6”</a:t>
            </a:r>
            <a:r>
              <a:rPr lang="en-US" sz="4000" dirty="0">
                <a:latin typeface="Consolas"/>
                <a:cs typeface="Consolas"/>
              </a:rPr>
              <a:t>),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en-US" sz="4000" dirty="0" smtClean="0">
                <a:latin typeface="Consolas"/>
                <a:cs typeface="Consolas"/>
              </a:rPr>
              <a:t>                        </a:t>
            </a:r>
            <a:r>
              <a:rPr lang="en-US" sz="4000" dirty="0"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 err="1">
                <a:solidFill>
                  <a:srgbClr val="000090"/>
                </a:solidFill>
                <a:latin typeface="Consolas"/>
                <a:cs typeface="Consolas"/>
              </a:rPr>
              <a:t>index.html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 “1.3.3.1”</a:t>
            </a:r>
            <a:r>
              <a:rPr lang="en-US" sz="4000" dirty="0" smtClean="0">
                <a:latin typeface="Consolas"/>
                <a:cs typeface="Consolas"/>
              </a:rPr>
              <a:t>)])</a:t>
            </a:r>
            <a:endParaRPr lang="en-US" sz="4000" dirty="0"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4000" dirty="0" err="1" smtClean="0">
                <a:latin typeface="Consolas"/>
                <a:cs typeface="Consolas"/>
              </a:rPr>
              <a:t>pageNames</a:t>
            </a:r>
            <a:r>
              <a:rPr lang="en-US" sz="4000" dirty="0" smtClean="0">
                <a:latin typeface="Consolas"/>
                <a:cs typeface="Consolas"/>
              </a:rPr>
              <a:t> </a:t>
            </a:r>
            <a:r>
              <a:rPr lang="en-US" sz="4000" dirty="0">
                <a:latin typeface="Consolas"/>
                <a:cs typeface="Consolas"/>
              </a:rPr>
              <a:t>= </a:t>
            </a:r>
            <a:r>
              <a:rPr lang="en-US" sz="4000" dirty="0" err="1">
                <a:latin typeface="Consolas"/>
                <a:cs typeface="Consolas"/>
              </a:rPr>
              <a:t>sc.parallelize</a:t>
            </a:r>
            <a:r>
              <a:rPr lang="en-US" sz="4000" dirty="0" smtClean="0">
                <a:latin typeface="Consolas"/>
                <a:cs typeface="Consolas"/>
              </a:rPr>
              <a:t>([(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 err="1">
                <a:solidFill>
                  <a:srgbClr val="000090"/>
                </a:solidFill>
                <a:latin typeface="Consolas"/>
                <a:cs typeface="Consolas"/>
              </a:rPr>
              <a:t>index.html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4000" dirty="0">
                <a:latin typeface="Consolas"/>
                <a:cs typeface="Consolas"/>
              </a:rPr>
              <a:t>, 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“Home”</a:t>
            </a:r>
            <a:r>
              <a:rPr lang="en-US" sz="4000" dirty="0">
                <a:latin typeface="Consolas"/>
                <a:cs typeface="Consolas"/>
              </a:rPr>
              <a:t>), (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 err="1">
                <a:solidFill>
                  <a:srgbClr val="000090"/>
                </a:solidFill>
                <a:latin typeface="Consolas"/>
                <a:cs typeface="Consolas"/>
              </a:rPr>
              <a:t>about.html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4000" dirty="0">
                <a:latin typeface="Consolas"/>
                <a:cs typeface="Consolas"/>
              </a:rPr>
              <a:t>, 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“About”</a:t>
            </a:r>
            <a:r>
              <a:rPr lang="en-US" sz="4000" dirty="0" smtClean="0">
                <a:latin typeface="Consolas"/>
                <a:cs typeface="Consolas"/>
              </a:rPr>
              <a:t>)])</a:t>
            </a:r>
            <a:endParaRPr lang="en-US" sz="4000" dirty="0"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4000" dirty="0" err="1">
                <a:latin typeface="Consolas"/>
                <a:cs typeface="Consolas"/>
              </a:rPr>
              <a:t>visits.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join</a:t>
            </a:r>
            <a:r>
              <a:rPr lang="en-US" sz="4000" dirty="0">
                <a:latin typeface="Consolas"/>
                <a:cs typeface="Consolas"/>
              </a:rPr>
              <a:t>(</a:t>
            </a:r>
            <a:r>
              <a:rPr lang="en-US" sz="4000" dirty="0" err="1">
                <a:latin typeface="Consolas"/>
                <a:cs typeface="Consolas"/>
              </a:rPr>
              <a:t>pageNames</a:t>
            </a:r>
            <a:r>
              <a:rPr lang="en-US" sz="4000" dirty="0">
                <a:latin typeface="Consolas"/>
                <a:cs typeface="Consolas"/>
              </a:rPr>
              <a:t>)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/>
            </a:r>
            <a:b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(“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index.html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”, (“1.2.3.4”, “Home”))</a:t>
            </a:r>
            <a:b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(“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index.html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”, (“1.3.3.1”, “Home”))</a:t>
            </a:r>
            <a:b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(“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about.html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”, (“3.4.5.6”, “About”))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4000" dirty="0" err="1">
                <a:latin typeface="Consolas"/>
                <a:cs typeface="Consolas"/>
              </a:rPr>
              <a:t>visits.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cogroup</a:t>
            </a:r>
            <a:r>
              <a:rPr lang="en-US" sz="4000" dirty="0">
                <a:latin typeface="Consolas"/>
                <a:cs typeface="Consolas"/>
              </a:rPr>
              <a:t>(</a:t>
            </a:r>
            <a:r>
              <a:rPr lang="en-US" sz="4000" dirty="0" err="1">
                <a:latin typeface="Consolas"/>
                <a:cs typeface="Consolas"/>
              </a:rPr>
              <a:t>pageNames</a:t>
            </a:r>
            <a:r>
              <a:rPr lang="en-US" sz="4000" dirty="0">
                <a:latin typeface="Consolas"/>
                <a:cs typeface="Consolas"/>
              </a:rPr>
              <a:t>)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/>
            </a:r>
            <a:b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(“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index.html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”, (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(“1.2.3.4”, “1.3.3.1”), 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(“Home”)))</a:t>
            </a:r>
            <a:b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(“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about.html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”, (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(“3.4.5.6”), 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(“About”)))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7178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the Level of Parallelism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pair </a:t>
            </a:r>
            <a:r>
              <a:rPr lang="en-US" dirty="0" smtClean="0"/>
              <a:t>RDD operations </a:t>
            </a:r>
            <a:r>
              <a:rPr lang="en-US" dirty="0"/>
              <a:t>take an optional second parameter for </a:t>
            </a:r>
            <a:r>
              <a:rPr lang="en-US" dirty="0" smtClean="0"/>
              <a:t>number of </a:t>
            </a:r>
            <a:r>
              <a:rPr lang="en-US" dirty="0"/>
              <a:t>tasks</a:t>
            </a:r>
          </a:p>
          <a:p>
            <a:pPr marL="1399032" lvl="1" indent="0">
              <a:buNone/>
            </a:pPr>
            <a:r>
              <a:rPr lang="en-US" sz="4000" dirty="0" err="1">
                <a:solidFill>
                  <a:prstClr val="black"/>
                </a:solidFill>
                <a:latin typeface="Consolas"/>
                <a:cs typeface="Consolas"/>
              </a:rPr>
              <a:t>words.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40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4000" dirty="0" smtClean="0">
                <a:latin typeface="Consolas"/>
                <a:cs typeface="Consolas"/>
              </a:rPr>
              <a:t>, </a:t>
            </a:r>
            <a:r>
              <a:rPr lang="en-US" sz="4000" dirty="0">
                <a:latin typeface="Consolas"/>
                <a:cs typeface="Consolas"/>
              </a:rPr>
              <a:t>5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en-US" sz="40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1399032" lvl="1" indent="0">
              <a:buNone/>
            </a:pPr>
            <a:r>
              <a:rPr lang="en-US" sz="4000" dirty="0" err="1">
                <a:solidFill>
                  <a:prstClr val="black"/>
                </a:solidFill>
                <a:latin typeface="Consolas"/>
                <a:cs typeface="Consolas"/>
              </a:rPr>
              <a:t>words.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groupByKey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(5)</a:t>
            </a:r>
            <a:endParaRPr lang="en-US" sz="40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1399032" lvl="1" indent="0">
              <a:buNone/>
            </a:pPr>
            <a:r>
              <a:rPr lang="en-US" sz="4000" dirty="0" err="1">
                <a:solidFill>
                  <a:prstClr val="black"/>
                </a:solidFill>
                <a:latin typeface="Consolas"/>
                <a:cs typeface="Consolas"/>
              </a:rPr>
              <a:t>visits.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join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4000" dirty="0" err="1">
                <a:solidFill>
                  <a:prstClr val="black"/>
                </a:solidFill>
                <a:latin typeface="Consolas"/>
                <a:cs typeface="Consolas"/>
              </a:rPr>
              <a:t>pageViews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, 5)</a:t>
            </a:r>
          </a:p>
          <a:p>
            <a:pPr marL="3175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9294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2552700"/>
            <a:ext cx="22390100" cy="9258300"/>
          </a:xfrm>
        </p:spPr>
        <p:txBody>
          <a:bodyPr/>
          <a:lstStyle/>
          <a:p>
            <a:r>
              <a:rPr lang="en-US" dirty="0" smtClean="0"/>
              <a:t>External variables you use in a closure will automatically be shipped to the cluster:</a:t>
            </a:r>
          </a:p>
          <a:p>
            <a:pPr marL="1399032" lvl="1" indent="0">
              <a:buNone/>
            </a:pPr>
            <a:r>
              <a:rPr lang="en-US" sz="4000" dirty="0" smtClean="0">
                <a:latin typeface="Consolas"/>
                <a:cs typeface="Consolas"/>
              </a:rPr>
              <a:t>query </a:t>
            </a:r>
            <a:r>
              <a:rPr lang="en-US" sz="4000" dirty="0">
                <a:latin typeface="Consolas"/>
                <a:cs typeface="Consolas"/>
              </a:rPr>
              <a:t>= </a:t>
            </a:r>
            <a:r>
              <a:rPr lang="en-US" sz="4000" dirty="0" err="1" smtClean="0">
                <a:latin typeface="Consolas"/>
                <a:cs typeface="Consolas"/>
              </a:rPr>
              <a:t>raw_input</a:t>
            </a:r>
            <a:r>
              <a:rPr lang="en-US" sz="4000" dirty="0" smtClean="0"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000090"/>
                </a:solidFill>
                <a:latin typeface="Consolas"/>
                <a:cs typeface="Consolas"/>
              </a:rPr>
              <a:t>“Enter a query:”</a:t>
            </a:r>
            <a:r>
              <a:rPr lang="en-US" sz="4000" dirty="0" smtClean="0">
                <a:latin typeface="Consolas"/>
                <a:cs typeface="Consolas"/>
              </a:rPr>
              <a:t>)</a:t>
            </a:r>
          </a:p>
          <a:p>
            <a:pPr marL="1399032" lvl="1" indent="0">
              <a:buNone/>
            </a:pPr>
            <a:r>
              <a:rPr lang="en-US" sz="4000" dirty="0" err="1" smtClean="0">
                <a:latin typeface="Consolas"/>
                <a:cs typeface="Consolas"/>
              </a:rPr>
              <a:t>pages.</a:t>
            </a:r>
            <a:r>
              <a:rPr lang="en-US" sz="4000" dirty="0" err="1" smtClean="0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4000" dirty="0" smtClean="0"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lambda x: </a:t>
            </a:r>
            <a:r>
              <a:rPr lang="en-US" sz="4000" dirty="0" err="1" smtClean="0">
                <a:solidFill>
                  <a:srgbClr val="FF0080"/>
                </a:solidFill>
                <a:latin typeface="Consolas"/>
                <a:cs typeface="Consolas"/>
              </a:rPr>
              <a:t>x.startswith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(query)</a:t>
            </a:r>
            <a:r>
              <a:rPr lang="en-US" sz="4000" dirty="0" smtClean="0">
                <a:latin typeface="Consolas"/>
                <a:cs typeface="Consolas"/>
              </a:rPr>
              <a:t>)</a:t>
            </a:r>
            <a:r>
              <a:rPr lang="en-US" sz="4000" dirty="0">
                <a:latin typeface="Consolas"/>
                <a:cs typeface="Consolas"/>
              </a:rPr>
              <a:t>.</a:t>
            </a:r>
            <a:r>
              <a:rPr lang="en-US" sz="4000" dirty="0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4000" dirty="0">
                <a:latin typeface="Consolas"/>
                <a:cs typeface="Consolas"/>
              </a:rPr>
              <a:t>()</a:t>
            </a:r>
          </a:p>
          <a:p>
            <a:endParaRPr lang="en-US" dirty="0" smtClean="0"/>
          </a:p>
          <a:p>
            <a:r>
              <a:rPr lang="en-US" dirty="0" smtClean="0"/>
              <a:t>Some caveats:</a:t>
            </a:r>
          </a:p>
          <a:p>
            <a:pPr lvl="1"/>
            <a:r>
              <a:rPr lang="en-US" dirty="0" smtClean="0"/>
              <a:t>Each task gets a new copy (updates aren’t sent back)</a:t>
            </a:r>
          </a:p>
          <a:p>
            <a:pPr lvl="1"/>
            <a:r>
              <a:rPr lang="en-US" dirty="0" smtClean="0"/>
              <a:t>Variable must be </a:t>
            </a:r>
            <a:r>
              <a:rPr lang="en-US" dirty="0" err="1" smtClean="0"/>
              <a:t>Serializable</a:t>
            </a:r>
            <a:r>
              <a:rPr lang="en-US" dirty="0" smtClean="0"/>
              <a:t> (Java/</a:t>
            </a:r>
            <a:r>
              <a:rPr lang="en-US" dirty="0" err="1" smtClean="0"/>
              <a:t>Scala</a:t>
            </a:r>
            <a:r>
              <a:rPr lang="en-US" dirty="0" smtClean="0"/>
              <a:t>) or Pickle-able (Python)</a:t>
            </a:r>
          </a:p>
          <a:p>
            <a:pPr lvl="1"/>
            <a:r>
              <a:rPr lang="en-US" dirty="0" smtClean="0"/>
              <a:t>Don’t use fields of an outer object (ships all of it!)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Local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1740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3429000"/>
            <a:ext cx="10769600" cy="9051926"/>
          </a:xfrm>
        </p:spPr>
        <p:txBody>
          <a:bodyPr/>
          <a:lstStyle/>
          <a:p>
            <a:pPr marL="317500" indent="0">
              <a:buNone/>
            </a:pPr>
            <a:r>
              <a:rPr lang="en-US" sz="4000" b="1" dirty="0">
                <a:latin typeface="Consolas"/>
                <a:cs typeface="Consolas"/>
              </a:rPr>
              <a:t>class</a:t>
            </a: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en-US" sz="4000" dirty="0" err="1">
                <a:latin typeface="Consolas"/>
                <a:cs typeface="Consolas"/>
              </a:rPr>
              <a:t>MyCoolRddApp</a:t>
            </a:r>
            <a:r>
              <a:rPr lang="en-US" sz="4000" dirty="0">
                <a:latin typeface="Consolas"/>
                <a:cs typeface="Consolas"/>
              </a:rPr>
              <a:t> {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</a:t>
            </a:r>
            <a:r>
              <a:rPr lang="en-US" sz="4000" b="1" dirty="0" err="1">
                <a:latin typeface="Consolas"/>
                <a:cs typeface="Consolas"/>
              </a:rPr>
              <a:t>val</a:t>
            </a: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en-US" sz="4000" dirty="0" err="1">
                <a:latin typeface="Consolas"/>
                <a:cs typeface="Consolas"/>
              </a:rPr>
              <a:t>param</a:t>
            </a:r>
            <a:r>
              <a:rPr lang="en-US" sz="4000" dirty="0">
                <a:latin typeface="Consolas"/>
                <a:cs typeface="Consolas"/>
              </a:rPr>
              <a:t> = 3.14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</a:t>
            </a:r>
            <a:r>
              <a:rPr lang="en-US" sz="4000" b="1" dirty="0" err="1">
                <a:latin typeface="Consolas"/>
                <a:cs typeface="Consolas"/>
              </a:rPr>
              <a:t>val</a:t>
            </a:r>
            <a:r>
              <a:rPr lang="en-US" sz="4000" dirty="0">
                <a:latin typeface="Consolas"/>
                <a:cs typeface="Consolas"/>
              </a:rPr>
              <a:t> log = new Log(...)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...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/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</a:t>
            </a:r>
            <a:r>
              <a:rPr lang="en-US" sz="4000" b="1" dirty="0" err="1">
                <a:latin typeface="Consolas"/>
                <a:cs typeface="Consolas"/>
              </a:rPr>
              <a:t>def</a:t>
            </a:r>
            <a:r>
              <a:rPr lang="en-US" sz="4000" dirty="0">
                <a:latin typeface="Consolas"/>
                <a:cs typeface="Consolas"/>
              </a:rPr>
              <a:t> work(</a:t>
            </a:r>
            <a:r>
              <a:rPr lang="en-US" sz="4000" dirty="0" err="1">
                <a:latin typeface="Consolas"/>
                <a:cs typeface="Consolas"/>
              </a:rPr>
              <a:t>rdd</a:t>
            </a:r>
            <a:r>
              <a:rPr lang="en-US" sz="4000" dirty="0">
                <a:latin typeface="Consolas"/>
                <a:cs typeface="Consolas"/>
              </a:rPr>
              <a:t>: RDD[</a:t>
            </a:r>
            <a:r>
              <a:rPr lang="en-US" sz="4000" dirty="0" err="1">
                <a:latin typeface="Consolas"/>
                <a:cs typeface="Consolas"/>
              </a:rPr>
              <a:t>Int</a:t>
            </a:r>
            <a:r>
              <a:rPr lang="en-US" sz="4000" dirty="0">
                <a:latin typeface="Consolas"/>
                <a:cs typeface="Consolas"/>
              </a:rPr>
              <a:t>]) {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  </a:t>
            </a:r>
            <a:r>
              <a:rPr lang="en-US" sz="4000" dirty="0" err="1">
                <a:latin typeface="Consolas"/>
                <a:cs typeface="Consolas"/>
              </a:rPr>
              <a:t>rdd.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4000" dirty="0"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x =&gt; x + </a:t>
            </a:r>
            <a:r>
              <a:rPr lang="en-US" sz="4000" dirty="0" err="1">
                <a:solidFill>
                  <a:srgbClr val="FF0080"/>
                </a:solidFill>
                <a:latin typeface="Consolas"/>
                <a:cs typeface="Consolas"/>
              </a:rPr>
              <a:t>param</a:t>
            </a:r>
            <a:r>
              <a:rPr lang="en-US" sz="4000" dirty="0">
                <a:latin typeface="Consolas"/>
                <a:cs typeface="Consolas"/>
              </a:rPr>
              <a:t>)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     .</a:t>
            </a:r>
            <a:r>
              <a:rPr lang="en-US" sz="4000" dirty="0">
                <a:solidFill>
                  <a:srgbClr val="3366FF"/>
                </a:solidFill>
                <a:latin typeface="Consolas"/>
                <a:cs typeface="Consolas"/>
              </a:rPr>
              <a:t>reduce</a:t>
            </a:r>
            <a:r>
              <a:rPr lang="en-US" sz="4000" dirty="0"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...</a:t>
            </a:r>
            <a:r>
              <a:rPr lang="en-US" sz="4000" dirty="0">
                <a:latin typeface="Consolas"/>
                <a:cs typeface="Consolas"/>
              </a:rPr>
              <a:t>)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}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2395200" y="3452739"/>
            <a:ext cx="10769600" cy="9051926"/>
          </a:xfrm>
        </p:spPr>
        <p:txBody>
          <a:bodyPr/>
          <a:lstStyle/>
          <a:p>
            <a:pPr marL="317500" indent="0">
              <a:buNone/>
            </a:pPr>
            <a:r>
              <a:rPr lang="en-US" sz="4300" dirty="0" smtClean="0"/>
              <a:t>How to get around it:</a:t>
            </a:r>
          </a:p>
          <a:p>
            <a:pPr marL="317500" indent="0">
              <a:buNone/>
            </a:pPr>
            <a:r>
              <a:rPr lang="en-US" sz="2800" b="1" dirty="0" smtClean="0">
                <a:solidFill>
                  <a:prstClr val="black"/>
                </a:solidFill>
                <a:latin typeface="Consolas"/>
                <a:cs typeface="Consolas"/>
              </a:rPr>
              <a:t/>
            </a:r>
            <a:br>
              <a:rPr lang="en-US" sz="2800" b="1" dirty="0" smtClean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4000" b="1" dirty="0" smtClean="0">
                <a:solidFill>
                  <a:prstClr val="black"/>
                </a:solidFill>
                <a:latin typeface="Consolas"/>
                <a:cs typeface="Consolas"/>
              </a:rPr>
              <a:t>class</a:t>
            </a:r>
            <a:r>
              <a:rPr lang="en-US" sz="40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4000" dirty="0" err="1">
                <a:solidFill>
                  <a:prstClr val="black"/>
                </a:solidFill>
                <a:latin typeface="Consolas"/>
                <a:cs typeface="Consolas"/>
              </a:rPr>
              <a:t>MyCoolRddApp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 {</a:t>
            </a:r>
            <a:b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  ...</a:t>
            </a:r>
            <a:b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/>
            </a:r>
            <a:b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4000" b="1" dirty="0" err="1">
                <a:solidFill>
                  <a:prstClr val="black"/>
                </a:solidFill>
                <a:latin typeface="Consolas"/>
                <a:cs typeface="Consolas"/>
              </a:rPr>
              <a:t>def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 work(</a:t>
            </a:r>
            <a:r>
              <a:rPr lang="en-US" sz="4000" dirty="0" err="1">
                <a:solidFill>
                  <a:prstClr val="black"/>
                </a:solidFill>
                <a:latin typeface="Consolas"/>
                <a:cs typeface="Consolas"/>
              </a:rPr>
              <a:t>rdd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: RDD[</a:t>
            </a:r>
            <a:r>
              <a:rPr lang="en-US" sz="4000" dirty="0" err="1">
                <a:solidFill>
                  <a:prstClr val="black"/>
                </a:solidFill>
                <a:latin typeface="Consolas"/>
                <a:cs typeface="Consolas"/>
              </a:rPr>
              <a:t>Int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]) {</a:t>
            </a:r>
            <a:b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srgbClr val="8000FF"/>
                </a:solidFill>
                <a:latin typeface="Consolas"/>
                <a:cs typeface="Consolas"/>
              </a:rPr>
              <a:t>    </a:t>
            </a:r>
            <a:r>
              <a:rPr lang="en-US" sz="4000" dirty="0" err="1">
                <a:solidFill>
                  <a:srgbClr val="8000FF"/>
                </a:solidFill>
                <a:latin typeface="Consolas"/>
                <a:cs typeface="Consolas"/>
              </a:rPr>
              <a:t>val</a:t>
            </a:r>
            <a:r>
              <a:rPr lang="en-US" sz="4000" dirty="0">
                <a:solidFill>
                  <a:srgbClr val="8000FF"/>
                </a:solidFill>
                <a:latin typeface="Consolas"/>
                <a:cs typeface="Consolas"/>
              </a:rPr>
              <a:t> </a:t>
            </a:r>
            <a:r>
              <a:rPr lang="en-US" sz="4000" dirty="0" err="1">
                <a:solidFill>
                  <a:srgbClr val="8000FF"/>
                </a:solidFill>
                <a:latin typeface="Consolas"/>
                <a:cs typeface="Consolas"/>
              </a:rPr>
              <a:t>param</a:t>
            </a:r>
            <a:r>
              <a:rPr lang="en-US" sz="4000" dirty="0">
                <a:solidFill>
                  <a:srgbClr val="8000FF"/>
                </a:solidFill>
                <a:latin typeface="Consolas"/>
                <a:cs typeface="Consolas"/>
              </a:rPr>
              <a:t>_ = </a:t>
            </a:r>
            <a:r>
              <a:rPr lang="en-US" sz="4000" dirty="0" err="1">
                <a:solidFill>
                  <a:srgbClr val="8000FF"/>
                </a:solidFill>
                <a:latin typeface="Consolas"/>
                <a:cs typeface="Consolas"/>
              </a:rPr>
              <a:t>param</a:t>
            </a:r>
            <a:r>
              <a:rPr lang="en-US" sz="4000" b="1" dirty="0">
                <a:solidFill>
                  <a:srgbClr val="FF6600"/>
                </a:solidFill>
                <a:latin typeface="Consolas"/>
                <a:cs typeface="Consolas"/>
              </a:rPr>
              <a:t/>
            </a:r>
            <a:br>
              <a:rPr lang="en-US" sz="4000" b="1" dirty="0">
                <a:solidFill>
                  <a:srgbClr val="FF6600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    </a:t>
            </a:r>
            <a:r>
              <a:rPr lang="en-US" sz="4000" dirty="0" err="1">
                <a:solidFill>
                  <a:prstClr val="black"/>
                </a:solidFill>
                <a:latin typeface="Consolas"/>
                <a:cs typeface="Consolas"/>
              </a:rPr>
              <a:t>rdd.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x =&gt; x + </a:t>
            </a:r>
            <a:r>
              <a:rPr lang="en-US" sz="4000" dirty="0" err="1">
                <a:solidFill>
                  <a:srgbClr val="8000FF"/>
                </a:solidFill>
                <a:latin typeface="Consolas"/>
                <a:cs typeface="Consolas"/>
              </a:rPr>
              <a:t>param</a:t>
            </a:r>
            <a:r>
              <a:rPr lang="en-US" sz="4000" dirty="0">
                <a:solidFill>
                  <a:srgbClr val="8000FF"/>
                </a:solidFill>
                <a:latin typeface="Consolas"/>
                <a:cs typeface="Consolas"/>
              </a:rPr>
              <a:t>_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b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       .</a:t>
            </a:r>
            <a:r>
              <a:rPr lang="en-US" sz="4000" dirty="0">
                <a:solidFill>
                  <a:srgbClr val="3366FF"/>
                </a:solidFill>
                <a:latin typeface="Consolas"/>
                <a:cs typeface="Consolas"/>
              </a:rPr>
              <a:t>reduce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...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b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  }</a:t>
            </a:r>
            <a:b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  <a:b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</a:br>
            <a:endParaRPr lang="en-US" sz="4000" dirty="0"/>
          </a:p>
        </p:txBody>
      </p:sp>
      <p:sp>
        <p:nvSpPr>
          <p:cNvPr id="6" name="Rectangular Callout 5"/>
          <p:cNvSpPr/>
          <p:nvPr/>
        </p:nvSpPr>
        <p:spPr>
          <a:xfrm>
            <a:off x="3208798" y="9067800"/>
            <a:ext cx="6544802" cy="1481054"/>
          </a:xfrm>
          <a:prstGeom prst="wedgeRectCallout">
            <a:avLst>
              <a:gd name="adj1" fmla="val 27431"/>
              <a:gd name="adj2" fmla="val -123939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4000" dirty="0" err="1"/>
              <a:t>NotSerializableException</a:t>
            </a:r>
            <a:r>
              <a:rPr lang="en-US" sz="4000" dirty="0"/>
              <a:t>:</a:t>
            </a:r>
            <a:br>
              <a:rPr lang="en-US" sz="4000" dirty="0"/>
            </a:br>
            <a:r>
              <a:rPr lang="en-US" sz="4000" dirty="0" err="1"/>
              <a:t>MyCoolRddApp</a:t>
            </a:r>
            <a:r>
              <a:rPr lang="en-US" sz="4000" dirty="0"/>
              <a:t> (or Log)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14244680" y="9677400"/>
            <a:ext cx="7548520" cy="1481054"/>
          </a:xfrm>
          <a:prstGeom prst="wedgeRectCallout">
            <a:avLst>
              <a:gd name="adj1" fmla="val 20737"/>
              <a:gd name="adj2" fmla="val -121126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4000" dirty="0"/>
              <a:t>References only local variable instead of </a:t>
            </a:r>
            <a:r>
              <a:rPr lang="en-US" sz="4000" dirty="0" err="1">
                <a:latin typeface="Consolas"/>
                <a:cs typeface="Consolas"/>
              </a:rPr>
              <a:t>this.param</a:t>
            </a:r>
            <a:endParaRPr lang="en-US" sz="4000" dirty="0">
              <a:latin typeface="Consolas"/>
              <a:cs typeface="Consola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Mishap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986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6" grpId="1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Details</a:t>
            </a:r>
            <a:endParaRPr lang="en-US" dirty="0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smtClean="0"/>
              <a:t>Spark supports lots of other operations!</a:t>
            </a:r>
          </a:p>
          <a:p>
            <a:r>
              <a:rPr lang="en-US" dirty="0" smtClean="0"/>
              <a:t>Full </a:t>
            </a:r>
            <a:r>
              <a:rPr lang="en-US" dirty="0"/>
              <a:t>programming guide: </a:t>
            </a:r>
            <a:r>
              <a:rPr lang="en-US" dirty="0">
                <a:hlinkClick r:id="rId2"/>
              </a:rPr>
              <a:t>spark-project.org/documentation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754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08360" y="4227162"/>
            <a:ext cx="22148800" cy="856714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Spark</a:t>
            </a:r>
          </a:p>
          <a:p>
            <a:r>
              <a:rPr lang="en-US" dirty="0" smtClean="0"/>
              <a:t>Tour of Spark operations</a:t>
            </a:r>
          </a:p>
          <a:p>
            <a:r>
              <a:rPr lang="en-US" dirty="0" smtClean="0"/>
              <a:t>Job execution</a:t>
            </a:r>
          </a:p>
          <a:p>
            <a:r>
              <a:rPr lang="en-US" dirty="0" smtClean="0"/>
              <a:t>Standalone programs</a:t>
            </a:r>
          </a:p>
          <a:p>
            <a:r>
              <a:rPr lang="en-US" dirty="0" smtClean="0"/>
              <a:t>Deployment options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4064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multicore: just a library in your program</a:t>
            </a:r>
          </a:p>
          <a:p>
            <a:r>
              <a:rPr lang="en-US" dirty="0" smtClean="0"/>
              <a:t>EC2: scripts for launching a Spark cluster</a:t>
            </a:r>
          </a:p>
          <a:p>
            <a:r>
              <a:rPr lang="en-US" dirty="0" smtClean="0"/>
              <a:t>Private cluster: Mesos, YARN, Standalone Mode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1554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67000"/>
            <a:ext cx="12649200" cy="8594724"/>
          </a:xfrm>
        </p:spPr>
        <p:txBody>
          <a:bodyPr>
            <a:normAutofit/>
          </a:bodyPr>
          <a:lstStyle/>
          <a:p>
            <a:r>
              <a:rPr lang="en-US" dirty="0" smtClean="0"/>
              <a:t>Spark runs as a library in your program</a:t>
            </a:r>
            <a:br>
              <a:rPr lang="en-US" dirty="0" smtClean="0"/>
            </a:br>
            <a:r>
              <a:rPr lang="en-US" dirty="0" smtClean="0"/>
              <a:t>(one instance per app)</a:t>
            </a:r>
          </a:p>
          <a:p>
            <a:r>
              <a:rPr lang="en-US" dirty="0" smtClean="0"/>
              <a:t>Runs tasks locally or on a cluster</a:t>
            </a:r>
          </a:p>
          <a:p>
            <a:pPr lvl="1"/>
            <a:r>
              <a:rPr lang="en-US" dirty="0" smtClean="0"/>
              <a:t>Standalone deploy cluster, Mesos or YARN</a:t>
            </a:r>
          </a:p>
          <a:p>
            <a:r>
              <a:rPr lang="en-US" dirty="0" smtClean="0"/>
              <a:t>Accesses storage via Hadoop </a:t>
            </a:r>
            <a:r>
              <a:rPr lang="en-US" dirty="0" err="1" smtClean="0"/>
              <a:t>InputFormat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Can use </a:t>
            </a:r>
            <a:r>
              <a:rPr lang="en-US" dirty="0" err="1" smtClean="0"/>
              <a:t>HBase</a:t>
            </a:r>
            <a:r>
              <a:rPr lang="en-US" dirty="0" smtClean="0"/>
              <a:t>, HDFS, S3, 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306800" y="2667000"/>
            <a:ext cx="5336707" cy="180857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t"/>
          <a:lstStyle/>
          <a:p>
            <a:pPr algn="ctr"/>
            <a:r>
              <a:rPr lang="en-US" sz="3800" dirty="0"/>
              <a:t>Your application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7173734" y="3497545"/>
            <a:ext cx="4320599" cy="880229"/>
          </a:xfrm>
          <a:prstGeom prst="rect">
            <a:avLst/>
          </a:prstGeom>
          <a:ln>
            <a:headEnd type="none" w="med" len="med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3800" dirty="0" err="1"/>
              <a:t>SparkContext</a:t>
            </a:r>
            <a:endParaRPr lang="en-US" sz="3800" dirty="0"/>
          </a:p>
        </p:txBody>
      </p:sp>
      <p:sp>
        <p:nvSpPr>
          <p:cNvPr id="6" name="Rectangle 5"/>
          <p:cNvSpPr/>
          <p:nvPr/>
        </p:nvSpPr>
        <p:spPr>
          <a:xfrm>
            <a:off x="19587851" y="5162871"/>
            <a:ext cx="2738749" cy="1443825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ABABA"/>
              </a:gs>
            </a:gsLst>
          </a:gradFill>
          <a:ln>
            <a:solidFill>
              <a:srgbClr val="797979"/>
            </a:solidFill>
            <a:headEnd type="none" w="med" len="med"/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3800" dirty="0"/>
              <a:t>Local threads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43508" y="5154649"/>
            <a:ext cx="2738749" cy="1443825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ABABA"/>
              </a:gs>
            </a:gsLst>
          </a:gradFill>
          <a:ln>
            <a:solidFill>
              <a:srgbClr val="797979"/>
            </a:solidFill>
            <a:headEnd type="none" w="med" len="med"/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3800" dirty="0" smtClean="0"/>
              <a:t>Cluster manager</a:t>
            </a:r>
            <a:endParaRPr lang="en-US" sz="3800" dirty="0"/>
          </a:p>
        </p:txBody>
      </p:sp>
      <p:sp>
        <p:nvSpPr>
          <p:cNvPr id="8" name="Rectangle 7"/>
          <p:cNvSpPr/>
          <p:nvPr/>
        </p:nvSpPr>
        <p:spPr>
          <a:xfrm>
            <a:off x="14641589" y="7268937"/>
            <a:ext cx="2640188" cy="2021603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ABABA"/>
              </a:gs>
            </a:gsLst>
          </a:gradFill>
          <a:ln>
            <a:solidFill>
              <a:srgbClr val="797979"/>
            </a:solidFill>
            <a:headEnd type="none" w="med" len="med"/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108855" rIns="0" bIns="108855" rtlCol="0" anchor="t"/>
          <a:lstStyle/>
          <a:p>
            <a:pPr algn="ctr"/>
            <a:r>
              <a:rPr lang="en-US" sz="3800" dirty="0" smtClean="0"/>
              <a:t>Worker</a:t>
            </a:r>
            <a:endParaRPr lang="en-US" sz="3800" dirty="0"/>
          </a:p>
        </p:txBody>
      </p:sp>
      <p:sp>
        <p:nvSpPr>
          <p:cNvPr id="12" name="Rectangle 11"/>
          <p:cNvSpPr/>
          <p:nvPr/>
        </p:nvSpPr>
        <p:spPr>
          <a:xfrm>
            <a:off x="17731478" y="7268937"/>
            <a:ext cx="2668239" cy="2021603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ABABA"/>
              </a:gs>
            </a:gsLst>
          </a:gradFill>
          <a:ln>
            <a:solidFill>
              <a:srgbClr val="797979"/>
            </a:solidFill>
            <a:headEnd type="none" w="med" len="med"/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108855" rIns="0" bIns="108855" rtlCol="0" anchor="t"/>
          <a:lstStyle/>
          <a:p>
            <a:pPr algn="ctr"/>
            <a:r>
              <a:rPr lang="en-US" sz="3800" dirty="0" smtClean="0"/>
              <a:t>Worker</a:t>
            </a:r>
            <a:endParaRPr lang="en-US" sz="3800" dirty="0"/>
          </a:p>
        </p:txBody>
      </p:sp>
      <p:sp>
        <p:nvSpPr>
          <p:cNvPr id="16" name="Rectangle 15"/>
          <p:cNvSpPr/>
          <p:nvPr/>
        </p:nvSpPr>
        <p:spPr>
          <a:xfrm>
            <a:off x="14630400" y="9869680"/>
            <a:ext cx="7696199" cy="965831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3800" dirty="0"/>
              <a:t>HDFS or other storage</a:t>
            </a:r>
          </a:p>
        </p:txBody>
      </p:sp>
      <p:cxnSp>
        <p:nvCxnSpPr>
          <p:cNvPr id="18" name="Straight Arrow Connector 17"/>
          <p:cNvCxnSpPr>
            <a:stCxn id="5" idx="2"/>
            <a:endCxn id="7" idx="0"/>
          </p:cNvCxnSpPr>
          <p:nvPr/>
        </p:nvCxnSpPr>
        <p:spPr>
          <a:xfrm flipH="1">
            <a:off x="17512883" y="4377775"/>
            <a:ext cx="1821151" cy="77687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19334035" y="4377774"/>
            <a:ext cx="1623191" cy="78509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8" idx="0"/>
          </p:cNvCxnSpPr>
          <p:nvPr/>
        </p:nvCxnSpPr>
        <p:spPr>
          <a:xfrm flipH="1">
            <a:off x="15961682" y="6598475"/>
            <a:ext cx="1551200" cy="670463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12" idx="0"/>
          </p:cNvCxnSpPr>
          <p:nvPr/>
        </p:nvCxnSpPr>
        <p:spPr>
          <a:xfrm>
            <a:off x="17512882" y="6598475"/>
            <a:ext cx="1552715" cy="670463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5963656" y="9140730"/>
            <a:ext cx="0" cy="74076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9095274" y="9140730"/>
            <a:ext cx="6810" cy="74076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1413684" y="6606697"/>
            <a:ext cx="0" cy="326298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4753580" y="8027517"/>
            <a:ext cx="2420153" cy="1177788"/>
          </a:xfrm>
          <a:prstGeom prst="rect">
            <a:avLst/>
          </a:prstGeom>
          <a:ln>
            <a:headEnd type="none" w="med" len="med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3800" dirty="0" smtClean="0"/>
              <a:t>Spark executor</a:t>
            </a:r>
            <a:endParaRPr lang="en-US" sz="3800" dirty="0"/>
          </a:p>
        </p:txBody>
      </p:sp>
      <p:sp>
        <p:nvSpPr>
          <p:cNvPr id="13" name="Rectangle 12"/>
          <p:cNvSpPr/>
          <p:nvPr/>
        </p:nvSpPr>
        <p:spPr>
          <a:xfrm>
            <a:off x="17885197" y="8027517"/>
            <a:ext cx="2420153" cy="1177788"/>
          </a:xfrm>
          <a:prstGeom prst="rect">
            <a:avLst/>
          </a:prstGeom>
          <a:ln>
            <a:headEnd type="none" w="med" len="med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3800" dirty="0" smtClean="0"/>
              <a:t>Spark executor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xmlns="" val="2808444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ounded Rectangle 170"/>
          <p:cNvSpPr/>
          <p:nvPr/>
        </p:nvSpPr>
        <p:spPr>
          <a:xfrm>
            <a:off x="11582400" y="2438400"/>
            <a:ext cx="10972800" cy="7564892"/>
          </a:xfrm>
          <a:prstGeom prst="roundRect">
            <a:avLst>
              <a:gd name="adj" fmla="val 11363"/>
            </a:avLst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  <a:effectLst/>
        </p:spPr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11901962" y="2721366"/>
            <a:ext cx="3547725" cy="2642413"/>
          </a:xfrm>
          <a:prstGeom prst="roundRect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  <a:effectLst/>
        </p:spPr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11901962" y="5705494"/>
            <a:ext cx="7567741" cy="4012569"/>
          </a:xfrm>
          <a:prstGeom prst="roundRect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  <a:effectLst/>
        </p:spPr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17650796" y="6126532"/>
            <a:ext cx="1148093" cy="292509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17832429" y="6295603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17832429" y="6991234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17832429" y="7665691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17832429" y="8361322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13950458" y="2924434"/>
            <a:ext cx="1148093" cy="220006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14132090" y="3079220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14132090" y="3774851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14132090" y="4436221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17650796" y="2936075"/>
            <a:ext cx="1148093" cy="220006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17832429" y="3090862"/>
            <a:ext cx="789312" cy="50658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17832429" y="3786493"/>
            <a:ext cx="789312" cy="50658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2" name="Rounded Rectangle 191"/>
          <p:cNvSpPr/>
          <p:nvPr/>
        </p:nvSpPr>
        <p:spPr>
          <a:xfrm>
            <a:off x="17832429" y="4447863"/>
            <a:ext cx="789312" cy="50658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21082085" y="4746456"/>
            <a:ext cx="1148093" cy="220006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21263720" y="4901245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21263720" y="5596876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21263720" y="6258244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cxnSp>
        <p:nvCxnSpPr>
          <p:cNvPr id="197" name="Straight Arrow Connector 196"/>
          <p:cNvCxnSpPr>
            <a:stCxn id="190" idx="3"/>
            <a:endCxn id="194" idx="1"/>
          </p:cNvCxnSpPr>
          <p:nvPr/>
        </p:nvCxnSpPr>
        <p:spPr>
          <a:xfrm>
            <a:off x="18621741" y="3344155"/>
            <a:ext cx="2641975" cy="181038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98" name="Straight Arrow Connector 197"/>
          <p:cNvCxnSpPr>
            <a:stCxn id="191" idx="3"/>
            <a:endCxn id="195" idx="1"/>
          </p:cNvCxnSpPr>
          <p:nvPr/>
        </p:nvCxnSpPr>
        <p:spPr>
          <a:xfrm>
            <a:off x="18621741" y="4039786"/>
            <a:ext cx="2641975" cy="181038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99" name="Straight Arrow Connector 198"/>
          <p:cNvCxnSpPr>
            <a:stCxn id="192" idx="3"/>
            <a:endCxn id="196" idx="1"/>
          </p:cNvCxnSpPr>
          <p:nvPr/>
        </p:nvCxnSpPr>
        <p:spPr>
          <a:xfrm>
            <a:off x="18621741" y="4701156"/>
            <a:ext cx="2641975" cy="181038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0" name="Straight Arrow Connector 199"/>
          <p:cNvCxnSpPr>
            <a:stCxn id="187" idx="3"/>
            <a:endCxn id="191" idx="1"/>
          </p:cNvCxnSpPr>
          <p:nvPr/>
        </p:nvCxnSpPr>
        <p:spPr>
          <a:xfrm>
            <a:off x="14921403" y="4028146"/>
            <a:ext cx="2911024" cy="1164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1" name="Straight Arrow Connector 200"/>
          <p:cNvCxnSpPr>
            <a:stCxn id="186" idx="3"/>
            <a:endCxn id="190" idx="1"/>
          </p:cNvCxnSpPr>
          <p:nvPr/>
        </p:nvCxnSpPr>
        <p:spPr>
          <a:xfrm>
            <a:off x="14921403" y="3332513"/>
            <a:ext cx="2911024" cy="1164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3" name="Straight Arrow Connector 202"/>
          <p:cNvCxnSpPr>
            <a:stCxn id="181" idx="3"/>
            <a:endCxn id="194" idx="1"/>
          </p:cNvCxnSpPr>
          <p:nvPr/>
        </p:nvCxnSpPr>
        <p:spPr>
          <a:xfrm flipV="1">
            <a:off x="18621741" y="5154536"/>
            <a:ext cx="2641979" cy="139435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4" name="Straight Arrow Connector 203"/>
          <p:cNvCxnSpPr>
            <a:stCxn id="188" idx="3"/>
            <a:endCxn id="192" idx="1"/>
          </p:cNvCxnSpPr>
          <p:nvPr/>
        </p:nvCxnSpPr>
        <p:spPr>
          <a:xfrm>
            <a:off x="14921403" y="4689514"/>
            <a:ext cx="2911024" cy="1164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5" name="Straight Arrow Connector 204"/>
          <p:cNvCxnSpPr>
            <a:stCxn id="183" idx="3"/>
            <a:endCxn id="194" idx="1"/>
          </p:cNvCxnSpPr>
          <p:nvPr/>
        </p:nvCxnSpPr>
        <p:spPr>
          <a:xfrm flipV="1">
            <a:off x="18621741" y="5154537"/>
            <a:ext cx="2641979" cy="2764446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9" name="Straight Arrow Connector 208"/>
          <p:cNvCxnSpPr>
            <a:stCxn id="181" idx="3"/>
            <a:endCxn id="195" idx="1"/>
          </p:cNvCxnSpPr>
          <p:nvPr/>
        </p:nvCxnSpPr>
        <p:spPr>
          <a:xfrm flipV="1">
            <a:off x="18621741" y="5850168"/>
            <a:ext cx="2641979" cy="69872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0" name="Straight Arrow Connector 209"/>
          <p:cNvCxnSpPr>
            <a:stCxn id="182" idx="3"/>
            <a:endCxn id="195" idx="1"/>
          </p:cNvCxnSpPr>
          <p:nvPr/>
        </p:nvCxnSpPr>
        <p:spPr>
          <a:xfrm flipV="1">
            <a:off x="18621741" y="5850167"/>
            <a:ext cx="2641979" cy="139435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1" name="Straight Arrow Connector 210"/>
          <p:cNvCxnSpPr>
            <a:stCxn id="183" idx="3"/>
            <a:endCxn id="195" idx="1"/>
          </p:cNvCxnSpPr>
          <p:nvPr/>
        </p:nvCxnSpPr>
        <p:spPr>
          <a:xfrm flipV="1">
            <a:off x="18621741" y="5850167"/>
            <a:ext cx="2641979" cy="206881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2" name="Straight Arrow Connector 211"/>
          <p:cNvCxnSpPr>
            <a:stCxn id="184" idx="3"/>
            <a:endCxn id="195" idx="1"/>
          </p:cNvCxnSpPr>
          <p:nvPr/>
        </p:nvCxnSpPr>
        <p:spPr>
          <a:xfrm flipV="1">
            <a:off x="18621741" y="5850168"/>
            <a:ext cx="2641979" cy="2764446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3" name="Straight Arrow Connector 212"/>
          <p:cNvCxnSpPr>
            <a:stCxn id="182" idx="3"/>
            <a:endCxn id="194" idx="1"/>
          </p:cNvCxnSpPr>
          <p:nvPr/>
        </p:nvCxnSpPr>
        <p:spPr>
          <a:xfrm flipV="1">
            <a:off x="18621741" y="5154537"/>
            <a:ext cx="2641979" cy="208998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4" name="Straight Arrow Connector 213"/>
          <p:cNvCxnSpPr>
            <a:stCxn id="187" idx="3"/>
            <a:endCxn id="192" idx="1"/>
          </p:cNvCxnSpPr>
          <p:nvPr/>
        </p:nvCxnSpPr>
        <p:spPr>
          <a:xfrm>
            <a:off x="14921403" y="4028145"/>
            <a:ext cx="2911024" cy="67301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5" name="Straight Arrow Connector 214"/>
          <p:cNvCxnSpPr>
            <a:stCxn id="187" idx="3"/>
            <a:endCxn id="190" idx="1"/>
          </p:cNvCxnSpPr>
          <p:nvPr/>
        </p:nvCxnSpPr>
        <p:spPr>
          <a:xfrm flipV="1">
            <a:off x="14921403" y="3344155"/>
            <a:ext cx="2911024" cy="68399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6" name="Straight Arrow Connector 215"/>
          <p:cNvCxnSpPr>
            <a:stCxn id="188" idx="3"/>
            <a:endCxn id="191" idx="1"/>
          </p:cNvCxnSpPr>
          <p:nvPr/>
        </p:nvCxnSpPr>
        <p:spPr>
          <a:xfrm flipV="1">
            <a:off x="14921403" y="4039787"/>
            <a:ext cx="2911024" cy="649726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7" name="Straight Arrow Connector 216"/>
          <p:cNvCxnSpPr>
            <a:stCxn id="186" idx="3"/>
            <a:endCxn id="192" idx="1"/>
          </p:cNvCxnSpPr>
          <p:nvPr/>
        </p:nvCxnSpPr>
        <p:spPr>
          <a:xfrm>
            <a:off x="14921403" y="3332512"/>
            <a:ext cx="2911024" cy="1368644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8" name="Straight Arrow Connector 217"/>
          <p:cNvCxnSpPr>
            <a:stCxn id="184" idx="3"/>
            <a:endCxn id="194" idx="1"/>
          </p:cNvCxnSpPr>
          <p:nvPr/>
        </p:nvCxnSpPr>
        <p:spPr>
          <a:xfrm flipV="1">
            <a:off x="18621741" y="5154536"/>
            <a:ext cx="2641979" cy="346007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9" name="Straight Arrow Connector 218"/>
          <p:cNvCxnSpPr>
            <a:stCxn id="181" idx="3"/>
            <a:endCxn id="196" idx="1"/>
          </p:cNvCxnSpPr>
          <p:nvPr/>
        </p:nvCxnSpPr>
        <p:spPr>
          <a:xfrm flipV="1">
            <a:off x="18621741" y="6511536"/>
            <a:ext cx="2641979" cy="3735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0" name="Straight Arrow Connector 219"/>
          <p:cNvCxnSpPr>
            <a:stCxn id="182" idx="3"/>
            <a:endCxn id="196" idx="1"/>
          </p:cNvCxnSpPr>
          <p:nvPr/>
        </p:nvCxnSpPr>
        <p:spPr>
          <a:xfrm flipV="1">
            <a:off x="18621741" y="6511535"/>
            <a:ext cx="2641979" cy="73299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1" name="Straight Arrow Connector 220"/>
          <p:cNvCxnSpPr>
            <a:stCxn id="183" idx="3"/>
            <a:endCxn id="196" idx="1"/>
          </p:cNvCxnSpPr>
          <p:nvPr/>
        </p:nvCxnSpPr>
        <p:spPr>
          <a:xfrm flipV="1">
            <a:off x="18621741" y="6511535"/>
            <a:ext cx="2641979" cy="140744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2" name="Straight Arrow Connector 221"/>
          <p:cNvCxnSpPr>
            <a:stCxn id="184" idx="3"/>
            <a:endCxn id="196" idx="1"/>
          </p:cNvCxnSpPr>
          <p:nvPr/>
        </p:nvCxnSpPr>
        <p:spPr>
          <a:xfrm flipV="1">
            <a:off x="18621741" y="6511536"/>
            <a:ext cx="2641979" cy="210307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223" name="TextBox 222"/>
          <p:cNvSpPr txBox="1"/>
          <p:nvPr/>
        </p:nvSpPr>
        <p:spPr>
          <a:xfrm>
            <a:off x="19756728" y="7655044"/>
            <a:ext cx="930462" cy="805679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ysClr val="windowText" lastClr="000000"/>
                </a:solidFill>
                <a:latin typeface="Arial"/>
                <a:cs typeface="Arial"/>
              </a:rPr>
              <a:t>join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16337230" y="8842299"/>
            <a:ext cx="1036221" cy="805679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ysClr val="windowText" lastClr="000000"/>
                </a:solidFill>
                <a:latin typeface="Arial"/>
                <a:cs typeface="Arial"/>
              </a:rPr>
              <a:t>filter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15490948" y="4716822"/>
            <a:ext cx="1718683" cy="805679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 err="1">
                <a:solidFill>
                  <a:sysClr val="windowText" lastClr="000000"/>
                </a:solidFill>
                <a:latin typeface="Arial"/>
                <a:cs typeface="Arial"/>
              </a:rPr>
              <a:t>groupBy</a:t>
            </a:r>
            <a:endParaRPr lang="en-US" sz="38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cxnSp>
        <p:nvCxnSpPr>
          <p:cNvPr id="226" name="Straight Arrow Connector 225"/>
          <p:cNvCxnSpPr>
            <a:stCxn id="188" idx="3"/>
            <a:endCxn id="190" idx="1"/>
          </p:cNvCxnSpPr>
          <p:nvPr/>
        </p:nvCxnSpPr>
        <p:spPr>
          <a:xfrm flipV="1">
            <a:off x="14921403" y="3344156"/>
            <a:ext cx="2911024" cy="134535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7" name="Straight Arrow Connector 226"/>
          <p:cNvCxnSpPr>
            <a:stCxn id="186" idx="3"/>
            <a:endCxn id="191" idx="1"/>
          </p:cNvCxnSpPr>
          <p:nvPr/>
        </p:nvCxnSpPr>
        <p:spPr>
          <a:xfrm>
            <a:off x="14921403" y="3332513"/>
            <a:ext cx="2911024" cy="707274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234" name="TextBox 233"/>
          <p:cNvSpPr txBox="1"/>
          <p:nvPr/>
        </p:nvSpPr>
        <p:spPr>
          <a:xfrm>
            <a:off x="20400025" y="9002248"/>
            <a:ext cx="1611401" cy="805679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/>
                <a:cs typeface="Arial"/>
              </a:rPr>
              <a:t>Stage 3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12168798" y="4582836"/>
            <a:ext cx="1611401" cy="805679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/>
                <a:cs typeface="Arial"/>
              </a:rPr>
              <a:t>Stage 1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12129439" y="8948713"/>
            <a:ext cx="1611401" cy="805679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/>
                <a:cs typeface="Arial"/>
              </a:rPr>
              <a:t>Stage 2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13170813" y="2704183"/>
            <a:ext cx="912919" cy="804612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chemeClr val="accent2"/>
                </a:solidFill>
                <a:latin typeface="Arial"/>
                <a:cs typeface="Arial"/>
              </a:rPr>
              <a:t>A: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16824397" y="2606177"/>
            <a:ext cx="900095" cy="804612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chemeClr val="accent2"/>
                </a:solidFill>
                <a:latin typeface="Arial"/>
                <a:cs typeface="Arial"/>
              </a:rPr>
              <a:t>B: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11936410" y="5762030"/>
            <a:ext cx="926983" cy="804612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chemeClr val="accent2"/>
                </a:solidFill>
                <a:latin typeface="Arial"/>
                <a:cs typeface="Arial"/>
              </a:rPr>
              <a:t>C: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14205021" y="5762030"/>
            <a:ext cx="926983" cy="804612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algn="r"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chemeClr val="accent2"/>
                </a:solidFill>
                <a:latin typeface="Arial"/>
                <a:cs typeface="Arial"/>
              </a:rPr>
              <a:t>D: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6884036" y="5744958"/>
            <a:ext cx="900095" cy="804612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chemeClr val="accent2"/>
                </a:solidFill>
                <a:latin typeface="Arial"/>
                <a:cs typeface="Arial"/>
              </a:rPr>
              <a:t>E: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20423944" y="4057021"/>
            <a:ext cx="872731" cy="804612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rgbClr val="333399"/>
                </a:solidFill>
                <a:latin typeface="Arial"/>
                <a:cs typeface="Arial"/>
              </a:rPr>
              <a:t>F: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17199228" y="10839536"/>
            <a:ext cx="797062" cy="514842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7990648" y="10702913"/>
            <a:ext cx="3269152" cy="805679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ysClr val="windowText" lastClr="000000"/>
                </a:solidFill>
                <a:latin typeface="Arial"/>
                <a:cs typeface="Arial"/>
              </a:rPr>
              <a:t>= cached partition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734523" y="10537220"/>
            <a:ext cx="913634" cy="1197580"/>
            <a:chOff x="4181818" y="5635708"/>
            <a:chExt cx="571867" cy="777635"/>
          </a:xfrm>
        </p:grpSpPr>
        <p:sp>
          <p:nvSpPr>
            <p:cNvPr id="81" name="Rounded Rectangle 80"/>
            <p:cNvSpPr/>
            <p:nvPr/>
          </p:nvSpPr>
          <p:spPr>
            <a:xfrm>
              <a:off x="4181818" y="5635708"/>
              <a:ext cx="571867" cy="777635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800" kern="0" dirty="0">
                <a:solidFill>
                  <a:sysClr val="windowText" lastClr="000000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4272291" y="5713996"/>
              <a:ext cx="393158" cy="25622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800" kern="0" dirty="0">
                <a:solidFill>
                  <a:sysClr val="window" lastClr="FFFFFF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4272291" y="6065833"/>
              <a:ext cx="393158" cy="25622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800" kern="0" dirty="0">
                <a:solidFill>
                  <a:sysClr val="window" lastClr="FFFFFF"/>
                </a:solidFill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4677197" y="10702913"/>
            <a:ext cx="1456191" cy="805679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ysClr val="windowText" lastClr="000000"/>
                </a:solidFill>
                <a:latin typeface="Arial"/>
                <a:cs typeface="Arial"/>
              </a:rPr>
              <a:t>= RDD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15160083" y="6126532"/>
            <a:ext cx="1148093" cy="292509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5341715" y="6295603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5341715" y="6991234"/>
            <a:ext cx="789312" cy="506583"/>
          </a:xfrm>
          <a:prstGeom prst="roundRect">
            <a:avLst/>
          </a:prstGeom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15341715" y="7665691"/>
            <a:ext cx="789312" cy="506583"/>
          </a:xfrm>
          <a:prstGeom prst="roundRect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15341715" y="8361322"/>
            <a:ext cx="789312" cy="506583"/>
          </a:xfrm>
          <a:prstGeom prst="roundRect">
            <a:avLst/>
          </a:prstGeom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cxnSp>
        <p:nvCxnSpPr>
          <p:cNvPr id="202" name="Straight Arrow Connector 201"/>
          <p:cNvCxnSpPr>
            <a:stCxn id="90" idx="3"/>
            <a:endCxn id="182" idx="1"/>
          </p:cNvCxnSpPr>
          <p:nvPr/>
        </p:nvCxnSpPr>
        <p:spPr>
          <a:xfrm>
            <a:off x="16131028" y="7244525"/>
            <a:ext cx="1701401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6" name="Straight Arrow Connector 205"/>
          <p:cNvCxnSpPr>
            <a:stCxn id="89" idx="3"/>
            <a:endCxn id="181" idx="1"/>
          </p:cNvCxnSpPr>
          <p:nvPr/>
        </p:nvCxnSpPr>
        <p:spPr>
          <a:xfrm>
            <a:off x="16131028" y="6548894"/>
            <a:ext cx="1701401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7" name="Straight Arrow Connector 206"/>
          <p:cNvCxnSpPr>
            <a:stCxn id="91" idx="3"/>
            <a:endCxn id="183" idx="1"/>
          </p:cNvCxnSpPr>
          <p:nvPr/>
        </p:nvCxnSpPr>
        <p:spPr>
          <a:xfrm>
            <a:off x="16131028" y="7918982"/>
            <a:ext cx="1701401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8" name="Straight Arrow Connector 207"/>
          <p:cNvCxnSpPr>
            <a:stCxn id="92" idx="3"/>
            <a:endCxn id="184" idx="1"/>
          </p:cNvCxnSpPr>
          <p:nvPr/>
        </p:nvCxnSpPr>
        <p:spPr>
          <a:xfrm>
            <a:off x="16131028" y="8614613"/>
            <a:ext cx="1701401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97" name="Rounded Rectangle 96"/>
          <p:cNvSpPr/>
          <p:nvPr/>
        </p:nvSpPr>
        <p:spPr>
          <a:xfrm>
            <a:off x="12705203" y="6126532"/>
            <a:ext cx="1148093" cy="292509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12886836" y="6295603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12886836" y="6991234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12886836" y="7665691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12886836" y="8361322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cxnSp>
        <p:nvCxnSpPr>
          <p:cNvPr id="102" name="Straight Arrow Connector 101"/>
          <p:cNvCxnSpPr>
            <a:stCxn id="99" idx="3"/>
            <a:endCxn id="90" idx="1"/>
          </p:cNvCxnSpPr>
          <p:nvPr/>
        </p:nvCxnSpPr>
        <p:spPr>
          <a:xfrm>
            <a:off x="13676146" y="7244525"/>
            <a:ext cx="166556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03" name="Straight Arrow Connector 102"/>
          <p:cNvCxnSpPr>
            <a:stCxn id="98" idx="3"/>
            <a:endCxn id="89" idx="1"/>
          </p:cNvCxnSpPr>
          <p:nvPr/>
        </p:nvCxnSpPr>
        <p:spPr>
          <a:xfrm>
            <a:off x="13676146" y="6548894"/>
            <a:ext cx="166556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04" name="Straight Arrow Connector 103"/>
          <p:cNvCxnSpPr>
            <a:stCxn id="100" idx="3"/>
            <a:endCxn id="91" idx="1"/>
          </p:cNvCxnSpPr>
          <p:nvPr/>
        </p:nvCxnSpPr>
        <p:spPr>
          <a:xfrm>
            <a:off x="13676146" y="7918982"/>
            <a:ext cx="166556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05" name="Straight Arrow Connector 104"/>
          <p:cNvCxnSpPr>
            <a:stCxn id="101" idx="3"/>
            <a:endCxn id="92" idx="1"/>
          </p:cNvCxnSpPr>
          <p:nvPr/>
        </p:nvCxnSpPr>
        <p:spPr>
          <a:xfrm>
            <a:off x="13676146" y="8614613"/>
            <a:ext cx="166556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13946342" y="8836383"/>
            <a:ext cx="1054958" cy="805679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ysClr val="windowText" lastClr="000000"/>
                </a:solidFill>
                <a:latin typeface="Arial"/>
                <a:cs typeface="Arial"/>
              </a:rPr>
              <a:t>map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Scheduler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39800" y="2552700"/>
            <a:ext cx="10109200" cy="9690100"/>
          </a:xfrm>
        </p:spPr>
        <p:txBody>
          <a:bodyPr/>
          <a:lstStyle/>
          <a:p>
            <a:r>
              <a:rPr lang="en-US" dirty="0" smtClean="0"/>
              <a:t>Supports </a:t>
            </a:r>
            <a:r>
              <a:rPr lang="en-US" dirty="0"/>
              <a:t>general task graphs</a:t>
            </a:r>
          </a:p>
          <a:p>
            <a:r>
              <a:rPr lang="en-US" dirty="0"/>
              <a:t>Pipelines functions where possible</a:t>
            </a:r>
          </a:p>
          <a:p>
            <a:r>
              <a:rPr lang="en-US" dirty="0"/>
              <a:t>Cache-aware data </a:t>
            </a:r>
            <a:r>
              <a:rPr lang="en-US" dirty="0" smtClean="0"/>
              <a:t>reuse &amp; locality</a:t>
            </a:r>
          </a:p>
          <a:p>
            <a:r>
              <a:rPr lang="en-US" dirty="0" smtClean="0"/>
              <a:t>Partitioning</a:t>
            </a:r>
            <a:r>
              <a:rPr lang="en-US" dirty="0"/>
              <a:t>-aware to avoid shuffles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3085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Compatibility</a:t>
            </a:r>
            <a:endParaRPr lang="en-US" dirty="0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smtClean="0"/>
              <a:t>Spark can read/write to any storage system / format that has a plugin for Hadoop!</a:t>
            </a:r>
          </a:p>
          <a:p>
            <a:pPr lvl="1"/>
            <a:r>
              <a:rPr lang="en-US" dirty="0" smtClean="0"/>
              <a:t>Examples: HDFS, S3, </a:t>
            </a:r>
            <a:r>
              <a:rPr lang="en-US" dirty="0" err="1" smtClean="0"/>
              <a:t>HBase</a:t>
            </a:r>
            <a:r>
              <a:rPr lang="en-US" dirty="0" smtClean="0"/>
              <a:t>, Cassandra, Avro, </a:t>
            </a:r>
            <a:r>
              <a:rPr lang="en-US" dirty="0" err="1" smtClean="0"/>
              <a:t>SequenceFile</a:t>
            </a:r>
            <a:endParaRPr lang="en-US" dirty="0" smtClean="0"/>
          </a:p>
          <a:p>
            <a:pPr lvl="1"/>
            <a:r>
              <a:rPr lang="en-US" dirty="0" smtClean="0"/>
              <a:t>Reuses </a:t>
            </a:r>
            <a:r>
              <a:rPr lang="en-US" dirty="0" err="1" smtClean="0"/>
              <a:t>Hadoop’s</a:t>
            </a:r>
            <a:r>
              <a:rPr lang="en-US" dirty="0" smtClean="0"/>
              <a:t> </a:t>
            </a:r>
            <a:r>
              <a:rPr lang="en-US" dirty="0" err="1" smtClean="0"/>
              <a:t>InputFormat</a:t>
            </a:r>
            <a:r>
              <a:rPr lang="en-US" dirty="0" smtClean="0"/>
              <a:t> and </a:t>
            </a:r>
            <a:r>
              <a:rPr lang="en-US" dirty="0" err="1" smtClean="0"/>
              <a:t>OutputFormat</a:t>
            </a:r>
            <a:r>
              <a:rPr lang="en-US" dirty="0" smtClean="0"/>
              <a:t> APIs</a:t>
            </a:r>
          </a:p>
          <a:p>
            <a:r>
              <a:rPr lang="en-US" dirty="0" smtClean="0"/>
              <a:t>APIs like </a:t>
            </a:r>
            <a:r>
              <a:rPr lang="en-US" sz="4100" dirty="0" err="1" smtClean="0">
                <a:latin typeface="Consolas"/>
                <a:cs typeface="Consolas"/>
              </a:rPr>
              <a:t>SparkContext.textFile</a:t>
            </a:r>
            <a:r>
              <a:rPr lang="en-US" dirty="0" smtClean="0"/>
              <a:t> support </a:t>
            </a:r>
            <a:r>
              <a:rPr lang="en-US" dirty="0" err="1" smtClean="0"/>
              <a:t>filesystems</a:t>
            </a:r>
            <a:r>
              <a:rPr lang="en-US" dirty="0" smtClean="0"/>
              <a:t>, while </a:t>
            </a:r>
            <a:r>
              <a:rPr lang="en-US" sz="4100" dirty="0" err="1" smtClean="0">
                <a:latin typeface="Consolas"/>
                <a:cs typeface="Consolas"/>
              </a:rPr>
              <a:t>SparkContext.hadoopRDD</a:t>
            </a:r>
            <a:r>
              <a:rPr lang="en-US" dirty="0" smtClean="0"/>
              <a:t> allows passing any Hadoop </a:t>
            </a:r>
            <a:r>
              <a:rPr lang="en-US" dirty="0" err="1" smtClean="0"/>
              <a:t>JobConf</a:t>
            </a:r>
            <a:r>
              <a:rPr lang="en-US" dirty="0" smtClean="0"/>
              <a:t> to configure an input source</a:t>
            </a:r>
          </a:p>
        </p:txBody>
      </p:sp>
    </p:spTree>
    <p:extLst>
      <p:ext uri="{BB962C8B-B14F-4D97-AF65-F5344CB8AC3E}">
        <p14:creationId xmlns:p14="http://schemas.microsoft.com/office/powerpoint/2010/main" xmlns="" val="273094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08360" y="5086886"/>
            <a:ext cx="22148800" cy="856714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Spark</a:t>
            </a:r>
          </a:p>
          <a:p>
            <a:r>
              <a:rPr lang="en-US" dirty="0" smtClean="0"/>
              <a:t>Tour of Spark operations</a:t>
            </a:r>
          </a:p>
          <a:p>
            <a:r>
              <a:rPr lang="en-US" dirty="0" smtClean="0"/>
              <a:t>Job execution</a:t>
            </a:r>
          </a:p>
          <a:p>
            <a:r>
              <a:rPr lang="en-US" dirty="0" smtClean="0"/>
              <a:t>Standalone programs</a:t>
            </a:r>
          </a:p>
          <a:p>
            <a:r>
              <a:rPr lang="en-US" dirty="0" smtClean="0"/>
              <a:t>Deployment options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4064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nsolas"/>
              </a:rPr>
              <a:t>Requires Java 6+, </a:t>
            </a:r>
            <a:r>
              <a:rPr lang="en-US" dirty="0" err="1" smtClean="0">
                <a:cs typeface="Consolas"/>
              </a:rPr>
              <a:t>Scala</a:t>
            </a:r>
            <a:r>
              <a:rPr lang="en-US" dirty="0" smtClean="0">
                <a:cs typeface="Consolas"/>
              </a:rPr>
              <a:t> 2.9.2</a:t>
            </a:r>
          </a:p>
          <a:p>
            <a:pPr marL="1399032" lvl="1" indent="0">
              <a:spcBef>
                <a:spcPts val="3000"/>
              </a:spcBef>
              <a:buNone/>
            </a:pPr>
            <a:r>
              <a:rPr lang="en-US" sz="4000" dirty="0" err="1">
                <a:latin typeface="Consolas"/>
                <a:cs typeface="Consolas"/>
              </a:rPr>
              <a:t>git</a:t>
            </a:r>
            <a:r>
              <a:rPr lang="en-US" sz="4000" dirty="0">
                <a:latin typeface="Consolas"/>
                <a:cs typeface="Consolas"/>
              </a:rPr>
              <a:t> clone </a:t>
            </a:r>
            <a:r>
              <a:rPr lang="en-US" sz="4000" dirty="0" err="1">
                <a:latin typeface="Consolas"/>
                <a:cs typeface="Consolas"/>
              </a:rPr>
              <a:t>git</a:t>
            </a:r>
            <a:r>
              <a:rPr lang="en-US" sz="4000" dirty="0">
                <a:latin typeface="Consolas"/>
                <a:cs typeface="Consolas"/>
              </a:rPr>
              <a:t>://</a:t>
            </a:r>
            <a:r>
              <a:rPr lang="en-US" sz="4000" dirty="0" err="1">
                <a:latin typeface="Consolas"/>
                <a:cs typeface="Consolas"/>
              </a:rPr>
              <a:t>github.com</a:t>
            </a:r>
            <a:r>
              <a:rPr lang="en-US" sz="4000" dirty="0">
                <a:latin typeface="Consolas"/>
                <a:cs typeface="Consolas"/>
              </a:rPr>
              <a:t>/</a:t>
            </a:r>
            <a:r>
              <a:rPr lang="en-US" sz="4000" dirty="0" err="1">
                <a:latin typeface="Consolas"/>
                <a:cs typeface="Consolas"/>
              </a:rPr>
              <a:t>mesos</a:t>
            </a:r>
            <a:r>
              <a:rPr lang="en-US" sz="4000" dirty="0">
                <a:latin typeface="Consolas"/>
                <a:cs typeface="Consolas"/>
              </a:rPr>
              <a:t>/spark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cd spark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 err="1">
                <a:latin typeface="Consolas"/>
                <a:cs typeface="Consolas"/>
              </a:rPr>
              <a:t>sbt</a:t>
            </a:r>
            <a:r>
              <a:rPr lang="en-US" sz="4000" dirty="0">
                <a:latin typeface="Consolas"/>
                <a:cs typeface="Consolas"/>
              </a:rPr>
              <a:t>/</a:t>
            </a:r>
            <a:r>
              <a:rPr lang="en-US" sz="4000" dirty="0" err="1">
                <a:latin typeface="Consolas"/>
                <a:cs typeface="Consolas"/>
              </a:rPr>
              <a:t>sbt</a:t>
            </a: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en-US" sz="4000" dirty="0" smtClean="0">
                <a:latin typeface="Consolas"/>
                <a:cs typeface="Consolas"/>
              </a:rPr>
              <a:t>package</a:t>
            </a:r>
            <a:endParaRPr lang="en-US" sz="4000" dirty="0">
              <a:latin typeface="Consolas"/>
              <a:cs typeface="Consolas"/>
            </a:endParaRPr>
          </a:p>
          <a:p>
            <a:pPr marL="1399032" lvl="1" indent="0">
              <a:spcBef>
                <a:spcPts val="3000"/>
              </a:spcBef>
              <a:buNone/>
            </a:pPr>
            <a:r>
              <a:rPr lang="en-US" sz="4000" dirty="0" smtClean="0">
                <a:solidFill>
                  <a:srgbClr val="008040"/>
                </a:solidFill>
                <a:latin typeface="Consolas"/>
                <a:cs typeface="Consolas"/>
              </a:rPr>
              <a:t># Optional: publish to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local Maven cache</a:t>
            </a:r>
            <a:b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4000" dirty="0" err="1">
                <a:latin typeface="Consolas"/>
                <a:cs typeface="Consolas"/>
              </a:rPr>
              <a:t>sbt</a:t>
            </a:r>
            <a:r>
              <a:rPr lang="en-US" sz="4000" dirty="0">
                <a:latin typeface="Consolas"/>
                <a:cs typeface="Consolas"/>
              </a:rPr>
              <a:t>/</a:t>
            </a:r>
            <a:r>
              <a:rPr lang="en-US" sz="4000" dirty="0" err="1">
                <a:latin typeface="Consolas"/>
                <a:cs typeface="Consolas"/>
              </a:rPr>
              <a:t>sbt</a:t>
            </a:r>
            <a:r>
              <a:rPr lang="en-US" sz="4000" dirty="0">
                <a:latin typeface="Consolas"/>
                <a:cs typeface="Consolas"/>
              </a:rPr>
              <a:t> publish-local</a:t>
            </a:r>
          </a:p>
        </p:txBody>
      </p:sp>
    </p:spTree>
    <p:extLst>
      <p:ext uri="{BB962C8B-B14F-4D97-AF65-F5344CB8AC3E}">
        <p14:creationId xmlns:p14="http://schemas.microsoft.com/office/powerpoint/2010/main" xmlns="" val="707484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Spark to 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and Java: add a Maven dependency on</a:t>
            </a:r>
          </a:p>
          <a:p>
            <a:pPr marL="960120" indent="0">
              <a:buNone/>
            </a:pPr>
            <a:r>
              <a:rPr lang="en-US" dirty="0" err="1" smtClean="0"/>
              <a:t>groupId</a:t>
            </a:r>
            <a:r>
              <a:rPr lang="en-US" dirty="0" smtClean="0"/>
              <a:t>:   	</a:t>
            </a:r>
            <a:r>
              <a:rPr lang="en-US" dirty="0" err="1" smtClean="0">
                <a:latin typeface="Consolas"/>
                <a:cs typeface="Consolas"/>
              </a:rPr>
              <a:t>org.spark</a:t>
            </a:r>
            <a:r>
              <a:rPr lang="en-US" dirty="0" smtClean="0">
                <a:latin typeface="Consolas"/>
                <a:cs typeface="Consolas"/>
              </a:rPr>
              <a:t>-project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err="1" smtClean="0"/>
              <a:t>artifactId</a:t>
            </a:r>
            <a:r>
              <a:rPr lang="en-US" dirty="0" smtClean="0"/>
              <a:t>:	</a:t>
            </a:r>
            <a:r>
              <a:rPr lang="en-US" dirty="0" smtClean="0">
                <a:latin typeface="Consolas"/>
                <a:cs typeface="Consolas"/>
              </a:rPr>
              <a:t>spark-core_2.9.1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version:   	</a:t>
            </a:r>
            <a:r>
              <a:rPr lang="en-US" dirty="0" smtClean="0">
                <a:latin typeface="Consolas"/>
                <a:cs typeface="Consolas"/>
              </a:rPr>
              <a:t>0.7.0-SNAPSHOT</a:t>
            </a:r>
          </a:p>
          <a:p>
            <a:endParaRPr lang="en-US" dirty="0" smtClean="0"/>
          </a:p>
          <a:p>
            <a:r>
              <a:rPr lang="en-US" dirty="0" smtClean="0"/>
              <a:t>Python: run program with our </a:t>
            </a:r>
            <a:r>
              <a:rPr lang="en-US" dirty="0" err="1" smtClean="0">
                <a:latin typeface="Consolas"/>
                <a:cs typeface="Consolas"/>
              </a:rPr>
              <a:t>pyspark</a:t>
            </a:r>
            <a:r>
              <a:rPr lang="en-US" dirty="0" smtClean="0"/>
              <a:t> script</a:t>
            </a:r>
            <a:endParaRPr lang="en-US" dirty="0"/>
          </a:p>
          <a:p>
            <a:pPr marL="960120" indent="0">
              <a:buNone/>
            </a:pP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6198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22600" y="6324600"/>
            <a:ext cx="20523200" cy="2955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800" b="1" dirty="0" smtClean="0">
                <a:latin typeface="Consolas"/>
                <a:cs typeface="Consolas"/>
              </a:rPr>
              <a:t>import</a:t>
            </a:r>
            <a:r>
              <a:rPr lang="en-US" sz="3800" dirty="0">
                <a:latin typeface="Consolas"/>
                <a:cs typeface="Consolas"/>
              </a:rPr>
              <a:t> </a:t>
            </a:r>
            <a:r>
              <a:rPr lang="en-US" sz="3800" dirty="0" err="1" smtClean="0">
                <a:latin typeface="Consolas"/>
                <a:cs typeface="Consolas"/>
              </a:rPr>
              <a:t>spark.api.java.JavaSparkContext</a:t>
            </a:r>
            <a:r>
              <a:rPr lang="en-US" sz="3800" dirty="0" smtClean="0">
                <a:latin typeface="Consolas"/>
                <a:cs typeface="Consolas"/>
              </a:rPr>
              <a:t>;</a:t>
            </a:r>
          </a:p>
          <a:p>
            <a:pPr marL="0" indent="0">
              <a:spcBef>
                <a:spcPts val="0"/>
              </a:spcBef>
              <a:buFont typeface="Wingdings" charset="0"/>
              <a:buNone/>
            </a:pPr>
            <a:endParaRPr lang="en-US" sz="3800" b="1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Font typeface="Wingdings" charset="0"/>
              <a:buNone/>
            </a:pPr>
            <a:r>
              <a:rPr lang="en-US" sz="3800" dirty="0" err="1" smtClean="0">
                <a:latin typeface="Consolas"/>
                <a:cs typeface="Consolas"/>
              </a:rPr>
              <a:t>JavaSparkContext</a:t>
            </a:r>
            <a:r>
              <a:rPr lang="en-US" sz="3800" dirty="0" smtClean="0">
                <a:latin typeface="Consolas"/>
                <a:cs typeface="Consolas"/>
              </a:rPr>
              <a:t> </a:t>
            </a:r>
            <a:r>
              <a:rPr lang="en-US" sz="3800" dirty="0" err="1" smtClean="0">
                <a:latin typeface="Consolas"/>
                <a:cs typeface="Consolas"/>
              </a:rPr>
              <a:t>sc</a:t>
            </a:r>
            <a:r>
              <a:rPr lang="en-US" sz="3800" dirty="0" smtClean="0">
                <a:latin typeface="Consolas"/>
                <a:cs typeface="Consolas"/>
              </a:rPr>
              <a:t> = </a:t>
            </a:r>
            <a:r>
              <a:rPr lang="en-US" sz="3800" b="1" dirty="0" smtClean="0">
                <a:latin typeface="Consolas"/>
                <a:cs typeface="Consolas"/>
              </a:rPr>
              <a:t>new</a:t>
            </a:r>
            <a:r>
              <a:rPr lang="en-US" sz="3800" dirty="0" smtClean="0">
                <a:latin typeface="Consolas"/>
                <a:cs typeface="Consolas"/>
              </a:rPr>
              <a:t> </a:t>
            </a:r>
            <a:r>
              <a:rPr lang="en-US" sz="3800" dirty="0" err="1" smtClean="0">
                <a:latin typeface="Consolas"/>
                <a:cs typeface="Consolas"/>
              </a:rPr>
              <a:t>JavaSparkContext</a:t>
            </a:r>
            <a:r>
              <a:rPr lang="en-US" sz="3800" dirty="0" smtClean="0">
                <a:latin typeface="Consolas"/>
                <a:cs typeface="Consolas"/>
              </a:rPr>
              <a:t>(</a:t>
            </a:r>
          </a:p>
          <a:p>
            <a:pPr marL="0" indent="0">
              <a:spcBef>
                <a:spcPts val="0"/>
              </a:spcBef>
              <a:buFont typeface="Wingdings" charset="0"/>
              <a:buNone/>
            </a:pP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    “</a:t>
            </a:r>
            <a:r>
              <a:rPr lang="en-US" sz="3800" dirty="0" err="1" smtClean="0">
                <a:solidFill>
                  <a:srgbClr val="000090"/>
                </a:solidFill>
                <a:latin typeface="Consolas"/>
                <a:cs typeface="Consolas"/>
              </a:rPr>
              <a:t>masterUrl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 smtClean="0">
                <a:latin typeface="Consolas"/>
                <a:cs typeface="Consolas"/>
              </a:rPr>
              <a:t>, 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“name”</a:t>
            </a:r>
            <a:r>
              <a:rPr lang="en-US" sz="3800" dirty="0" smtClean="0">
                <a:latin typeface="Consolas"/>
                <a:cs typeface="Consolas"/>
              </a:rPr>
              <a:t>,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 “</a:t>
            </a:r>
            <a:r>
              <a:rPr lang="en-US" sz="3800" dirty="0" err="1" smtClean="0">
                <a:solidFill>
                  <a:srgbClr val="000090"/>
                </a:solidFill>
                <a:latin typeface="Consolas"/>
                <a:cs typeface="Consolas"/>
              </a:rPr>
              <a:t>sparkHome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 smtClean="0">
                <a:solidFill>
                  <a:srgbClr val="000000"/>
                </a:solidFill>
                <a:latin typeface="Consolas"/>
                <a:cs typeface="Consolas"/>
              </a:rPr>
              <a:t>, new String[] {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3800" dirty="0" err="1" smtClean="0">
                <a:solidFill>
                  <a:srgbClr val="000090"/>
                </a:solidFill>
                <a:latin typeface="Consolas"/>
                <a:cs typeface="Consolas"/>
              </a:rPr>
              <a:t>app.jar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 smtClean="0">
                <a:solidFill>
                  <a:schemeClr val="tx1"/>
                </a:solidFill>
                <a:latin typeface="Consolas"/>
                <a:cs typeface="Consolas"/>
              </a:rPr>
              <a:t>}</a:t>
            </a:r>
            <a:r>
              <a:rPr lang="en-US" sz="3800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lang="en-US" sz="3800" dirty="0" smtClean="0">
                <a:latin typeface="Consolas"/>
                <a:cs typeface="Consolas"/>
              </a:rPr>
              <a:t>);</a:t>
            </a:r>
          </a:p>
          <a:p>
            <a:pPr marL="0" indent="0">
              <a:spcBef>
                <a:spcPts val="0"/>
              </a:spcBef>
              <a:buFont typeface="Wingdings" charset="0"/>
              <a:buNone/>
            </a:pPr>
            <a:endParaRPr lang="en-US" sz="3800" dirty="0"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2987676"/>
            <a:ext cx="20523200" cy="295592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3800" b="1" dirty="0">
                <a:latin typeface="Consolas"/>
                <a:cs typeface="Consolas"/>
              </a:rPr>
              <a:t>import</a:t>
            </a:r>
            <a:r>
              <a:rPr lang="en-US" sz="3800" dirty="0">
                <a:latin typeface="Consolas"/>
                <a:cs typeface="Consolas"/>
              </a:rPr>
              <a:t> </a:t>
            </a:r>
            <a:r>
              <a:rPr lang="en-US" sz="3800" dirty="0" err="1">
                <a:latin typeface="Consolas"/>
                <a:cs typeface="Consolas"/>
              </a:rPr>
              <a:t>spark.SparkContext</a:t>
            </a:r>
            <a:endParaRPr lang="en-US" sz="38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800" b="1" dirty="0">
                <a:latin typeface="Consolas"/>
                <a:cs typeface="Consolas"/>
              </a:rPr>
              <a:t>import</a:t>
            </a:r>
            <a:r>
              <a:rPr lang="en-US" sz="3800" dirty="0">
                <a:latin typeface="Consolas"/>
                <a:cs typeface="Consolas"/>
              </a:rPr>
              <a:t> </a:t>
            </a:r>
            <a:r>
              <a:rPr lang="en-US" sz="3800" dirty="0" err="1">
                <a:latin typeface="Consolas"/>
                <a:cs typeface="Consolas"/>
              </a:rPr>
              <a:t>spark.SparkContext</a:t>
            </a:r>
            <a:r>
              <a:rPr lang="en-US" sz="3800" dirty="0">
                <a:latin typeface="Consolas"/>
                <a:cs typeface="Consolas"/>
              </a:rPr>
              <a:t>._</a:t>
            </a:r>
          </a:p>
          <a:p>
            <a:pPr marL="0" indent="0">
              <a:spcBef>
                <a:spcPts val="0"/>
              </a:spcBef>
              <a:buNone/>
            </a:pPr>
            <a:endParaRPr lang="en-US" sz="3800" b="1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800" b="1" dirty="0" err="1">
                <a:latin typeface="Consolas"/>
                <a:cs typeface="Consolas"/>
              </a:rPr>
              <a:t>val</a:t>
            </a:r>
            <a:r>
              <a:rPr lang="en-US" sz="3800" dirty="0">
                <a:latin typeface="Consolas"/>
                <a:cs typeface="Consolas"/>
              </a:rPr>
              <a:t> </a:t>
            </a:r>
            <a:r>
              <a:rPr lang="en-US" sz="3800" dirty="0" err="1">
                <a:latin typeface="Consolas"/>
                <a:cs typeface="Consolas"/>
              </a:rPr>
              <a:t>sc</a:t>
            </a:r>
            <a:r>
              <a:rPr lang="en-US" sz="3800" dirty="0">
                <a:latin typeface="Consolas"/>
                <a:cs typeface="Consolas"/>
              </a:rPr>
              <a:t> = </a:t>
            </a:r>
            <a:r>
              <a:rPr lang="en-US" sz="3800" b="1" dirty="0">
                <a:latin typeface="Consolas"/>
                <a:cs typeface="Consolas"/>
              </a:rPr>
              <a:t>new</a:t>
            </a:r>
            <a:r>
              <a:rPr lang="en-US" sz="3800" dirty="0">
                <a:latin typeface="Consolas"/>
                <a:cs typeface="Consolas"/>
              </a:rPr>
              <a:t> </a:t>
            </a:r>
            <a:r>
              <a:rPr lang="en-US" sz="3800" dirty="0" err="1">
                <a:latin typeface="Consolas"/>
                <a:cs typeface="Consolas"/>
              </a:rPr>
              <a:t>SparkContext</a:t>
            </a:r>
            <a:r>
              <a:rPr lang="en-US" sz="3800" dirty="0" smtClean="0">
                <a:latin typeface="Consolas"/>
                <a:cs typeface="Consolas"/>
              </a:rPr>
              <a:t>(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3800" dirty="0" err="1">
                <a:solidFill>
                  <a:srgbClr val="000090"/>
                </a:solidFill>
                <a:latin typeface="Consolas"/>
                <a:cs typeface="Consolas"/>
              </a:rPr>
              <a:t>masterUrl</a:t>
            </a:r>
            <a:r>
              <a:rPr lang="en-US" sz="38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>
                <a:latin typeface="Consolas"/>
                <a:cs typeface="Consolas"/>
              </a:rPr>
              <a:t>, </a:t>
            </a:r>
            <a:r>
              <a:rPr lang="en-US" sz="3800" dirty="0">
                <a:solidFill>
                  <a:srgbClr val="000090"/>
                </a:solidFill>
                <a:latin typeface="Consolas"/>
                <a:cs typeface="Consolas"/>
              </a:rPr>
              <a:t>“name”</a:t>
            </a:r>
            <a:r>
              <a:rPr lang="en-US" sz="3800" dirty="0">
                <a:latin typeface="Consolas"/>
                <a:cs typeface="Consolas"/>
              </a:rPr>
              <a:t>,</a:t>
            </a:r>
            <a:r>
              <a:rPr lang="en-US" sz="3800" dirty="0">
                <a:solidFill>
                  <a:srgbClr val="000090"/>
                </a:solidFill>
                <a:latin typeface="Consolas"/>
                <a:cs typeface="Consolas"/>
              </a:rPr>
              <a:t> “</a:t>
            </a:r>
            <a:r>
              <a:rPr lang="en-US" sz="3800" dirty="0" err="1">
                <a:solidFill>
                  <a:srgbClr val="000090"/>
                </a:solidFill>
                <a:latin typeface="Consolas"/>
                <a:cs typeface="Consolas"/>
              </a:rPr>
              <a:t>sparkHome</a:t>
            </a:r>
            <a:r>
              <a:rPr lang="en-US" sz="38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lang="en-US" sz="3800" dirty="0" err="1">
                <a:solidFill>
                  <a:srgbClr val="000000"/>
                </a:solidFill>
                <a:latin typeface="Consolas"/>
                <a:cs typeface="Consolas"/>
              </a:rPr>
              <a:t>Seq</a:t>
            </a:r>
            <a:r>
              <a:rPr lang="en-US" sz="38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3800" dirty="0" err="1" smtClean="0">
                <a:solidFill>
                  <a:srgbClr val="000090"/>
                </a:solidFill>
                <a:latin typeface="Consolas"/>
                <a:cs typeface="Consolas"/>
              </a:rPr>
              <a:t>app.jar</a:t>
            </a:r>
            <a:r>
              <a:rPr lang="en-US" sz="38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lang="en-US" sz="3800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3800" dirty="0">
              <a:latin typeface="Consolas"/>
              <a:cs typeface="Consolas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7897331" y="6019800"/>
            <a:ext cx="4836235" cy="1532384"/>
          </a:xfrm>
          <a:prstGeom prst="wedgeRectCallout">
            <a:avLst>
              <a:gd name="adj1" fmla="val 28562"/>
              <a:gd name="adj2" fmla="val -90761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4000" dirty="0" smtClean="0"/>
              <a:t>Cluster </a:t>
            </a:r>
            <a:r>
              <a:rPr lang="en-US" sz="4000" dirty="0"/>
              <a:t>URL</a:t>
            </a:r>
            <a:r>
              <a:rPr lang="en-US" sz="4000" dirty="0" smtClean="0"/>
              <a:t>, or </a:t>
            </a:r>
            <a:r>
              <a:rPr lang="en-US" sz="4000" dirty="0"/>
              <a:t>local / local[N]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13062773" y="6019800"/>
            <a:ext cx="2032993" cy="1532384"/>
          </a:xfrm>
          <a:prstGeom prst="wedgeRectCallout">
            <a:avLst>
              <a:gd name="adj1" fmla="val -9207"/>
              <a:gd name="adj2" fmla="val -88413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4000" dirty="0" smtClean="0"/>
              <a:t>App name</a:t>
            </a:r>
            <a:endParaRPr lang="en-US" sz="4000" dirty="0"/>
          </a:p>
        </p:txBody>
      </p:sp>
      <p:sp>
        <p:nvSpPr>
          <p:cNvPr id="7" name="Rectangular Callout 6"/>
          <p:cNvSpPr/>
          <p:nvPr/>
        </p:nvSpPr>
        <p:spPr>
          <a:xfrm>
            <a:off x="15376987" y="6019800"/>
            <a:ext cx="4045847" cy="1532384"/>
          </a:xfrm>
          <a:prstGeom prst="wedgeRectCallout">
            <a:avLst>
              <a:gd name="adj1" fmla="val -25426"/>
              <a:gd name="adj2" fmla="val -88555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4000" dirty="0"/>
              <a:t>Spark install path on cluster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9698363" y="6019800"/>
            <a:ext cx="4543906" cy="1532384"/>
          </a:xfrm>
          <a:prstGeom prst="wedgeRectCallout">
            <a:avLst>
              <a:gd name="adj1" fmla="val -31673"/>
              <a:gd name="adj2" fmla="val -88555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4000" dirty="0"/>
              <a:t>List of JARs with </a:t>
            </a:r>
            <a:r>
              <a:rPr lang="en-US" sz="4000" dirty="0" smtClean="0"/>
              <a:t>app </a:t>
            </a:r>
            <a:r>
              <a:rPr lang="en-US" sz="4000" dirty="0"/>
              <a:t>code (to ship)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SparkContext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933389" y="3684051"/>
            <a:ext cx="1994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Scala</a:t>
            </a:r>
            <a:endParaRPr lang="en-US" sz="5400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762169" y="7082135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Java</a:t>
            </a:r>
            <a:endParaRPr lang="en-US" sz="5400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022600" y="9448800"/>
            <a:ext cx="20523200" cy="2955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800" b="1" dirty="0">
                <a:latin typeface="Consolas"/>
                <a:cs typeface="Consolas"/>
              </a:rPr>
              <a:t>from </a:t>
            </a:r>
            <a:r>
              <a:rPr lang="en-US" sz="3800" dirty="0" err="1">
                <a:latin typeface="Consolas"/>
                <a:cs typeface="Consolas"/>
              </a:rPr>
              <a:t>pyspark</a:t>
            </a:r>
            <a:r>
              <a:rPr lang="en-US" sz="3800" b="1" dirty="0">
                <a:latin typeface="Consolas"/>
                <a:cs typeface="Consolas"/>
              </a:rPr>
              <a:t> import </a:t>
            </a:r>
            <a:r>
              <a:rPr lang="en-US" sz="3800" dirty="0" err="1" smtClean="0">
                <a:latin typeface="Consolas"/>
                <a:cs typeface="Consolas"/>
              </a:rPr>
              <a:t>SparkContext</a:t>
            </a:r>
            <a:endParaRPr lang="en-US" sz="38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800" b="1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Font typeface="Wingdings" charset="0"/>
              <a:buNone/>
            </a:pPr>
            <a:r>
              <a:rPr lang="en-US" sz="3800" dirty="0" err="1" smtClean="0">
                <a:latin typeface="Consolas"/>
                <a:cs typeface="Consolas"/>
              </a:rPr>
              <a:t>sc</a:t>
            </a:r>
            <a:r>
              <a:rPr lang="en-US" sz="3800" dirty="0" smtClean="0">
                <a:latin typeface="Consolas"/>
                <a:cs typeface="Consolas"/>
              </a:rPr>
              <a:t> = </a:t>
            </a:r>
            <a:r>
              <a:rPr lang="en-US" sz="3800" dirty="0" err="1" smtClean="0">
                <a:latin typeface="Consolas"/>
                <a:cs typeface="Consolas"/>
              </a:rPr>
              <a:t>SparkContext</a:t>
            </a:r>
            <a:r>
              <a:rPr lang="en-US" sz="3800" dirty="0" smtClean="0">
                <a:latin typeface="Consolas"/>
                <a:cs typeface="Consolas"/>
              </a:rPr>
              <a:t>(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3800" dirty="0" err="1" smtClean="0">
                <a:solidFill>
                  <a:srgbClr val="000090"/>
                </a:solidFill>
                <a:latin typeface="Consolas"/>
                <a:cs typeface="Consolas"/>
              </a:rPr>
              <a:t>masterUrl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 smtClean="0">
                <a:latin typeface="Consolas"/>
                <a:cs typeface="Consolas"/>
              </a:rPr>
              <a:t>, 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“name”</a:t>
            </a:r>
            <a:r>
              <a:rPr lang="en-US" sz="3800" dirty="0" smtClean="0">
                <a:latin typeface="Consolas"/>
                <a:cs typeface="Consolas"/>
              </a:rPr>
              <a:t>,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 “</a:t>
            </a:r>
            <a:r>
              <a:rPr lang="en-US" sz="3800" dirty="0" err="1" smtClean="0">
                <a:solidFill>
                  <a:srgbClr val="000090"/>
                </a:solidFill>
                <a:latin typeface="Consolas"/>
                <a:cs typeface="Consolas"/>
              </a:rPr>
              <a:t>sparkHome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 smtClean="0">
                <a:solidFill>
                  <a:srgbClr val="000000"/>
                </a:solidFill>
                <a:latin typeface="Consolas"/>
                <a:cs typeface="Consolas"/>
              </a:rPr>
              <a:t>, [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3800" dirty="0" err="1" smtClean="0">
                <a:solidFill>
                  <a:srgbClr val="000090"/>
                </a:solidFill>
                <a:latin typeface="Consolas"/>
                <a:cs typeface="Consolas"/>
              </a:rPr>
              <a:t>library.py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 smtClean="0">
                <a:solidFill>
                  <a:schemeClr val="tx1"/>
                </a:solidFill>
                <a:latin typeface="Consolas"/>
                <a:cs typeface="Consolas"/>
              </a:rPr>
              <a:t>]</a:t>
            </a:r>
            <a:r>
              <a:rPr lang="en-US" sz="3800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lang="en-US" sz="3800" dirty="0" smtClean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Font typeface="Wingdings" charset="0"/>
              <a:buNone/>
            </a:pPr>
            <a:endParaRPr lang="en-US" sz="3800" dirty="0"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225429" y="10222211"/>
            <a:ext cx="3359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Python</a:t>
            </a:r>
            <a:endParaRPr lang="en-US" sz="5400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4927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3" grpId="0"/>
      <p:bldP spid="14" grpId="0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819400"/>
            <a:ext cx="21945600" cy="844232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4000" b="1" dirty="0">
                <a:latin typeface="Consolas"/>
                <a:cs typeface="Consolas"/>
              </a:rPr>
              <a:t>import</a:t>
            </a: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en-US" sz="4000" dirty="0" err="1">
                <a:latin typeface="Consolas"/>
                <a:cs typeface="Consolas"/>
              </a:rPr>
              <a:t>spark.SparkContext</a:t>
            </a:r>
            <a:endParaRPr lang="en-US" sz="40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4000" b="1" dirty="0">
                <a:latin typeface="Consolas"/>
                <a:cs typeface="Consolas"/>
              </a:rPr>
              <a:t>import</a:t>
            </a: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en-US" sz="4000" dirty="0" err="1">
                <a:latin typeface="Consolas"/>
                <a:cs typeface="Consolas"/>
              </a:rPr>
              <a:t>spark.SparkContext</a:t>
            </a:r>
            <a:r>
              <a:rPr lang="en-US" sz="4000" dirty="0">
                <a:latin typeface="Consolas"/>
                <a:cs typeface="Consolas"/>
              </a:rPr>
              <a:t>._</a:t>
            </a:r>
          </a:p>
          <a:p>
            <a:pPr marL="0" indent="0">
              <a:spcBef>
                <a:spcPts val="0"/>
              </a:spcBef>
              <a:buNone/>
            </a:pPr>
            <a:endParaRPr lang="en-US" sz="4000" b="1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4000" b="1" dirty="0">
                <a:latin typeface="Consolas"/>
                <a:cs typeface="Consolas"/>
              </a:rPr>
              <a:t>object </a:t>
            </a:r>
            <a:r>
              <a:rPr lang="en-US" sz="4000" dirty="0" err="1">
                <a:latin typeface="Consolas"/>
                <a:cs typeface="Consolas"/>
              </a:rPr>
              <a:t>WordCount</a:t>
            </a:r>
            <a:r>
              <a:rPr lang="en-US" sz="4000" dirty="0">
                <a:latin typeface="Consolas"/>
                <a:cs typeface="Consolas"/>
              </a:rPr>
              <a:t> {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</a:t>
            </a:r>
            <a:r>
              <a:rPr lang="en-US" sz="4000" b="1" dirty="0" err="1">
                <a:latin typeface="Consolas"/>
                <a:cs typeface="Consolas"/>
              </a:rPr>
              <a:t>def</a:t>
            </a:r>
            <a:r>
              <a:rPr lang="en-US" sz="4000" dirty="0">
                <a:latin typeface="Consolas"/>
                <a:cs typeface="Consolas"/>
              </a:rPr>
              <a:t> main(</a:t>
            </a:r>
            <a:r>
              <a:rPr lang="en-US" sz="4000" dirty="0" err="1">
                <a:latin typeface="Consolas"/>
                <a:cs typeface="Consolas"/>
              </a:rPr>
              <a:t>args</a:t>
            </a:r>
            <a:r>
              <a:rPr lang="en-US" sz="4000" dirty="0">
                <a:latin typeface="Consolas"/>
                <a:cs typeface="Consolas"/>
              </a:rPr>
              <a:t>: Array[String]) {</a:t>
            </a:r>
            <a:endParaRPr lang="en-US" sz="4000" b="1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4000" b="1" dirty="0">
                <a:latin typeface="Consolas"/>
                <a:cs typeface="Consolas"/>
              </a:rPr>
              <a:t>    </a:t>
            </a:r>
            <a:r>
              <a:rPr lang="en-US" sz="4000" b="1" dirty="0" err="1">
                <a:latin typeface="Consolas"/>
                <a:cs typeface="Consolas"/>
              </a:rPr>
              <a:t>val</a:t>
            </a: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en-US" sz="4000" dirty="0" err="1">
                <a:latin typeface="Consolas"/>
                <a:cs typeface="Consolas"/>
              </a:rPr>
              <a:t>sc</a:t>
            </a:r>
            <a:r>
              <a:rPr lang="en-US" sz="4000" dirty="0">
                <a:latin typeface="Consolas"/>
                <a:cs typeface="Consolas"/>
              </a:rPr>
              <a:t> = </a:t>
            </a:r>
            <a:r>
              <a:rPr lang="en-US" sz="4000" b="1" dirty="0">
                <a:latin typeface="Consolas"/>
                <a:cs typeface="Consolas"/>
              </a:rPr>
              <a:t>new</a:t>
            </a: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en-US" sz="4000" dirty="0" err="1">
                <a:latin typeface="Consolas"/>
                <a:cs typeface="Consolas"/>
              </a:rPr>
              <a:t>SparkContext</a:t>
            </a:r>
            <a:r>
              <a:rPr lang="en-US" sz="4000" dirty="0" smtClean="0"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local”</a:t>
            </a:r>
            <a:r>
              <a:rPr lang="en-US" sz="4000" dirty="0">
                <a:latin typeface="Consolas"/>
                <a:cs typeface="Consolas"/>
              </a:rPr>
              <a:t>, 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 err="1">
                <a:solidFill>
                  <a:srgbClr val="000090"/>
                </a:solidFill>
                <a:latin typeface="Consolas"/>
                <a:cs typeface="Consolas"/>
              </a:rPr>
              <a:t>WordCount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4000" dirty="0">
                <a:latin typeface="Consolas"/>
                <a:cs typeface="Consolas"/>
              </a:rPr>
              <a:t>, </a:t>
            </a:r>
            <a:r>
              <a:rPr lang="en-US" sz="4000" dirty="0" err="1">
                <a:latin typeface="Consolas"/>
                <a:cs typeface="Consolas"/>
              </a:rPr>
              <a:t>args</a:t>
            </a:r>
            <a:r>
              <a:rPr lang="en-US" sz="4000" dirty="0">
                <a:latin typeface="Consolas"/>
                <a:cs typeface="Consolas"/>
              </a:rPr>
              <a:t>(0), </a:t>
            </a:r>
            <a:r>
              <a:rPr lang="en-US" sz="4000" dirty="0" err="1">
                <a:latin typeface="Consolas"/>
                <a:cs typeface="Consolas"/>
              </a:rPr>
              <a:t>Seq</a:t>
            </a:r>
            <a:r>
              <a:rPr lang="en-US" sz="4000" dirty="0">
                <a:latin typeface="Consolas"/>
                <a:cs typeface="Consolas"/>
              </a:rPr>
              <a:t>(</a:t>
            </a:r>
            <a:r>
              <a:rPr lang="en-US" sz="4000" dirty="0" err="1">
                <a:latin typeface="Consolas"/>
                <a:cs typeface="Consolas"/>
              </a:rPr>
              <a:t>args</a:t>
            </a:r>
            <a:r>
              <a:rPr lang="en-US" sz="4000" dirty="0">
                <a:latin typeface="Consolas"/>
                <a:cs typeface="Consolas"/>
              </a:rPr>
              <a:t>(1)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))</a:t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4000" b="1" dirty="0" err="1">
                <a:solidFill>
                  <a:srgbClr val="000000"/>
                </a:solidFill>
                <a:latin typeface="Consolas"/>
                <a:cs typeface="Consolas"/>
              </a:rPr>
              <a:t>val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lines 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= </a:t>
            </a:r>
            <a:r>
              <a:rPr lang="en-US" sz="4000" dirty="0" err="1">
                <a:solidFill>
                  <a:srgbClr val="000000"/>
                </a:solidFill>
                <a:latin typeface="Consolas"/>
                <a:cs typeface="Consolas"/>
              </a:rPr>
              <a:t>sc.textFile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 err="1">
                <a:solidFill>
                  <a:srgbClr val="000000"/>
                </a:solidFill>
                <a:latin typeface="Consolas"/>
                <a:cs typeface="Consolas"/>
              </a:rPr>
              <a:t>args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(2))</a:t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4000" dirty="0" err="1" smtClean="0">
                <a:solidFill>
                  <a:srgbClr val="000000"/>
                </a:solidFill>
                <a:latin typeface="Consolas"/>
                <a:cs typeface="Consolas"/>
              </a:rPr>
              <a:t>lines.</a:t>
            </a:r>
            <a:r>
              <a:rPr lang="en-US" sz="4000" dirty="0" err="1" smtClean="0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_.split(“ ”)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 .</a:t>
            </a:r>
            <a:r>
              <a:rPr lang="en-US" sz="4000" dirty="0" smtClean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word =&gt; (word, 1)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 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_ + _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 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saveAsTextFile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 err="1">
                <a:solidFill>
                  <a:srgbClr val="000000"/>
                </a:solidFill>
                <a:latin typeface="Consolas"/>
                <a:cs typeface="Consolas"/>
              </a:rPr>
              <a:t>args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(3))</a:t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}</a:t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sz="40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4000" dirty="0">
              <a:latin typeface="Consolas"/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App: </a:t>
            </a:r>
            <a:r>
              <a:rPr lang="en-US" dirty="0" err="1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8922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835276"/>
            <a:ext cx="21945600" cy="844232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4000" b="1" dirty="0" smtClean="0">
                <a:latin typeface="Consolas"/>
                <a:cs typeface="Consolas"/>
              </a:rPr>
              <a:t>import </a:t>
            </a:r>
            <a:r>
              <a:rPr lang="en-US" sz="4000" dirty="0" smtClean="0">
                <a:latin typeface="Consolas"/>
                <a:cs typeface="Consolas"/>
              </a:rPr>
              <a:t>sys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 b="1" dirty="0" smtClean="0">
                <a:latin typeface="Consolas"/>
                <a:cs typeface="Consolas"/>
              </a:rPr>
              <a:t>from </a:t>
            </a:r>
            <a:r>
              <a:rPr lang="en-US" sz="4000" dirty="0" err="1" smtClean="0">
                <a:latin typeface="Consolas"/>
                <a:cs typeface="Consolas"/>
              </a:rPr>
              <a:t>pyspark</a:t>
            </a:r>
            <a:r>
              <a:rPr lang="en-US" sz="4000" b="1" dirty="0" smtClean="0">
                <a:latin typeface="Consolas"/>
                <a:cs typeface="Consolas"/>
              </a:rPr>
              <a:t> import</a:t>
            </a:r>
            <a:r>
              <a:rPr lang="en-US" sz="4000" dirty="0" smtClean="0">
                <a:latin typeface="Consolas"/>
                <a:cs typeface="Consolas"/>
              </a:rPr>
              <a:t> </a:t>
            </a:r>
            <a:r>
              <a:rPr lang="en-US" sz="4000" dirty="0" err="1" smtClean="0">
                <a:latin typeface="Consolas"/>
                <a:cs typeface="Consolas"/>
              </a:rPr>
              <a:t>SparkContext</a:t>
            </a:r>
            <a:endParaRPr lang="en-US" sz="40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4000" b="1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4000" b="1" dirty="0">
                <a:latin typeface="Consolas"/>
                <a:cs typeface="Consolas"/>
              </a:rPr>
              <a:t>if </a:t>
            </a:r>
            <a:r>
              <a:rPr lang="fr-FR" sz="4000" dirty="0">
                <a:latin typeface="Consolas"/>
                <a:cs typeface="Consolas"/>
              </a:rPr>
              <a:t>__</a:t>
            </a:r>
            <a:r>
              <a:rPr lang="fr-FR" sz="4000" dirty="0" err="1">
                <a:latin typeface="Consolas"/>
                <a:cs typeface="Consolas"/>
              </a:rPr>
              <a:t>name</a:t>
            </a:r>
            <a:r>
              <a:rPr lang="fr-FR" sz="4000" dirty="0">
                <a:latin typeface="Consolas"/>
                <a:cs typeface="Consolas"/>
              </a:rPr>
              <a:t>__</a:t>
            </a:r>
            <a:r>
              <a:rPr lang="fr-FR" sz="4000" b="1" dirty="0">
                <a:latin typeface="Consolas"/>
                <a:cs typeface="Consolas"/>
              </a:rPr>
              <a:t> </a:t>
            </a:r>
            <a:r>
              <a:rPr lang="fr-FR" sz="4000" dirty="0">
                <a:latin typeface="Consolas"/>
                <a:cs typeface="Consolas"/>
              </a:rPr>
              <a:t>== "__main__"</a:t>
            </a:r>
            <a:r>
              <a:rPr lang="fr-FR" sz="4000" dirty="0" smtClean="0">
                <a:latin typeface="Consolas"/>
                <a:cs typeface="Consolas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 dirty="0" smtClean="0">
                <a:latin typeface="Consolas"/>
                <a:cs typeface="Consolas"/>
              </a:rPr>
              <a:t>    </a:t>
            </a:r>
            <a:r>
              <a:rPr lang="en-US" sz="4000" dirty="0" err="1" smtClean="0">
                <a:latin typeface="Consolas"/>
                <a:cs typeface="Consolas"/>
              </a:rPr>
              <a:t>sc</a:t>
            </a:r>
            <a:r>
              <a:rPr lang="en-US" sz="4000" dirty="0" smtClean="0">
                <a:latin typeface="Consolas"/>
                <a:cs typeface="Consolas"/>
              </a:rPr>
              <a:t> </a:t>
            </a:r>
            <a:r>
              <a:rPr lang="en-US" sz="4000" dirty="0">
                <a:latin typeface="Consolas"/>
                <a:cs typeface="Consolas"/>
              </a:rPr>
              <a:t>= </a:t>
            </a:r>
            <a:r>
              <a:rPr lang="en-US" sz="4000" dirty="0" err="1" smtClean="0">
                <a:latin typeface="Consolas"/>
                <a:cs typeface="Consolas"/>
              </a:rPr>
              <a:t>SparkContext</a:t>
            </a:r>
            <a:r>
              <a:rPr lang="en-US" sz="4000" dirty="0" smtClean="0">
                <a:latin typeface="Consolas"/>
                <a:cs typeface="Consolas"/>
              </a:rPr>
              <a:t>( </a:t>
            </a:r>
            <a:r>
              <a:rPr lang="en-US" sz="4000" dirty="0" smtClean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local”</a:t>
            </a:r>
            <a:r>
              <a:rPr lang="en-US" sz="4000" dirty="0">
                <a:latin typeface="Consolas"/>
                <a:cs typeface="Consolas"/>
              </a:rPr>
              <a:t>, 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 err="1">
                <a:solidFill>
                  <a:srgbClr val="000090"/>
                </a:solidFill>
                <a:latin typeface="Consolas"/>
                <a:cs typeface="Consolas"/>
              </a:rPr>
              <a:t>WordCount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4000" dirty="0">
                <a:latin typeface="Consolas"/>
                <a:cs typeface="Consolas"/>
              </a:rPr>
              <a:t>, </a:t>
            </a:r>
            <a:r>
              <a:rPr lang="en-US" sz="4000" dirty="0" err="1" smtClean="0">
                <a:latin typeface="Consolas"/>
                <a:cs typeface="Consolas"/>
              </a:rPr>
              <a:t>sys.argv</a:t>
            </a:r>
            <a:r>
              <a:rPr lang="en-US" sz="4000" dirty="0" smtClean="0">
                <a:latin typeface="Consolas"/>
                <a:cs typeface="Consolas"/>
              </a:rPr>
              <a:t>[0], </a:t>
            </a:r>
            <a:r>
              <a:rPr lang="en-US" sz="4000" b="1" dirty="0" smtClean="0">
                <a:latin typeface="Consolas"/>
                <a:cs typeface="Consolas"/>
              </a:rPr>
              <a:t>None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/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    lines 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= </a:t>
            </a:r>
            <a:r>
              <a:rPr lang="en-US" sz="4000" dirty="0" err="1">
                <a:solidFill>
                  <a:srgbClr val="000000"/>
                </a:solidFill>
                <a:latin typeface="Consolas"/>
                <a:cs typeface="Consolas"/>
              </a:rPr>
              <a:t>sc.textFile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 err="1" smtClean="0">
                <a:solidFill>
                  <a:srgbClr val="000000"/>
                </a:solidFill>
                <a:latin typeface="Consolas"/>
                <a:cs typeface="Consolas"/>
              </a:rPr>
              <a:t>sys.argv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[1])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/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sz="4000" dirty="0" err="1" smtClean="0">
                <a:solidFill>
                  <a:srgbClr val="000000"/>
                </a:solidFill>
                <a:latin typeface="Consolas"/>
                <a:cs typeface="Consolas"/>
              </a:rPr>
              <a:t>lines.</a:t>
            </a:r>
            <a:r>
              <a:rPr lang="en-US" sz="4000" dirty="0" err="1" smtClean="0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lambda s: </a:t>
            </a:r>
            <a:r>
              <a:rPr lang="en-US" sz="4000" dirty="0" err="1" smtClean="0">
                <a:solidFill>
                  <a:srgbClr val="FF0080"/>
                </a:solidFill>
                <a:latin typeface="Consolas"/>
                <a:cs typeface="Consolas"/>
              </a:rPr>
              <a:t>s.split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“ ”)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) \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/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4000" dirty="0" smtClean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lambda word: 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(word, 1)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) \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/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) \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/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saveAsTextFile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 err="1" smtClean="0">
                <a:solidFill>
                  <a:srgbClr val="000000"/>
                </a:solidFill>
                <a:latin typeface="Consolas"/>
                <a:cs typeface="Consolas"/>
              </a:rPr>
              <a:t>sys.argv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[2])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/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endParaRPr lang="en-US" sz="40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4000" dirty="0">
              <a:latin typeface="Consolas"/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App: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3242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PageRank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73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APIs in Java, </a:t>
            </a:r>
            <a:r>
              <a:rPr lang="en-US" dirty="0" err="1" smtClean="0"/>
              <a:t>Scala</a:t>
            </a:r>
            <a:r>
              <a:rPr lang="en-US" dirty="0" smtClean="0"/>
              <a:t> and Python</a:t>
            </a:r>
          </a:p>
          <a:p>
            <a:r>
              <a:rPr lang="en-US" dirty="0" smtClean="0"/>
              <a:t>Interactive shells in </a:t>
            </a:r>
            <a:r>
              <a:rPr lang="en-US" dirty="0" err="1" smtClean="0"/>
              <a:t>Scala</a:t>
            </a:r>
            <a:r>
              <a:rPr lang="en-US" dirty="0" smtClean="0"/>
              <a:t> and Python</a:t>
            </a:r>
          </a:p>
        </p:txBody>
      </p:sp>
    </p:spTree>
    <p:extLst>
      <p:ext uri="{BB962C8B-B14F-4D97-AF65-F5344CB8AC3E}">
        <p14:creationId xmlns:p14="http://schemas.microsoft.com/office/powerpoint/2010/main" xmlns="" val="1755677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PageRank?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example of a more complex algorithm</a:t>
            </a:r>
          </a:p>
          <a:p>
            <a:pPr lvl="1"/>
            <a:r>
              <a:rPr lang="en-US" dirty="0" smtClean="0"/>
              <a:t>Multiple stages of map &amp; reduce</a:t>
            </a:r>
          </a:p>
          <a:p>
            <a:r>
              <a:rPr lang="en-US" dirty="0" smtClean="0"/>
              <a:t>Benefits from Spark’s in-memory caching</a:t>
            </a:r>
          </a:p>
          <a:p>
            <a:pPr lvl="1"/>
            <a:r>
              <a:rPr lang="en-US" dirty="0" smtClean="0"/>
              <a:t>Multiple iterations over the same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064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21945600" cy="2286000"/>
          </a:xfrm>
        </p:spPr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590800"/>
            <a:ext cx="21945600" cy="8442324"/>
          </a:xfrm>
        </p:spPr>
        <p:txBody>
          <a:bodyPr/>
          <a:lstStyle/>
          <a:p>
            <a:r>
              <a:rPr lang="en-US" dirty="0"/>
              <a:t>Give pages ranks (scores) based on links to them</a:t>
            </a:r>
          </a:p>
          <a:p>
            <a:pPr lvl="1"/>
            <a:r>
              <a:rPr lang="en-US" dirty="0"/>
              <a:t>Links from many pages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high rank</a:t>
            </a:r>
          </a:p>
          <a:p>
            <a:pPr lvl="1"/>
            <a:r>
              <a:rPr lang="en-US" dirty="0"/>
              <a:t>Link from a high-rank page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high rank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7776" y="13106401"/>
            <a:ext cx="11024448" cy="727667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3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Image: en.wikipedia.org/wiki/File:PageRank-hi-res-2.png </a:t>
            </a:r>
          </a:p>
        </p:txBody>
      </p:sp>
      <p:pic>
        <p:nvPicPr>
          <p:cNvPr id="7" name="Picture 6" descr="800px-PageRank-hi-res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811000" y="4495800"/>
            <a:ext cx="10515600" cy="757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0544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21945600" cy="2286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7116244" y="808776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 dirty="0"/>
          </a:p>
        </p:txBody>
      </p:sp>
      <p:sp>
        <p:nvSpPr>
          <p:cNvPr id="5" name="Folded Corner 4"/>
          <p:cNvSpPr/>
          <p:nvPr/>
        </p:nvSpPr>
        <p:spPr>
          <a:xfrm>
            <a:off x="11176002" y="650080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6" name="Folded Corner 5"/>
          <p:cNvSpPr/>
          <p:nvPr/>
        </p:nvSpPr>
        <p:spPr>
          <a:xfrm>
            <a:off x="15244244" y="808776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8" name="Folded Corner 7"/>
          <p:cNvSpPr/>
          <p:nvPr/>
        </p:nvSpPr>
        <p:spPr>
          <a:xfrm>
            <a:off x="11188060" y="1018988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737600" y="9244000"/>
            <a:ext cx="2438400" cy="9458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11986680" y="8087760"/>
            <a:ext cx="12059" cy="2102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8737600" y="7294280"/>
            <a:ext cx="2438400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2797357" y="7078250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12797357" y="7397164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83200" y="8298120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11816" y="8282470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82627" y="6019800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372355" y="10914214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2809416" y="9153390"/>
            <a:ext cx="2434827" cy="11186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219200" y="2819400"/>
            <a:ext cx="21945600" cy="3999634"/>
          </a:xfrm>
        </p:spPr>
        <p:txBody>
          <a:bodyPr/>
          <a:lstStyle/>
          <a:p>
            <a:pPr marL="1224616" indent="-1224616"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1208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21945600" cy="2286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819400"/>
            <a:ext cx="21945600" cy="3999634"/>
          </a:xfrm>
        </p:spPr>
        <p:txBody>
          <a:bodyPr/>
          <a:lstStyle/>
          <a:p>
            <a:pPr marL="1224616" indent="-1224616"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7116244" y="811044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 dirty="0"/>
          </a:p>
        </p:txBody>
      </p:sp>
      <p:sp>
        <p:nvSpPr>
          <p:cNvPr id="5" name="Folded Corner 4"/>
          <p:cNvSpPr/>
          <p:nvPr/>
        </p:nvSpPr>
        <p:spPr>
          <a:xfrm>
            <a:off x="11176002" y="652348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6" name="Folded Corner 5"/>
          <p:cNvSpPr/>
          <p:nvPr/>
        </p:nvSpPr>
        <p:spPr>
          <a:xfrm>
            <a:off x="15244244" y="811044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8" name="Folded Corner 7"/>
          <p:cNvSpPr/>
          <p:nvPr/>
        </p:nvSpPr>
        <p:spPr>
          <a:xfrm>
            <a:off x="11188060" y="1021256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737600" y="9266680"/>
            <a:ext cx="2438400" cy="9458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11986680" y="8110440"/>
            <a:ext cx="12059" cy="2102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8737600" y="7316960"/>
            <a:ext cx="2438400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2797357" y="7100930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12797357" y="7419844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83200" y="8320800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11816" y="8305150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82627" y="6042480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372355" y="10936894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52461" y="6958179"/>
            <a:ext cx="746351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44001" y="9723881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64025" y="8504681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973271" y="6756631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238363" y="7832361"/>
            <a:ext cx="746351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1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2809416" y="9176070"/>
            <a:ext cx="2434827" cy="11186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973271" y="9410151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xmlns="" val="3248069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21945600" cy="2286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819400"/>
            <a:ext cx="21945600" cy="3999634"/>
          </a:xfrm>
        </p:spPr>
        <p:txBody>
          <a:bodyPr/>
          <a:lstStyle/>
          <a:p>
            <a:pPr marL="1224616" indent="-1224616"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7116244" y="811044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 dirty="0"/>
          </a:p>
        </p:txBody>
      </p:sp>
      <p:sp>
        <p:nvSpPr>
          <p:cNvPr id="5" name="Folded Corner 4"/>
          <p:cNvSpPr/>
          <p:nvPr/>
        </p:nvSpPr>
        <p:spPr>
          <a:xfrm>
            <a:off x="11176002" y="652348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6" name="Folded Corner 5"/>
          <p:cNvSpPr/>
          <p:nvPr/>
        </p:nvSpPr>
        <p:spPr>
          <a:xfrm>
            <a:off x="15244244" y="811044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8" name="Folded Corner 7"/>
          <p:cNvSpPr/>
          <p:nvPr/>
        </p:nvSpPr>
        <p:spPr>
          <a:xfrm>
            <a:off x="11188060" y="1021256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737600" y="9266680"/>
            <a:ext cx="2438400" cy="9458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11986680" y="8110440"/>
            <a:ext cx="12059" cy="2102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8737600" y="7316960"/>
            <a:ext cx="2438400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2797357" y="7100930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12797357" y="7419844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68472" y="8320800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0.58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11816" y="8305150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035197" y="6042480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1.85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988512" y="10936894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0.58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2809416" y="9176070"/>
            <a:ext cx="2434827" cy="11186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35855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21945600" cy="2286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819400"/>
            <a:ext cx="21945600" cy="3999634"/>
          </a:xfrm>
        </p:spPr>
        <p:txBody>
          <a:bodyPr/>
          <a:lstStyle/>
          <a:p>
            <a:pPr marL="1224616" indent="-1224616"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7116244" y="811860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 dirty="0"/>
          </a:p>
        </p:txBody>
      </p:sp>
      <p:sp>
        <p:nvSpPr>
          <p:cNvPr id="5" name="Folded Corner 4"/>
          <p:cNvSpPr/>
          <p:nvPr/>
        </p:nvSpPr>
        <p:spPr>
          <a:xfrm>
            <a:off x="11176002" y="653164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6" name="Folded Corner 5"/>
          <p:cNvSpPr/>
          <p:nvPr/>
        </p:nvSpPr>
        <p:spPr>
          <a:xfrm>
            <a:off x="15244244" y="811860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8" name="Folded Corner 7"/>
          <p:cNvSpPr/>
          <p:nvPr/>
        </p:nvSpPr>
        <p:spPr>
          <a:xfrm>
            <a:off x="11188060" y="1022072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737600" y="9274840"/>
            <a:ext cx="2438400" cy="9458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11986680" y="8118600"/>
            <a:ext cx="12059" cy="2102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8737600" y="7325120"/>
            <a:ext cx="2438400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2797357" y="7109090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12797357" y="7428004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58885" y="7018171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0.58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89172" y="9723111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0.29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44786" y="8567461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0.29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904156" y="6764791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529285" y="7840521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1.85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68472" y="8328960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0.58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11816" y="8313310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035197" y="6050640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1.85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88512" y="10945054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0.58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2809416" y="9184230"/>
            <a:ext cx="2434827" cy="11186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973271" y="9415781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xmlns="" val="87986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21945600" cy="2286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819400"/>
            <a:ext cx="21945600" cy="3999634"/>
          </a:xfrm>
        </p:spPr>
        <p:txBody>
          <a:bodyPr/>
          <a:lstStyle/>
          <a:p>
            <a:pPr marL="1224616" indent="-1224616"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7116244" y="811044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 dirty="0"/>
          </a:p>
        </p:txBody>
      </p:sp>
      <p:sp>
        <p:nvSpPr>
          <p:cNvPr id="5" name="Folded Corner 4"/>
          <p:cNvSpPr/>
          <p:nvPr/>
        </p:nvSpPr>
        <p:spPr>
          <a:xfrm>
            <a:off x="11176002" y="652348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6" name="Folded Corner 5"/>
          <p:cNvSpPr/>
          <p:nvPr/>
        </p:nvSpPr>
        <p:spPr>
          <a:xfrm>
            <a:off x="15244244" y="811044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8" name="Folded Corner 7"/>
          <p:cNvSpPr/>
          <p:nvPr/>
        </p:nvSpPr>
        <p:spPr>
          <a:xfrm>
            <a:off x="11188060" y="1021256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737600" y="9266680"/>
            <a:ext cx="2438400" cy="9458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11986680" y="8110440"/>
            <a:ext cx="12059" cy="2102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8737600" y="7316960"/>
            <a:ext cx="2438400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2797357" y="7100930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12797357" y="7419844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41299" y="8320800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0.39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11816" y="8305150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1.72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037054" y="6042480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1.31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061339" y="10936894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0.58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9934071" y="8498561"/>
            <a:ext cx="4121288" cy="1114386"/>
          </a:xfrm>
          <a:prstGeom prst="roundRect">
            <a:avLst>
              <a:gd name="adj" fmla="val 16408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17709" tIns="0" rIns="217709" bIns="108855" rtlCol="0" anchor="b"/>
          <a:lstStyle/>
          <a:p>
            <a:pPr algn="ctr"/>
            <a:r>
              <a:rPr lang="en-US" sz="4300" b="1" dirty="0"/>
              <a:t>. . 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2809416" y="9176070"/>
            <a:ext cx="2434827" cy="11186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434384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21945600" cy="2286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819400"/>
            <a:ext cx="21945600" cy="3999634"/>
          </a:xfrm>
        </p:spPr>
        <p:txBody>
          <a:bodyPr/>
          <a:lstStyle/>
          <a:p>
            <a:pPr marL="1224616" indent="-1224616"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6600" y="6035030"/>
            <a:ext cx="15314443" cy="5775970"/>
            <a:chOff x="3273879" y="7443800"/>
            <a:chExt cx="15314443" cy="5775970"/>
          </a:xfrm>
        </p:grpSpPr>
        <p:sp>
          <p:nvSpPr>
            <p:cNvPr id="4" name="Folded Corner 3"/>
            <p:cNvSpPr/>
            <p:nvPr/>
          </p:nvSpPr>
          <p:spPr>
            <a:xfrm>
              <a:off x="7116244" y="951176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4300" dirty="0"/>
            </a:p>
          </p:txBody>
        </p:sp>
        <p:sp>
          <p:nvSpPr>
            <p:cNvPr id="5" name="Folded Corner 4"/>
            <p:cNvSpPr/>
            <p:nvPr/>
          </p:nvSpPr>
          <p:spPr>
            <a:xfrm>
              <a:off x="11176002" y="792480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4300"/>
            </a:p>
          </p:txBody>
        </p:sp>
        <p:sp>
          <p:nvSpPr>
            <p:cNvPr id="6" name="Folded Corner 5"/>
            <p:cNvSpPr/>
            <p:nvPr/>
          </p:nvSpPr>
          <p:spPr>
            <a:xfrm>
              <a:off x="15244244" y="951176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4300"/>
            </a:p>
          </p:txBody>
        </p:sp>
        <p:sp>
          <p:nvSpPr>
            <p:cNvPr id="8" name="Folded Corner 7"/>
            <p:cNvSpPr/>
            <p:nvPr/>
          </p:nvSpPr>
          <p:spPr>
            <a:xfrm>
              <a:off x="11188060" y="1161388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430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8737600" y="10668000"/>
              <a:ext cx="2438400" cy="9458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0"/>
              <a:endCxn id="5" idx="2"/>
            </p:cNvCxnSpPr>
            <p:nvPr/>
          </p:nvCxnSpPr>
          <p:spPr>
            <a:xfrm flipH="1" flipV="1">
              <a:off x="11986680" y="9511760"/>
              <a:ext cx="12059" cy="21021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5" idx="1"/>
            </p:cNvCxnSpPr>
            <p:nvPr/>
          </p:nvCxnSpPr>
          <p:spPr>
            <a:xfrm flipV="1">
              <a:off x="8737600" y="8718280"/>
              <a:ext cx="2438400" cy="11877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2797357" y="8502250"/>
              <a:ext cx="2446885" cy="11877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12797357" y="8821164"/>
              <a:ext cx="2446885" cy="118772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004886" y="9722120"/>
              <a:ext cx="1512918" cy="881556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4300" dirty="0">
                  <a:latin typeface="Arial"/>
                  <a:cs typeface="Arial"/>
                </a:rPr>
                <a:t>0.46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075404" y="9706470"/>
              <a:ext cx="1512918" cy="881556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4300" dirty="0">
                  <a:latin typeface="Arial"/>
                  <a:cs typeface="Arial"/>
                </a:rPr>
                <a:t>1.37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898825" y="7443800"/>
              <a:ext cx="1512918" cy="881556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4300" dirty="0">
                  <a:latin typeface="Arial"/>
                  <a:cs typeface="Arial"/>
                </a:rPr>
                <a:t>1.44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061340" y="12338214"/>
              <a:ext cx="1512918" cy="881556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4300" dirty="0">
                  <a:latin typeface="Arial"/>
                  <a:cs typeface="Arial"/>
                </a:rPr>
                <a:t>0.73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73879" y="7580970"/>
              <a:ext cx="3350579" cy="881556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4300" b="1" dirty="0">
                  <a:latin typeface="Arial"/>
                  <a:cs typeface="Arial"/>
                </a:rPr>
                <a:t>Final state: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2809416" y="10577390"/>
              <a:ext cx="2434827" cy="11186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832666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spcBef>
                <a:spcPct val="0"/>
              </a:spcBef>
              <a:buNone/>
            </a:pPr>
            <a:r>
              <a:rPr lang="en-US" sz="3900" b="1" dirty="0" err="1" smtClean="0">
                <a:latin typeface="Consolas"/>
                <a:ea typeface="Consolas" charset="0"/>
                <a:cs typeface="Consolas"/>
              </a:rPr>
              <a:t>val</a:t>
            </a:r>
            <a:r>
              <a:rPr lang="en-US" sz="3900" b="1" dirty="0" smtClean="0"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links 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= </a:t>
            </a:r>
            <a:r>
              <a:rPr lang="en-US" sz="39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// RDD of (</a:t>
            </a:r>
            <a:r>
              <a:rPr lang="en-US" sz="3900" dirty="0" err="1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39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, neighbors) pairs</a:t>
            </a:r>
          </a:p>
          <a:p>
            <a:pPr marL="45720" indent="0">
              <a:spcBef>
                <a:spcPct val="0"/>
              </a:spcBef>
              <a:buNone/>
            </a:pPr>
            <a:r>
              <a:rPr lang="en-US" sz="3900" b="1" dirty="0" err="1" smtClean="0">
                <a:latin typeface="Consolas"/>
                <a:ea typeface="Consolas" charset="0"/>
                <a:cs typeface="Consolas"/>
              </a:rPr>
              <a:t>var</a:t>
            </a:r>
            <a:r>
              <a:rPr lang="en-US" sz="3900" b="1" dirty="0" smtClean="0"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ranks 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= </a:t>
            </a:r>
            <a:r>
              <a:rPr lang="en-US" sz="39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// RDD of (</a:t>
            </a:r>
            <a:r>
              <a:rPr lang="en-US" sz="3900" dirty="0" err="1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39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, rank) pairs</a:t>
            </a:r>
          </a:p>
          <a:p>
            <a:pPr marL="45720" indent="0">
              <a:spcBef>
                <a:spcPct val="0"/>
              </a:spcBef>
              <a:buNone/>
            </a:pPr>
            <a:endParaRPr lang="en-US" sz="3900" dirty="0">
              <a:solidFill>
                <a:srgbClr val="008000"/>
              </a:solidFill>
              <a:latin typeface="Consolas"/>
              <a:ea typeface="Consolas" charset="0"/>
              <a:cs typeface="Consolas"/>
            </a:endParaRPr>
          </a:p>
          <a:p>
            <a:pPr marL="45720" indent="0">
              <a:spcBef>
                <a:spcPct val="0"/>
              </a:spcBef>
              <a:buNone/>
            </a:pPr>
            <a:r>
              <a:rPr lang="en-US" sz="3900" b="1" dirty="0" smtClean="0">
                <a:latin typeface="Consolas"/>
                <a:ea typeface="Consolas" charset="0"/>
                <a:cs typeface="Consolas"/>
              </a:rPr>
              <a:t>for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 (</a:t>
            </a:r>
            <a:r>
              <a:rPr lang="en-US" sz="3900" dirty="0" err="1" smtClean="0">
                <a:latin typeface="Consolas"/>
                <a:ea typeface="Consolas" charset="0"/>
                <a:cs typeface="Consolas"/>
              </a:rPr>
              <a:t>i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 &lt;- 1 to ITERATIONS) {</a:t>
            </a:r>
            <a:endParaRPr lang="en-US" sz="3900" dirty="0">
              <a:latin typeface="Consolas"/>
              <a:ea typeface="Consolas" charset="0"/>
              <a:cs typeface="Consolas"/>
            </a:endParaRP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 smtClean="0">
                <a:latin typeface="Consolas"/>
                <a:ea typeface="Consolas" charset="0"/>
                <a:cs typeface="Consolas"/>
              </a:rPr>
              <a:t>  </a:t>
            </a:r>
            <a:r>
              <a:rPr lang="en-US" sz="3900" b="1" dirty="0" err="1" smtClean="0">
                <a:latin typeface="Consolas"/>
                <a:ea typeface="Consolas" charset="0"/>
                <a:cs typeface="Consolas"/>
              </a:rPr>
              <a:t>val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dirty="0" err="1" smtClean="0">
                <a:latin typeface="Consolas"/>
                <a:ea typeface="Consolas" charset="0"/>
                <a:cs typeface="Consolas"/>
              </a:rPr>
              <a:t>contribs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= </a:t>
            </a:r>
            <a:r>
              <a:rPr lang="en-US" sz="3900" dirty="0" err="1">
                <a:latin typeface="Consolas"/>
                <a:ea typeface="Consolas" charset="0"/>
                <a:cs typeface="Consolas"/>
              </a:rPr>
              <a:t>links.</a:t>
            </a:r>
            <a:r>
              <a:rPr lang="en-US" sz="39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join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(ranks).</a:t>
            </a:r>
            <a:r>
              <a:rPr lang="en-US" sz="39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flatMap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 {</a:t>
            </a: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   case (</a:t>
            </a:r>
            <a:r>
              <a:rPr lang="en-US" sz="39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, (links, rank)) =&gt;</a:t>
            </a: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     </a:t>
            </a:r>
            <a:r>
              <a:rPr lang="en-US" sz="39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links.map</a:t>
            </a: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(</a:t>
            </a:r>
            <a:r>
              <a:rPr lang="en-US" sz="39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dest</a:t>
            </a: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=&gt; (</a:t>
            </a:r>
            <a:r>
              <a:rPr lang="en-US" sz="39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dest</a:t>
            </a: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, rank/</a:t>
            </a:r>
            <a:r>
              <a:rPr lang="en-US" sz="39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links.size</a:t>
            </a: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))</a:t>
            </a: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 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}</a:t>
            </a:r>
            <a:br>
              <a:rPr lang="en-US" sz="3900" dirty="0">
                <a:latin typeface="Consolas"/>
                <a:ea typeface="Consolas" charset="0"/>
                <a:cs typeface="Consolas"/>
              </a:rPr>
            </a:br>
            <a:r>
              <a:rPr lang="en-US" sz="3900" dirty="0">
                <a:latin typeface="Consolas"/>
                <a:ea typeface="Consolas" charset="0"/>
                <a:cs typeface="Consolas"/>
              </a:rPr>
              <a:t>  ranks = </a:t>
            </a:r>
            <a:r>
              <a:rPr lang="en-US" sz="3900" dirty="0" err="1">
                <a:latin typeface="Consolas"/>
                <a:ea typeface="Consolas" charset="0"/>
                <a:cs typeface="Consolas"/>
              </a:rPr>
              <a:t>contribs.</a:t>
            </a:r>
            <a:r>
              <a:rPr lang="en-US" sz="39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reduceByKey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(</a:t>
            </a: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_ + _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)</a:t>
            </a:r>
            <a:br>
              <a:rPr lang="en-US" sz="3900" dirty="0">
                <a:latin typeface="Consolas"/>
                <a:ea typeface="Consolas" charset="0"/>
                <a:cs typeface="Consolas"/>
              </a:rPr>
            </a:br>
            <a:r>
              <a:rPr lang="en-US" sz="3900" dirty="0">
                <a:latin typeface="Consolas"/>
                <a:ea typeface="Consolas" charset="0"/>
                <a:cs typeface="Consolas"/>
              </a:rPr>
              <a:t>                  .</a:t>
            </a:r>
            <a:r>
              <a:rPr lang="en-US" sz="39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mapValues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(</a:t>
            </a: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0.15 + 0.85 * _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)</a:t>
            </a: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>
                <a:latin typeface="Consolas"/>
                <a:ea typeface="Consolas" charset="0"/>
                <a:cs typeface="Consolas"/>
              </a:rPr>
              <a:t>}</a:t>
            </a:r>
            <a:br>
              <a:rPr lang="en-US" sz="3900" dirty="0">
                <a:latin typeface="Consolas"/>
                <a:ea typeface="Consolas" charset="0"/>
                <a:cs typeface="Consolas"/>
              </a:rPr>
            </a:br>
            <a:r>
              <a:rPr lang="en-US" sz="3900" dirty="0">
                <a:latin typeface="Consolas"/>
                <a:ea typeface="Consolas" charset="0"/>
                <a:cs typeface="Consolas"/>
              </a:rPr>
              <a:t/>
            </a:r>
            <a:br>
              <a:rPr lang="en-US" sz="3900" dirty="0">
                <a:latin typeface="Consolas"/>
                <a:ea typeface="Consolas" charset="0"/>
                <a:cs typeface="Consolas"/>
              </a:rPr>
            </a:br>
            <a:r>
              <a:rPr lang="en-US" sz="3900" dirty="0" err="1">
                <a:latin typeface="Consolas"/>
                <a:ea typeface="Consolas" charset="0"/>
                <a:cs typeface="Consolas"/>
              </a:rPr>
              <a:t>ranks.</a:t>
            </a:r>
            <a:r>
              <a:rPr lang="en-US" sz="39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saveAsTextFile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(...)</a:t>
            </a:r>
          </a:p>
        </p:txBody>
      </p:sp>
    </p:spTree>
    <p:extLst>
      <p:ext uri="{BB962C8B-B14F-4D97-AF65-F5344CB8AC3E}">
        <p14:creationId xmlns:p14="http://schemas.microsoft.com/office/powerpoint/2010/main" xmlns="" val="3502487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spcBef>
                <a:spcPct val="0"/>
              </a:spcBef>
              <a:buNone/>
            </a:pPr>
            <a:r>
              <a:rPr lang="en-US" sz="3900" dirty="0" smtClean="0">
                <a:latin typeface="Consolas"/>
                <a:ea typeface="Consolas" charset="0"/>
                <a:cs typeface="Consolas"/>
              </a:rPr>
              <a:t>links 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= </a:t>
            </a:r>
            <a:r>
              <a:rPr lang="en-US" sz="3900" dirty="0" smtClean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# </a:t>
            </a:r>
            <a:r>
              <a:rPr lang="en-US" sz="39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RDD of (</a:t>
            </a:r>
            <a:r>
              <a:rPr lang="en-US" sz="3900" dirty="0" err="1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39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, neighbors) pairs</a:t>
            </a: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 smtClean="0">
                <a:latin typeface="Consolas"/>
                <a:ea typeface="Consolas" charset="0"/>
                <a:cs typeface="Consolas"/>
              </a:rPr>
              <a:t>ranks 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= </a:t>
            </a:r>
            <a:r>
              <a:rPr lang="en-US" sz="3900" dirty="0" smtClean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# </a:t>
            </a:r>
            <a:r>
              <a:rPr lang="en-US" sz="39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RDD of (</a:t>
            </a:r>
            <a:r>
              <a:rPr lang="en-US" sz="3900" dirty="0" err="1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39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, rank) pairs</a:t>
            </a:r>
          </a:p>
          <a:p>
            <a:pPr marL="45720" indent="0">
              <a:spcBef>
                <a:spcPct val="0"/>
              </a:spcBef>
              <a:buNone/>
            </a:pPr>
            <a:endParaRPr lang="en-US" sz="3900" dirty="0">
              <a:solidFill>
                <a:srgbClr val="008000"/>
              </a:solidFill>
              <a:latin typeface="Consolas"/>
              <a:ea typeface="Consolas" charset="0"/>
              <a:cs typeface="Consolas"/>
            </a:endParaRPr>
          </a:p>
          <a:p>
            <a:pPr marL="45720" indent="0">
              <a:spcBef>
                <a:spcPct val="0"/>
              </a:spcBef>
              <a:buNone/>
            </a:pPr>
            <a:r>
              <a:rPr lang="en-US" sz="3900" b="1" dirty="0" smtClean="0">
                <a:latin typeface="Consolas"/>
                <a:ea typeface="Consolas" charset="0"/>
                <a:cs typeface="Consolas"/>
              </a:rPr>
              <a:t>for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dirty="0" err="1" smtClean="0">
                <a:latin typeface="Consolas"/>
                <a:ea typeface="Consolas" charset="0"/>
                <a:cs typeface="Consolas"/>
              </a:rPr>
              <a:t>i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b="1" dirty="0" smtClean="0">
                <a:latin typeface="Consolas"/>
                <a:ea typeface="Consolas" charset="0"/>
                <a:cs typeface="Consolas"/>
              </a:rPr>
              <a:t>in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 range(NUM_ITERATIONS):</a:t>
            </a: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 smtClean="0">
                <a:latin typeface="Consolas"/>
                <a:ea typeface="Consolas" charset="0"/>
                <a:cs typeface="Consolas"/>
              </a:rPr>
              <a:t>    </a:t>
            </a:r>
            <a:r>
              <a:rPr lang="en-US" sz="3900" b="1" dirty="0" err="1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def</a:t>
            </a:r>
            <a:r>
              <a:rPr lang="en-US" sz="3900" b="1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dirty="0" err="1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compute_contribs</a:t>
            </a: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(pair):</a:t>
            </a:r>
            <a:b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</a:br>
            <a:r>
              <a:rPr lang="en-US" sz="3900" dirty="0" smtClean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        </a:t>
            </a: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[</a:t>
            </a:r>
            <a:r>
              <a:rPr lang="en-US" sz="3900" dirty="0" err="1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, [links, rank]] = pair  </a:t>
            </a:r>
            <a:r>
              <a:rPr lang="en-US" sz="3900" dirty="0">
                <a:solidFill>
                  <a:srgbClr val="008000"/>
                </a:solidFill>
                <a:latin typeface="Consolas"/>
                <a:ea typeface="Consolas" charset="0"/>
                <a:cs typeface="Consolas"/>
              </a:rPr>
              <a:t># split key-value pair</a:t>
            </a: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dirty="0" smtClean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       </a:t>
            </a:r>
            <a:r>
              <a:rPr lang="en-US" sz="3900" b="1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return</a:t>
            </a: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 [(</a:t>
            </a:r>
            <a:r>
              <a:rPr lang="en-US" sz="3900" dirty="0" err="1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dest</a:t>
            </a: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, rank/</a:t>
            </a:r>
            <a:r>
              <a:rPr lang="en-US" sz="3900" dirty="0" err="1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len</a:t>
            </a: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(links)) </a:t>
            </a:r>
            <a:r>
              <a:rPr lang="en-US" sz="3900" b="1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for</a:t>
            </a: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dirty="0" err="1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dest</a:t>
            </a: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b="1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in</a:t>
            </a: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 links</a:t>
            </a:r>
            <a:r>
              <a:rPr lang="en-US" sz="3900" dirty="0" smtClean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]</a:t>
            </a:r>
          </a:p>
          <a:p>
            <a:pPr marL="45720" indent="0">
              <a:spcBef>
                <a:spcPct val="0"/>
              </a:spcBef>
              <a:buNone/>
            </a:pPr>
            <a:endParaRPr lang="en-US" sz="3900" dirty="0">
              <a:latin typeface="Consolas"/>
              <a:ea typeface="Consolas" charset="0"/>
              <a:cs typeface="Consolas"/>
            </a:endParaRP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 smtClean="0">
                <a:latin typeface="Consolas"/>
                <a:ea typeface="Consolas" charset="0"/>
                <a:cs typeface="Consolas"/>
              </a:rPr>
              <a:t>    </a:t>
            </a:r>
            <a:r>
              <a:rPr lang="en-US" sz="3900" dirty="0" err="1" smtClean="0">
                <a:latin typeface="Consolas"/>
                <a:ea typeface="Consolas" charset="0"/>
                <a:cs typeface="Consolas"/>
              </a:rPr>
              <a:t>contribs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= </a:t>
            </a:r>
            <a:r>
              <a:rPr lang="en-US" sz="3900" dirty="0" err="1">
                <a:latin typeface="Consolas"/>
                <a:ea typeface="Consolas" charset="0"/>
                <a:cs typeface="Consolas"/>
              </a:rPr>
              <a:t>links.</a:t>
            </a:r>
            <a:r>
              <a:rPr lang="en-US" sz="39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join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(ranks).</a:t>
            </a:r>
            <a:r>
              <a:rPr lang="en-US" sz="3900" dirty="0" err="1" smtClean="0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flatMap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(</a:t>
            </a:r>
            <a:r>
              <a:rPr lang="en-US" sz="3900" dirty="0" err="1" smtClean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compute_contribs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)</a:t>
            </a:r>
            <a:endParaRPr lang="en-US" sz="3900" dirty="0">
              <a:latin typeface="Consolas"/>
              <a:ea typeface="Consolas" charset="0"/>
              <a:cs typeface="Consolas"/>
            </a:endParaRP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 smtClean="0">
                <a:latin typeface="Consolas"/>
                <a:ea typeface="Consolas" charset="0"/>
                <a:cs typeface="Consolas"/>
              </a:rPr>
              <a:t>    ranks 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= </a:t>
            </a:r>
            <a:r>
              <a:rPr lang="en-US" sz="3900" dirty="0" err="1">
                <a:latin typeface="Consolas"/>
                <a:ea typeface="Consolas" charset="0"/>
                <a:cs typeface="Consolas"/>
              </a:rPr>
              <a:t>contribs.</a:t>
            </a:r>
            <a:r>
              <a:rPr lang="en-US" sz="39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reduceByKey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(</a:t>
            </a:r>
            <a:r>
              <a:rPr lang="en-US" sz="3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lambda x, y: x + y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) \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/>
            </a:r>
            <a:br>
              <a:rPr lang="en-US" sz="3900" dirty="0">
                <a:latin typeface="Consolas"/>
                <a:ea typeface="Consolas" charset="0"/>
                <a:cs typeface="Consolas"/>
              </a:rPr>
            </a:br>
            <a:r>
              <a:rPr lang="en-US" sz="3900" dirty="0">
                <a:latin typeface="Consolas"/>
                <a:ea typeface="Consolas" charset="0"/>
                <a:cs typeface="Consolas"/>
              </a:rPr>
              <a:t>  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                  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.</a:t>
            </a:r>
            <a:r>
              <a:rPr lang="en-US" sz="39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mapValues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(</a:t>
            </a:r>
            <a:r>
              <a:rPr lang="en-US" sz="3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lambda x: 0.15 </a:t>
            </a: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+ 0.85 * </a:t>
            </a:r>
            <a:r>
              <a:rPr lang="en-US" sz="3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x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)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/>
            </a:r>
            <a:br>
              <a:rPr lang="en-US" sz="3900" dirty="0">
                <a:latin typeface="Consolas"/>
                <a:ea typeface="Consolas" charset="0"/>
                <a:cs typeface="Consolas"/>
              </a:rPr>
            </a:br>
            <a:r>
              <a:rPr lang="en-US" sz="3900" dirty="0">
                <a:latin typeface="Consolas"/>
                <a:ea typeface="Consolas" charset="0"/>
                <a:cs typeface="Consolas"/>
              </a:rPr>
              <a:t/>
            </a:r>
            <a:br>
              <a:rPr lang="en-US" sz="3900" dirty="0">
                <a:latin typeface="Consolas"/>
                <a:ea typeface="Consolas" charset="0"/>
                <a:cs typeface="Consolas"/>
              </a:rPr>
            </a:br>
            <a:r>
              <a:rPr lang="en-US" sz="3900" dirty="0" err="1">
                <a:latin typeface="Consolas"/>
                <a:ea typeface="Consolas" charset="0"/>
                <a:cs typeface="Consolas"/>
              </a:rPr>
              <a:t>ranks.</a:t>
            </a:r>
            <a:r>
              <a:rPr lang="en-US" sz="39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saveAsTextFile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(...)</a:t>
            </a:r>
          </a:p>
        </p:txBody>
      </p:sp>
    </p:spTree>
    <p:extLst>
      <p:ext uri="{BB962C8B-B14F-4D97-AF65-F5344CB8AC3E}">
        <p14:creationId xmlns:p14="http://schemas.microsoft.com/office/powerpoint/2010/main" xmlns="" val="222247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08360" y="2514600"/>
            <a:ext cx="22148800" cy="856714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Spark</a:t>
            </a:r>
          </a:p>
          <a:p>
            <a:r>
              <a:rPr lang="en-US" dirty="0" smtClean="0"/>
              <a:t>Tour of Spark operations</a:t>
            </a:r>
          </a:p>
          <a:p>
            <a:r>
              <a:rPr lang="en-US" dirty="0" smtClean="0"/>
              <a:t>Job execution</a:t>
            </a:r>
          </a:p>
          <a:p>
            <a:r>
              <a:rPr lang="en-US" dirty="0" smtClean="0"/>
              <a:t>Standalone programs</a:t>
            </a:r>
          </a:p>
          <a:p>
            <a:r>
              <a:rPr lang="en-US" dirty="0" smtClean="0"/>
              <a:t>Deployment options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6257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066800"/>
            <a:ext cx="21945600" cy="2286000"/>
          </a:xfrm>
        </p:spPr>
        <p:txBody>
          <a:bodyPr/>
          <a:lstStyle/>
          <a:p>
            <a:r>
              <a:rPr lang="en-US" dirty="0" smtClean="0"/>
              <a:t>PageRank Performance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278122002"/>
              </p:ext>
            </p:extLst>
          </p:nvPr>
        </p:nvGraphicFramePr>
        <p:xfrm>
          <a:off x="5257800" y="3581400"/>
          <a:ext cx="13944600" cy="845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658224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Iterative Algorithms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76400" y="3200400"/>
            <a:ext cx="21107400" cy="8001000"/>
            <a:chOff x="381000" y="2183436"/>
            <a:chExt cx="8534400" cy="2911702"/>
          </a:xfrm>
        </p:grpSpPr>
        <p:graphicFrame>
          <p:nvGraphicFramePr>
            <p:cNvPr id="10" name="Chart 9"/>
            <p:cNvGraphicFramePr/>
            <p:nvPr>
              <p:extLst>
                <p:ext uri="{D42A27DB-BD31-4B8C-83A1-F6EECF244321}">
                  <p14:modId xmlns:p14="http://schemas.microsoft.com/office/powerpoint/2010/main" xmlns="" val="1232900555"/>
                </p:ext>
              </p:extLst>
            </p:nvPr>
          </p:nvGraphicFramePr>
          <p:xfrm>
            <a:off x="381000" y="3505200"/>
            <a:ext cx="7391401" cy="11663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1" name="Chart 10"/>
            <p:cNvGraphicFramePr/>
            <p:nvPr>
              <p:extLst>
                <p:ext uri="{D42A27DB-BD31-4B8C-83A1-F6EECF244321}">
                  <p14:modId xmlns:p14="http://schemas.microsoft.com/office/powerpoint/2010/main" xmlns="" val="1604677873"/>
                </p:ext>
              </p:extLst>
            </p:nvPr>
          </p:nvGraphicFramePr>
          <p:xfrm>
            <a:off x="381000" y="2183436"/>
            <a:ext cx="8534400" cy="11663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3612630" y="4837526"/>
              <a:ext cx="2215732" cy="257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latin typeface="+mn-lt"/>
                  <a:cs typeface="Gill Sans Light"/>
                </a:rPr>
                <a:t>Time per Iteration (s)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485266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08360" y="6022810"/>
            <a:ext cx="22148800" cy="856714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Spark</a:t>
            </a:r>
          </a:p>
          <a:p>
            <a:r>
              <a:rPr lang="en-US" dirty="0" smtClean="0"/>
              <a:t>Tour of Spark operations</a:t>
            </a:r>
          </a:p>
          <a:p>
            <a:r>
              <a:rPr lang="en-US" dirty="0" smtClean="0"/>
              <a:t>Job execution</a:t>
            </a:r>
          </a:p>
          <a:p>
            <a:r>
              <a:rPr lang="en-US" dirty="0" smtClean="0"/>
              <a:t>Standalone programs</a:t>
            </a:r>
          </a:p>
          <a:p>
            <a:r>
              <a:rPr lang="en-US" dirty="0" smtClean="0"/>
              <a:t>Deployment options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3659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pass </a:t>
            </a:r>
            <a:r>
              <a:rPr lang="en-US" dirty="0">
                <a:latin typeface="Consolas"/>
                <a:cs typeface="Consolas"/>
              </a:rPr>
              <a:t>local</a:t>
            </a:r>
            <a:r>
              <a:rPr lang="en-US" dirty="0" smtClean="0"/>
              <a:t> or </a:t>
            </a:r>
            <a:r>
              <a:rPr lang="en-US" dirty="0">
                <a:latin typeface="Consolas"/>
                <a:cs typeface="Consolas"/>
              </a:rPr>
              <a:t>local[k]</a:t>
            </a:r>
            <a:r>
              <a:rPr lang="en-US" dirty="0" smtClean="0"/>
              <a:t> as master URL</a:t>
            </a:r>
          </a:p>
          <a:p>
            <a:r>
              <a:rPr lang="en-US" dirty="0" smtClean="0"/>
              <a:t>Still serializes tasks to catch marshaling errors</a:t>
            </a:r>
          </a:p>
          <a:p>
            <a:r>
              <a:rPr lang="en-US" dirty="0" smtClean="0"/>
              <a:t>Debug using local debuggers</a:t>
            </a:r>
          </a:p>
          <a:p>
            <a:pPr lvl="1"/>
            <a:r>
              <a:rPr lang="en-US" dirty="0" smtClean="0"/>
              <a:t>For Java and </a:t>
            </a:r>
            <a:r>
              <a:rPr lang="en-US" dirty="0" err="1" smtClean="0"/>
              <a:t>Scala</a:t>
            </a:r>
            <a:r>
              <a:rPr lang="en-US" dirty="0" smtClean="0"/>
              <a:t>, just run your main program in a debugger</a:t>
            </a:r>
          </a:p>
          <a:p>
            <a:pPr lvl="1"/>
            <a:r>
              <a:rPr lang="en-US" dirty="0" smtClean="0"/>
              <a:t>For Python, use an attachable debugger (e.g. </a:t>
            </a:r>
            <a:r>
              <a:rPr lang="en-US" dirty="0" err="1" smtClean="0"/>
              <a:t>PyDev</a:t>
            </a:r>
            <a:r>
              <a:rPr lang="en-US" dirty="0" smtClean="0"/>
              <a:t>, </a:t>
            </a:r>
            <a:r>
              <a:rPr lang="en-US" dirty="0" err="1" smtClean="0"/>
              <a:t>winpdb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Great for unit testing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7715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run with one of:</a:t>
            </a:r>
          </a:p>
          <a:p>
            <a:pPr lvl="1"/>
            <a:r>
              <a:rPr lang="en-US" dirty="0" smtClean="0"/>
              <a:t>Standalone deploy mode (similar to Hadoop cluster scripts)</a:t>
            </a:r>
          </a:p>
          <a:p>
            <a:pPr lvl="1"/>
            <a:r>
              <a:rPr lang="en-US" dirty="0" smtClean="0"/>
              <a:t>Apache Mesos: </a:t>
            </a:r>
            <a:r>
              <a:rPr lang="en-US" dirty="0" smtClean="0">
                <a:hlinkClick r:id="rId2"/>
              </a:rPr>
              <a:t>spark</a:t>
            </a:r>
            <a:r>
              <a:rPr lang="en-US" dirty="0">
                <a:hlinkClick r:id="rId2"/>
              </a:rPr>
              <a:t>-project.org/docs/latest/running-on-</a:t>
            </a:r>
            <a:r>
              <a:rPr lang="en-US" dirty="0" smtClean="0">
                <a:hlinkClick r:id="rId2"/>
              </a:rPr>
              <a:t>mesos.html</a:t>
            </a:r>
            <a:endParaRPr lang="en-US" dirty="0" smtClean="0"/>
          </a:p>
          <a:p>
            <a:pPr lvl="1"/>
            <a:r>
              <a:rPr lang="en-US" dirty="0"/>
              <a:t>Hadoop YARN: </a:t>
            </a:r>
            <a:r>
              <a:rPr lang="en-US" dirty="0" smtClean="0">
                <a:hlinkClick r:id="rId3"/>
              </a:rPr>
              <a:t>spark</a:t>
            </a:r>
            <a:r>
              <a:rPr lang="en-US" dirty="0">
                <a:hlinkClick r:id="rId3"/>
              </a:rPr>
              <a:t>-project.org/docs/0.6.0/running-on-</a:t>
            </a:r>
            <a:r>
              <a:rPr lang="en-US" dirty="0" smtClean="0">
                <a:hlinkClick r:id="rId3"/>
              </a:rPr>
              <a:t>yarn.html</a:t>
            </a:r>
            <a:endParaRPr lang="en-US" dirty="0"/>
          </a:p>
          <a:p>
            <a:r>
              <a:rPr lang="en-US" dirty="0" smtClean="0"/>
              <a:t>Basically requires configuring a list of workers, running launch scripts, and passing a special cluster URL to </a:t>
            </a:r>
            <a:r>
              <a:rPr lang="en-US" dirty="0" err="1" smtClean="0"/>
              <a:t>SparkContext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1484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90800"/>
            <a:ext cx="22352000" cy="8442324"/>
          </a:xfrm>
        </p:spPr>
        <p:txBody>
          <a:bodyPr/>
          <a:lstStyle/>
          <a:p>
            <a:r>
              <a:rPr lang="en-US" dirty="0">
                <a:cs typeface="Arial"/>
              </a:rPr>
              <a:t>Easiest way to </a:t>
            </a:r>
            <a:r>
              <a:rPr lang="en-US" dirty="0" smtClean="0">
                <a:cs typeface="Arial"/>
              </a:rPr>
              <a:t>launch a Spark cluster</a:t>
            </a:r>
            <a:endParaRPr lang="en-US" dirty="0" smtClean="0">
              <a:cs typeface="Consolas"/>
            </a:endParaRPr>
          </a:p>
          <a:p>
            <a:pPr marL="1399032" lvl="1" indent="0">
              <a:buNone/>
            </a:pPr>
            <a:r>
              <a:rPr lang="en-US" sz="4000" dirty="0" err="1">
                <a:latin typeface="Consolas"/>
                <a:cs typeface="Consolas"/>
              </a:rPr>
              <a:t>git</a:t>
            </a:r>
            <a:r>
              <a:rPr lang="en-US" sz="4000" dirty="0">
                <a:latin typeface="Consolas"/>
                <a:cs typeface="Consolas"/>
              </a:rPr>
              <a:t> clone </a:t>
            </a:r>
            <a:r>
              <a:rPr lang="en-US" sz="4000" dirty="0" err="1">
                <a:latin typeface="Consolas"/>
                <a:cs typeface="Consolas"/>
              </a:rPr>
              <a:t>git</a:t>
            </a:r>
            <a:r>
              <a:rPr lang="en-US" sz="4000" dirty="0">
                <a:latin typeface="Consolas"/>
                <a:cs typeface="Consolas"/>
              </a:rPr>
              <a:t>://</a:t>
            </a:r>
            <a:r>
              <a:rPr lang="en-US" sz="4000" dirty="0" err="1">
                <a:latin typeface="Consolas"/>
                <a:cs typeface="Consolas"/>
              </a:rPr>
              <a:t>github.com</a:t>
            </a:r>
            <a:r>
              <a:rPr lang="en-US" sz="4000" dirty="0">
                <a:latin typeface="Consolas"/>
                <a:cs typeface="Consolas"/>
              </a:rPr>
              <a:t>/</a:t>
            </a:r>
            <a:r>
              <a:rPr lang="en-US" sz="4000" dirty="0" err="1">
                <a:latin typeface="Consolas"/>
                <a:cs typeface="Consolas"/>
              </a:rPr>
              <a:t>mesos</a:t>
            </a:r>
            <a:r>
              <a:rPr lang="en-US" sz="4000" dirty="0">
                <a:latin typeface="Consolas"/>
                <a:cs typeface="Consolas"/>
              </a:rPr>
              <a:t>/</a:t>
            </a:r>
            <a:r>
              <a:rPr lang="en-US" sz="4000" dirty="0" err="1">
                <a:latin typeface="Consolas"/>
                <a:cs typeface="Consolas"/>
              </a:rPr>
              <a:t>spark.git</a:t>
            </a:r>
            <a:endParaRPr lang="en-US" sz="4000" dirty="0">
              <a:latin typeface="Consolas"/>
              <a:cs typeface="Consolas"/>
            </a:endParaRPr>
          </a:p>
          <a:p>
            <a:pPr marL="1399032" lvl="1" indent="0">
              <a:buNone/>
            </a:pPr>
            <a:r>
              <a:rPr lang="en-US" sz="4000" dirty="0">
                <a:latin typeface="Consolas"/>
                <a:cs typeface="Consolas"/>
              </a:rPr>
              <a:t>cd spark/ec2</a:t>
            </a:r>
          </a:p>
          <a:p>
            <a:pPr marL="1399032" lvl="1" indent="0">
              <a:buNone/>
            </a:pPr>
            <a:r>
              <a:rPr lang="en-US" sz="4000" dirty="0">
                <a:latin typeface="Consolas"/>
                <a:cs typeface="Consolas"/>
              </a:rPr>
              <a:t>./spark-ec2 -k </a:t>
            </a:r>
            <a:r>
              <a:rPr lang="en-US" sz="4000" dirty="0" err="1">
                <a:latin typeface="Consolas"/>
                <a:cs typeface="Consolas"/>
              </a:rPr>
              <a:t>keypair</a:t>
            </a:r>
            <a:r>
              <a:rPr lang="en-US" sz="4000" dirty="0">
                <a:latin typeface="Consolas"/>
                <a:cs typeface="Consolas"/>
              </a:rPr>
              <a:t> –</a:t>
            </a:r>
            <a:r>
              <a:rPr lang="en-US" sz="4000" dirty="0" err="1">
                <a:latin typeface="Consolas"/>
                <a:cs typeface="Consolas"/>
              </a:rPr>
              <a:t>i</a:t>
            </a: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en-US" sz="4000" dirty="0" err="1">
                <a:latin typeface="Consolas"/>
                <a:cs typeface="Consolas"/>
              </a:rPr>
              <a:t>id_rsa.pem</a:t>
            </a:r>
            <a:r>
              <a:rPr lang="en-US" sz="4000" dirty="0">
                <a:latin typeface="Consolas"/>
                <a:cs typeface="Consolas"/>
              </a:rPr>
              <a:t> –s slaves \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     [</a:t>
            </a:r>
            <a:r>
              <a:rPr lang="en-US" sz="4000" dirty="0" err="1">
                <a:latin typeface="Consolas"/>
                <a:cs typeface="Consolas"/>
              </a:rPr>
              <a:t>launch|stop|start|destroy</a:t>
            </a:r>
            <a:r>
              <a:rPr lang="en-US" sz="4000" dirty="0">
                <a:latin typeface="Consolas"/>
                <a:cs typeface="Consolas"/>
              </a:rPr>
              <a:t>] </a:t>
            </a:r>
            <a:r>
              <a:rPr lang="en-US" sz="4000" dirty="0" err="1">
                <a:latin typeface="Consolas"/>
                <a:cs typeface="Consolas"/>
              </a:rPr>
              <a:t>clusterName</a:t>
            </a:r>
            <a:endParaRPr lang="en-US" sz="4000" dirty="0">
              <a:latin typeface="Consolas"/>
              <a:cs typeface="Consolas"/>
            </a:endParaRPr>
          </a:p>
          <a:p>
            <a:endParaRPr lang="en-US" sz="1900" dirty="0">
              <a:latin typeface="Consolas"/>
              <a:cs typeface="Consolas"/>
            </a:endParaRPr>
          </a:p>
          <a:p>
            <a:r>
              <a:rPr lang="en-US" dirty="0" smtClean="0">
                <a:cs typeface="Arial"/>
              </a:rPr>
              <a:t>Details</a:t>
            </a:r>
            <a:r>
              <a:rPr lang="en-US" dirty="0">
                <a:cs typeface="Arial"/>
              </a:rPr>
              <a:t>: </a:t>
            </a:r>
            <a:r>
              <a:rPr lang="en-US" dirty="0" smtClean="0">
                <a:cs typeface="Arial"/>
                <a:hlinkClick r:id="rId2"/>
              </a:rPr>
              <a:t>spark</a:t>
            </a:r>
            <a:r>
              <a:rPr lang="en-US" dirty="0">
                <a:cs typeface="Arial"/>
                <a:hlinkClick r:id="rId2"/>
              </a:rPr>
              <a:t>-project.org/docs/latest/ec2-</a:t>
            </a:r>
            <a:r>
              <a:rPr lang="en-US" dirty="0" smtClean="0">
                <a:cs typeface="Arial"/>
                <a:hlinkClick r:id="rId2"/>
              </a:rPr>
              <a:t>scripts.html</a:t>
            </a:r>
            <a:r>
              <a:rPr lang="en-US" dirty="0" smtClean="0">
                <a:cs typeface="Arial"/>
              </a:rPr>
              <a:t> </a:t>
            </a:r>
          </a:p>
          <a:p>
            <a:endParaRPr lang="en-US" dirty="0">
              <a:cs typeface="Arial"/>
            </a:endParaRPr>
          </a:p>
          <a:p>
            <a:r>
              <a:rPr lang="en-US" b="1" dirty="0" smtClean="0">
                <a:cs typeface="Arial"/>
              </a:rPr>
              <a:t>New: run Spark on Elastic </a:t>
            </a:r>
            <a:r>
              <a:rPr lang="en-US" b="1" dirty="0" err="1" smtClean="0">
                <a:cs typeface="Arial"/>
              </a:rPr>
              <a:t>MapReduce</a:t>
            </a:r>
            <a:r>
              <a:rPr lang="en-US" b="1" dirty="0" smtClean="0">
                <a:cs typeface="Arial"/>
              </a:rPr>
              <a:t> – </a:t>
            </a:r>
            <a:r>
              <a:rPr lang="en-US" b="1" dirty="0" smtClean="0">
                <a:hlinkClick r:id="rId3"/>
              </a:rPr>
              <a:t>tinyurl.com</a:t>
            </a:r>
            <a:r>
              <a:rPr lang="en-US" b="1" dirty="0">
                <a:hlinkClick r:id="rId3"/>
              </a:rPr>
              <a:t>/spark-</a:t>
            </a:r>
            <a:r>
              <a:rPr lang="en-US" b="1" dirty="0" smtClean="0">
                <a:hlinkClick r:id="rId3"/>
              </a:rPr>
              <a:t>emr</a:t>
            </a:r>
            <a:r>
              <a:rPr lang="en-US" b="1" dirty="0" smtClean="0"/>
              <a:t> </a:t>
            </a:r>
            <a:r>
              <a:rPr lang="en-US" b="1" dirty="0" smtClean="0"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603930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through the web UI at </a:t>
            </a:r>
            <a:r>
              <a:rPr lang="en-US" dirty="0">
                <a:latin typeface="Consolas"/>
                <a:cs typeface="Consolas"/>
              </a:rPr>
              <a:t>master:8080</a:t>
            </a:r>
          </a:p>
          <a:p>
            <a:r>
              <a:rPr lang="en-US" dirty="0" smtClean="0">
                <a:cs typeface="Consolas"/>
              </a:rPr>
              <a:t>Or, look at </a:t>
            </a:r>
            <a:r>
              <a:rPr lang="en-US" dirty="0" err="1">
                <a:latin typeface="Consolas"/>
                <a:cs typeface="Consolas"/>
              </a:rPr>
              <a:t>stdout</a:t>
            </a:r>
            <a:r>
              <a:rPr lang="en-US" dirty="0" smtClean="0">
                <a:cs typeface="Consolas"/>
              </a:rPr>
              <a:t> and </a:t>
            </a:r>
            <a:r>
              <a:rPr lang="en-US" dirty="0" err="1">
                <a:latin typeface="Consolas"/>
                <a:cs typeface="Consolas"/>
              </a:rPr>
              <a:t>stdout</a:t>
            </a:r>
            <a:r>
              <a:rPr lang="en-US" dirty="0" smtClean="0">
                <a:cs typeface="Consolas"/>
              </a:rPr>
              <a:t> files in the Spark or Mesos “work” directory for your app:</a:t>
            </a:r>
          </a:p>
          <a:p>
            <a:pPr marL="1399032" lvl="1" indent="0">
              <a:buNone/>
            </a:pPr>
            <a:r>
              <a:rPr lang="en-US" dirty="0" smtClean="0">
                <a:latin typeface="Consolas"/>
                <a:cs typeface="Consolas"/>
              </a:rPr>
              <a:t>work/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&lt;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cs typeface="Consolas"/>
              </a:rPr>
              <a:t>ApplicationID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lang="en-US" dirty="0" smtClean="0">
                <a:latin typeface="Consolas"/>
                <a:cs typeface="Consolas"/>
              </a:rPr>
              <a:t>/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&lt;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cs typeface="Consolas"/>
              </a:rPr>
              <a:t>ExecutorID</a:t>
            </a:r>
            <a:r>
              <a:rPr lang="en-US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lang="en-US" dirty="0" smtClean="0">
                <a:latin typeface="Consolas"/>
                <a:cs typeface="Consolas"/>
              </a:rPr>
              <a:t>/</a:t>
            </a:r>
            <a:r>
              <a:rPr lang="en-US" dirty="0" err="1" smtClean="0">
                <a:latin typeface="Consolas"/>
                <a:cs typeface="Consolas"/>
              </a:rPr>
              <a:t>stdout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/>
              <a:t>Application ID (Framework ID in Mesos) is printed when Spark connects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3571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the Spark Users mailing list:</a:t>
            </a:r>
          </a:p>
          <a:p>
            <a:pPr marL="1399032" lvl="1" indent="0">
              <a:buNone/>
            </a:pPr>
            <a:r>
              <a:rPr lang="en-US" dirty="0">
                <a:hlinkClick r:id="rId3"/>
              </a:rPr>
              <a:t>groups.google.com/group/spark-</a:t>
            </a:r>
            <a:r>
              <a:rPr lang="en-US" dirty="0" smtClean="0">
                <a:hlinkClick r:id="rId3"/>
              </a:rPr>
              <a:t>users</a:t>
            </a:r>
            <a:r>
              <a:rPr lang="en-US" dirty="0" smtClean="0"/>
              <a:t> </a:t>
            </a:r>
            <a:endParaRPr lang="en-US" sz="2400" dirty="0"/>
          </a:p>
          <a:p>
            <a:endParaRPr lang="en-US" dirty="0" smtClean="0"/>
          </a:p>
          <a:p>
            <a:r>
              <a:rPr lang="en-US" dirty="0" smtClean="0"/>
              <a:t>Come to the Bay Area </a:t>
            </a:r>
            <a:r>
              <a:rPr lang="en-US" dirty="0" err="1" smtClean="0"/>
              <a:t>meetup</a:t>
            </a:r>
            <a:r>
              <a:rPr lang="en-US" dirty="0" smtClean="0"/>
              <a:t>:</a:t>
            </a:r>
          </a:p>
          <a:p>
            <a:pPr marL="1399032" lvl="1" indent="0">
              <a:buNone/>
            </a:pPr>
            <a:r>
              <a:rPr lang="en-US" dirty="0" smtClean="0">
                <a:hlinkClick r:id="rId4"/>
              </a:rPr>
              <a:t>www.meetup.com/spark-users</a:t>
            </a:r>
            <a:r>
              <a:rPr lang="en-US" dirty="0" smtClean="0"/>
              <a:t> </a:t>
            </a:r>
            <a:endParaRPr lang="en-US" sz="2400" dirty="0"/>
          </a:p>
        </p:txBody>
      </p:sp>
      <p:pic>
        <p:nvPicPr>
          <p:cNvPr id="4" name="Picture 3" descr="Screen Shot 2013-01-12 at 8.39.07 PM.png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12725400" y="3265990"/>
            <a:ext cx="10020580" cy="69448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4117869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smtClean="0"/>
              <a:t>Spark offers a rich API to make data analytics </a:t>
            </a:r>
            <a:r>
              <a:rPr lang="en-US" i="1" dirty="0" smtClean="0"/>
              <a:t>fast</a:t>
            </a:r>
            <a:r>
              <a:rPr lang="en-US" dirty="0" smtClean="0"/>
              <a:t>: both fast to write and fast to run</a:t>
            </a:r>
            <a:endParaRPr lang="en-US" dirty="0"/>
          </a:p>
          <a:p>
            <a:r>
              <a:rPr lang="en-US" dirty="0" smtClean="0"/>
              <a:t>Achieves 100x speedups in real applications</a:t>
            </a:r>
          </a:p>
          <a:p>
            <a:r>
              <a:rPr lang="en-US" dirty="0" smtClean="0"/>
              <a:t>Growing community with 14 companies contributing</a:t>
            </a:r>
            <a:endParaRPr lang="en-US" dirty="0"/>
          </a:p>
          <a:p>
            <a:r>
              <a:rPr lang="en-US" dirty="0" smtClean="0"/>
              <a:t>Details, tutorials, videos: </a:t>
            </a:r>
            <a:r>
              <a:rPr lang="en-US" dirty="0" smtClean="0">
                <a:hlinkClick r:id="rId2"/>
              </a:rPr>
              <a:t>www.spark-project.org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Spark Logo #112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5801574" y="7407733"/>
            <a:ext cx="7058426" cy="4482637"/>
          </a:xfrm>
          <a:prstGeom prst="rect">
            <a:avLst/>
          </a:prstGeom>
        </p:spPr>
      </p:pic>
      <p:pic>
        <p:nvPicPr>
          <p:cNvPr id="8" name="Picture 7" descr="conviva-logo.pn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48145"/>
          <a:stretch/>
        </p:blipFill>
        <p:spPr>
          <a:xfrm>
            <a:off x="4971699" y="9554728"/>
            <a:ext cx="3490959" cy="601417"/>
          </a:xfrm>
          <a:prstGeom prst="rect">
            <a:avLst/>
          </a:prstGeom>
        </p:spPr>
      </p:pic>
      <p:pic>
        <p:nvPicPr>
          <p:cNvPr id="9" name="Picture 8" descr="quantifind_logo.jp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682545" y="9150674"/>
            <a:ext cx="3460642" cy="1141545"/>
          </a:xfrm>
          <a:prstGeom prst="rect">
            <a:avLst/>
          </a:prstGeom>
        </p:spPr>
      </p:pic>
      <p:pic>
        <p:nvPicPr>
          <p:cNvPr id="10" name="Picture 9" descr="logo_princeton_292x8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855360" y="10588776"/>
            <a:ext cx="3158838" cy="865436"/>
          </a:xfrm>
          <a:prstGeom prst="rect">
            <a:avLst/>
          </a:prstGeom>
        </p:spPr>
      </p:pic>
      <p:pic>
        <p:nvPicPr>
          <p:cNvPr id="11" name="Picture 10" descr="berkeley_logo80-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569109" y="10614977"/>
            <a:ext cx="3016851" cy="908691"/>
          </a:xfrm>
          <a:prstGeom prst="rect">
            <a:avLst/>
          </a:prstGeom>
        </p:spPr>
      </p:pic>
      <p:pic>
        <p:nvPicPr>
          <p:cNvPr id="12" name="Picture 11" descr="yahoologo-1.jp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473010" y="8174096"/>
            <a:ext cx="3200227" cy="917190"/>
          </a:xfrm>
          <a:prstGeom prst="rect">
            <a:avLst/>
          </a:prstGeom>
        </p:spPr>
      </p:pic>
      <p:pic>
        <p:nvPicPr>
          <p:cNvPr id="13" name="Picture 12" descr="images-1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2573000" y="10439077"/>
            <a:ext cx="1795515" cy="1164832"/>
          </a:xfrm>
          <a:prstGeom prst="rect">
            <a:avLst/>
          </a:prstGeom>
        </p:spPr>
      </p:pic>
      <p:pic>
        <p:nvPicPr>
          <p:cNvPr id="14" name="Picture 13" descr="Intel-logo.jpg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902508" y="7848600"/>
            <a:ext cx="1688408" cy="1568183"/>
          </a:xfrm>
          <a:prstGeom prst="rect">
            <a:avLst/>
          </a:prstGeom>
        </p:spPr>
      </p:pic>
      <p:pic>
        <p:nvPicPr>
          <p:cNvPr id="15" name="Picture 14" descr="adobe-systems-incorporated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787856" y="7997183"/>
            <a:ext cx="1271019" cy="1271019"/>
          </a:xfrm>
          <a:prstGeom prst="rect">
            <a:avLst/>
          </a:prstGeom>
        </p:spPr>
      </p:pic>
      <p:pic>
        <p:nvPicPr>
          <p:cNvPr id="16" name="Picture 15" descr="bizo_283_224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2344400" y="9012854"/>
            <a:ext cx="1834236" cy="1449111"/>
          </a:xfrm>
          <a:prstGeom prst="rect">
            <a:avLst/>
          </a:prstGeom>
        </p:spPr>
      </p:pic>
      <p:pic>
        <p:nvPicPr>
          <p:cNvPr id="17" name="Picture 16" descr="logo_clearstory_data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662447" y="9440757"/>
            <a:ext cx="2850102" cy="1021101"/>
          </a:xfrm>
          <a:prstGeom prst="rect">
            <a:avLst/>
          </a:prstGeom>
        </p:spPr>
      </p:pic>
      <p:pic>
        <p:nvPicPr>
          <p:cNvPr id="18" name="Picture 17" descr="2855947700_931cd534ea.jpg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349000" y="10546469"/>
            <a:ext cx="1971055" cy="950049"/>
          </a:xfrm>
          <a:prstGeom prst="rect">
            <a:avLst/>
          </a:prstGeom>
        </p:spPr>
      </p:pic>
      <p:pic>
        <p:nvPicPr>
          <p:cNvPr id="19" name="Picture 18" descr="ucsf_logo_K.jpg"/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10619070" y="10585859"/>
            <a:ext cx="1743684" cy="871267"/>
          </a:xfrm>
          <a:prstGeom prst="rect">
            <a:avLst/>
          </a:prstGeom>
        </p:spPr>
      </p:pic>
      <p:pic>
        <p:nvPicPr>
          <p:cNvPr id="21" name="Picture 20" descr="86522_AdMobius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264996" y="8170824"/>
            <a:ext cx="3125779" cy="843963"/>
          </a:xfrm>
          <a:prstGeom prst="rect">
            <a:avLst/>
          </a:prstGeom>
        </p:spPr>
      </p:pic>
      <p:pic>
        <p:nvPicPr>
          <p:cNvPr id="20" name="Picture 19" descr="Celtra_logo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620609" y="8211549"/>
            <a:ext cx="2552591" cy="108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0494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Work with distributed collections as you would with local ones</a:t>
            </a:r>
          </a:p>
          <a:p>
            <a:endParaRPr lang="en-US" dirty="0" smtClean="0"/>
          </a:p>
          <a:p>
            <a:r>
              <a:rPr lang="en-US" dirty="0" smtClean="0"/>
              <a:t>Concept: resilient distributed datasets (RDDs)</a:t>
            </a:r>
          </a:p>
          <a:p>
            <a:pPr lvl="1"/>
            <a:r>
              <a:rPr lang="en-US" dirty="0"/>
              <a:t>Immutable collections of objects spread across a cluster</a:t>
            </a:r>
          </a:p>
          <a:p>
            <a:pPr lvl="1"/>
            <a:r>
              <a:rPr lang="en-US" dirty="0"/>
              <a:t>Built through parallel transformations (map, filter,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Automatically rebuilt on failure</a:t>
            </a:r>
          </a:p>
          <a:p>
            <a:pPr lvl="1"/>
            <a:r>
              <a:rPr lang="en-US" dirty="0"/>
              <a:t>Controllable persistence (e.g. caching in RAM</a:t>
            </a:r>
            <a:r>
              <a:rPr lang="en-US" dirty="0" smtClean="0"/>
              <a:t>)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6194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Operations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Transformations </a:t>
            </a:r>
            <a:r>
              <a:rPr lang="en-US" dirty="0"/>
              <a:t>(e.g. map, filter, </a:t>
            </a:r>
            <a:r>
              <a:rPr lang="en-US" dirty="0" err="1"/>
              <a:t>groupBy</a:t>
            </a:r>
            <a:r>
              <a:rPr lang="en-US" dirty="0"/>
              <a:t>, join)</a:t>
            </a:r>
          </a:p>
          <a:p>
            <a:pPr lvl="1"/>
            <a:r>
              <a:rPr lang="en-US" dirty="0"/>
              <a:t>Lazy operations to build RDDs from other RDDs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Actions </a:t>
            </a:r>
            <a:r>
              <a:rPr lang="en-US" dirty="0">
                <a:ea typeface="ＭＳ Ｐゴシック" charset="-128"/>
                <a:cs typeface="ＭＳ Ｐゴシック" charset="-128"/>
              </a:rPr>
              <a:t>(e.g. count, collect, save)</a:t>
            </a:r>
          </a:p>
          <a:p>
            <a:pPr lvl="1"/>
            <a:r>
              <a:rPr lang="en-US" dirty="0"/>
              <a:t>Return a result or write it to storage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7111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3797" y="4343400"/>
            <a:ext cx="16256003" cy="2985593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pPr>
              <a:spcBef>
                <a:spcPts val="1429"/>
              </a:spcBef>
            </a:pPr>
            <a:r>
              <a:rPr lang="en-US" sz="3500" dirty="0" smtClean="0">
                <a:latin typeface="Consolas"/>
                <a:cs typeface="Consolas"/>
              </a:rPr>
              <a:t>lines </a:t>
            </a:r>
            <a:r>
              <a:rPr lang="en-US" sz="3500" dirty="0">
                <a:latin typeface="Consolas"/>
                <a:cs typeface="Consolas"/>
              </a:rPr>
              <a:t>= </a:t>
            </a:r>
            <a:r>
              <a:rPr lang="en-US" sz="3500" dirty="0" err="1">
                <a:latin typeface="Consolas"/>
                <a:cs typeface="Consolas"/>
              </a:rPr>
              <a:t>spark.textFile</a:t>
            </a:r>
            <a:r>
              <a:rPr lang="en-US" sz="3500" dirty="0">
                <a:latin typeface="Consolas"/>
                <a:cs typeface="Consolas"/>
              </a:rPr>
              <a:t>(</a:t>
            </a:r>
            <a:r>
              <a:rPr lang="en-US" sz="35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3500" dirty="0" err="1">
                <a:solidFill>
                  <a:srgbClr val="000090"/>
                </a:solidFill>
                <a:latin typeface="Consolas"/>
                <a:cs typeface="Consolas"/>
              </a:rPr>
              <a:t>hdfs</a:t>
            </a:r>
            <a:r>
              <a:rPr lang="en-US" sz="3500" dirty="0">
                <a:solidFill>
                  <a:srgbClr val="000090"/>
                </a:solidFill>
                <a:latin typeface="Consolas"/>
                <a:cs typeface="Consolas"/>
              </a:rPr>
              <a:t>://...”</a:t>
            </a:r>
            <a:r>
              <a:rPr lang="en-US" sz="3500" dirty="0">
                <a:latin typeface="Consolas"/>
                <a:cs typeface="Consolas"/>
              </a:rPr>
              <a:t>)</a:t>
            </a:r>
          </a:p>
          <a:p>
            <a:pPr>
              <a:spcBef>
                <a:spcPts val="1429"/>
              </a:spcBef>
            </a:pPr>
            <a:r>
              <a:rPr lang="en-US" sz="3500" dirty="0" smtClean="0">
                <a:latin typeface="Consolas"/>
                <a:cs typeface="Consolas"/>
              </a:rPr>
              <a:t>errors </a:t>
            </a:r>
            <a:r>
              <a:rPr lang="en-US" sz="3500" dirty="0">
                <a:latin typeface="Consolas"/>
                <a:cs typeface="Consolas"/>
              </a:rPr>
              <a:t>= </a:t>
            </a:r>
            <a:r>
              <a:rPr lang="en-US" sz="3500" dirty="0" err="1">
                <a:latin typeface="Consolas"/>
                <a:cs typeface="Consolas"/>
              </a:rPr>
              <a:t>lines.</a:t>
            </a:r>
            <a:r>
              <a:rPr lang="en-US" sz="35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3500" dirty="0" smtClean="0">
                <a:latin typeface="Consolas"/>
                <a:cs typeface="Consolas"/>
              </a:rPr>
              <a:t>(</a:t>
            </a:r>
            <a:r>
              <a:rPr lang="en-US" sz="3500" dirty="0" smtClean="0">
                <a:solidFill>
                  <a:srgbClr val="FF0080"/>
                </a:solidFill>
                <a:latin typeface="Consolas"/>
                <a:cs typeface="Consolas"/>
              </a:rPr>
              <a:t>lambda s: </a:t>
            </a:r>
            <a:r>
              <a:rPr lang="en-US" sz="3500" dirty="0" err="1" smtClean="0">
                <a:solidFill>
                  <a:srgbClr val="FF0080"/>
                </a:solidFill>
                <a:latin typeface="Consolas"/>
                <a:cs typeface="Consolas"/>
              </a:rPr>
              <a:t>s.startswith</a:t>
            </a:r>
            <a:r>
              <a:rPr lang="en-US" sz="3500" dirty="0">
                <a:solidFill>
                  <a:srgbClr val="FF0080"/>
                </a:solidFill>
                <a:latin typeface="Consolas"/>
                <a:cs typeface="Consolas"/>
              </a:rPr>
              <a:t>(“ERROR”)</a:t>
            </a:r>
            <a:r>
              <a:rPr lang="en-US" sz="3500" dirty="0">
                <a:latin typeface="Consolas"/>
                <a:cs typeface="Consolas"/>
              </a:rPr>
              <a:t>)</a:t>
            </a:r>
          </a:p>
          <a:p>
            <a:pPr>
              <a:spcBef>
                <a:spcPts val="1429"/>
              </a:spcBef>
            </a:pPr>
            <a:r>
              <a:rPr lang="en-US" sz="3500" dirty="0" smtClean="0">
                <a:latin typeface="Consolas"/>
                <a:cs typeface="Consolas"/>
              </a:rPr>
              <a:t>messages </a:t>
            </a:r>
            <a:r>
              <a:rPr lang="en-US" sz="3500" dirty="0">
                <a:latin typeface="Consolas"/>
                <a:cs typeface="Consolas"/>
              </a:rPr>
              <a:t>= </a:t>
            </a:r>
            <a:r>
              <a:rPr lang="en-US" sz="3500" dirty="0" err="1">
                <a:latin typeface="Consolas"/>
                <a:cs typeface="Consolas"/>
              </a:rPr>
              <a:t>errors.</a:t>
            </a:r>
            <a:r>
              <a:rPr lang="en-US" sz="3500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3500" dirty="0" smtClean="0">
                <a:latin typeface="Consolas"/>
                <a:cs typeface="Consolas"/>
              </a:rPr>
              <a:t>(</a:t>
            </a:r>
            <a:r>
              <a:rPr lang="en-US" sz="3500" dirty="0" smtClean="0">
                <a:solidFill>
                  <a:srgbClr val="FF0080"/>
                </a:solidFill>
                <a:latin typeface="Consolas"/>
                <a:cs typeface="Consolas"/>
              </a:rPr>
              <a:t>lambda s: </a:t>
            </a:r>
            <a:r>
              <a:rPr lang="en-US" sz="3500" dirty="0" err="1" smtClean="0">
                <a:solidFill>
                  <a:srgbClr val="FF0080"/>
                </a:solidFill>
                <a:latin typeface="Consolas"/>
                <a:cs typeface="Consolas"/>
              </a:rPr>
              <a:t>s.split</a:t>
            </a:r>
            <a:r>
              <a:rPr lang="en-US" sz="3500" dirty="0">
                <a:solidFill>
                  <a:srgbClr val="FF0080"/>
                </a:solidFill>
                <a:latin typeface="Consolas"/>
                <a:cs typeface="Consolas"/>
              </a:rPr>
              <a:t>(‘\t’</a:t>
            </a:r>
            <a:r>
              <a:rPr lang="en-US" sz="3500" dirty="0" smtClean="0">
                <a:solidFill>
                  <a:srgbClr val="FF0080"/>
                </a:solidFill>
                <a:latin typeface="Consolas"/>
                <a:cs typeface="Consolas"/>
              </a:rPr>
              <a:t>)[2]</a:t>
            </a:r>
            <a:r>
              <a:rPr lang="en-US" sz="3500" dirty="0" smtClean="0">
                <a:latin typeface="Consolas"/>
                <a:cs typeface="Consolas"/>
              </a:rPr>
              <a:t>)</a:t>
            </a:r>
            <a:endParaRPr lang="en-US" sz="3500" dirty="0">
              <a:latin typeface="Consolas"/>
              <a:cs typeface="Consolas"/>
            </a:endParaRPr>
          </a:p>
          <a:p>
            <a:pPr>
              <a:spcBef>
                <a:spcPts val="1429"/>
              </a:spcBef>
            </a:pPr>
            <a:r>
              <a:rPr lang="en-US" sz="3500" dirty="0" err="1">
                <a:latin typeface="Consolas"/>
                <a:cs typeface="Consolas"/>
              </a:rPr>
              <a:t>messages.</a:t>
            </a:r>
            <a:r>
              <a:rPr lang="en-US" sz="3500" dirty="0" err="1">
                <a:solidFill>
                  <a:srgbClr val="3366FF"/>
                </a:solidFill>
                <a:latin typeface="Consolas"/>
                <a:cs typeface="Consolas"/>
              </a:rPr>
              <a:t>cache</a:t>
            </a:r>
            <a:r>
              <a:rPr lang="en-US" sz="3500" dirty="0">
                <a:latin typeface="Consolas"/>
                <a:cs typeface="Consolas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15163800" y="3878034"/>
            <a:ext cx="7308873" cy="8085366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19973636" y="5149164"/>
            <a:ext cx="1882642" cy="67303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3600" dirty="0"/>
              <a:t>Block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766135" y="9477730"/>
            <a:ext cx="1950865" cy="67303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3600" dirty="0"/>
              <a:t>Block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336213" y="10855404"/>
            <a:ext cx="1920058" cy="67303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3600" dirty="0"/>
              <a:t>Block 3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6155269" y="4622642"/>
            <a:ext cx="3839459" cy="4987424"/>
            <a:chOff x="5983621" y="3042352"/>
            <a:chExt cx="1613289" cy="2375746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6655637" y="3042352"/>
              <a:ext cx="941273" cy="455444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5305267" y="4343977"/>
              <a:ext cx="1752475" cy="395767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5225374" y="3883528"/>
            <a:ext cx="6808798" cy="6456092"/>
            <a:chOff x="5638800" y="2707533"/>
            <a:chExt cx="2860965" cy="3075342"/>
          </a:xfrm>
        </p:grpSpPr>
        <p:sp>
          <p:nvSpPr>
            <p:cNvPr id="15" name="Rounded Rectangle 14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Worker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Worker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Worker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Driver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193801" y="7824015"/>
            <a:ext cx="15443200" cy="758445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pPr>
              <a:spcBef>
                <a:spcPts val="952"/>
              </a:spcBef>
            </a:pPr>
            <a:r>
              <a:rPr lang="en-US" sz="3500" dirty="0" err="1">
                <a:latin typeface="Consolas"/>
                <a:cs typeface="Consolas"/>
              </a:rPr>
              <a:t>messages.</a:t>
            </a:r>
            <a:r>
              <a:rPr lang="en-US" sz="35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3500" dirty="0" smtClean="0">
                <a:latin typeface="Consolas"/>
                <a:cs typeface="Consolas"/>
              </a:rPr>
              <a:t>(</a:t>
            </a:r>
            <a:r>
              <a:rPr lang="en-US" sz="3500" dirty="0" smtClean="0">
                <a:solidFill>
                  <a:srgbClr val="FF0080"/>
                </a:solidFill>
                <a:latin typeface="Consolas"/>
                <a:cs typeface="Consolas"/>
              </a:rPr>
              <a:t>lambda s: “foo” in s</a:t>
            </a:r>
            <a:r>
              <a:rPr lang="en-US" sz="3500" dirty="0" smtClean="0">
                <a:latin typeface="Consolas"/>
                <a:cs typeface="Consolas"/>
              </a:rPr>
              <a:t>)</a:t>
            </a:r>
            <a:r>
              <a:rPr lang="en-US" sz="3500" dirty="0">
                <a:latin typeface="Consolas"/>
                <a:cs typeface="Consolas"/>
              </a:rPr>
              <a:t>.</a:t>
            </a:r>
            <a:r>
              <a:rPr lang="en-US" sz="3500" dirty="0" smtClean="0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3500" dirty="0" smtClean="0">
                <a:latin typeface="Consolas"/>
                <a:cs typeface="Consolas"/>
              </a:rPr>
              <a:t>()</a:t>
            </a:r>
            <a:endParaRPr lang="en-US" sz="3500" dirty="0">
              <a:solidFill>
                <a:srgbClr val="3366FF"/>
              </a:solidFill>
              <a:latin typeface="Consolas"/>
              <a:cs typeface="Consolas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5918176" y="6248400"/>
            <a:ext cx="857446" cy="334587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17909943" y="6241883"/>
            <a:ext cx="2294679" cy="193930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8135600" y="4657425"/>
            <a:ext cx="2249831" cy="99753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193798" y="8543056"/>
            <a:ext cx="15443200" cy="758445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pPr>
              <a:spcBef>
                <a:spcPts val="952"/>
              </a:spcBef>
            </a:pPr>
            <a:r>
              <a:rPr lang="en-US" sz="3500" dirty="0" err="1">
                <a:latin typeface="Consolas"/>
                <a:cs typeface="Consolas"/>
              </a:rPr>
              <a:t>messages.</a:t>
            </a:r>
            <a:r>
              <a:rPr lang="en-US" sz="35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3500" dirty="0" smtClean="0">
                <a:latin typeface="Consolas"/>
                <a:cs typeface="Consolas"/>
              </a:rPr>
              <a:t>(</a:t>
            </a:r>
            <a:r>
              <a:rPr lang="en-US" sz="3500" dirty="0" smtClean="0">
                <a:solidFill>
                  <a:srgbClr val="FF0080"/>
                </a:solidFill>
                <a:latin typeface="Consolas"/>
                <a:cs typeface="Consolas"/>
              </a:rPr>
              <a:t>lambda s: “bar” in s</a:t>
            </a:r>
            <a:r>
              <a:rPr lang="en-US" sz="3500" dirty="0" smtClean="0">
                <a:latin typeface="Consolas"/>
                <a:cs typeface="Consolas"/>
              </a:rPr>
              <a:t>)</a:t>
            </a:r>
            <a:r>
              <a:rPr lang="en-US" sz="3500" dirty="0">
                <a:latin typeface="Consolas"/>
                <a:cs typeface="Consolas"/>
              </a:rPr>
              <a:t>.</a:t>
            </a:r>
            <a:r>
              <a:rPr lang="en-US" sz="3500" dirty="0" smtClean="0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3500" dirty="0">
                <a:latin typeface="Consolas"/>
                <a:cs typeface="Consolas"/>
              </a:rPr>
              <a:t>()</a:t>
            </a:r>
            <a:endParaRPr lang="en-US" sz="3500" dirty="0">
              <a:solidFill>
                <a:srgbClr val="3366FF"/>
              </a:solidFill>
              <a:latin typeface="Consolas"/>
              <a:cs typeface="Consola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93798" y="9313748"/>
            <a:ext cx="15443200" cy="758445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pPr>
              <a:spcBef>
                <a:spcPts val="952"/>
              </a:spcBef>
            </a:pPr>
            <a:r>
              <a:rPr lang="en-US" sz="35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477811" y="4393148"/>
            <a:ext cx="1572189" cy="804612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r>
              <a:rPr lang="en-US" sz="3800" dirty="0">
                <a:latin typeface="Arial"/>
                <a:cs typeface="Arial"/>
              </a:rPr>
              <a:t>tasks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135600" y="5383748"/>
            <a:ext cx="1894227" cy="804612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r>
              <a:rPr lang="en-US" sz="3800" dirty="0">
                <a:latin typeface="Arial"/>
                <a:cs typeface="Arial"/>
              </a:rPr>
              <a:t>results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798949" y="3397580"/>
            <a:ext cx="1911578" cy="67303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3600" dirty="0" smtClean="0"/>
              <a:t>Cache </a:t>
            </a:r>
            <a:r>
              <a:rPr lang="en-US" sz="3600" dirty="0"/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712640" y="7694886"/>
            <a:ext cx="1911578" cy="67303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3600" dirty="0"/>
              <a:t>Cache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6420046" y="9075206"/>
            <a:ext cx="1911578" cy="67303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3600" dirty="0"/>
              <a:t>Cache 3</a:t>
            </a:r>
          </a:p>
        </p:txBody>
      </p:sp>
      <p:sp>
        <p:nvSpPr>
          <p:cNvPr id="70" name="Rectangular Callout 69"/>
          <p:cNvSpPr/>
          <p:nvPr/>
        </p:nvSpPr>
        <p:spPr>
          <a:xfrm>
            <a:off x="11430000" y="3657600"/>
            <a:ext cx="2985809" cy="729445"/>
          </a:xfrm>
          <a:prstGeom prst="wedgeRectCallout">
            <a:avLst>
              <a:gd name="adj1" fmla="val -80995"/>
              <a:gd name="adj2" fmla="val 53576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3800" dirty="0"/>
              <a:t>Base RDD</a:t>
            </a:r>
          </a:p>
        </p:txBody>
      </p:sp>
      <p:sp>
        <p:nvSpPr>
          <p:cNvPr id="71" name="Rectangular Callout 70"/>
          <p:cNvSpPr/>
          <p:nvPr/>
        </p:nvSpPr>
        <p:spPr>
          <a:xfrm>
            <a:off x="14325600" y="4071155"/>
            <a:ext cx="4740448" cy="729445"/>
          </a:xfrm>
          <a:prstGeom prst="wedgeRectCallout">
            <a:avLst>
              <a:gd name="adj1" fmla="val -43045"/>
              <a:gd name="adj2" fmla="val 112896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3800" dirty="0"/>
              <a:t>Transformed RDD</a:t>
            </a:r>
          </a:p>
        </p:txBody>
      </p:sp>
      <p:sp>
        <p:nvSpPr>
          <p:cNvPr id="73" name="Rectangular Callout 72"/>
          <p:cNvSpPr/>
          <p:nvPr/>
        </p:nvSpPr>
        <p:spPr>
          <a:xfrm>
            <a:off x="13254293" y="7347755"/>
            <a:ext cx="2442907" cy="729445"/>
          </a:xfrm>
          <a:prstGeom prst="wedgeRectCallout">
            <a:avLst>
              <a:gd name="adj1" fmla="val -85248"/>
              <a:gd name="adj2" fmla="val 49181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3800" dirty="0"/>
              <a:t>Action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503990" y="10667999"/>
            <a:ext cx="12740021" cy="1676401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4300" b="1" dirty="0" smtClean="0"/>
              <a:t>Result:</a:t>
            </a:r>
            <a:r>
              <a:rPr lang="en-US" sz="4300" dirty="0" smtClean="0"/>
              <a:t> full-text search of Wikipedia in &lt;1 sec</a:t>
            </a:r>
            <a:br>
              <a:rPr lang="en-US" sz="4300" dirty="0" smtClean="0"/>
            </a:br>
            <a:r>
              <a:rPr lang="en-US" sz="4300" dirty="0" smtClean="0"/>
              <a:t>(</a:t>
            </a:r>
            <a:r>
              <a:rPr lang="en-US" sz="4300" dirty="0" err="1" smtClean="0"/>
              <a:t>vs</a:t>
            </a:r>
            <a:r>
              <a:rPr lang="en-US" sz="4300" dirty="0" smtClean="0"/>
              <a:t> 20 sec for on-disk data)</a:t>
            </a:r>
            <a:endParaRPr lang="en-US" sz="4300" dirty="0"/>
          </a:p>
        </p:txBody>
      </p:sp>
      <p:sp>
        <p:nvSpPr>
          <p:cNvPr id="37" name="Rounded Rectangle 36"/>
          <p:cNvSpPr/>
          <p:nvPr/>
        </p:nvSpPr>
        <p:spPr>
          <a:xfrm>
            <a:off x="1503990" y="10668000"/>
            <a:ext cx="12740021" cy="1676399"/>
          </a:xfrm>
          <a:prstGeom prst="roundRect">
            <a:avLst>
              <a:gd name="adj" fmla="val 10339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4300" b="1" dirty="0" smtClean="0"/>
              <a:t>Result:</a:t>
            </a:r>
            <a:r>
              <a:rPr lang="en-US" sz="4300" dirty="0" smtClean="0"/>
              <a:t> scaled to 1 TB data in 5-7 sec</a:t>
            </a:r>
            <a:br>
              <a:rPr lang="en-US" sz="4300" dirty="0" smtClean="0"/>
            </a:br>
            <a:r>
              <a:rPr lang="en-US" sz="4300" dirty="0" smtClean="0"/>
              <a:t>(</a:t>
            </a:r>
            <a:r>
              <a:rPr lang="en-US" sz="4300" dirty="0" err="1" smtClean="0"/>
              <a:t>vs</a:t>
            </a:r>
            <a:r>
              <a:rPr lang="en-US" sz="4300" dirty="0" smtClean="0"/>
              <a:t> 170 sec for on-disk data)</a:t>
            </a:r>
            <a:endParaRPr lang="en-US" sz="43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Mining Console Logs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939800" y="2552700"/>
            <a:ext cx="22390100" cy="876300"/>
          </a:xfrm>
        </p:spPr>
        <p:txBody>
          <a:bodyPr/>
          <a:lstStyle/>
          <a:p>
            <a:r>
              <a:rPr lang="en-US" dirty="0" smtClean="0"/>
              <a:t>Load error messages from a log into memory, then interactively search for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43185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43" grpId="0" build="allAtOnce"/>
      <p:bldP spid="61" grpId="0" build="allAtOnce"/>
      <p:bldP spid="62" grpId="0" build="allAtOnce"/>
      <p:bldP spid="63" grpId="0"/>
      <p:bldP spid="63" grpId="1"/>
      <p:bldP spid="63" grpId="2"/>
      <p:bldP spid="64" grpId="0"/>
      <p:bldP spid="64" grpId="1"/>
      <p:bldP spid="64" grpId="2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70" grpId="0" animBg="1"/>
      <p:bldP spid="70" grpId="1" animBg="1"/>
      <p:bldP spid="71" grpId="0" animBg="1"/>
      <p:bldP spid="71" grpId="1" animBg="1"/>
      <p:bldP spid="73" grpId="0" animBg="1"/>
      <p:bldP spid="73" grpId="1" animBg="1"/>
      <p:bldP spid="38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39"/>
          <p:cNvSpPr/>
          <p:nvPr/>
        </p:nvSpPr>
        <p:spPr>
          <a:xfrm>
            <a:off x="9446720" y="7533702"/>
            <a:ext cx="5283200" cy="122929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/>
          </a:p>
        </p:txBody>
      </p:sp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21945600" cy="2286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RDD Fault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398980"/>
            <a:ext cx="22148800" cy="8335820"/>
          </a:xfrm>
        </p:spPr>
        <p:txBody>
          <a:bodyPr>
            <a:normAutofit/>
          </a:bodyPr>
          <a:lstStyle/>
          <a:p>
            <a:pPr marL="0" indent="0">
              <a:spcBef>
                <a:spcPts val="4286"/>
              </a:spcBef>
              <a:buNone/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RDDs track the transformations used to build them (their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) to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recompute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lost data</a:t>
            </a:r>
          </a:p>
          <a:p>
            <a:pPr marL="0" indent="0">
              <a:spcBef>
                <a:spcPts val="4286"/>
              </a:spcBef>
              <a:buNone/>
              <a:defRPr/>
            </a:pPr>
            <a:r>
              <a:rPr lang="en-US" dirty="0" err="1" smtClean="0">
                <a:ea typeface="ＭＳ Ｐゴシック" charset="-128"/>
                <a:cs typeface="ＭＳ Ｐゴシック" charset="-128"/>
              </a:rPr>
              <a:t>E.g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:</a:t>
            </a:r>
          </a:p>
          <a:p>
            <a:pPr marL="0" indent="0">
              <a:spcBef>
                <a:spcPts val="3333"/>
              </a:spcBef>
              <a:buNone/>
              <a:defRPr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 marL="0" indent="0">
              <a:spcBef>
                <a:spcPts val="3333"/>
              </a:spcBef>
              <a:buNone/>
              <a:defRPr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86116" y="5791200"/>
            <a:ext cx="20189576" cy="1974162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r>
              <a:rPr lang="en-US" sz="3800" dirty="0">
                <a:latin typeface="Consolas"/>
                <a:cs typeface="Consolas"/>
              </a:rPr>
              <a:t>messages = </a:t>
            </a:r>
            <a:r>
              <a:rPr lang="en-US" sz="3800" dirty="0" err="1">
                <a:latin typeface="Consolas"/>
                <a:cs typeface="Consolas"/>
              </a:rPr>
              <a:t>textFile</a:t>
            </a:r>
            <a:r>
              <a:rPr lang="en-US" sz="3800" dirty="0">
                <a:latin typeface="Consolas"/>
                <a:cs typeface="Consolas"/>
              </a:rPr>
              <a:t>(...).</a:t>
            </a:r>
            <a:r>
              <a:rPr lang="en-US" sz="3800" dirty="0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3800" dirty="0" smtClean="0">
                <a:latin typeface="Consolas"/>
                <a:cs typeface="Consolas"/>
              </a:rPr>
              <a:t>(</a:t>
            </a:r>
            <a:r>
              <a:rPr lang="en-US" sz="3800" dirty="0" smtClean="0">
                <a:solidFill>
                  <a:srgbClr val="FF0080"/>
                </a:solidFill>
                <a:latin typeface="Consolas"/>
                <a:cs typeface="Consolas"/>
              </a:rPr>
              <a:t>lambda s: </a:t>
            </a:r>
            <a:r>
              <a:rPr lang="en-US" sz="3800" dirty="0" err="1" smtClean="0">
                <a:solidFill>
                  <a:srgbClr val="FF0080"/>
                </a:solidFill>
                <a:latin typeface="Consolas"/>
                <a:cs typeface="Consolas"/>
              </a:rPr>
              <a:t>s.contains</a:t>
            </a:r>
            <a:r>
              <a:rPr lang="en-US" sz="3800" dirty="0">
                <a:solidFill>
                  <a:srgbClr val="FF0080"/>
                </a:solidFill>
                <a:latin typeface="Consolas"/>
                <a:cs typeface="Consolas"/>
              </a:rPr>
              <a:t>(</a:t>
            </a:r>
            <a:r>
              <a:rPr lang="en-US" sz="3800" dirty="0" smtClean="0">
                <a:solidFill>
                  <a:srgbClr val="FF0080"/>
                </a:solidFill>
                <a:latin typeface="Consolas"/>
                <a:cs typeface="Consolas"/>
              </a:rPr>
              <a:t>“ERROR”</a:t>
            </a:r>
            <a:r>
              <a:rPr lang="en-US" sz="3800" dirty="0">
                <a:solidFill>
                  <a:srgbClr val="FF0080"/>
                </a:solidFill>
                <a:latin typeface="Consolas"/>
                <a:cs typeface="Consolas"/>
              </a:rPr>
              <a:t>)</a:t>
            </a:r>
            <a:r>
              <a:rPr lang="en-US" sz="3800" dirty="0">
                <a:latin typeface="Consolas"/>
                <a:cs typeface="Consolas"/>
              </a:rPr>
              <a:t>)</a:t>
            </a:r>
          </a:p>
          <a:p>
            <a:r>
              <a:rPr lang="en-US" sz="3800" dirty="0">
                <a:latin typeface="Consolas"/>
                <a:cs typeface="Consolas"/>
              </a:rPr>
              <a:t>                        .</a:t>
            </a:r>
            <a:r>
              <a:rPr lang="en-US" sz="3800" dirty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3800" dirty="0" smtClean="0">
                <a:latin typeface="Consolas"/>
                <a:cs typeface="Consolas"/>
              </a:rPr>
              <a:t>(</a:t>
            </a:r>
            <a:r>
              <a:rPr lang="en-US" sz="3800" dirty="0" smtClean="0">
                <a:solidFill>
                  <a:srgbClr val="FF0080"/>
                </a:solidFill>
                <a:latin typeface="Consolas"/>
                <a:cs typeface="Consolas"/>
              </a:rPr>
              <a:t>lambda s: </a:t>
            </a:r>
            <a:r>
              <a:rPr lang="en-US" sz="3800" dirty="0" err="1" smtClean="0">
                <a:solidFill>
                  <a:srgbClr val="FF0080"/>
                </a:solidFill>
                <a:latin typeface="Consolas"/>
                <a:cs typeface="Consolas"/>
              </a:rPr>
              <a:t>s.split</a:t>
            </a:r>
            <a:r>
              <a:rPr lang="en-US" sz="3800" dirty="0">
                <a:solidFill>
                  <a:srgbClr val="FF0080"/>
                </a:solidFill>
                <a:latin typeface="Consolas"/>
                <a:cs typeface="Consolas"/>
              </a:rPr>
              <a:t>(‘\t’</a:t>
            </a:r>
            <a:r>
              <a:rPr lang="en-US" sz="3800" dirty="0" smtClean="0">
                <a:solidFill>
                  <a:srgbClr val="FF0080"/>
                </a:solidFill>
                <a:latin typeface="Consolas"/>
                <a:cs typeface="Consolas"/>
              </a:rPr>
              <a:t>)[2]</a:t>
            </a:r>
            <a:r>
              <a:rPr lang="en-US" sz="3800" dirty="0" smtClean="0">
                <a:latin typeface="Consolas"/>
                <a:cs typeface="Consolas"/>
              </a:rPr>
              <a:t>)</a:t>
            </a:r>
            <a:endParaRPr lang="en-US" sz="3800" dirty="0">
              <a:latin typeface="Consolas"/>
              <a:cs typeface="Consolas"/>
            </a:endParaRPr>
          </a:p>
          <a:p>
            <a:r>
              <a:rPr lang="en-US" sz="3800" dirty="0">
                <a:latin typeface="Consolas"/>
                <a:cs typeface="Consolas"/>
              </a:rPr>
              <a:t>                       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647888" y="9220200"/>
            <a:ext cx="18894128" cy="1743948"/>
            <a:chOff x="1039465" y="4756967"/>
            <a:chExt cx="5107436" cy="653233"/>
          </a:xfrm>
        </p:grpSpPr>
        <p:sp>
          <p:nvSpPr>
            <p:cNvPr id="10" name="Rounded Rectangle 9"/>
            <p:cNvSpPr/>
            <p:nvPr/>
          </p:nvSpPr>
          <p:spPr>
            <a:xfrm>
              <a:off x="1039465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4300" dirty="0" err="1"/>
                <a:t>HadoopRDD</a:t>
              </a:r>
              <a:endParaRPr lang="en-US" sz="4300" dirty="0"/>
            </a:p>
            <a:p>
              <a:pPr algn="ctr"/>
              <a:r>
                <a:rPr lang="en-US" sz="3900" dirty="0"/>
                <a:t>path = </a:t>
              </a:r>
              <a:r>
                <a:rPr lang="en-US" sz="3900" dirty="0" err="1"/>
                <a:t>hdfs</a:t>
              </a:r>
              <a:r>
                <a:rPr lang="en-US" sz="3900" dirty="0"/>
                <a:t>://…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356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4300" dirty="0" err="1"/>
                <a:t>FilteredRDD</a:t>
              </a:r>
              <a:endParaRPr lang="en-US" sz="4300" dirty="0"/>
            </a:p>
            <a:p>
              <a:pPr algn="ctr"/>
              <a:r>
                <a:rPr lang="en-US" sz="3900" dirty="0" err="1"/>
                <a:t>func</a:t>
              </a:r>
              <a:r>
                <a:rPr lang="en-US" sz="3900" dirty="0"/>
                <a:t> </a:t>
              </a:r>
              <a:r>
                <a:rPr lang="en-US" sz="3900" dirty="0" smtClean="0"/>
                <a:t>= contains</a:t>
              </a:r>
              <a:r>
                <a:rPr lang="en-US" sz="3900" dirty="0"/>
                <a:t>(...)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47661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4300" dirty="0" err="1"/>
                <a:t>MappedRDD</a:t>
              </a:r>
              <a:endParaRPr lang="en-US" sz="4300" dirty="0"/>
            </a:p>
            <a:p>
              <a:pPr algn="ctr"/>
              <a:r>
                <a:rPr lang="en-US" sz="3900" dirty="0" err="1"/>
                <a:t>func</a:t>
              </a:r>
              <a:r>
                <a:rPr lang="en-US" sz="3900" dirty="0"/>
                <a:t> = </a:t>
              </a:r>
              <a:r>
                <a:rPr lang="en-US" sz="3900" dirty="0" smtClean="0"/>
                <a:t>split</a:t>
              </a:r>
              <a:r>
                <a:rPr lang="en-US" sz="3900" dirty="0"/>
                <a:t>(…</a:t>
              </a:r>
              <a:r>
                <a:rPr lang="en-US" sz="3900" dirty="0" smtClean="0"/>
                <a:t>)</a:t>
              </a:r>
              <a:endParaRPr lang="en-US" sz="3900" dirty="0"/>
            </a:p>
          </p:txBody>
        </p:sp>
        <p:cxnSp>
          <p:nvCxnSpPr>
            <p:cNvPr id="21" name="Straight Arrow Connector 20"/>
            <p:cNvCxnSpPr>
              <a:stCxn id="11" idx="1"/>
              <a:endCxn id="10" idx="3"/>
            </p:cNvCxnSpPr>
            <p:nvPr/>
          </p:nvCxnSpPr>
          <p:spPr>
            <a:xfrm rot="10800000">
              <a:off x="2438705" y="5083584"/>
              <a:ext cx="454858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1"/>
              <a:endCxn id="11" idx="3"/>
            </p:cNvCxnSpPr>
            <p:nvPr/>
          </p:nvCxnSpPr>
          <p:spPr>
            <a:xfrm rot="10800000">
              <a:off x="4292803" y="5083584"/>
              <a:ext cx="454858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430343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 l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ligh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l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 l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ligh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l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3155</TotalTime>
  <Pages>0</Pages>
  <Words>2237</Words>
  <Characters>0</Characters>
  <Application>Microsoft Macintosh PowerPoint</Application>
  <PresentationFormat>Custom</PresentationFormat>
  <Lines>0</Lines>
  <Paragraphs>508</Paragraphs>
  <Slides>58</Slides>
  <Notes>17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Title &amp; Subtitle light</vt:lpstr>
      <vt:lpstr>Title &amp; Bullets light</vt:lpstr>
      <vt:lpstr>Parallel Programming With Spark</vt:lpstr>
      <vt:lpstr>What is Spark?</vt:lpstr>
      <vt:lpstr>How to Run It</vt:lpstr>
      <vt:lpstr>Languages</vt:lpstr>
      <vt:lpstr>Outline</vt:lpstr>
      <vt:lpstr>Key Idea</vt:lpstr>
      <vt:lpstr>Operations</vt:lpstr>
      <vt:lpstr>Example: Mining Console Logs</vt:lpstr>
      <vt:lpstr>RDD Fault Tolerance</vt:lpstr>
      <vt:lpstr>Fault Recovery Test</vt:lpstr>
      <vt:lpstr>Behavior with Less RAM</vt:lpstr>
      <vt:lpstr>Spark in Java and Scala</vt:lpstr>
      <vt:lpstr>Which Language Should I Use?</vt:lpstr>
      <vt:lpstr>Scala Cheat Sheet</vt:lpstr>
      <vt:lpstr>Outline</vt:lpstr>
      <vt:lpstr>Learning Spark</vt:lpstr>
      <vt:lpstr>First Stop: SparkContext</vt:lpstr>
      <vt:lpstr>Creating RDDs</vt:lpstr>
      <vt:lpstr>Basic Transformations</vt:lpstr>
      <vt:lpstr>Basic Actions</vt:lpstr>
      <vt:lpstr>Working with Key-Value Pairs</vt:lpstr>
      <vt:lpstr>Some Key-Value Operations</vt:lpstr>
      <vt:lpstr>Example: Word Count</vt:lpstr>
      <vt:lpstr>Multiple Datasets</vt:lpstr>
      <vt:lpstr>Controlling the Level of Parallelism</vt:lpstr>
      <vt:lpstr>Using Local Variables</vt:lpstr>
      <vt:lpstr>Closure Mishap Example</vt:lpstr>
      <vt:lpstr>More Details</vt:lpstr>
      <vt:lpstr>Outline</vt:lpstr>
      <vt:lpstr>Software Components</vt:lpstr>
      <vt:lpstr>Task Scheduler</vt:lpstr>
      <vt:lpstr>Hadoop Compatibility</vt:lpstr>
      <vt:lpstr>Outline</vt:lpstr>
      <vt:lpstr>Build Spark</vt:lpstr>
      <vt:lpstr>Add Spark to Your Project</vt:lpstr>
      <vt:lpstr>Create a SparkContext</vt:lpstr>
      <vt:lpstr>Complete App: Scala</vt:lpstr>
      <vt:lpstr>Complete App: Python</vt:lpstr>
      <vt:lpstr>Example: PageRank</vt:lpstr>
      <vt:lpstr>Why PageRank?</vt:lpstr>
      <vt:lpstr>Basic Idea</vt:lpstr>
      <vt:lpstr>Algorithm</vt:lpstr>
      <vt:lpstr>Algorithm</vt:lpstr>
      <vt:lpstr>Algorithm</vt:lpstr>
      <vt:lpstr>Algorithm</vt:lpstr>
      <vt:lpstr>Algorithm</vt:lpstr>
      <vt:lpstr>Algorithm</vt:lpstr>
      <vt:lpstr>Scala Implementation</vt:lpstr>
      <vt:lpstr>Python Implementation</vt:lpstr>
      <vt:lpstr>PageRank Performance</vt:lpstr>
      <vt:lpstr>Other Iterative Algorithms</vt:lpstr>
      <vt:lpstr>Outline</vt:lpstr>
      <vt:lpstr>Local Mode</vt:lpstr>
      <vt:lpstr>Private Cluster</vt:lpstr>
      <vt:lpstr>Amazon EC2</vt:lpstr>
      <vt:lpstr>Viewing Logs</vt:lpstr>
      <vt:lpstr>Community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vignan</cp:lastModifiedBy>
  <cp:revision>260</cp:revision>
  <dcterms:modified xsi:type="dcterms:W3CDTF">2017-12-08T10:54:58Z</dcterms:modified>
</cp:coreProperties>
</file>