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1"/>
  </p:notesMasterIdLst>
  <p:sldIdLst>
    <p:sldId id="256" r:id="rId5"/>
    <p:sldId id="257" r:id="rId6"/>
    <p:sldId id="258" r:id="rId7"/>
    <p:sldId id="298" r:id="rId8"/>
    <p:sldId id="299" r:id="rId9"/>
    <p:sldId id="261" r:id="rId10"/>
    <p:sldId id="300" r:id="rId11"/>
    <p:sldId id="263" r:id="rId12"/>
    <p:sldId id="301" r:id="rId13"/>
    <p:sldId id="265" r:id="rId14"/>
    <p:sldId id="266" r:id="rId15"/>
    <p:sldId id="267" r:id="rId16"/>
    <p:sldId id="268" r:id="rId17"/>
    <p:sldId id="269" r:id="rId18"/>
    <p:sldId id="272" r:id="rId19"/>
    <p:sldId id="304" r:id="rId20"/>
    <p:sldId id="305" r:id="rId21"/>
    <p:sldId id="306" r:id="rId22"/>
    <p:sldId id="307" r:id="rId23"/>
    <p:sldId id="308" r:id="rId24"/>
    <p:sldId id="309" r:id="rId25"/>
    <p:sldId id="274" r:id="rId26"/>
    <p:sldId id="275" r:id="rId27"/>
    <p:sldId id="310" r:id="rId28"/>
    <p:sldId id="276" r:id="rId29"/>
    <p:sldId id="277" r:id="rId30"/>
    <p:sldId id="279" r:id="rId31"/>
    <p:sldId id="311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8492314-820B-4FE0-9336-4BEF9273DAB0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B8AD0B6-184D-4A6A-88E1-2D06CE74359E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9A944D-2DB3-48CC-A16E-54A70CD0B513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Write pig latin job is as simple as writing sql queries, for complex cases, the developers can integrate user defined function into the pig statements. 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88DE96F-3F8B-4AC6-BC2F-50087E14090A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Accelerate development process, many company such as Yahoo, Twitter, using Pig Latin to process large scale data. 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030840-6688-480D-928A-96069C1764B2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Pig is used for processing large scale data sets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E77DA3F-577D-46DF-9810-804384FFCBBC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Inner join, out join, exclusive, inclusive; User defined functions (UDFs) can be written for column transformation (TOUPPER), or aggregation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latin typeface="Arial"/>
              </a:rPr>
              <a:t>Merge join; skewed join; replicated join; spare-marge join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A050B5-82A0-4336-81DD-0090206234F3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Map a set of keyval pair; A Pig relation is a bag of tuples. A Pig relation is similar to a table in a relational database, where the tuples in the bag correspond to the rows in a table. Unlike a relational table, however, Pig relations don't require that every tuple contain the same number of fields or that the fields in the same position (column) have the same type.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0224CF-BE92-4DE6-BC0A-693BA5E8582B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There are more than 20 Pig operations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E5E780-8D04-4A7A-81EF-3059E3529ED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DBF4804-F0E1-49E1-958A-F4B6102703F4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Push results to stand output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E1BFE-07DD-4219-B285-D658BBFE1E28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4" name="Picture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305840" y="6495480"/>
            <a:ext cx="1836360" cy="360000"/>
          </a:xfrm>
          <a:prstGeom prst="rect">
            <a:avLst/>
          </a:prstGeom>
          <a:ln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305840" y="6495480"/>
            <a:ext cx="1836360" cy="360000"/>
          </a:xfrm>
          <a:prstGeom prst="rect">
            <a:avLst/>
          </a:prstGeom>
          <a:ln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33520" y="1905120"/>
            <a:ext cx="7542000" cy="12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PIG</a:t>
            </a:r>
            <a:endParaRPr lang="en-IN" sz="4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85800" y="3581280"/>
            <a:ext cx="6459840" cy="83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3600"/>
            <a:ext cx="8228880" cy="51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PHILOSOPHY</a:t>
            </a:r>
            <a:endParaRPr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57120" y="857160"/>
            <a:ext cx="8228880" cy="21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Pigs Eat Anything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Pig can process different kinds of data such as structured data and unstructured data.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Pigs Live Anywhere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Pig not only processes files in HDFS, it also processes files in other sources such as files in the local file system.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Pigs are Domestic Animals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Pig allows you to develop user-defined functions and the same can be included in the script for complex operations.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Pigs Fly: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Pig processes data quickly.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590800" y="3810000"/>
            <a:ext cx="2743200" cy="2390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C000"/>
                </a:solidFill>
                <a:latin typeface="Arial"/>
                <a:ea typeface="DejaVu Sans"/>
              </a:rPr>
              <a:t>Pig Philosophy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371600" y="4191000"/>
            <a:ext cx="1590720" cy="15001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rial"/>
                <a:ea typeface="DejaVu Sans"/>
              </a:rPr>
              <a:t>Pigs are domestic animals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048000" y="5305320"/>
            <a:ext cx="1719240" cy="15526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rial"/>
                <a:ea typeface="DejaVu Sans"/>
              </a:rPr>
              <a:t>Pigs live anywhere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3200400" y="3124200"/>
            <a:ext cx="1571400" cy="145692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rial"/>
                <a:ea typeface="DejaVu Sans"/>
              </a:rPr>
              <a:t>Pigs Fly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4953000" y="4343400"/>
            <a:ext cx="1600200" cy="15664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rial"/>
                <a:ea typeface="DejaVu Sans"/>
              </a:rPr>
              <a:t>Pigs eat anything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857240" y="3857760"/>
            <a:ext cx="5786280" cy="1856880"/>
          </a:xfrm>
          <a:prstGeom prst="rect">
            <a:avLst/>
          </a:prstGeom>
          <a:noFill/>
          <a:ln w="25560">
            <a:solidFill>
              <a:srgbClr val="3A5F8B"/>
            </a:solidFill>
            <a:custDash>
              <a:ds d="284000" sp="213000"/>
            </a:custDash>
            <a:round/>
          </a:ln>
        </p:spPr>
      </p:sp>
      <p:sp>
        <p:nvSpPr>
          <p:cNvPr id="184" name="TextShape 2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 FOR PIG-ETL PROCESSING</a:t>
            </a:r>
            <a:endParaRPr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57200" y="1604520"/>
            <a:ext cx="8228880" cy="17528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Pig is widely used for ETL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(Extract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Transform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Load)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Pigs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can extract data from different sources such as ERP,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Accounting,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Flat files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makes use of various operators to perform transformations on the data and subsequently loads in into data warehouse.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500040" y="3714840"/>
            <a:ext cx="999720" cy="6426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rial"/>
                <a:ea typeface="DejaVu Sans"/>
              </a:rPr>
              <a:t>ERP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00040" y="5429160"/>
            <a:ext cx="999720" cy="6426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rial"/>
                <a:ea typeface="DejaVu Sans"/>
              </a:rPr>
              <a:t>Flat Files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500040" y="4572000"/>
            <a:ext cx="999720" cy="64260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rial"/>
                <a:ea typeface="DejaVu Sans"/>
              </a:rPr>
              <a:t>Accounting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2071800" y="4214880"/>
            <a:ext cx="1213920" cy="856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FF00"/>
                </a:solidFill>
                <a:latin typeface="Arial"/>
                <a:ea typeface="DejaVu Sans"/>
              </a:rPr>
              <a:t>Data Validation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6215040" y="4357800"/>
            <a:ext cx="1142640" cy="6426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FF00"/>
                </a:solidFill>
                <a:latin typeface="Arial"/>
                <a:ea typeface="DejaVu Sans"/>
              </a:rPr>
              <a:t>Encode Value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4857840" y="4357800"/>
            <a:ext cx="1213920" cy="99972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FF00"/>
                </a:solidFill>
                <a:latin typeface="Arial"/>
                <a:ea typeface="DejaVu Sans"/>
              </a:rPr>
              <a:t>Removal of duplicates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3500280" y="4357800"/>
            <a:ext cx="1142640" cy="6426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FF00"/>
                </a:solidFill>
                <a:latin typeface="Arial"/>
                <a:ea typeface="DejaVu Sans"/>
              </a:rPr>
              <a:t>Fixing errors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7929720" y="4071960"/>
            <a:ext cx="999720" cy="2214360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rial"/>
                <a:ea typeface="DejaVu Sans"/>
              </a:rPr>
              <a:t>Data Warehouse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4" name="CustomShape 12"/>
          <p:cNvSpPr/>
          <p:nvPr/>
        </p:nvSpPr>
        <p:spPr>
          <a:xfrm>
            <a:off x="1500120" y="4036320"/>
            <a:ext cx="356760" cy="2498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95" name="CustomShape 13"/>
          <p:cNvSpPr/>
          <p:nvPr/>
        </p:nvSpPr>
        <p:spPr>
          <a:xfrm flipV="1">
            <a:off x="1428840" y="5428080"/>
            <a:ext cx="428400" cy="2854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  <p:sp>
        <p:nvSpPr>
          <p:cNvPr id="196" name="CustomShape 14"/>
          <p:cNvSpPr/>
          <p:nvPr/>
        </p:nvSpPr>
        <p:spPr>
          <a:xfrm>
            <a:off x="1428840" y="4786200"/>
            <a:ext cx="428400" cy="10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type="arrow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Word Count using </a:t>
            </a:r>
            <a:r>
              <a:rPr lang="en-IN" sz="4400" b="1" dirty="0" err="1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MapReduce</a:t>
            </a:r>
            <a:endParaRPr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8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1447920"/>
            <a:ext cx="3579480" cy="4798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9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40720" y="1447920"/>
            <a:ext cx="4078440" cy="42829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Word Count using Pig</a:t>
            </a:r>
            <a:endParaRPr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85800" y="2109960"/>
            <a:ext cx="7999200" cy="344232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Lines=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LOAD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‘input/hadoop.log’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AS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(line: chararray); 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Words =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FOREACH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Lines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GENERATE 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FLATTEN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TOKENIZE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(line))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AS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word;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Groups =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GROUP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Words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BY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word;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Counts =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FOREACH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Groups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GENERATE  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group,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COUNT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(Words);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Results =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ORDER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Words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BY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Counts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DESC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Top5 =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LIMIT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Results 5;</a:t>
            </a:r>
            <a:endParaRPr/>
          </a:p>
          <a:p>
            <a:pPr>
              <a:lnSpc>
                <a:spcPct val="100000"/>
              </a:lnSpc>
            </a:pP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STORE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Top5 </a:t>
            </a:r>
            <a:r>
              <a:rPr lang="en-IN" sz="2000">
                <a:solidFill>
                  <a:srgbClr val="FF0000"/>
                </a:solidFill>
                <a:latin typeface="Calibri"/>
                <a:ea typeface="DejaVu Sans"/>
              </a:rPr>
              <a:t>INTO</a:t>
            </a: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 /output/top5words;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0040" y="142920"/>
            <a:ext cx="8227800" cy="65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Pig Highlights</a:t>
            </a:r>
            <a:endParaRPr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71320" y="785880"/>
            <a:ext cx="8227800" cy="4881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lang="en-IN" sz="2800" dirty="0" smtClean="0">
              <a:solidFill>
                <a:srgbClr val="000000"/>
              </a:solidFill>
              <a:latin typeface="Times New Roman" pitchFamily="18" charset="0"/>
              <a:ea typeface="DejaVu Sans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UDFs </a:t>
            </a: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can be written to take advantage of the combiner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Four join implementations are built in 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Writing load and store functions is easy once an </a:t>
            </a:r>
            <a:r>
              <a:rPr lang="en-IN" sz="2800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InputFormat</a:t>
            </a: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and </a:t>
            </a:r>
            <a:r>
              <a:rPr lang="en-IN" sz="2800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OutputFormat</a:t>
            </a: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exist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Multi-query: pig will combine certain types of operations together in a single pipeline to reduce the number of times data is scanned.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Order by provides total ordering across reducers in a balanced way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Piggybank, a collection of user contributed UDFs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Latin 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457200" y="1357200"/>
            <a:ext cx="8228880" cy="47858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lang="en-IN" sz="2800" dirty="0" smtClean="0">
              <a:latin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 smtClean="0">
                <a:latin typeface="Times New Roman"/>
              </a:rPr>
              <a:t>Pig </a:t>
            </a:r>
            <a:r>
              <a:rPr lang="en-IN" sz="2800" dirty="0">
                <a:latin typeface="Times New Roman"/>
              </a:rPr>
              <a:t>Latin statements are basic constructs to process data using pig.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latin typeface="Times New Roman"/>
              </a:rPr>
              <a:t>Pig </a:t>
            </a:r>
            <a:r>
              <a:rPr lang="en-IN" sz="2800" dirty="0" err="1">
                <a:latin typeface="Times New Roman"/>
              </a:rPr>
              <a:t>latin</a:t>
            </a:r>
            <a:r>
              <a:rPr lang="en-IN" sz="2800" dirty="0">
                <a:latin typeface="Times New Roman"/>
              </a:rPr>
              <a:t> statement is an operator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latin typeface="Times New Roman"/>
              </a:rPr>
              <a:t>An operator in Pig </a:t>
            </a:r>
            <a:r>
              <a:rPr lang="en-IN" sz="2800" dirty="0" err="1">
                <a:latin typeface="Times New Roman"/>
              </a:rPr>
              <a:t>latin</a:t>
            </a:r>
            <a:r>
              <a:rPr lang="en-IN" sz="2800" dirty="0">
                <a:latin typeface="Times New Roman"/>
              </a:rPr>
              <a:t> takes a </a:t>
            </a:r>
            <a:r>
              <a:rPr lang="en-IN" sz="2800" dirty="0" smtClean="0">
                <a:latin typeface="Times New Roman"/>
              </a:rPr>
              <a:t>relation </a:t>
            </a:r>
            <a:r>
              <a:rPr lang="en-IN" sz="2800" dirty="0">
                <a:latin typeface="Times New Roman"/>
              </a:rPr>
              <a:t>as input and yields another relation as output.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latin typeface="Times New Roman"/>
              </a:rPr>
              <a:t>Pig </a:t>
            </a:r>
            <a:r>
              <a:rPr lang="en-IN" sz="2800" dirty="0" err="1">
                <a:latin typeface="Times New Roman"/>
              </a:rPr>
              <a:t>latin</a:t>
            </a:r>
            <a:r>
              <a:rPr lang="en-IN" sz="2800" dirty="0">
                <a:latin typeface="Times New Roman"/>
              </a:rPr>
              <a:t> statements include schemas and expressions to process data.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800" dirty="0">
                <a:latin typeface="Times New Roman"/>
              </a:rPr>
              <a:t>Pig </a:t>
            </a:r>
            <a:r>
              <a:rPr lang="en-IN" sz="2800" dirty="0" err="1">
                <a:latin typeface="Times New Roman"/>
              </a:rPr>
              <a:t>latin</a:t>
            </a:r>
            <a:r>
              <a:rPr lang="en-IN" sz="2800" dirty="0">
                <a:latin typeface="Times New Roman"/>
              </a:rPr>
              <a:t> statements should end with a semi-colon.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Latin Statements:</a:t>
            </a: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Latin Statements are generally ordered as follows: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LOAD statement that reads data from the file system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Series of statements to perform transformations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DUMP or STORE to display/store result.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Sample Pig Latin script to load, filter and store “student” data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load ‘student’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name,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filter A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4.0;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generate UPPER (name);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STORE A INTO 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myreport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Latin: Comments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types of comments are supported: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line comments that begin with “--”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Multiline comments that begin with “/* and end with  */ 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Latin: Case Sensitivity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Keywords are not case sensitive such as LOAD, STORE, GROUP, FOREACH, DUMP etc.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Relations and paths are case-sensitive.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names are case sensitive such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PigStorage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COUNT.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Operators in Pig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atin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819400"/>
          <a:ext cx="6096000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752600"/>
                <a:gridCol w="1295400"/>
              </a:tblGrid>
              <a:tr h="587008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</a:tr>
              <a:tr h="1013192">
                <a:tc>
                  <a:txBody>
                    <a:bodyPr/>
                    <a:lstStyle/>
                    <a:p>
                      <a:r>
                        <a:rPr lang="en-US" dirty="0" smtClean="0"/>
                        <a:t>+ , - , *, / ,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 , !=, &lt; , &gt;, &lt;= ,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NULL, </a:t>
                      </a:r>
                    </a:p>
                    <a:p>
                      <a:r>
                        <a:rPr lang="en-US" dirty="0" smtClean="0"/>
                        <a:t>IS 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AND, OR, NOT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</a:t>
            </a:r>
            <a:endParaRPr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524000"/>
            <a:ext cx="8228880" cy="46906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796280"/>
          </a:xfr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Apache Pig is a platform for data analysis.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be alternative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Programming.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Pig was developed as a research project at Yahoo.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Framework for analyzing large un-structured and semi-structured data on top of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Hadoop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Pig Engine Parses, compiles Pig Latin scripts into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MapReduce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jobs run on top of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Hadoop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Pig Latin is declarative, SQL-like language; the high level language interface for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Hadoop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1000" y="0"/>
            <a:ext cx="822816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Data Types</a:t>
            </a:r>
            <a:endParaRPr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914400"/>
            <a:ext cx="8228160" cy="563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Simple/Scalar  Data Types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chararray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Bytearry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 </a:t>
            </a: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 Types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bags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I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Field is a piece of data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an ordered set of fields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Bag is a collection of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Relation is a bag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Pig</a:t>
            </a:r>
            <a:endParaRPr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Accessing approaches: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Batch mode: submit a script directly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Interactive mode: Grunt, the pig shell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PigServer</a:t>
            </a: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Java class, a JDBC like interface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lang="en-I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mode: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 mode:  pig –x </a:t>
            </a:r>
            <a:r>
              <a:rPr lang="en-I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 filename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mode: pig –x </a:t>
            </a:r>
            <a:r>
              <a:rPr lang="en-IN" sz="2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I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/ pig filename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Pig Operations</a:t>
            </a:r>
            <a:endParaRPr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 dirty="0" smtClean="0">
                <a:solidFill>
                  <a:srgbClr val="000000"/>
                </a:solidFill>
                <a:latin typeface="Calibri"/>
                <a:ea typeface="DejaVu Sans"/>
              </a:rPr>
              <a:t>Loading 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LOAD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 loads input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Lines=</a:t>
            </a: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LOAD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 ‘input/access.log’ AS (line: </a:t>
            </a:r>
            <a:r>
              <a:rPr lang="en-IN" sz="2200" dirty="0" err="1">
                <a:solidFill>
                  <a:srgbClr val="000000"/>
                </a:solidFill>
                <a:latin typeface="Calibri"/>
                <a:ea typeface="DejaVu Sans"/>
              </a:rPr>
              <a:t>chararray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);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Projection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FOREACH</a:t>
            </a:r>
            <a:r>
              <a:rPr lang="en-IN" sz="2200" dirty="0">
                <a:solidFill>
                  <a:srgbClr val="00B0F0"/>
                </a:solidFill>
                <a:latin typeface="Calibri"/>
                <a:ea typeface="DejaVu Sans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… </a:t>
            </a: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GENERTE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 … (similar to SELECT)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takes a set of expressions and applies them to every record.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Grouping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GROUP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 collects together records with the same key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Dump/Store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DUMP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 displays</a:t>
            </a: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results to screen</a:t>
            </a: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, STORE </a:t>
            </a: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save results to file system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200" dirty="0">
                <a:solidFill>
                  <a:srgbClr val="000000"/>
                </a:solidFill>
                <a:latin typeface="Calibri"/>
                <a:ea typeface="DejaVu Sans"/>
              </a:rPr>
              <a:t>Aggregation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200" dirty="0">
                <a:solidFill>
                  <a:srgbClr val="FF0000"/>
                </a:solidFill>
                <a:latin typeface="Calibri"/>
                <a:ea typeface="DejaVu Sans"/>
              </a:rPr>
              <a:t>AVG, COUNT,  MAX,  MIN,  SUM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Pig Operations</a:t>
            </a:r>
            <a:endParaRPr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1523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Pig Data Loader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FF0000"/>
                </a:solidFill>
                <a:latin typeface="Calibri"/>
                <a:ea typeface="DejaVu Sans"/>
              </a:rPr>
              <a:t>PigStorage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: loads/stores relations using field-delimited text format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FF0000"/>
                </a:solidFill>
                <a:latin typeface="Calibri"/>
                <a:ea typeface="DejaVu Sans"/>
              </a:rPr>
              <a:t>TextLoader</a:t>
            </a: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: loads relations from a plain-text format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BinStorage:loads/stores relations from or to binary files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>
                <a:solidFill>
                  <a:srgbClr val="000000"/>
                </a:solidFill>
                <a:latin typeface="Calibri"/>
                <a:ea typeface="DejaVu Sans"/>
              </a:rPr>
              <a:t>PigDump: stores relations by writing the toString() representation of tuples, one per line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426400" y="2880000"/>
            <a:ext cx="6500520" cy="9111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students =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load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'student.txt'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using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PigStorage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('\t')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                             as ( name:chararray, age:int, gpa:double);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36240" y="2880000"/>
            <a:ext cx="1966680" cy="9349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(John,18,4.0F)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(Mary,19,3.8F)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(Bill,20,3.9F)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FILTER: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to select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a relation based on specified conditions.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those student where GPA is &gt; than 4.0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A= load ‘/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pigdemo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/student.tsv’ as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= filter A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4.0;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DUMP B;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CustomShape 1"/>
          <p:cNvSpPr/>
          <p:nvPr/>
        </p:nvSpPr>
        <p:spPr>
          <a:xfrm>
            <a:off x="381000" y="1981200"/>
            <a:ext cx="8227800" cy="396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FOREACH: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used to make data transformations based on columns of data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the name of all students in uppercase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A= load ‘/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pigdemo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/student.tsv’ as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generate UPPER (name);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DUMP B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04800" y="1676400"/>
            <a:ext cx="83812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DISTINCT: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used to remove duplicate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In Pig, DISTINCT operator works on the entire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not on individual fields.</a:t>
            </a:r>
          </a:p>
          <a:p>
            <a:endParaRPr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remove duplicate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students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A= load ‘/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pigdemo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/student.tsv’ as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 = DISTINCT A;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DUMP B;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GROUP: </a:t>
            </a:r>
            <a:r>
              <a:rPr lang="en-IN" sz="2400" dirty="0" smtClean="0">
                <a:latin typeface="Times New Roman" pitchFamily="18" charset="0"/>
                <a:ea typeface="DejaVu Sans"/>
                <a:cs typeface="Times New Roman" pitchFamily="18" charset="0"/>
              </a:rPr>
              <a:t>It is used to group data.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Group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of students based on their GPA.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A= load ‘/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pigdemo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/student.tsv’ as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B= GROUP A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DUMP B;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 smtClean="0"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LIMIT: </a:t>
            </a:r>
            <a:r>
              <a:rPr lang="en-IN" sz="2400" dirty="0" smtClean="0">
                <a:latin typeface="Times New Roman" pitchFamily="18" charset="0"/>
                <a:ea typeface="DejaVu Sans"/>
                <a:cs typeface="Times New Roman" pitchFamily="18" charset="0"/>
              </a:rPr>
              <a:t>It is used to limit the number of output </a:t>
            </a:r>
            <a:r>
              <a:rPr lang="en-IN" sz="2400" dirty="0" err="1" smtClean="0">
                <a:latin typeface="Times New Roman" pitchFamily="18" charset="0"/>
                <a:ea typeface="DejaVu Sans"/>
                <a:cs typeface="Times New Roman" pitchFamily="18" charset="0"/>
              </a:rPr>
              <a:t>tuples</a:t>
            </a:r>
            <a:r>
              <a:rPr lang="en-IN" sz="2400" dirty="0" smtClean="0">
                <a:latin typeface="Times New Roman" pitchFamily="18" charset="0"/>
                <a:ea typeface="DejaVu Sans"/>
                <a:cs typeface="Times New Roman" pitchFamily="18" charset="0"/>
              </a:rPr>
              <a:t>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Display the first 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 the ‘student’ relation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Student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A= load ‘/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pigdemo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/student.tsv’ as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rollno:int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	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name:chararray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gpa:float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= LIMIT A 3;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DUMP B;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3200" dirty="0" smtClean="0"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>
                <a:solidFill>
                  <a:srgbClr val="4F81BD"/>
                </a:solidFill>
                <a:latin typeface="Calibri"/>
                <a:ea typeface="DejaVu Sans"/>
              </a:rPr>
              <a:t>Pig Operations – Dump&amp;Store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457200" y="144792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FF0000"/>
                </a:solidFill>
                <a:latin typeface="Calibri"/>
                <a:ea typeface="DejaVu Sans"/>
              </a:rPr>
              <a:t>DUMP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 Operator: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display output results, will always trigger execution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 dirty="0">
                <a:solidFill>
                  <a:srgbClr val="FF0000"/>
                </a:solidFill>
                <a:latin typeface="Calibri"/>
                <a:ea typeface="DejaVu Sans"/>
              </a:rPr>
              <a:t>STORE</a:t>
            </a:r>
            <a:r>
              <a:rPr lang="en-IN" sz="3200" dirty="0">
                <a:solidFill>
                  <a:srgbClr val="000000"/>
                </a:solidFill>
                <a:latin typeface="Calibri"/>
                <a:ea typeface="DejaVu Sans"/>
              </a:rPr>
              <a:t> Operator: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800" dirty="0">
                <a:solidFill>
                  <a:srgbClr val="000000"/>
                </a:solidFill>
                <a:latin typeface="Calibri"/>
                <a:ea typeface="DejaVu Sans"/>
              </a:rPr>
              <a:t>Pig will parse entire script prior to writing for efficiency purposes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838200" y="3962400"/>
            <a:ext cx="7084800" cy="255708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A = LOAD ‘input/pig/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DejaVu Sans"/>
              </a:rPr>
              <a:t>multiquery</a:t>
            </a: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/A’;</a:t>
            </a:r>
            <a:endParaRPr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B = FILTER A by $1 == “apple”;</a:t>
            </a:r>
            <a:endParaRPr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C = FILTER A by $1 == “apple”;</a:t>
            </a:r>
            <a:endParaRPr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SOTRE B INTO “output/b”</a:t>
            </a:r>
            <a:endParaRPr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STORE C INTO “output/c”</a:t>
            </a:r>
            <a:endParaRPr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Relations B&amp;C both derived from A</a:t>
            </a:r>
            <a:endParaRPr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Prior this would create two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DejaVu Sans"/>
              </a:rPr>
              <a:t>MapReduce</a:t>
            </a: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 jobs</a:t>
            </a:r>
            <a:endParaRPr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Pig will now create one </a:t>
            </a:r>
            <a:r>
              <a:rPr lang="en-IN" dirty="0" err="1">
                <a:solidFill>
                  <a:srgbClr val="000000"/>
                </a:solidFill>
                <a:latin typeface="Calibri"/>
                <a:ea typeface="DejaVu Sans"/>
              </a:rPr>
              <a:t>MapReduce</a:t>
            </a:r>
            <a:r>
              <a:rPr lang="en-IN" dirty="0">
                <a:solidFill>
                  <a:srgbClr val="000000"/>
                </a:solidFill>
                <a:latin typeface="Calibri"/>
                <a:ea typeface="DejaVu Sans"/>
              </a:rPr>
              <a:t> job with output results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FF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What is Pig</a:t>
            </a:r>
            <a:endParaRPr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9720" y="1370160"/>
            <a:ext cx="7618320" cy="479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15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010280" y="251640"/>
            <a:ext cx="1526760" cy="1017000"/>
          </a:xfrm>
          <a:prstGeom prst="rect">
            <a:avLst/>
          </a:prstGeom>
          <a:ln>
            <a:noFill/>
          </a:ln>
        </p:spPr>
      </p:pic>
      <p:pic>
        <p:nvPicPr>
          <p:cNvPr id="158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2362200"/>
            <a:ext cx="6400800" cy="358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FILTER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/>
            <a:r>
              <a:rPr lang="en-IN" sz="2400">
                <a:latin typeface="Arial"/>
              </a:rPr>
              <a:t>It is used to select tuples from a relation based on specified conditions.</a:t>
            </a:r>
            <a:endParaRPr/>
          </a:p>
          <a:p>
            <a:pPr algn="just"/>
            <a:endParaRPr/>
          </a:p>
          <a:p>
            <a:pPr algn="just"/>
            <a:r>
              <a:rPr lang="en-IN" sz="2400">
                <a:latin typeface="Arial"/>
              </a:rPr>
              <a:t>To find the tuples of students whose gpa is greater than 4.0</a:t>
            </a:r>
            <a:endParaRPr/>
          </a:p>
          <a:p>
            <a:pPr algn="just"/>
            <a:r>
              <a:rPr lang="en-IN" sz="2400">
                <a:latin typeface="Arial"/>
              </a:rPr>
              <a:t>Student(rollno:int,name: chararray,gpa:float)</a:t>
            </a:r>
            <a:endParaRPr/>
          </a:p>
          <a:p>
            <a:pPr algn="just"/>
            <a:endParaRPr/>
          </a:p>
          <a:p>
            <a:pPr algn="just"/>
            <a:r>
              <a:rPr lang="en-IN" sz="2400">
                <a:latin typeface="Arial"/>
              </a:rPr>
              <a:t>A=load ‘students.tsv’ as (rollno:int,name:chararray,gpa:float);</a:t>
            </a:r>
            <a:endParaRPr/>
          </a:p>
          <a:p>
            <a:pPr algn="just"/>
            <a:r>
              <a:rPr lang="en-IN" sz="2400">
                <a:latin typeface="Arial"/>
              </a:rPr>
              <a:t>B= filter A by gpa&gt;4.0;</a:t>
            </a:r>
            <a:endParaRPr/>
          </a:p>
          <a:p>
            <a:pPr algn="just"/>
            <a:r>
              <a:rPr lang="en-IN" sz="2400">
                <a:latin typeface="Arial"/>
              </a:rPr>
              <a:t>DUMP B;</a:t>
            </a:r>
            <a:endParaRPr/>
          </a:p>
          <a:p>
            <a:pPr algn="just"/>
            <a:r>
              <a:rPr lang="en-IN" sz="2400">
                <a:latin typeface="Arial"/>
              </a:rPr>
              <a:t>
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>
                <a:solidFill>
                  <a:srgbClr val="4F81BD"/>
                </a:solidFill>
                <a:latin typeface="Calibri"/>
                <a:ea typeface="DejaVu Sans"/>
              </a:rPr>
              <a:t>Pig Operations - Count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Compute the number of elements in a bag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Use the </a:t>
            </a:r>
            <a:r>
              <a:rPr lang="en-IN" sz="3200">
                <a:solidFill>
                  <a:srgbClr val="FF0000"/>
                </a:solidFill>
                <a:latin typeface="Calibri"/>
                <a:ea typeface="DejaVu Sans"/>
              </a:rPr>
              <a:t>COUNT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function to compute the number of elements in a bag.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DejaVu Sans"/>
              </a:rPr>
              <a:t>COUNT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requires a preceding GROUP ALL statement for global counts and GROUP BY statement for group counts.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2016000" y="5760000"/>
            <a:ext cx="4113000" cy="69804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  <a:ea typeface="DejaVu Sans"/>
              </a:rPr>
              <a:t>X = FOREACH B GENERATE COUNT(A);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>
                <a:solidFill>
                  <a:srgbClr val="4F81BD"/>
                </a:solidFill>
                <a:latin typeface="Calibri"/>
                <a:ea typeface="DejaVu Sans"/>
              </a:rPr>
              <a:t>Pig Operation - Order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Sorts a relation based on one or more fields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In Pig, relations are unordered. If you order relation A to produce relation X relations A and X still contain the same elements.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1752480" y="5009400"/>
            <a:ext cx="5256000" cy="8197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student = </a:t>
            </a:r>
            <a:r>
              <a:rPr lang="en-IN" sz="2400">
                <a:solidFill>
                  <a:srgbClr val="FF0000"/>
                </a:solidFill>
                <a:latin typeface="Calibri"/>
                <a:ea typeface="DejaVu Sans"/>
              </a:rPr>
              <a:t>ORDER</a:t>
            </a: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 students BY gpa DESC;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JOIN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400">
                <a:latin typeface="Arial"/>
              </a:rPr>
              <a:t>To join two or more relations based on values in the common field.</a:t>
            </a:r>
            <a:endParaRPr/>
          </a:p>
          <a:p>
            <a:r>
              <a:rPr lang="en-IN" sz="2400">
                <a:latin typeface="Arial"/>
              </a:rPr>
              <a:t>A= load ‘/pigdemo/student.tsv’ as (rollno:int,name:chararray,gpa:float);</a:t>
            </a:r>
            <a:endParaRPr/>
          </a:p>
          <a:p>
            <a:r>
              <a:rPr lang="en-IN" sz="2400">
                <a:latin typeface="Arial"/>
              </a:rPr>
              <a:t>B=load ‘/pigdemo/department.tsv’ as (rollno:int,deptno:int,deptname:chararray);</a:t>
            </a:r>
            <a:endParaRPr/>
          </a:p>
          <a:p>
            <a:r>
              <a:rPr lang="en-IN" sz="2400">
                <a:latin typeface="Arial"/>
              </a:rPr>
              <a:t>C=JOIN A BY rollno, B BY rollno;</a:t>
            </a:r>
            <a:endParaRPr/>
          </a:p>
          <a:p>
            <a:r>
              <a:rPr lang="en-IN" sz="2400">
                <a:latin typeface="Arial"/>
              </a:rPr>
              <a:t>DUMP C;</a:t>
            </a:r>
            <a:endParaRPr/>
          </a:p>
          <a:p>
            <a:r>
              <a:rPr lang="en-IN" sz="2400"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UNION 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400">
                <a:latin typeface="Arial"/>
              </a:rPr>
              <a:t>A= load ‘/pigdemo/student.tsv’ as (rollno:int,name:chararray,gpa:float);</a:t>
            </a:r>
            <a:endParaRPr/>
          </a:p>
          <a:p>
            <a:r>
              <a:rPr lang="en-IN" sz="2400">
                <a:latin typeface="Arial"/>
              </a:rPr>
              <a:t>B=load ‘/pigdemo/department.tsv’ as (rollno:int,deptno:int,deptname:chararray);</a:t>
            </a:r>
            <a:endParaRPr/>
          </a:p>
          <a:p>
            <a:r>
              <a:rPr lang="en-IN" sz="2400">
                <a:latin typeface="Arial"/>
              </a:rPr>
              <a:t>C=UNION A,B;</a:t>
            </a:r>
            <a:endParaRPr/>
          </a:p>
          <a:p>
            <a:r>
              <a:rPr lang="en-IN" sz="2400">
                <a:latin typeface="Arial"/>
              </a:rPr>
              <a:t>STORE C INTO ‘/pigdemo/uniondemo’</a:t>
            </a:r>
            <a:endParaRPr/>
          </a:p>
          <a:p>
            <a:r>
              <a:rPr lang="en-IN" sz="2400">
                <a:latin typeface="Arial"/>
              </a:rPr>
              <a:t>DUMP C;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SPLIT 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400">
                <a:latin typeface="Arial"/>
              </a:rPr>
              <a:t>To partition a relation into two or more relations.</a:t>
            </a:r>
            <a:endParaRPr/>
          </a:p>
          <a:p>
            <a:r>
              <a:rPr lang="en-IN" sz="2400">
                <a:latin typeface="Arial"/>
              </a:rPr>
              <a:t>A= load ‘/pigdemo/student.tsv’ as (rollno:int,name:chararray,gpa:float);</a:t>
            </a:r>
            <a:endParaRPr/>
          </a:p>
          <a:p>
            <a:r>
              <a:rPr lang="en-IN" sz="2400">
                <a:latin typeface="Arial"/>
              </a:rPr>
              <a:t>SPLIT A INTO X IF gpa== 4.0 , Y IF gpa&lt;=4.0;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DUMP X;</a:t>
            </a:r>
            <a:endParaRPr/>
          </a:p>
          <a:p>
            <a:r>
              <a:rPr lang="en-IN" sz="2400">
                <a:latin typeface="Arial"/>
              </a:rPr>
              <a:t>DUMP Y;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SAMPLE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400">
                <a:latin typeface="Arial"/>
              </a:rPr>
              <a:t>To select random sample of data based on the specified sample size.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A= load ‘/pigdemo/student.tsv’ as (rollno:int,name:chararray,gpa:float);</a:t>
            </a:r>
            <a:endParaRPr/>
          </a:p>
          <a:p>
            <a:r>
              <a:rPr lang="en-IN" sz="2400">
                <a:latin typeface="Arial"/>
              </a:rPr>
              <a:t>B= SAMPLE A 0.01;</a:t>
            </a:r>
            <a:endParaRPr/>
          </a:p>
          <a:p>
            <a:r>
              <a:rPr lang="en-IN" sz="2400">
                <a:latin typeface="Arial"/>
              </a:rPr>
              <a:t>DUMP B;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COMPLEX DATA TYPES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400">
                <a:latin typeface="Arial"/>
              </a:rPr>
              <a:t>TUPLE</a:t>
            </a:r>
            <a:endParaRPr/>
          </a:p>
          <a:p>
            <a:r>
              <a:rPr lang="en-IN" sz="2400">
                <a:latin typeface="Arial"/>
              </a:rPr>
              <a:t>An ordered collection of fields.</a:t>
            </a:r>
            <a:endParaRPr/>
          </a:p>
          <a:p>
            <a:endParaRPr/>
          </a:p>
          <a:p>
            <a:r>
              <a:rPr lang="en-IN" sz="2400">
                <a:latin typeface="Arial"/>
              </a:rPr>
              <a:t>A = LOAD ‘/root/studentdata.tsv’ AS (t1:tuple(t1a:chararray,t1b:int),t2:tuple(t2a:chararray,t2b:int));</a:t>
            </a:r>
            <a:endParaRPr/>
          </a:p>
          <a:p>
            <a:r>
              <a:rPr lang="en-IN" sz="2400">
                <a:latin typeface="Arial"/>
              </a:rPr>
              <a:t>B= foreach A GENERATE t1.t1a,t1.t1b,t2.$0,t2.$1;</a:t>
            </a:r>
            <a:endParaRPr/>
          </a:p>
          <a:p>
            <a:r>
              <a:rPr lang="en-IN" sz="2400">
                <a:latin typeface="Arial"/>
              </a:rPr>
              <a:t>DUMP B;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MAP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400">
                <a:latin typeface="Arial"/>
              </a:rPr>
              <a:t>A= LOAD ‘/root/student.tsv’ Using PigStore as (studname:chararray, m:map[chararray]);</a:t>
            </a:r>
            <a:endParaRPr/>
          </a:p>
          <a:p>
            <a:r>
              <a:rPr lang="en-IN" sz="2400">
                <a:latin typeface="Arial"/>
              </a:rPr>
              <a:t>B= foreach A generate m#’city’ as Cityname:chararray;</a:t>
            </a:r>
            <a:endParaRPr/>
          </a:p>
          <a:p>
            <a:r>
              <a:rPr lang="en-IN" sz="2400">
                <a:latin typeface="Arial"/>
              </a:rPr>
              <a:t>DUMP B;</a:t>
            </a: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PIGGY BANK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3600">
                <a:latin typeface="Arial"/>
              </a:rPr>
              <a:t>Pig use can use Piggy Bank functions in Pig Latin script and they can also share their functions in Piggy Bank.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Motivation of Using Pig</a:t>
            </a:r>
            <a:endParaRPr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Faster development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Fewer lines of code (Writing map reduce like writing SQL queries)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Re-use the code (Pig library, Piggy bank</a:t>
            </a:r>
            <a:r>
              <a:rPr lang="en-I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 test: Find the top 5 words with most high frequency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 lines of Pig Latin V.S 200 lines in Java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 minutes in Pig Latin V.S 4 hours in Java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>
                <a:solidFill>
                  <a:srgbClr val="4F81BD"/>
                </a:solidFill>
                <a:latin typeface="Calibri"/>
                <a:ea typeface="DejaVu Sans"/>
              </a:rPr>
              <a:t>How to run Pig Latin scripts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DejaVu Sans"/>
              </a:rPr>
              <a:t>Local</a:t>
            </a: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 mode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Local host and local file system is used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Neither Hadoop nor HDFS is required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Useful for prototyping and debugging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DejaVu Sans"/>
              </a:rPr>
              <a:t>MapReduce</a:t>
            </a: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 mode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Run on a Hadoop cluster and HDFS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DejaVu Sans"/>
              </a:rPr>
              <a:t>Batch</a:t>
            </a: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 mode - run a script directly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Pig –x local my_pig_script.pig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Pig –x mapreduce my_pig_script.pig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FF0000"/>
                </a:solidFill>
                <a:latin typeface="Calibri"/>
                <a:ea typeface="DejaVu Sans"/>
              </a:rPr>
              <a:t>Interactive</a:t>
            </a: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 mode  use the Pig shell to run script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Grunt&gt; Lines = LOAD ‘/input/input.txt’ AS (line:chararray);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Grunt&gt; Unique = DISTINCT Lines;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Grunt&gt; DUMP Unique;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>
                <a:solidFill>
                  <a:srgbClr val="4F81BD"/>
                </a:solidFill>
                <a:latin typeface="Calibri"/>
                <a:ea typeface="DejaVu Sans"/>
              </a:rPr>
              <a:t>Hands-on: Word Count using Pig Latin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432000" y="1584000"/>
            <a:ext cx="8304120" cy="395964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1. Batch mode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pig –x local wordcount.pig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2. Iterative mode 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grunt&gt; Lines=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LOAD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‘input.txt’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AS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(line: chararray); 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grunt&gt;Words =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FOREACH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Lines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GENERATE 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FLATTEN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TOKENIZE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(line))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AS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word;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grunt&gt;Groups =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GROUP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Words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BY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word;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grunt&gt;counts =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FOREACH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Groups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GENERATE  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group,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COUNT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(Words);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grunt&gt;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DUMP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counts;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>
                <a:solidFill>
                  <a:srgbClr val="4F81BD"/>
                </a:solidFill>
                <a:latin typeface="Calibri"/>
                <a:ea typeface="DejaVu Sans"/>
              </a:rPr>
              <a:t>TOKENIZE&amp;FLATTEN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FF0000"/>
                </a:solidFill>
                <a:latin typeface="Calibri"/>
                <a:ea typeface="DejaVu Sans"/>
              </a:rPr>
              <a:t>TOKENIZE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 returns a new bag for each input; “FLATTEN” eliminates bag nesting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A:{line1, line2, line3…}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After </a:t>
            </a:r>
            <a:r>
              <a:rPr lang="en-IN" sz="3200">
                <a:solidFill>
                  <a:srgbClr val="FF0000"/>
                </a:solidFill>
                <a:latin typeface="Calibri"/>
                <a:ea typeface="DejaVu Sans"/>
              </a:rPr>
              <a:t>Tokenize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:{{lineword1,line1word2,…}},{line2word1,line2word2…}}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After </a:t>
            </a:r>
            <a:r>
              <a:rPr lang="en-IN" sz="3200">
                <a:solidFill>
                  <a:srgbClr val="FF0000"/>
                </a:solidFill>
                <a:latin typeface="Calibri"/>
                <a:ea typeface="DejaVu Sans"/>
              </a:rPr>
              <a:t>Flatten</a:t>
            </a:r>
            <a:r>
              <a:rPr lang="en-IN" sz="3200">
                <a:solidFill>
                  <a:srgbClr val="000000"/>
                </a:solidFill>
                <a:latin typeface="Calibri"/>
                <a:ea typeface="DejaVu Sans"/>
              </a:rPr>
              <a:t>{line1word1,line1word2,line2word1…}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>
                <a:solidFill>
                  <a:srgbClr val="4F81BD"/>
                </a:solidFill>
                <a:latin typeface="Calibri"/>
                <a:ea typeface="DejaVu Sans"/>
              </a:rPr>
              <a:t>User Defined Function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What is UDF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Way to do an operation on a field or fields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Called from within a pig script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Currently all done in Java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Why use UDF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You need to do more than grouping or filtering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Actually filtering is a UDF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latin typeface="Calibri"/>
                <a:ea typeface="DejaVu Sans"/>
              </a:rPr>
              <a:t>Maybe more comfortable in Java land than in SQL/Pig Latin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859320" y="5112000"/>
            <a:ext cx="6627600" cy="91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P = Pig.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compile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("""register udf.jar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                 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DEFINE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 find_centroid </a:t>
            </a:r>
            <a:r>
              <a:rPr lang="en-IN">
                <a:solidFill>
                  <a:srgbClr val="FF0000"/>
                </a:solidFill>
                <a:latin typeface="Calibri"/>
                <a:ea typeface="DejaVu Sans"/>
              </a:rPr>
              <a:t>FindCentroid</a:t>
            </a:r>
            <a:r>
              <a:rPr lang="en-IN">
                <a:solidFill>
                  <a:srgbClr val="000000"/>
                </a:solidFill>
                <a:latin typeface="Calibri"/>
                <a:ea typeface="DejaVu Sans"/>
              </a:rPr>
              <a:t>('$centroids');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b="1">
                <a:solidFill>
                  <a:srgbClr val="4F81BD"/>
                </a:solidFill>
                <a:latin typeface="Calibri"/>
                <a:ea typeface="DejaVu Sans"/>
              </a:rPr>
              <a:t>Embedding Python scripts with Pig Statements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Pig does not support flow control statement: </a:t>
            </a:r>
            <a:r>
              <a:rPr lang="en-IN" sz="2600">
                <a:solidFill>
                  <a:srgbClr val="FF0000"/>
                </a:solidFill>
                <a:latin typeface="Calibri"/>
                <a:ea typeface="DejaVu Sans"/>
              </a:rPr>
              <a:t>if/else, while loop, for loop</a:t>
            </a: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,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Pig embedding API can leverage all language features provided by </a:t>
            </a:r>
            <a:r>
              <a:rPr lang="en-IN" sz="2600">
                <a:solidFill>
                  <a:srgbClr val="FF0000"/>
                </a:solidFill>
                <a:latin typeface="Calibri"/>
                <a:ea typeface="DejaVu Sans"/>
              </a:rPr>
              <a:t>Python</a:t>
            </a: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 including control flow: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Loop and exit criteria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Similar to the database embedding API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Easier parameter passing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FF0000"/>
                </a:solidFill>
                <a:latin typeface="Calibri"/>
                <a:ea typeface="DejaVu Sans"/>
              </a:rPr>
              <a:t>JavaScript</a:t>
            </a: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 is available as well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Calibri"/>
                <a:ea typeface="DejaVu Sans"/>
              </a:rPr>
              <a:t>The framework is extensible. Any JVM implementation of a language could be integrated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PIG VERSUS HIVE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graphicFrame>
        <p:nvGraphicFramePr>
          <p:cNvPr id="268" name="Table 3"/>
          <p:cNvGraphicFramePr/>
          <p:nvPr/>
        </p:nvGraphicFramePr>
        <p:xfrm>
          <a:off x="1523880" y="1397160"/>
          <a:ext cx="6095520" cy="46713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656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FFFF"/>
                          </a:solidFill>
                          <a:latin typeface="Arial"/>
                        </a:rPr>
                        <a:t>Features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FFFF"/>
                          </a:solidFill>
                          <a:latin typeface="Arial"/>
                        </a:rPr>
                        <a:t>Pig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FFFFFF"/>
                          </a:solidFill>
                          <a:latin typeface="Arial"/>
                        </a:rPr>
                        <a:t>Hive</a:t>
                      </a:r>
                      <a:endParaRPr/>
                    </a:p>
                  </a:txBody>
                  <a:tcPr/>
                </a:tc>
              </a:tr>
              <a:tr h="61308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Used BY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Programmers and researchers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Analyst</a:t>
                      </a:r>
                      <a:endParaRPr/>
                    </a:p>
                  </a:txBody>
                  <a:tcPr/>
                </a:tc>
              </a:tr>
              <a:tr h="37656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Used for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Programming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Reporting</a:t>
                      </a:r>
                      <a:endParaRPr/>
                    </a:p>
                  </a:txBody>
                  <a:tcPr/>
                </a:tc>
              </a:tr>
              <a:tr h="61308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Language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Procedural data flow language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SQL like</a:t>
                      </a:r>
                      <a:endParaRPr/>
                    </a:p>
                  </a:txBody>
                  <a:tcPr/>
                </a:tc>
              </a:tr>
              <a:tr h="37656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Suitable for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Semi-structure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Structured</a:t>
                      </a:r>
                      <a:endParaRPr/>
                    </a:p>
                  </a:txBody>
                  <a:tcPr/>
                </a:tc>
              </a:tr>
              <a:tr h="37656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Schema types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Explicit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Implicit</a:t>
                      </a:r>
                      <a:endParaRPr/>
                    </a:p>
                  </a:txBody>
                  <a:tcPr/>
                </a:tc>
              </a:tr>
              <a:tr h="37656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UDF support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  <a:tr h="37656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Join/order/sort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  <a:tr h="37656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DFS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 Implicit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 explicit</a:t>
                      </a:r>
                      <a:endParaRPr/>
                    </a:p>
                  </a:txBody>
                  <a:tcPr/>
                </a:tc>
              </a:tr>
              <a:tr h="37656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Web Interface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37872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Shell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When to use Pig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latin typeface="Arial"/>
              </a:rPr>
              <a:t>When the data loads are time sensitive.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latin typeface="Arial"/>
              </a:rPr>
              <a:t>When you want to process various data sources.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latin typeface="Arial"/>
              </a:rPr>
              <a:t>When you want to get analytical insights through sampling.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latin typeface="Arial"/>
              </a:rPr>
              <a:t>When not to use Pig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latin typeface="Arial"/>
              </a:rPr>
              <a:t>When data is completely in the unstructured form such as Video, text and audio.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latin typeface="Arial"/>
              </a:rPr>
              <a:t>When there is a time constraint because Pig is slower than MapReduce jobs.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Who uses Pig for What</a:t>
            </a:r>
            <a:endParaRPr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456760" cy="452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70% of production jobs at Yahoo (10ks per day)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Twitter, LinkedIn, 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Ebay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AOL,…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 to 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 web logs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 user </a:t>
            </a:r>
            <a:r>
              <a:rPr lang="en-I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models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 images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 maps of the web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 research on large data sets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52400"/>
            <a:ext cx="8228880" cy="99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 features of Pig</a:t>
            </a:r>
            <a:endParaRPr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371600"/>
            <a:ext cx="8228880" cy="527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87248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provides an engine for executing data flows (how your data should flow). 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Pig processes data in parallel on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cluster.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provides a language called “Pig Latin” to express data flows.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Pig Latin contains operators for many of the traditional data operations such as join, filter, sort etc.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allows users to develop their own functions(User defined Functions) for reading, processing and writing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ANATOMY of PIG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main components of pig are: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 Data flow language (Pig Latin)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2. Interactive shell where you can type Pig Latin statements (Grunt)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3. Pig interpreter and execution engine.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ANATOMY OF PIG</a:t>
            </a:r>
            <a:endParaRPr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52400" y="1752600"/>
            <a:ext cx="3048000" cy="2961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A=load ‘student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’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rollno,name,gpa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A=Filter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 by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&gt;4.0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foreach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 generate UPPER (name);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STORE A INTO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myreport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’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 algn="ctr"/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723960" y="5214960"/>
            <a:ext cx="1601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Pig 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latin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script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505200" y="1828800"/>
            <a:ext cx="2857320" cy="308616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Processes and parses Pig 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latin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Checks data types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Performs optimization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Creates 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mapreduce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jobs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Submits job(s) to 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Hadoop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Monitors progress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6858000" y="1857240"/>
            <a:ext cx="1828440" cy="3110040"/>
          </a:xfrm>
          <a:prstGeom prst="rect">
            <a:avLst/>
          </a:prstGeom>
          <a:noFill/>
          <a:ln w="6480">
            <a:solidFill>
              <a:srgbClr val="000000"/>
            </a:solidFill>
            <a:round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dirty="0" err="1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Hadoop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MapReduce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jobs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267360" y="5214960"/>
            <a:ext cx="3489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Pig </a:t>
            </a: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lnterpreter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/ Execution engine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7000920" y="5357880"/>
            <a:ext cx="192852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dirty="0" err="1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MapReduce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ea typeface="DejaVu Sans"/>
                <a:cs typeface="Times New Roman" pitchFamily="18" charset="0"/>
              </a:rPr>
              <a:t> Jobs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8880" cy="945600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PIG ON HADOOP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240" cy="5181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Pig runs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Pig uses both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Distributed File System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Programming.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Pig reads input files from HDFS.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Pig stores the intermediate data (data produced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jobs) and the output in HDFS.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Pig can also read input from and place output to other sources.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Pig supports the following:</a:t>
            </a:r>
          </a:p>
          <a:p>
            <a:pPr lvl="4">
              <a:buFont typeface="Arial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HDFS Commands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UNIX SHELL COMMANDS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Positional Parameters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Mathematical functions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 functions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 data structures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2561</Words>
  <PresentationFormat>On-screen Show (4:3)</PresentationFormat>
  <Paragraphs>525</Paragraphs>
  <Slides>46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ANATOMY of PIG</vt:lpstr>
      <vt:lpstr>Slide 8</vt:lpstr>
      <vt:lpstr>PIG ON HADOOP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Sample Pig Latin script to load, filter and store “student” data</vt:lpstr>
      <vt:lpstr>Slide 18</vt:lpstr>
      <vt:lpstr>Operators in Pig Latin</vt:lpstr>
      <vt:lpstr>Slide 20</vt:lpstr>
      <vt:lpstr>Slide 21</vt:lpstr>
      <vt:lpstr>Slide 22</vt:lpstr>
      <vt:lpstr>Slide 23</vt:lpstr>
      <vt:lpstr>RELATIONAL OPERATORS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27</cp:revision>
  <dcterms:modified xsi:type="dcterms:W3CDTF">2019-10-26T09:11:30Z</dcterms:modified>
</cp:coreProperties>
</file>