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257" r:id="rId3"/>
    <p:sldId id="295" r:id="rId4"/>
    <p:sldId id="258" r:id="rId5"/>
    <p:sldId id="259" r:id="rId6"/>
    <p:sldId id="260" r:id="rId7"/>
    <p:sldId id="265" r:id="rId8"/>
    <p:sldId id="298" r:id="rId9"/>
    <p:sldId id="264" r:id="rId10"/>
    <p:sldId id="266" r:id="rId11"/>
    <p:sldId id="296" r:id="rId12"/>
    <p:sldId id="297" r:id="rId13"/>
    <p:sldId id="261" r:id="rId14"/>
    <p:sldId id="283" r:id="rId15"/>
    <p:sldId id="284" r:id="rId16"/>
    <p:sldId id="285" r:id="rId17"/>
    <p:sldId id="286" r:id="rId18"/>
    <p:sldId id="287" r:id="rId19"/>
    <p:sldId id="288" r:id="rId20"/>
    <p:sldId id="289" r:id="rId21"/>
    <p:sldId id="290" r:id="rId22"/>
    <p:sldId id="291" r:id="rId23"/>
    <p:sldId id="292" r:id="rId24"/>
    <p:sldId id="293" r:id="rId25"/>
    <p:sldId id="294" r:id="rId26"/>
    <p:sldId id="262" r:id="rId27"/>
    <p:sldId id="267" r:id="rId28"/>
    <p:sldId id="263" r:id="rId29"/>
    <p:sldId id="268" r:id="rId30"/>
    <p:sldId id="269" r:id="rId31"/>
    <p:sldId id="270" r:id="rId32"/>
    <p:sldId id="271" r:id="rId33"/>
    <p:sldId id="272" r:id="rId34"/>
    <p:sldId id="273" r:id="rId35"/>
    <p:sldId id="274" r:id="rId36"/>
    <p:sldId id="275" r:id="rId37"/>
    <p:sldId id="276" r:id="rId38"/>
    <p:sldId id="277" r:id="rId39"/>
    <p:sldId id="278" r:id="rId40"/>
    <p:sldId id="279" r:id="rId41"/>
    <p:sldId id="280" r:id="rId42"/>
    <p:sldId id="281" r:id="rId43"/>
    <p:sldId id="282"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6" d="100"/>
          <a:sy n="86" d="100"/>
        </p:scale>
        <p:origin x="-146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580FC4-BD2E-461C-8704-4EB1D653EAAC}" type="datetimeFigureOut">
              <a:rPr lang="en-US" smtClean="0"/>
              <a:pPr/>
              <a:t>10/19/2019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4D2016-037F-4F51-8211-998724ECE10D}"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A92AE5-13C3-4A4B-9F24-9321086200E0}" type="slidenum">
              <a:rPr lang="en-US" smtClean="0"/>
              <a:pPr/>
              <a:t>22</a:t>
            </a:fld>
            <a:endParaRPr lang="en-US"/>
          </a:p>
        </p:txBody>
      </p:sp>
    </p:spTree>
    <p:extLst>
      <p:ext uri="{BB962C8B-B14F-4D97-AF65-F5344CB8AC3E}">
        <p14:creationId xmlns:p14="http://schemas.microsoft.com/office/powerpoint/2010/main" xmlns="" val="27823170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A92AE5-13C3-4A4B-9F24-9321086200E0}" type="slidenum">
              <a:rPr lang="en-US" smtClean="0"/>
              <a:pPr/>
              <a:t>24</a:t>
            </a:fld>
            <a:endParaRPr lang="en-US"/>
          </a:p>
        </p:txBody>
      </p:sp>
    </p:spTree>
    <p:extLst>
      <p:ext uri="{BB962C8B-B14F-4D97-AF65-F5344CB8AC3E}">
        <p14:creationId xmlns:p14="http://schemas.microsoft.com/office/powerpoint/2010/main" xmlns="" val="27823170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3A231CD-DF66-4D58-9C6B-FA33AADEF34A}" type="datetimeFigureOut">
              <a:rPr lang="en-US" smtClean="0"/>
              <a:pPr/>
              <a:t>10/19/2019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0EC73B-5ED3-4CE1-ABED-8A71546F4060}"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3A231CD-DF66-4D58-9C6B-FA33AADEF34A}" type="datetimeFigureOut">
              <a:rPr lang="en-US" smtClean="0"/>
              <a:pPr/>
              <a:t>10/19/2019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0EC73B-5ED3-4CE1-ABED-8A71546F4060}"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3A231CD-DF66-4D58-9C6B-FA33AADEF34A}" type="datetimeFigureOut">
              <a:rPr lang="en-US" smtClean="0"/>
              <a:pPr/>
              <a:t>10/19/2019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0EC73B-5ED3-4CE1-ABED-8A71546F4060}"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3A231CD-DF66-4D58-9C6B-FA33AADEF34A}" type="datetimeFigureOut">
              <a:rPr lang="en-US" smtClean="0"/>
              <a:pPr/>
              <a:t>10/19/2019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0EC73B-5ED3-4CE1-ABED-8A71546F4060}"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A231CD-DF66-4D58-9C6B-FA33AADEF34A}" type="datetimeFigureOut">
              <a:rPr lang="en-US" smtClean="0"/>
              <a:pPr/>
              <a:t>10/19/2019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0EC73B-5ED3-4CE1-ABED-8A71546F4060}"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3A231CD-DF66-4D58-9C6B-FA33AADEF34A}" type="datetimeFigureOut">
              <a:rPr lang="en-US" smtClean="0"/>
              <a:pPr/>
              <a:t>10/19/2019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0EC73B-5ED3-4CE1-ABED-8A71546F4060}"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3A231CD-DF66-4D58-9C6B-FA33AADEF34A}" type="datetimeFigureOut">
              <a:rPr lang="en-US" smtClean="0"/>
              <a:pPr/>
              <a:t>10/19/2019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E0EC73B-5ED3-4CE1-ABED-8A71546F4060}"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3A231CD-DF66-4D58-9C6B-FA33AADEF34A}" type="datetimeFigureOut">
              <a:rPr lang="en-US" smtClean="0"/>
              <a:pPr/>
              <a:t>10/19/2019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E0EC73B-5ED3-4CE1-ABED-8A71546F4060}"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A231CD-DF66-4D58-9C6B-FA33AADEF34A}" type="datetimeFigureOut">
              <a:rPr lang="en-US" smtClean="0"/>
              <a:pPr/>
              <a:t>10/19/2019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E0EC73B-5ED3-4CE1-ABED-8A71546F4060}"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A231CD-DF66-4D58-9C6B-FA33AADEF34A}" type="datetimeFigureOut">
              <a:rPr lang="en-US" smtClean="0"/>
              <a:pPr/>
              <a:t>10/19/2019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0EC73B-5ED3-4CE1-ABED-8A71546F4060}"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A231CD-DF66-4D58-9C6B-FA33AADEF34A}" type="datetimeFigureOut">
              <a:rPr lang="en-US" smtClean="0"/>
              <a:pPr/>
              <a:t>10/19/2019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0EC73B-5ED3-4CE1-ABED-8A71546F4060}"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A231CD-DF66-4D58-9C6B-FA33AADEF34A}" type="datetimeFigureOut">
              <a:rPr lang="en-US" smtClean="0"/>
              <a:pPr/>
              <a:t>10/19/2019</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0EC73B-5ED3-4CE1-ABED-8A71546F4060}"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cern.ch/kacper/spark.txt"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cern.ch/kacper/GvaWeather.tar.gz"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7200" dirty="0" smtClean="0">
                <a:solidFill>
                  <a:srgbClr val="FF0000"/>
                </a:solidFill>
                <a:latin typeface="Times New Roman" pitchFamily="18" charset="0"/>
                <a:cs typeface="Times New Roman" pitchFamily="18" charset="0"/>
              </a:rPr>
              <a:t>Spark</a:t>
            </a:r>
            <a:endParaRPr lang="en-IN" sz="7200" dirty="0">
              <a:solidFill>
                <a:srgbClr val="FF0000"/>
              </a:solidFill>
              <a:latin typeface="Times New Roman" pitchFamily="18" charset="0"/>
              <a:cs typeface="Times New Roman" pitchFamily="18" charset="0"/>
            </a:endParaRPr>
          </a:p>
        </p:txBody>
      </p:sp>
      <p:sp>
        <p:nvSpPr>
          <p:cNvPr id="3" name="Subtitle 2"/>
          <p:cNvSpPr>
            <a:spLocks noGrp="1"/>
          </p:cNvSpPr>
          <p:nvPr>
            <p:ph type="subTitle" idx="1"/>
          </p:nvPr>
        </p:nvSpPr>
        <p:spPr/>
        <p:txBody>
          <a:bodyPr>
            <a:normAutofit/>
          </a:bodyPr>
          <a:lstStyle/>
          <a:p>
            <a:r>
              <a:rPr lang="en-US" sz="4000" dirty="0" smtClean="0">
                <a:solidFill>
                  <a:schemeClr val="tx1"/>
                </a:solidFill>
                <a:latin typeface="Times New Roman" pitchFamily="18" charset="0"/>
                <a:cs typeface="Times New Roman" pitchFamily="18" charset="0"/>
              </a:rPr>
              <a:t>Unit V</a:t>
            </a:r>
            <a:endParaRPr lang="en-IN" sz="4000" dirty="0">
              <a:solidFill>
                <a:schemeClr val="tx1"/>
              </a:solidFill>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err="1" smtClean="0">
                <a:latin typeface="Times New Roman" pitchFamily="18" charset="0"/>
                <a:cs typeface="Times New Roman" pitchFamily="18" charset="0"/>
              </a:rPr>
              <a:t>MLlib</a:t>
            </a:r>
            <a:endParaRPr lang="en-IN" sz="4000"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pPr algn="just"/>
            <a:r>
              <a:rPr lang="en-IN" sz="2400" dirty="0" smtClean="0">
                <a:latin typeface="Times New Roman" pitchFamily="18" charset="0"/>
                <a:cs typeface="Times New Roman" pitchFamily="18" charset="0"/>
              </a:rPr>
              <a:t>Spark comes with a library containing common machine learning (ML) functionality, called </a:t>
            </a:r>
            <a:r>
              <a:rPr lang="en-IN" sz="2400" dirty="0" err="1" smtClean="0">
                <a:latin typeface="Times New Roman" pitchFamily="18" charset="0"/>
                <a:cs typeface="Times New Roman" pitchFamily="18" charset="0"/>
              </a:rPr>
              <a:t>MLlib</a:t>
            </a:r>
            <a:r>
              <a:rPr lang="en-IN" sz="2400" dirty="0" smtClean="0">
                <a:latin typeface="Times New Roman" pitchFamily="18" charset="0"/>
                <a:cs typeface="Times New Roman" pitchFamily="18" charset="0"/>
              </a:rPr>
              <a:t>. </a:t>
            </a:r>
          </a:p>
          <a:p>
            <a:pPr algn="just"/>
            <a:r>
              <a:rPr lang="en-IN" sz="2400" dirty="0" err="1" smtClean="0">
                <a:latin typeface="Times New Roman" pitchFamily="18" charset="0"/>
                <a:cs typeface="Times New Roman" pitchFamily="18" charset="0"/>
              </a:rPr>
              <a:t>MLlib</a:t>
            </a:r>
            <a:r>
              <a:rPr lang="en-IN" sz="2400" dirty="0" smtClean="0">
                <a:latin typeface="Times New Roman" pitchFamily="18" charset="0"/>
                <a:cs typeface="Times New Roman" pitchFamily="18" charset="0"/>
              </a:rPr>
              <a:t> provides multiple types of machine learning algorithms, including classification, regression, clustering, and collaborative filtering, as well as supporting functionality such as model evaluation and data import. </a:t>
            </a:r>
          </a:p>
          <a:p>
            <a:pPr algn="just"/>
            <a:r>
              <a:rPr lang="en-IN" sz="2400" dirty="0" smtClean="0">
                <a:latin typeface="Times New Roman" pitchFamily="18" charset="0"/>
                <a:cs typeface="Times New Roman" pitchFamily="18" charset="0"/>
              </a:rPr>
              <a:t>It also provides some lower-level ML primitives, including a generic gradient descent optimization algorithm. </a:t>
            </a:r>
          </a:p>
          <a:p>
            <a:pPr algn="just"/>
            <a:r>
              <a:rPr lang="en-IN" sz="2400" dirty="0" smtClean="0">
                <a:latin typeface="Times New Roman" pitchFamily="18" charset="0"/>
                <a:cs typeface="Times New Roman" pitchFamily="18" charset="0"/>
              </a:rPr>
              <a:t>All of these methods are designed to scale out across a cluster.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err="1" smtClean="0">
                <a:latin typeface="Times New Roman" pitchFamily="18" charset="0"/>
                <a:cs typeface="Times New Roman" pitchFamily="18" charset="0"/>
              </a:rPr>
              <a:t>GraphX</a:t>
            </a:r>
            <a:endParaRPr lang="en-US" dirty="0"/>
          </a:p>
        </p:txBody>
      </p:sp>
      <p:sp>
        <p:nvSpPr>
          <p:cNvPr id="3" name="Content Placeholder 2"/>
          <p:cNvSpPr>
            <a:spLocks noGrp="1"/>
          </p:cNvSpPr>
          <p:nvPr>
            <p:ph idx="1"/>
          </p:nvPr>
        </p:nvSpPr>
        <p:spPr>
          <a:xfrm>
            <a:off x="457200" y="1357298"/>
            <a:ext cx="8229600" cy="4714908"/>
          </a:xfrm>
        </p:spPr>
        <p:txBody>
          <a:bodyPr>
            <a:noAutofit/>
          </a:bodyPr>
          <a:lstStyle/>
          <a:p>
            <a:pPr algn="just"/>
            <a:r>
              <a:rPr lang="en-IN" sz="2400" dirty="0" err="1" smtClean="0">
                <a:latin typeface="Times New Roman" pitchFamily="18" charset="0"/>
                <a:cs typeface="Times New Roman" pitchFamily="18" charset="0"/>
              </a:rPr>
              <a:t>GraphX</a:t>
            </a:r>
            <a:r>
              <a:rPr lang="en-IN" sz="2400" dirty="0" smtClean="0">
                <a:latin typeface="Times New Roman" pitchFamily="18" charset="0"/>
                <a:cs typeface="Times New Roman" pitchFamily="18" charset="0"/>
              </a:rPr>
              <a:t> is a library for manipulating graphs (e.g., a social network’s friend graph) and performing graph-parallel computations. </a:t>
            </a:r>
          </a:p>
          <a:p>
            <a:pPr algn="just"/>
            <a:r>
              <a:rPr lang="en-IN" sz="2400" dirty="0" smtClean="0">
                <a:latin typeface="Times New Roman" pitchFamily="18" charset="0"/>
                <a:cs typeface="Times New Roman" pitchFamily="18" charset="0"/>
              </a:rPr>
              <a:t>Like Spark Streaming and Spark SQL, </a:t>
            </a:r>
            <a:r>
              <a:rPr lang="en-IN" sz="2400" dirty="0" err="1" smtClean="0">
                <a:latin typeface="Times New Roman" pitchFamily="18" charset="0"/>
                <a:cs typeface="Times New Roman" pitchFamily="18" charset="0"/>
              </a:rPr>
              <a:t>GraphX</a:t>
            </a:r>
            <a:r>
              <a:rPr lang="en-IN" sz="2400" dirty="0" smtClean="0">
                <a:latin typeface="Times New Roman" pitchFamily="18" charset="0"/>
                <a:cs typeface="Times New Roman" pitchFamily="18" charset="0"/>
              </a:rPr>
              <a:t> extends the Spark RDD API, allowing us to create a directed graph with arbitrary properties attached to each vertex and edge. </a:t>
            </a:r>
          </a:p>
          <a:p>
            <a:pPr algn="just"/>
            <a:r>
              <a:rPr lang="en-IN" sz="2400" dirty="0" err="1" smtClean="0">
                <a:latin typeface="Times New Roman" pitchFamily="18" charset="0"/>
                <a:cs typeface="Times New Roman" pitchFamily="18" charset="0"/>
              </a:rPr>
              <a:t>GraphX</a:t>
            </a:r>
            <a:r>
              <a:rPr lang="en-IN" sz="2400" dirty="0" smtClean="0">
                <a:latin typeface="Times New Roman" pitchFamily="18" charset="0"/>
                <a:cs typeface="Times New Roman" pitchFamily="18" charset="0"/>
              </a:rPr>
              <a:t> also provides various operators for manipulating graphs (e.g., </a:t>
            </a:r>
            <a:r>
              <a:rPr lang="en-IN" sz="2400" dirty="0" err="1" smtClean="0">
                <a:latin typeface="Times New Roman" pitchFamily="18" charset="0"/>
                <a:cs typeface="Times New Roman" pitchFamily="18" charset="0"/>
              </a:rPr>
              <a:t>subgraph</a:t>
            </a:r>
            <a:r>
              <a:rPr lang="en-IN" sz="2400" dirty="0" smtClean="0">
                <a:latin typeface="Times New Roman" pitchFamily="18" charset="0"/>
                <a:cs typeface="Times New Roman" pitchFamily="18" charset="0"/>
              </a:rPr>
              <a:t> and </a:t>
            </a:r>
            <a:r>
              <a:rPr lang="en-IN" sz="2400" dirty="0" err="1" smtClean="0">
                <a:latin typeface="Times New Roman" pitchFamily="18" charset="0"/>
                <a:cs typeface="Times New Roman" pitchFamily="18" charset="0"/>
              </a:rPr>
              <a:t>mapVertices</a:t>
            </a:r>
            <a:r>
              <a:rPr lang="en-IN" sz="2400" dirty="0" smtClean="0">
                <a:latin typeface="Times New Roman" pitchFamily="18" charset="0"/>
                <a:cs typeface="Times New Roman" pitchFamily="18" charset="0"/>
              </a:rPr>
              <a:t>) and a library of common graph algorithms (e.g., </a:t>
            </a:r>
            <a:r>
              <a:rPr lang="en-IN" sz="2400" dirty="0" err="1" smtClean="0">
                <a:latin typeface="Times New Roman" pitchFamily="18" charset="0"/>
                <a:cs typeface="Times New Roman" pitchFamily="18" charset="0"/>
              </a:rPr>
              <a:t>PageRank</a:t>
            </a:r>
            <a:r>
              <a:rPr lang="en-IN" sz="2400" dirty="0" smtClean="0">
                <a:latin typeface="Times New Roman" pitchFamily="18" charset="0"/>
                <a:cs typeface="Times New Roman" pitchFamily="18" charset="0"/>
              </a:rPr>
              <a:t> and triangle counting).</a:t>
            </a:r>
          </a:p>
          <a:p>
            <a:pPr algn="just">
              <a:buNone/>
            </a:pPr>
            <a:endParaRPr lang="en-IN" sz="2400" dirty="0" smtClean="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latin typeface="Times New Roman" pitchFamily="18" charset="0"/>
                <a:cs typeface="Times New Roman" pitchFamily="18" charset="0"/>
              </a:rPr>
              <a:t>Cluster Managers</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IN" sz="2800" dirty="0" smtClean="0">
                <a:latin typeface="Times New Roman" pitchFamily="18" charset="0"/>
                <a:cs typeface="Times New Roman" pitchFamily="18" charset="0"/>
              </a:rPr>
              <a:t>Under the hood, Spark is designed to efficiently scale up from one to many thousands of compute nodes. </a:t>
            </a:r>
          </a:p>
          <a:p>
            <a:pPr algn="just"/>
            <a:r>
              <a:rPr lang="en-IN" sz="2800" dirty="0" smtClean="0">
                <a:latin typeface="Times New Roman" pitchFamily="18" charset="0"/>
                <a:cs typeface="Times New Roman" pitchFamily="18" charset="0"/>
              </a:rPr>
              <a:t>To achieve this while maximizing flexibility, Spark can run over a variety of </a:t>
            </a:r>
            <a:r>
              <a:rPr lang="en-IN" sz="2800" i="1" dirty="0" smtClean="0">
                <a:latin typeface="Times New Roman" pitchFamily="18" charset="0"/>
                <a:cs typeface="Times New Roman" pitchFamily="18" charset="0"/>
              </a:rPr>
              <a:t>cluster managers, including </a:t>
            </a:r>
            <a:r>
              <a:rPr lang="en-IN" sz="2800" i="1" dirty="0" err="1" smtClean="0">
                <a:latin typeface="Times New Roman" pitchFamily="18" charset="0"/>
                <a:cs typeface="Times New Roman" pitchFamily="18" charset="0"/>
              </a:rPr>
              <a:t>Hadoop</a:t>
            </a:r>
            <a:r>
              <a:rPr lang="en-IN" sz="2800" i="1" dirty="0" smtClean="0">
                <a:latin typeface="Times New Roman" pitchFamily="18" charset="0"/>
                <a:cs typeface="Times New Roman" pitchFamily="18" charset="0"/>
              </a:rPr>
              <a:t> YARN, Apache </a:t>
            </a:r>
            <a:r>
              <a:rPr lang="en-IN" sz="2800" i="1" dirty="0" err="1" smtClean="0">
                <a:latin typeface="Times New Roman" pitchFamily="18" charset="0"/>
                <a:cs typeface="Times New Roman" pitchFamily="18" charset="0"/>
              </a:rPr>
              <a:t>Mesos</a:t>
            </a:r>
            <a:r>
              <a:rPr lang="en-IN" sz="2800" i="1" dirty="0" smtClean="0">
                <a:latin typeface="Times New Roman" pitchFamily="18" charset="0"/>
                <a:cs typeface="Times New Roman" pitchFamily="18" charset="0"/>
              </a:rPr>
              <a:t>, and a simple </a:t>
            </a:r>
            <a:r>
              <a:rPr lang="en-IN" sz="2800" dirty="0" smtClean="0">
                <a:latin typeface="Times New Roman" pitchFamily="18" charset="0"/>
                <a:cs typeface="Times New Roman" pitchFamily="18" charset="0"/>
              </a:rPr>
              <a:t>cluster manager included in Spark itself called the Standalone Scheduler. </a:t>
            </a:r>
          </a:p>
          <a:p>
            <a:pPr algn="just"/>
            <a:r>
              <a:rPr lang="en-IN" sz="2800" dirty="0" smtClean="0">
                <a:latin typeface="Times New Roman" pitchFamily="18" charset="0"/>
                <a:cs typeface="Times New Roman" pitchFamily="18" charset="0"/>
              </a:rPr>
              <a:t>If you are just installing Spark on an empty set of machines, the Standalone Scheduler provides an easy way to get started; if you already have a </a:t>
            </a:r>
            <a:r>
              <a:rPr lang="en-IN" sz="2800" dirty="0" err="1" smtClean="0">
                <a:latin typeface="Times New Roman" pitchFamily="18" charset="0"/>
                <a:cs typeface="Times New Roman" pitchFamily="18" charset="0"/>
              </a:rPr>
              <a:t>Hadoop</a:t>
            </a:r>
            <a:r>
              <a:rPr lang="en-IN" sz="2800" dirty="0" smtClean="0">
                <a:latin typeface="Times New Roman" pitchFamily="18" charset="0"/>
                <a:cs typeface="Times New Roman" pitchFamily="18" charset="0"/>
              </a:rPr>
              <a:t> YARN or </a:t>
            </a:r>
            <a:r>
              <a:rPr lang="en-IN" sz="2800" dirty="0" err="1" smtClean="0">
                <a:latin typeface="Times New Roman" pitchFamily="18" charset="0"/>
                <a:cs typeface="Times New Roman" pitchFamily="18" charset="0"/>
              </a:rPr>
              <a:t>Mesos</a:t>
            </a:r>
            <a:r>
              <a:rPr lang="en-IN" sz="2800" dirty="0" smtClean="0">
                <a:latin typeface="Times New Roman" pitchFamily="18" charset="0"/>
                <a:cs typeface="Times New Roman" pitchFamily="18" charset="0"/>
              </a:rPr>
              <a:t> cluster, however, Spark’s support for these cluster managers allows your applications to also run on them. </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Components for Distributed execution in Spark  </a:t>
            </a:r>
            <a:endParaRPr lang="en-IN" dirty="0">
              <a:latin typeface="Times New Roman" pitchFamily="18" charset="0"/>
              <a:cs typeface="Times New Roman" pitchFamily="18" charset="0"/>
            </a:endParaRPr>
          </a:p>
        </p:txBody>
      </p:sp>
      <p:pic>
        <p:nvPicPr>
          <p:cNvPr id="2050" name="Picture 2"/>
          <p:cNvPicPr>
            <a:picLocks noGrp="1" noChangeAspect="1" noChangeArrowheads="1"/>
          </p:cNvPicPr>
          <p:nvPr>
            <p:ph idx="1"/>
          </p:nvPr>
        </p:nvPicPr>
        <p:blipFill>
          <a:blip r:embed="rId2"/>
          <a:srcRect/>
          <a:stretch>
            <a:fillRect/>
          </a:stretch>
        </p:blipFill>
        <p:spPr bwMode="auto">
          <a:xfrm>
            <a:off x="285720" y="1357298"/>
            <a:ext cx="8643998" cy="5286412"/>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imes New Roman" pitchFamily="18" charset="0"/>
                <a:cs typeface="Times New Roman" pitchFamily="18" charset="0"/>
              </a:rPr>
              <a:t>Interactive Processing using Spark</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Spark framework is suitable for Interactive processing</a:t>
            </a:r>
            <a:r>
              <a:rPr lang="en-US" dirty="0" smtClean="0"/>
              <a:t/>
            </a:r>
            <a:br>
              <a:rPr lang="en-US" dirty="0" smtClean="0"/>
            </a:br>
            <a:endParaRPr lang="en-US" dirty="0"/>
          </a:p>
        </p:txBody>
      </p:sp>
      <p:pic>
        <p:nvPicPr>
          <p:cNvPr id="4" name="Picture 3" descr="iterative.jpg"/>
          <p:cNvPicPr>
            <a:picLocks noChangeAspect="1"/>
          </p:cNvPicPr>
          <p:nvPr/>
        </p:nvPicPr>
        <p:blipFill>
          <a:blip r:embed="rId2"/>
          <a:stretch>
            <a:fillRect/>
          </a:stretch>
        </p:blipFill>
        <p:spPr>
          <a:xfrm>
            <a:off x="585789" y="2743201"/>
            <a:ext cx="8558213" cy="3470988"/>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Spark ideas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400" dirty="0" smtClean="0">
                <a:latin typeface="Times New Roman" pitchFamily="18" charset="0"/>
                <a:cs typeface="Times New Roman" pitchFamily="18" charset="0"/>
              </a:rPr>
              <a:t>expressive computing system, not limited to map-reduce model</a:t>
            </a:r>
          </a:p>
          <a:p>
            <a:r>
              <a:rPr lang="en-US" sz="2400" dirty="0" smtClean="0">
                <a:latin typeface="Times New Roman" pitchFamily="18" charset="0"/>
                <a:cs typeface="Times New Roman" pitchFamily="18" charset="0"/>
              </a:rPr>
              <a:t>facilitate system memory</a:t>
            </a:r>
          </a:p>
          <a:p>
            <a:pPr lvl="1"/>
            <a:r>
              <a:rPr lang="en-US" sz="2400" dirty="0" smtClean="0">
                <a:latin typeface="Times New Roman" pitchFamily="18" charset="0"/>
                <a:cs typeface="Times New Roman" pitchFamily="18" charset="0"/>
              </a:rPr>
              <a:t>avoid saving intermediate results to disk</a:t>
            </a:r>
          </a:p>
          <a:p>
            <a:pPr lvl="1"/>
            <a:r>
              <a:rPr lang="en-US" sz="2400" dirty="0" smtClean="0">
                <a:latin typeface="Times New Roman" pitchFamily="18" charset="0"/>
                <a:cs typeface="Times New Roman" pitchFamily="18" charset="0"/>
              </a:rPr>
              <a:t>cache data for repetitive queries (e.g. for machine learning)</a:t>
            </a:r>
          </a:p>
          <a:p>
            <a:r>
              <a:rPr lang="en-US" sz="2400" dirty="0" smtClean="0">
                <a:latin typeface="Times New Roman" pitchFamily="18" charset="0"/>
                <a:cs typeface="Times New Roman" pitchFamily="18" charset="0"/>
              </a:rPr>
              <a:t>compatible with </a:t>
            </a:r>
            <a:r>
              <a:rPr lang="en-US" sz="2400" dirty="0" err="1" smtClean="0">
                <a:latin typeface="Times New Roman" pitchFamily="18" charset="0"/>
                <a:cs typeface="Times New Roman" pitchFamily="18" charset="0"/>
              </a:rPr>
              <a:t>Hadoop</a:t>
            </a:r>
            <a:endParaRPr lang="en-US" sz="2400" dirty="0" smtClean="0">
              <a:latin typeface="Times New Roman" pitchFamily="18" charset="0"/>
              <a:cs typeface="Times New Roman" pitchFamily="18" charset="0"/>
            </a:endParaRPr>
          </a:p>
        </p:txBody>
      </p:sp>
    </p:spTree>
    <p:extLst>
      <p:ext uri="{BB962C8B-B14F-4D97-AF65-F5344CB8AC3E}">
        <p14:creationId xmlns:p14="http://schemas.microsoft.com/office/powerpoint/2010/main" xmlns="" val="38086630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RDD abstraction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1"/>
            <a:ext cx="8229600" cy="4043378"/>
          </a:xfrm>
        </p:spPr>
        <p:txBody>
          <a:bodyPr>
            <a:normAutofit/>
          </a:bodyPr>
          <a:lstStyle/>
          <a:p>
            <a:r>
              <a:rPr lang="en-US" sz="2400" dirty="0" smtClean="0">
                <a:latin typeface="Times New Roman" pitchFamily="18" charset="0"/>
                <a:cs typeface="Times New Roman" pitchFamily="18" charset="0"/>
              </a:rPr>
              <a:t>Resilient Distributed Datasets</a:t>
            </a:r>
          </a:p>
          <a:p>
            <a:r>
              <a:rPr lang="en-US" sz="2400" dirty="0" smtClean="0">
                <a:latin typeface="Times New Roman" pitchFamily="18" charset="0"/>
                <a:cs typeface="Times New Roman" pitchFamily="18" charset="0"/>
              </a:rPr>
              <a:t>partitioned collection of records</a:t>
            </a:r>
          </a:p>
          <a:p>
            <a:r>
              <a:rPr lang="en-US" sz="2400" dirty="0" smtClean="0">
                <a:latin typeface="Times New Roman" pitchFamily="18" charset="0"/>
                <a:cs typeface="Times New Roman" pitchFamily="18" charset="0"/>
              </a:rPr>
              <a:t>spread across the cluster</a:t>
            </a:r>
          </a:p>
          <a:p>
            <a:r>
              <a:rPr lang="en-US" sz="2400" dirty="0">
                <a:latin typeface="Times New Roman" pitchFamily="18" charset="0"/>
                <a:cs typeface="Times New Roman" pitchFamily="18" charset="0"/>
              </a:rPr>
              <a:t>read-only</a:t>
            </a:r>
            <a:endParaRPr lang="en-US" sz="2400" i="1"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caching dataset in memory</a:t>
            </a:r>
          </a:p>
          <a:p>
            <a:pPr lvl="1"/>
            <a:r>
              <a:rPr lang="en-US" sz="2400" dirty="0" smtClean="0">
                <a:latin typeface="Times New Roman" pitchFamily="18" charset="0"/>
                <a:cs typeface="Times New Roman" pitchFamily="18" charset="0"/>
              </a:rPr>
              <a:t>different storage levels available</a:t>
            </a:r>
          </a:p>
          <a:p>
            <a:pPr lvl="1"/>
            <a:r>
              <a:rPr lang="en-US" sz="2400" dirty="0" smtClean="0">
                <a:latin typeface="Times New Roman" pitchFamily="18" charset="0"/>
                <a:cs typeface="Times New Roman" pitchFamily="18" charset="0"/>
              </a:rPr>
              <a:t>fallback to disk possible</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23904254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RDD operations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2400" i="1" dirty="0" smtClean="0">
                <a:latin typeface="Times New Roman" pitchFamily="18" charset="0"/>
                <a:cs typeface="Times New Roman" pitchFamily="18" charset="0"/>
              </a:rPr>
              <a:t>transformations</a:t>
            </a:r>
            <a:r>
              <a:rPr lang="en-US" sz="2400" dirty="0" smtClean="0">
                <a:latin typeface="Times New Roman" pitchFamily="18" charset="0"/>
                <a:cs typeface="Times New Roman" pitchFamily="18" charset="0"/>
              </a:rPr>
              <a:t> to build RDDs through </a:t>
            </a:r>
            <a:r>
              <a:rPr lang="en-US" sz="2400" dirty="0">
                <a:latin typeface="Times New Roman" pitchFamily="18" charset="0"/>
                <a:cs typeface="Times New Roman" pitchFamily="18" charset="0"/>
              </a:rPr>
              <a:t>deterministic </a:t>
            </a:r>
            <a:r>
              <a:rPr lang="en-US" sz="2400" dirty="0" smtClean="0">
                <a:latin typeface="Times New Roman" pitchFamily="18" charset="0"/>
                <a:cs typeface="Times New Roman" pitchFamily="18" charset="0"/>
              </a:rPr>
              <a:t>operations </a:t>
            </a:r>
            <a:r>
              <a:rPr lang="en-US" sz="2400" dirty="0">
                <a:latin typeface="Times New Roman" pitchFamily="18" charset="0"/>
                <a:cs typeface="Times New Roman" pitchFamily="18" charset="0"/>
              </a:rPr>
              <a:t>on </a:t>
            </a:r>
            <a:r>
              <a:rPr lang="en-US" sz="2400" dirty="0" smtClean="0">
                <a:latin typeface="Times New Roman" pitchFamily="18" charset="0"/>
                <a:cs typeface="Times New Roman" pitchFamily="18" charset="0"/>
              </a:rPr>
              <a:t>other RDDs</a:t>
            </a:r>
            <a:endParaRPr lang="en-US" sz="2400" dirty="0">
              <a:latin typeface="Times New Roman" pitchFamily="18" charset="0"/>
              <a:cs typeface="Times New Roman" pitchFamily="18" charset="0"/>
            </a:endParaRPr>
          </a:p>
          <a:p>
            <a:pPr lvl="1" algn="just"/>
            <a:r>
              <a:rPr lang="en-US" sz="2400" dirty="0">
                <a:latin typeface="Times New Roman" pitchFamily="18" charset="0"/>
                <a:cs typeface="Times New Roman" pitchFamily="18" charset="0"/>
              </a:rPr>
              <a:t>transformations </a:t>
            </a:r>
            <a:r>
              <a:rPr lang="en-US" sz="2400" dirty="0" smtClean="0">
                <a:latin typeface="Times New Roman" pitchFamily="18" charset="0"/>
                <a:cs typeface="Times New Roman" pitchFamily="18" charset="0"/>
              </a:rPr>
              <a:t>include </a:t>
            </a:r>
            <a:r>
              <a:rPr lang="en-US" sz="2400" i="1" dirty="0" smtClean="0">
                <a:latin typeface="Times New Roman" pitchFamily="18" charset="0"/>
                <a:cs typeface="Times New Roman" pitchFamily="18" charset="0"/>
              </a:rPr>
              <a:t>map</a:t>
            </a:r>
            <a:r>
              <a:rPr lang="en-US" sz="2400" dirty="0">
                <a:latin typeface="Times New Roman" pitchFamily="18" charset="0"/>
                <a:cs typeface="Times New Roman" pitchFamily="18" charset="0"/>
              </a:rPr>
              <a:t>, </a:t>
            </a:r>
            <a:r>
              <a:rPr lang="en-US" sz="2400" i="1" dirty="0">
                <a:latin typeface="Times New Roman" pitchFamily="18" charset="0"/>
                <a:cs typeface="Times New Roman" pitchFamily="18" charset="0"/>
              </a:rPr>
              <a:t>filter</a:t>
            </a:r>
            <a:r>
              <a:rPr lang="en-US" sz="2400" dirty="0">
                <a:latin typeface="Times New Roman" pitchFamily="18" charset="0"/>
                <a:cs typeface="Times New Roman" pitchFamily="18" charset="0"/>
              </a:rPr>
              <a:t>, </a:t>
            </a:r>
            <a:r>
              <a:rPr lang="en-US" sz="2400" i="1" dirty="0" smtClean="0">
                <a:latin typeface="Times New Roman" pitchFamily="18" charset="0"/>
                <a:cs typeface="Times New Roman" pitchFamily="18" charset="0"/>
              </a:rPr>
              <a:t>join</a:t>
            </a:r>
          </a:p>
          <a:p>
            <a:pPr lvl="1" algn="just"/>
            <a:r>
              <a:rPr lang="en-US" sz="2400" dirty="0" smtClean="0">
                <a:latin typeface="Times New Roman" pitchFamily="18" charset="0"/>
                <a:cs typeface="Times New Roman" pitchFamily="18" charset="0"/>
              </a:rPr>
              <a:t>lazy operation</a:t>
            </a:r>
            <a:endParaRPr lang="en-US" sz="2400" dirty="0">
              <a:latin typeface="Times New Roman" pitchFamily="18" charset="0"/>
              <a:cs typeface="Times New Roman" pitchFamily="18" charset="0"/>
            </a:endParaRPr>
          </a:p>
          <a:p>
            <a:pPr algn="just"/>
            <a:r>
              <a:rPr lang="en-US" sz="2400" i="1" dirty="0">
                <a:latin typeface="Times New Roman" pitchFamily="18" charset="0"/>
                <a:cs typeface="Times New Roman" pitchFamily="18" charset="0"/>
              </a:rPr>
              <a:t>actions</a:t>
            </a:r>
            <a:r>
              <a:rPr lang="en-US" sz="2400" dirty="0">
                <a:latin typeface="Times New Roman" pitchFamily="18" charset="0"/>
                <a:cs typeface="Times New Roman" pitchFamily="18" charset="0"/>
              </a:rPr>
              <a:t> to return value or export data</a:t>
            </a:r>
          </a:p>
          <a:p>
            <a:pPr lvl="1" algn="just"/>
            <a:r>
              <a:rPr lang="en-US" sz="2400" dirty="0">
                <a:latin typeface="Times New Roman" pitchFamily="18" charset="0"/>
                <a:cs typeface="Times New Roman" pitchFamily="18" charset="0"/>
              </a:rPr>
              <a:t>actions </a:t>
            </a:r>
            <a:r>
              <a:rPr lang="en-US" sz="2400" dirty="0" smtClean="0">
                <a:latin typeface="Times New Roman" pitchFamily="18" charset="0"/>
                <a:cs typeface="Times New Roman" pitchFamily="18" charset="0"/>
              </a:rPr>
              <a:t>include </a:t>
            </a:r>
            <a:r>
              <a:rPr lang="en-US" sz="2400" i="1" dirty="0">
                <a:latin typeface="Times New Roman" pitchFamily="18" charset="0"/>
                <a:cs typeface="Times New Roman" pitchFamily="18" charset="0"/>
              </a:rPr>
              <a:t>count</a:t>
            </a:r>
            <a:r>
              <a:rPr lang="en-US" sz="2400" dirty="0">
                <a:latin typeface="Times New Roman" pitchFamily="18" charset="0"/>
                <a:cs typeface="Times New Roman" pitchFamily="18" charset="0"/>
              </a:rPr>
              <a:t>, </a:t>
            </a:r>
            <a:r>
              <a:rPr lang="en-US" sz="2400" i="1" dirty="0">
                <a:latin typeface="Times New Roman" pitchFamily="18" charset="0"/>
                <a:cs typeface="Times New Roman" pitchFamily="18" charset="0"/>
              </a:rPr>
              <a:t>collect</a:t>
            </a:r>
            <a:r>
              <a:rPr lang="en-US" sz="2400" dirty="0">
                <a:latin typeface="Times New Roman" pitchFamily="18" charset="0"/>
                <a:cs typeface="Times New Roman" pitchFamily="18" charset="0"/>
              </a:rPr>
              <a:t>, </a:t>
            </a:r>
            <a:r>
              <a:rPr lang="en-US" sz="2400" i="1" dirty="0" smtClean="0">
                <a:latin typeface="Times New Roman" pitchFamily="18" charset="0"/>
                <a:cs typeface="Times New Roman" pitchFamily="18" charset="0"/>
              </a:rPr>
              <a:t>save</a:t>
            </a:r>
          </a:p>
          <a:p>
            <a:pPr lvl="1" algn="just"/>
            <a:r>
              <a:rPr lang="en-US" sz="2400" dirty="0" smtClean="0">
                <a:latin typeface="Times New Roman" pitchFamily="18" charset="0"/>
                <a:cs typeface="Times New Roman" pitchFamily="18" charset="0"/>
              </a:rPr>
              <a:t>triggers execution</a:t>
            </a:r>
            <a:endParaRPr lang="en-US" sz="2400"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xmlns="" val="8530641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J</a:t>
            </a:r>
            <a:r>
              <a:rPr lang="en-US" dirty="0" smtClean="0">
                <a:latin typeface="Times New Roman" pitchFamily="18" charset="0"/>
                <a:cs typeface="Times New Roman" pitchFamily="18" charset="0"/>
              </a:rPr>
              <a:t>ob example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767639" y="1835541"/>
            <a:ext cx="8229600" cy="4525963"/>
          </a:xfrm>
        </p:spPr>
        <p:txBody>
          <a:bodyPr>
            <a:normAutofit/>
          </a:bodyPr>
          <a:lstStyle/>
          <a:p>
            <a:pPr marL="0" indent="0">
              <a:buNone/>
            </a:pPr>
            <a:r>
              <a:rPr lang="en-US" sz="1600" dirty="0" err="1" smtClean="0">
                <a:latin typeface="Consolas"/>
                <a:cs typeface="Consolas"/>
              </a:rPr>
              <a:t>val</a:t>
            </a:r>
            <a:r>
              <a:rPr lang="en-US" sz="1600" dirty="0" smtClean="0">
                <a:latin typeface="Consolas"/>
                <a:cs typeface="Consolas"/>
              </a:rPr>
              <a:t> log = </a:t>
            </a:r>
            <a:r>
              <a:rPr lang="en-US" sz="1600" dirty="0" err="1" smtClean="0">
                <a:latin typeface="Consolas"/>
                <a:cs typeface="Consolas"/>
              </a:rPr>
              <a:t>sc.textFile</a:t>
            </a:r>
            <a:r>
              <a:rPr lang="en-US" sz="1600" dirty="0" smtClean="0">
                <a:latin typeface="Consolas"/>
                <a:cs typeface="Consolas"/>
              </a:rPr>
              <a:t>(“</a:t>
            </a:r>
            <a:r>
              <a:rPr lang="en-US" sz="1600" dirty="0" err="1" smtClean="0">
                <a:latin typeface="Consolas"/>
                <a:cs typeface="Consolas"/>
              </a:rPr>
              <a:t>hdfs</a:t>
            </a:r>
            <a:r>
              <a:rPr lang="en-US" sz="1600" dirty="0" smtClean="0">
                <a:latin typeface="Consolas"/>
                <a:cs typeface="Consolas"/>
              </a:rPr>
              <a:t>://...”)</a:t>
            </a:r>
          </a:p>
          <a:p>
            <a:pPr marL="0" indent="0">
              <a:buNone/>
            </a:pPr>
            <a:r>
              <a:rPr lang="en-US" sz="1600" dirty="0" err="1" smtClean="0">
                <a:latin typeface="Consolas"/>
                <a:cs typeface="Consolas"/>
              </a:rPr>
              <a:t>val</a:t>
            </a:r>
            <a:r>
              <a:rPr lang="en-US" sz="1600" dirty="0" smtClean="0">
                <a:latin typeface="Consolas"/>
                <a:cs typeface="Consolas"/>
              </a:rPr>
              <a:t> errors = </a:t>
            </a:r>
            <a:r>
              <a:rPr lang="en-US" sz="1600" dirty="0" err="1" smtClean="0">
                <a:latin typeface="Consolas"/>
                <a:cs typeface="Consolas"/>
              </a:rPr>
              <a:t>file.</a:t>
            </a:r>
            <a:r>
              <a:rPr lang="en-US" sz="1600" dirty="0" err="1" smtClean="0">
                <a:solidFill>
                  <a:srgbClr val="0000FF"/>
                </a:solidFill>
                <a:latin typeface="Consolas"/>
                <a:cs typeface="Consolas"/>
              </a:rPr>
              <a:t>filter</a:t>
            </a:r>
            <a:r>
              <a:rPr lang="en-US" sz="1600" dirty="0" smtClean="0">
                <a:latin typeface="Consolas"/>
                <a:cs typeface="Consolas"/>
              </a:rPr>
              <a:t>(</a:t>
            </a:r>
            <a:r>
              <a:rPr lang="en-US" sz="1600" dirty="0" smtClean="0">
                <a:solidFill>
                  <a:srgbClr val="FF0000"/>
                </a:solidFill>
                <a:latin typeface="Consolas"/>
                <a:cs typeface="Consolas"/>
              </a:rPr>
              <a:t>_.contains(“ERROR”)</a:t>
            </a:r>
            <a:r>
              <a:rPr lang="en-US" sz="1600" dirty="0" smtClean="0">
                <a:latin typeface="Consolas"/>
                <a:cs typeface="Consolas"/>
              </a:rPr>
              <a:t>)</a:t>
            </a:r>
          </a:p>
          <a:p>
            <a:pPr marL="0" indent="0">
              <a:buNone/>
            </a:pPr>
            <a:r>
              <a:rPr lang="en-US" sz="1600" dirty="0" err="1" smtClean="0">
                <a:latin typeface="Consolas"/>
                <a:cs typeface="Consolas"/>
              </a:rPr>
              <a:t>errors.</a:t>
            </a:r>
            <a:r>
              <a:rPr lang="en-US" sz="1600" dirty="0" err="1" smtClean="0">
                <a:solidFill>
                  <a:srgbClr val="0000FF"/>
                </a:solidFill>
                <a:latin typeface="Consolas"/>
                <a:cs typeface="Consolas"/>
              </a:rPr>
              <a:t>cache</a:t>
            </a:r>
            <a:r>
              <a:rPr lang="en-US" sz="1600" dirty="0" smtClean="0">
                <a:latin typeface="Consolas"/>
                <a:cs typeface="Consolas"/>
              </a:rPr>
              <a:t>()</a:t>
            </a:r>
          </a:p>
          <a:p>
            <a:pPr marL="0" indent="0">
              <a:buNone/>
            </a:pPr>
            <a:endParaRPr lang="en-US" sz="1600" dirty="0">
              <a:latin typeface="Consolas"/>
              <a:cs typeface="Consolas"/>
            </a:endParaRPr>
          </a:p>
          <a:p>
            <a:pPr marL="0" indent="0">
              <a:buNone/>
            </a:pPr>
            <a:r>
              <a:rPr lang="en-US" sz="1600" dirty="0" err="1" smtClean="0">
                <a:latin typeface="Consolas"/>
                <a:cs typeface="Consolas"/>
              </a:rPr>
              <a:t>errors.</a:t>
            </a:r>
            <a:r>
              <a:rPr lang="en-US" sz="1600" dirty="0" err="1" smtClean="0">
                <a:solidFill>
                  <a:srgbClr val="0000FF"/>
                </a:solidFill>
                <a:latin typeface="Consolas"/>
                <a:cs typeface="Consolas"/>
              </a:rPr>
              <a:t>filter</a:t>
            </a:r>
            <a:r>
              <a:rPr lang="en-US" sz="1600" dirty="0" smtClean="0">
                <a:latin typeface="Consolas"/>
                <a:cs typeface="Consolas"/>
              </a:rPr>
              <a:t>(</a:t>
            </a:r>
            <a:r>
              <a:rPr lang="en-US" sz="1600" dirty="0" smtClean="0">
                <a:solidFill>
                  <a:srgbClr val="FF0000"/>
                </a:solidFill>
                <a:latin typeface="Consolas"/>
                <a:cs typeface="Consolas"/>
              </a:rPr>
              <a:t>_.contains(“I/O”)</a:t>
            </a:r>
            <a:r>
              <a:rPr lang="en-US" sz="1600" dirty="0" smtClean="0">
                <a:latin typeface="Consolas"/>
                <a:cs typeface="Consolas"/>
              </a:rPr>
              <a:t>).</a:t>
            </a:r>
            <a:r>
              <a:rPr lang="en-US" sz="1600" dirty="0" smtClean="0">
                <a:solidFill>
                  <a:srgbClr val="0000FF"/>
                </a:solidFill>
                <a:latin typeface="Consolas"/>
                <a:cs typeface="Consolas"/>
              </a:rPr>
              <a:t>count</a:t>
            </a:r>
            <a:r>
              <a:rPr lang="en-US" sz="1600" dirty="0" smtClean="0">
                <a:latin typeface="Consolas"/>
                <a:cs typeface="Consolas"/>
              </a:rPr>
              <a:t>()</a:t>
            </a:r>
          </a:p>
          <a:p>
            <a:pPr marL="0" indent="0">
              <a:buNone/>
            </a:pPr>
            <a:r>
              <a:rPr lang="en-US" sz="1600" dirty="0" err="1" smtClean="0">
                <a:latin typeface="Consolas"/>
                <a:cs typeface="Consolas"/>
              </a:rPr>
              <a:t>errors.</a:t>
            </a:r>
            <a:r>
              <a:rPr lang="en-US" sz="1600" dirty="0" err="1" smtClean="0">
                <a:solidFill>
                  <a:srgbClr val="0000FF"/>
                </a:solidFill>
                <a:latin typeface="Consolas"/>
                <a:cs typeface="Consolas"/>
              </a:rPr>
              <a:t>filter</a:t>
            </a:r>
            <a:r>
              <a:rPr lang="en-US" sz="1600" dirty="0" smtClean="0">
                <a:latin typeface="Consolas"/>
                <a:cs typeface="Consolas"/>
              </a:rPr>
              <a:t>(</a:t>
            </a:r>
            <a:r>
              <a:rPr lang="en-US" sz="1600" dirty="0" smtClean="0">
                <a:solidFill>
                  <a:srgbClr val="FF0000"/>
                </a:solidFill>
                <a:latin typeface="Consolas"/>
                <a:cs typeface="Consolas"/>
              </a:rPr>
              <a:t>_.contains(“timeout”)</a:t>
            </a:r>
            <a:r>
              <a:rPr lang="en-US" sz="1600" dirty="0" smtClean="0">
                <a:latin typeface="Consolas"/>
                <a:cs typeface="Consolas"/>
              </a:rPr>
              <a:t>).</a:t>
            </a:r>
            <a:r>
              <a:rPr lang="en-US" sz="1600" dirty="0" smtClean="0">
                <a:solidFill>
                  <a:srgbClr val="0000FF"/>
                </a:solidFill>
                <a:latin typeface="Consolas"/>
                <a:cs typeface="Consolas"/>
              </a:rPr>
              <a:t>count</a:t>
            </a:r>
            <a:r>
              <a:rPr lang="en-US" sz="1600" dirty="0" smtClean="0">
                <a:latin typeface="Consolas"/>
                <a:cs typeface="Consolas"/>
              </a:rPr>
              <a:t>()</a:t>
            </a:r>
          </a:p>
        </p:txBody>
      </p:sp>
      <p:sp>
        <p:nvSpPr>
          <p:cNvPr id="4" name="TextBox 3"/>
          <p:cNvSpPr txBox="1"/>
          <p:nvPr/>
        </p:nvSpPr>
        <p:spPr>
          <a:xfrm>
            <a:off x="2338758" y="1899695"/>
            <a:ext cx="184731" cy="369332"/>
          </a:xfrm>
          <a:prstGeom prst="rect">
            <a:avLst/>
          </a:prstGeom>
          <a:noFill/>
        </p:spPr>
        <p:txBody>
          <a:bodyPr wrap="none" rtlCol="0">
            <a:spAutoFit/>
          </a:bodyPr>
          <a:lstStyle/>
          <a:p>
            <a:endParaRPr lang="en-US" dirty="0"/>
          </a:p>
        </p:txBody>
      </p:sp>
      <p:sp>
        <p:nvSpPr>
          <p:cNvPr id="5" name="TextBox 4"/>
          <p:cNvSpPr txBox="1"/>
          <p:nvPr/>
        </p:nvSpPr>
        <p:spPr>
          <a:xfrm>
            <a:off x="1440427" y="2643053"/>
            <a:ext cx="184731" cy="369332"/>
          </a:xfrm>
          <a:prstGeom prst="rect">
            <a:avLst/>
          </a:prstGeom>
          <a:noFill/>
        </p:spPr>
        <p:txBody>
          <a:bodyPr wrap="none" rtlCol="0">
            <a:spAutoFit/>
          </a:bodyPr>
          <a:lstStyle/>
          <a:p>
            <a:endParaRPr lang="en-US" dirty="0"/>
          </a:p>
        </p:txBody>
      </p:sp>
      <p:grpSp>
        <p:nvGrpSpPr>
          <p:cNvPr id="12" name="Group 43"/>
          <p:cNvGrpSpPr/>
          <p:nvPr/>
        </p:nvGrpSpPr>
        <p:grpSpPr>
          <a:xfrm>
            <a:off x="6751242" y="1317265"/>
            <a:ext cx="1289983" cy="1963807"/>
            <a:chOff x="6751241" y="987948"/>
            <a:chExt cx="1289983" cy="1472855"/>
          </a:xfrm>
        </p:grpSpPr>
        <p:pic>
          <p:nvPicPr>
            <p:cNvPr id="6" name="Picture 5"/>
            <p:cNvPicPr>
              <a:picLocks noChangeAspect="1"/>
            </p:cNvPicPr>
            <p:nvPr/>
          </p:nvPicPr>
          <p:blipFill>
            <a:blip r:embed="rId2"/>
            <a:stretch>
              <a:fillRect/>
            </a:stretch>
          </p:blipFill>
          <p:spPr>
            <a:xfrm>
              <a:off x="7181235" y="987948"/>
              <a:ext cx="859989" cy="1472855"/>
            </a:xfrm>
            <a:prstGeom prst="rect">
              <a:avLst/>
            </a:prstGeom>
          </p:spPr>
        </p:pic>
        <p:sp>
          <p:nvSpPr>
            <p:cNvPr id="10" name="Rounded Rectangle 9"/>
            <p:cNvSpPr/>
            <p:nvPr/>
          </p:nvSpPr>
          <p:spPr>
            <a:xfrm>
              <a:off x="6751241" y="1020880"/>
              <a:ext cx="1098070" cy="358540"/>
            </a:xfrm>
            <a:prstGeom prst="roundRect">
              <a:avLst/>
            </a:prstGeom>
            <a:ln>
              <a:headEnd type="none" w="med" len="med"/>
              <a:tailEnd type="none"/>
            </a:ln>
          </p:spPr>
          <p:style>
            <a:lnRef idx="1">
              <a:schemeClr val="accent1"/>
            </a:lnRef>
            <a:fillRef idx="2">
              <a:schemeClr val="accent1"/>
            </a:fillRef>
            <a:effectRef idx="1">
              <a:schemeClr val="accent1"/>
            </a:effectRef>
            <a:fontRef idx="minor">
              <a:schemeClr val="dk1"/>
            </a:fontRef>
          </p:style>
          <p:txBody>
            <a:bodyPr rtlCol="0" anchor="b"/>
            <a:lstStyle/>
            <a:p>
              <a:pPr algn="ctr"/>
              <a:r>
                <a:rPr lang="en-US" sz="2000" dirty="0" smtClean="0"/>
                <a:t>Driver</a:t>
              </a:r>
              <a:endParaRPr lang="en-US" sz="1600" dirty="0">
                <a:latin typeface="Consolas"/>
                <a:cs typeface="Consolas"/>
              </a:endParaRPr>
            </a:p>
          </p:txBody>
        </p:sp>
      </p:grpSp>
      <p:grpSp>
        <p:nvGrpSpPr>
          <p:cNvPr id="21" name="Group 44"/>
          <p:cNvGrpSpPr/>
          <p:nvPr/>
        </p:nvGrpSpPr>
        <p:grpSpPr>
          <a:xfrm>
            <a:off x="4119813" y="4559346"/>
            <a:ext cx="1098070" cy="1963807"/>
            <a:chOff x="4119813" y="3419509"/>
            <a:chExt cx="1098070" cy="1472855"/>
          </a:xfrm>
        </p:grpSpPr>
        <p:pic>
          <p:nvPicPr>
            <p:cNvPr id="7" name="Picture 6"/>
            <p:cNvPicPr>
              <a:picLocks noChangeAspect="1"/>
            </p:cNvPicPr>
            <p:nvPr/>
          </p:nvPicPr>
          <p:blipFill>
            <a:blip r:embed="rId2"/>
            <a:stretch>
              <a:fillRect/>
            </a:stretch>
          </p:blipFill>
          <p:spPr>
            <a:xfrm>
              <a:off x="4357894" y="3419509"/>
              <a:ext cx="859989" cy="1472855"/>
            </a:xfrm>
            <a:prstGeom prst="rect">
              <a:avLst/>
            </a:prstGeom>
          </p:spPr>
        </p:pic>
        <p:sp>
          <p:nvSpPr>
            <p:cNvPr id="11" name="Rounded Rectangle 10"/>
            <p:cNvSpPr/>
            <p:nvPr/>
          </p:nvSpPr>
          <p:spPr>
            <a:xfrm>
              <a:off x="4119813" y="3427188"/>
              <a:ext cx="1098070" cy="358540"/>
            </a:xfrm>
            <a:prstGeom prst="roundRect">
              <a:avLst/>
            </a:prstGeom>
            <a:ln>
              <a:headEnd type="none" w="med" len="med"/>
              <a:tailEnd type="none"/>
            </a:ln>
          </p:spPr>
          <p:style>
            <a:lnRef idx="1">
              <a:schemeClr val="accent1"/>
            </a:lnRef>
            <a:fillRef idx="2">
              <a:schemeClr val="accent1"/>
            </a:fillRef>
            <a:effectRef idx="1">
              <a:schemeClr val="accent1"/>
            </a:effectRef>
            <a:fontRef idx="minor">
              <a:schemeClr val="dk1"/>
            </a:fontRef>
          </p:style>
          <p:txBody>
            <a:bodyPr rtlCol="0" anchor="b"/>
            <a:lstStyle/>
            <a:p>
              <a:pPr algn="ctr"/>
              <a:r>
                <a:rPr lang="en-US" sz="2000" dirty="0" smtClean="0"/>
                <a:t>Worker</a:t>
              </a:r>
              <a:endParaRPr lang="en-US" sz="1600" dirty="0">
                <a:latin typeface="Consolas"/>
                <a:cs typeface="Consolas"/>
              </a:endParaRPr>
            </a:p>
          </p:txBody>
        </p:sp>
      </p:grpSp>
      <p:grpSp>
        <p:nvGrpSpPr>
          <p:cNvPr id="22" name="Group 45"/>
          <p:cNvGrpSpPr/>
          <p:nvPr/>
        </p:nvGrpSpPr>
        <p:grpSpPr>
          <a:xfrm>
            <a:off x="5653171" y="4538710"/>
            <a:ext cx="1098070" cy="1963807"/>
            <a:chOff x="5653171" y="3404032"/>
            <a:chExt cx="1098070" cy="1472855"/>
          </a:xfrm>
        </p:grpSpPr>
        <p:pic>
          <p:nvPicPr>
            <p:cNvPr id="8" name="Picture 7"/>
            <p:cNvPicPr>
              <a:picLocks noChangeAspect="1"/>
            </p:cNvPicPr>
            <p:nvPr/>
          </p:nvPicPr>
          <p:blipFill>
            <a:blip r:embed="rId2"/>
            <a:stretch>
              <a:fillRect/>
            </a:stretch>
          </p:blipFill>
          <p:spPr>
            <a:xfrm>
              <a:off x="5891252" y="3404032"/>
              <a:ext cx="859989" cy="1472855"/>
            </a:xfrm>
            <a:prstGeom prst="rect">
              <a:avLst/>
            </a:prstGeom>
          </p:spPr>
        </p:pic>
        <p:sp>
          <p:nvSpPr>
            <p:cNvPr id="13" name="Rounded Rectangle 12"/>
            <p:cNvSpPr/>
            <p:nvPr/>
          </p:nvSpPr>
          <p:spPr>
            <a:xfrm>
              <a:off x="5653171" y="3427188"/>
              <a:ext cx="1098070" cy="358540"/>
            </a:xfrm>
            <a:prstGeom prst="roundRect">
              <a:avLst/>
            </a:prstGeom>
            <a:ln>
              <a:headEnd type="none" w="med" len="med"/>
              <a:tailEnd type="none"/>
            </a:ln>
          </p:spPr>
          <p:style>
            <a:lnRef idx="1">
              <a:schemeClr val="accent1"/>
            </a:lnRef>
            <a:fillRef idx="2">
              <a:schemeClr val="accent1"/>
            </a:fillRef>
            <a:effectRef idx="1">
              <a:schemeClr val="accent1"/>
            </a:effectRef>
            <a:fontRef idx="minor">
              <a:schemeClr val="dk1"/>
            </a:fontRef>
          </p:style>
          <p:txBody>
            <a:bodyPr rtlCol="0" anchor="b"/>
            <a:lstStyle/>
            <a:p>
              <a:pPr algn="ctr"/>
              <a:r>
                <a:rPr lang="en-US" sz="2000" dirty="0" smtClean="0"/>
                <a:t>Worker</a:t>
              </a:r>
              <a:endParaRPr lang="en-US" sz="1600" dirty="0">
                <a:latin typeface="Consolas"/>
                <a:cs typeface="Consolas"/>
              </a:endParaRPr>
            </a:p>
          </p:txBody>
        </p:sp>
      </p:grpSp>
      <p:grpSp>
        <p:nvGrpSpPr>
          <p:cNvPr id="23" name="Group 46"/>
          <p:cNvGrpSpPr/>
          <p:nvPr/>
        </p:nvGrpSpPr>
        <p:grpSpPr>
          <a:xfrm>
            <a:off x="7181236" y="4538710"/>
            <a:ext cx="1104121" cy="1963807"/>
            <a:chOff x="7181235" y="3404032"/>
            <a:chExt cx="1104121" cy="1472855"/>
          </a:xfrm>
        </p:grpSpPr>
        <p:pic>
          <p:nvPicPr>
            <p:cNvPr id="9" name="Picture 8"/>
            <p:cNvPicPr>
              <a:picLocks noChangeAspect="1"/>
            </p:cNvPicPr>
            <p:nvPr/>
          </p:nvPicPr>
          <p:blipFill>
            <a:blip r:embed="rId2"/>
            <a:stretch>
              <a:fillRect/>
            </a:stretch>
          </p:blipFill>
          <p:spPr>
            <a:xfrm>
              <a:off x="7425367" y="3404032"/>
              <a:ext cx="859989" cy="1472855"/>
            </a:xfrm>
            <a:prstGeom prst="rect">
              <a:avLst/>
            </a:prstGeom>
          </p:spPr>
        </p:pic>
        <p:sp>
          <p:nvSpPr>
            <p:cNvPr id="14" name="Rounded Rectangle 13"/>
            <p:cNvSpPr/>
            <p:nvPr/>
          </p:nvSpPr>
          <p:spPr>
            <a:xfrm>
              <a:off x="7181235" y="3427188"/>
              <a:ext cx="1098070" cy="358540"/>
            </a:xfrm>
            <a:prstGeom prst="roundRect">
              <a:avLst/>
            </a:prstGeom>
            <a:ln>
              <a:headEnd type="none" w="med" len="med"/>
              <a:tailEnd type="none"/>
            </a:ln>
          </p:spPr>
          <p:style>
            <a:lnRef idx="1">
              <a:schemeClr val="accent1"/>
            </a:lnRef>
            <a:fillRef idx="2">
              <a:schemeClr val="accent1"/>
            </a:fillRef>
            <a:effectRef idx="1">
              <a:schemeClr val="accent1"/>
            </a:effectRef>
            <a:fontRef idx="minor">
              <a:schemeClr val="dk1"/>
            </a:fontRef>
          </p:style>
          <p:txBody>
            <a:bodyPr rtlCol="0" anchor="b"/>
            <a:lstStyle/>
            <a:p>
              <a:pPr algn="ctr"/>
              <a:r>
                <a:rPr lang="en-US" sz="2000" dirty="0" smtClean="0"/>
                <a:t>Worker</a:t>
              </a:r>
              <a:endParaRPr lang="en-US" sz="1600" dirty="0">
                <a:latin typeface="Consolas"/>
                <a:cs typeface="Consolas"/>
              </a:endParaRPr>
            </a:p>
          </p:txBody>
        </p:sp>
      </p:grpSp>
      <p:grpSp>
        <p:nvGrpSpPr>
          <p:cNvPr id="24" name="Group 48"/>
          <p:cNvGrpSpPr/>
          <p:nvPr/>
        </p:nvGrpSpPr>
        <p:grpSpPr>
          <a:xfrm>
            <a:off x="4119813" y="5887137"/>
            <a:ext cx="4159492" cy="492156"/>
            <a:chOff x="4119813" y="4415352"/>
            <a:chExt cx="4159492" cy="369117"/>
          </a:xfrm>
        </p:grpSpPr>
        <p:sp>
          <p:nvSpPr>
            <p:cNvPr id="15" name="Rounded Rectangle 14"/>
            <p:cNvSpPr/>
            <p:nvPr/>
          </p:nvSpPr>
          <p:spPr>
            <a:xfrm>
              <a:off x="7181235" y="4415352"/>
              <a:ext cx="1098070" cy="358540"/>
            </a:xfrm>
            <a:prstGeom prst="roundRect">
              <a:avLst/>
            </a:prstGeom>
            <a:ln>
              <a:headEnd type="none" w="med" len="med"/>
              <a:tailEnd type="none"/>
            </a:ln>
          </p:spPr>
          <p:style>
            <a:lnRef idx="1">
              <a:schemeClr val="accent2"/>
            </a:lnRef>
            <a:fillRef idx="2">
              <a:schemeClr val="accent2"/>
            </a:fillRef>
            <a:effectRef idx="1">
              <a:schemeClr val="accent2"/>
            </a:effectRef>
            <a:fontRef idx="minor">
              <a:schemeClr val="dk1"/>
            </a:fontRef>
          </p:style>
          <p:txBody>
            <a:bodyPr rtlCol="0" anchor="b"/>
            <a:lstStyle/>
            <a:p>
              <a:pPr algn="ctr"/>
              <a:r>
                <a:rPr lang="en-US" sz="2000" dirty="0" smtClean="0"/>
                <a:t>Block3</a:t>
              </a:r>
              <a:endParaRPr lang="en-US" sz="1600" dirty="0">
                <a:latin typeface="Consolas"/>
                <a:cs typeface="Consolas"/>
              </a:endParaRPr>
            </a:p>
          </p:txBody>
        </p:sp>
        <p:sp>
          <p:nvSpPr>
            <p:cNvPr id="16" name="Rounded Rectangle 15"/>
            <p:cNvSpPr/>
            <p:nvPr/>
          </p:nvSpPr>
          <p:spPr>
            <a:xfrm>
              <a:off x="4119813" y="4425929"/>
              <a:ext cx="1098070" cy="358540"/>
            </a:xfrm>
            <a:prstGeom prst="roundRect">
              <a:avLst/>
            </a:prstGeom>
            <a:ln>
              <a:headEnd type="none" w="med" len="med"/>
              <a:tailEnd type="none"/>
            </a:ln>
          </p:spPr>
          <p:style>
            <a:lnRef idx="1">
              <a:schemeClr val="accent2"/>
            </a:lnRef>
            <a:fillRef idx="2">
              <a:schemeClr val="accent2"/>
            </a:fillRef>
            <a:effectRef idx="1">
              <a:schemeClr val="accent2"/>
            </a:effectRef>
            <a:fontRef idx="minor">
              <a:schemeClr val="dk1"/>
            </a:fontRef>
          </p:style>
          <p:txBody>
            <a:bodyPr rtlCol="0" anchor="b"/>
            <a:lstStyle/>
            <a:p>
              <a:pPr algn="ctr"/>
              <a:r>
                <a:rPr lang="en-US" sz="2000" dirty="0" smtClean="0"/>
                <a:t>Block1</a:t>
              </a:r>
              <a:endParaRPr lang="en-US" sz="1600" dirty="0">
                <a:latin typeface="Consolas"/>
                <a:cs typeface="Consolas"/>
              </a:endParaRPr>
            </a:p>
          </p:txBody>
        </p:sp>
        <p:sp>
          <p:nvSpPr>
            <p:cNvPr id="17" name="Rounded Rectangle 16"/>
            <p:cNvSpPr/>
            <p:nvPr/>
          </p:nvSpPr>
          <p:spPr>
            <a:xfrm>
              <a:off x="5653171" y="4415352"/>
              <a:ext cx="1098070" cy="358540"/>
            </a:xfrm>
            <a:prstGeom prst="roundRect">
              <a:avLst/>
            </a:prstGeom>
            <a:ln>
              <a:headEnd type="none" w="med" len="med"/>
              <a:tailEnd type="none"/>
            </a:ln>
          </p:spPr>
          <p:style>
            <a:lnRef idx="1">
              <a:schemeClr val="accent2"/>
            </a:lnRef>
            <a:fillRef idx="2">
              <a:schemeClr val="accent2"/>
            </a:fillRef>
            <a:effectRef idx="1">
              <a:schemeClr val="accent2"/>
            </a:effectRef>
            <a:fontRef idx="minor">
              <a:schemeClr val="dk1"/>
            </a:fontRef>
          </p:style>
          <p:txBody>
            <a:bodyPr rtlCol="0" anchor="b"/>
            <a:lstStyle/>
            <a:p>
              <a:pPr algn="ctr"/>
              <a:r>
                <a:rPr lang="en-US" sz="2000" dirty="0" smtClean="0"/>
                <a:t>Block2</a:t>
              </a:r>
              <a:endParaRPr lang="en-US" sz="1600" dirty="0">
                <a:latin typeface="Consolas"/>
                <a:cs typeface="Consolas"/>
              </a:endParaRPr>
            </a:p>
          </p:txBody>
        </p:sp>
      </p:grpSp>
      <p:grpSp>
        <p:nvGrpSpPr>
          <p:cNvPr id="26" name="Group 47"/>
          <p:cNvGrpSpPr/>
          <p:nvPr/>
        </p:nvGrpSpPr>
        <p:grpSpPr>
          <a:xfrm>
            <a:off x="4357895" y="5047637"/>
            <a:ext cx="4165543" cy="504731"/>
            <a:chOff x="4357894" y="3785728"/>
            <a:chExt cx="4165543" cy="378548"/>
          </a:xfrm>
        </p:grpSpPr>
        <p:sp>
          <p:nvSpPr>
            <p:cNvPr id="18" name="Rounded Rectangle 17"/>
            <p:cNvSpPr/>
            <p:nvPr/>
          </p:nvSpPr>
          <p:spPr>
            <a:xfrm>
              <a:off x="4357894" y="3785728"/>
              <a:ext cx="1098070" cy="358540"/>
            </a:xfrm>
            <a:prstGeom prst="roundRect">
              <a:avLst/>
            </a:prstGeom>
            <a:ln>
              <a:headEnd type="none" w="med" len="med"/>
              <a:tailEnd type="none"/>
            </a:ln>
          </p:spPr>
          <p:style>
            <a:lnRef idx="1">
              <a:schemeClr val="accent3"/>
            </a:lnRef>
            <a:fillRef idx="2">
              <a:schemeClr val="accent3"/>
            </a:fillRef>
            <a:effectRef idx="1">
              <a:schemeClr val="accent3"/>
            </a:effectRef>
            <a:fontRef idx="minor">
              <a:schemeClr val="dk1"/>
            </a:fontRef>
          </p:style>
          <p:txBody>
            <a:bodyPr rtlCol="0" anchor="b"/>
            <a:lstStyle/>
            <a:p>
              <a:pPr algn="ctr"/>
              <a:r>
                <a:rPr lang="en-US" sz="2000" dirty="0" smtClean="0"/>
                <a:t>Cache1</a:t>
              </a:r>
              <a:endParaRPr lang="en-US" sz="1600" dirty="0">
                <a:latin typeface="Consolas"/>
                <a:cs typeface="Consolas"/>
              </a:endParaRPr>
            </a:p>
          </p:txBody>
        </p:sp>
        <p:sp>
          <p:nvSpPr>
            <p:cNvPr id="19" name="Rounded Rectangle 18"/>
            <p:cNvSpPr/>
            <p:nvPr/>
          </p:nvSpPr>
          <p:spPr>
            <a:xfrm>
              <a:off x="5891252" y="3805736"/>
              <a:ext cx="1098070" cy="358540"/>
            </a:xfrm>
            <a:prstGeom prst="roundRect">
              <a:avLst/>
            </a:prstGeom>
            <a:ln>
              <a:headEnd type="none" w="med" len="med"/>
              <a:tailEnd type="none"/>
            </a:ln>
          </p:spPr>
          <p:style>
            <a:lnRef idx="1">
              <a:schemeClr val="accent3"/>
            </a:lnRef>
            <a:fillRef idx="2">
              <a:schemeClr val="accent3"/>
            </a:fillRef>
            <a:effectRef idx="1">
              <a:schemeClr val="accent3"/>
            </a:effectRef>
            <a:fontRef idx="minor">
              <a:schemeClr val="dk1"/>
            </a:fontRef>
          </p:style>
          <p:txBody>
            <a:bodyPr rtlCol="0" anchor="b"/>
            <a:lstStyle/>
            <a:p>
              <a:pPr algn="ctr"/>
              <a:r>
                <a:rPr lang="en-US" sz="2000" dirty="0" smtClean="0"/>
                <a:t>Cache2</a:t>
              </a:r>
              <a:endParaRPr lang="en-US" sz="1600" dirty="0">
                <a:latin typeface="Consolas"/>
                <a:cs typeface="Consolas"/>
              </a:endParaRPr>
            </a:p>
          </p:txBody>
        </p:sp>
        <p:sp>
          <p:nvSpPr>
            <p:cNvPr id="20" name="Rounded Rectangle 19"/>
            <p:cNvSpPr/>
            <p:nvPr/>
          </p:nvSpPr>
          <p:spPr>
            <a:xfrm>
              <a:off x="7425367" y="3785728"/>
              <a:ext cx="1098070" cy="358540"/>
            </a:xfrm>
            <a:prstGeom prst="roundRect">
              <a:avLst/>
            </a:prstGeom>
            <a:ln>
              <a:headEnd type="none" w="med" len="med"/>
              <a:tailEnd type="none"/>
            </a:ln>
          </p:spPr>
          <p:style>
            <a:lnRef idx="1">
              <a:schemeClr val="accent3"/>
            </a:lnRef>
            <a:fillRef idx="2">
              <a:schemeClr val="accent3"/>
            </a:fillRef>
            <a:effectRef idx="1">
              <a:schemeClr val="accent3"/>
            </a:effectRef>
            <a:fontRef idx="minor">
              <a:schemeClr val="dk1"/>
            </a:fontRef>
          </p:style>
          <p:txBody>
            <a:bodyPr rtlCol="0" anchor="b"/>
            <a:lstStyle/>
            <a:p>
              <a:pPr algn="ctr"/>
              <a:r>
                <a:rPr lang="en-US" sz="2000" dirty="0" smtClean="0"/>
                <a:t>Cache2</a:t>
              </a:r>
              <a:endParaRPr lang="en-US" sz="1600" dirty="0">
                <a:latin typeface="Consolas"/>
                <a:cs typeface="Consolas"/>
              </a:endParaRPr>
            </a:p>
          </p:txBody>
        </p:sp>
      </p:grpSp>
      <p:grpSp>
        <p:nvGrpSpPr>
          <p:cNvPr id="28" name="Group 50"/>
          <p:cNvGrpSpPr/>
          <p:nvPr/>
        </p:nvGrpSpPr>
        <p:grpSpPr>
          <a:xfrm>
            <a:off x="4668848" y="3291123"/>
            <a:ext cx="3061422" cy="1288513"/>
            <a:chOff x="4668848" y="2460803"/>
            <a:chExt cx="3061422" cy="966385"/>
          </a:xfrm>
        </p:grpSpPr>
        <p:cxnSp>
          <p:nvCxnSpPr>
            <p:cNvPr id="25" name="Straight Arrow Connector 24"/>
            <p:cNvCxnSpPr>
              <a:stCxn id="6" idx="2"/>
              <a:endCxn id="11" idx="0"/>
            </p:cNvCxnSpPr>
            <p:nvPr/>
          </p:nvCxnSpPr>
          <p:spPr>
            <a:xfrm flipH="1">
              <a:off x="4668848" y="2460803"/>
              <a:ext cx="2942382" cy="96638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6" idx="2"/>
              <a:endCxn id="8" idx="0"/>
            </p:cNvCxnSpPr>
            <p:nvPr/>
          </p:nvCxnSpPr>
          <p:spPr>
            <a:xfrm flipH="1">
              <a:off x="6321247" y="2460803"/>
              <a:ext cx="1289983" cy="94322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stCxn id="6" idx="2"/>
              <a:endCxn id="14" idx="0"/>
            </p:cNvCxnSpPr>
            <p:nvPr/>
          </p:nvCxnSpPr>
          <p:spPr>
            <a:xfrm>
              <a:off x="7611230" y="2460803"/>
              <a:ext cx="119040" cy="96638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30" name="Group 51"/>
          <p:cNvGrpSpPr/>
          <p:nvPr/>
        </p:nvGrpSpPr>
        <p:grpSpPr>
          <a:xfrm>
            <a:off x="4857749" y="3291123"/>
            <a:ext cx="2991562" cy="1288513"/>
            <a:chOff x="4882439" y="2414612"/>
            <a:chExt cx="2991562" cy="966385"/>
          </a:xfrm>
        </p:grpSpPr>
        <p:cxnSp>
          <p:nvCxnSpPr>
            <p:cNvPr id="31" name="Straight Arrow Connector 30"/>
            <p:cNvCxnSpPr/>
            <p:nvPr/>
          </p:nvCxnSpPr>
          <p:spPr>
            <a:xfrm flipH="1" flipV="1">
              <a:off x="7754959" y="2414612"/>
              <a:ext cx="119042" cy="95870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flipV="1">
              <a:off x="6522856" y="2414612"/>
              <a:ext cx="1232103" cy="94322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flipV="1">
              <a:off x="4882439" y="2493809"/>
              <a:ext cx="2872520" cy="8871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54" name="Rounded Rectangular Callout 53"/>
          <p:cNvSpPr/>
          <p:nvPr/>
        </p:nvSpPr>
        <p:spPr>
          <a:xfrm>
            <a:off x="5600254" y="2914047"/>
            <a:ext cx="1098070" cy="482672"/>
          </a:xfrm>
          <a:prstGeom prst="wedgeRoundRectCallout">
            <a:avLst>
              <a:gd name="adj1" fmla="val -71915"/>
              <a:gd name="adj2" fmla="val 100506"/>
              <a:gd name="adj3" fmla="val 16667"/>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Action!</a:t>
            </a:r>
            <a:endParaRPr lang="en-US" dirty="0"/>
          </a:p>
        </p:txBody>
      </p:sp>
    </p:spTree>
    <p:extLst>
      <p:ext uri="{BB962C8B-B14F-4D97-AF65-F5344CB8AC3E}">
        <p14:creationId xmlns:p14="http://schemas.microsoft.com/office/powerpoint/2010/main" xmlns="" val="2035348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54"/>
                                        </p:tgtEl>
                                        <p:attrNameLst>
                                          <p:attrName>style.visibility</p:attrName>
                                        </p:attrNameLst>
                                      </p:cBhvr>
                                      <p:to>
                                        <p:strVal val="hidden"/>
                                      </p:to>
                                    </p:set>
                                  </p:childTnLst>
                                </p:cTn>
                              </p:par>
                              <p:par>
                                <p:cTn id="37" presetID="1" presetClass="entr" presetSubtype="0"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nodeType="clickEffect">
                                  <p:stCondLst>
                                    <p:cond delay="0"/>
                                  </p:stCondLst>
                                  <p:childTnLst>
                                    <p:set>
                                      <p:cBhvr>
                                        <p:cTn id="52" dur="1" fill="hold">
                                          <p:stCondLst>
                                            <p:cond delay="0"/>
                                          </p:stCondLst>
                                        </p:cTn>
                                        <p:tgtEl>
                                          <p:spTgt spid="30"/>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28"/>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4" grpId="0" animBg="1"/>
      <p:bldP spid="54"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RDD partition-level view</a:t>
            </a:r>
            <a:endParaRPr lang="en-US" dirty="0">
              <a:latin typeface="Times New Roman" pitchFamily="18" charset="0"/>
              <a:cs typeface="Times New Roman" pitchFamily="18" charset="0"/>
            </a:endParaRPr>
          </a:p>
        </p:txBody>
      </p:sp>
      <p:sp>
        <p:nvSpPr>
          <p:cNvPr id="4" name="Rounded Rectangle 3"/>
          <p:cNvSpPr/>
          <p:nvPr/>
        </p:nvSpPr>
        <p:spPr>
          <a:xfrm>
            <a:off x="1612411" y="2458017"/>
            <a:ext cx="2648856" cy="1053580"/>
          </a:xfrm>
          <a:prstGeom prst="roundRect">
            <a:avLst/>
          </a:prstGeom>
          <a:ln>
            <a:headEnd type="none" w="med" len="med"/>
            <a:tailEnd type="none"/>
          </a:ln>
        </p:spPr>
        <p:style>
          <a:lnRef idx="1">
            <a:schemeClr val="accent1"/>
          </a:lnRef>
          <a:fillRef idx="2">
            <a:schemeClr val="accent1"/>
          </a:fillRef>
          <a:effectRef idx="1">
            <a:schemeClr val="accent1"/>
          </a:effectRef>
          <a:fontRef idx="minor">
            <a:schemeClr val="dk1"/>
          </a:fontRef>
        </p:style>
        <p:txBody>
          <a:bodyPr rtlCol="0" anchor="b"/>
          <a:lstStyle/>
          <a:p>
            <a:pPr algn="ctr"/>
            <a:r>
              <a:rPr lang="en-US" sz="2000" dirty="0" err="1" smtClean="0"/>
              <a:t>HadoopRDD</a:t>
            </a:r>
            <a:r>
              <a:rPr lang="en-US" sz="2000" dirty="0" smtClean="0"/>
              <a:t/>
            </a:r>
            <a:br>
              <a:rPr lang="en-US" sz="2000" dirty="0" smtClean="0"/>
            </a:br>
            <a:r>
              <a:rPr lang="en-US" sz="1600" dirty="0" smtClean="0">
                <a:latin typeface="Consolas"/>
                <a:cs typeface="Consolas"/>
              </a:rPr>
              <a:t>path = </a:t>
            </a:r>
            <a:r>
              <a:rPr lang="en-US" sz="1600" dirty="0" err="1" smtClean="0">
                <a:latin typeface="Consolas"/>
                <a:cs typeface="Consolas"/>
              </a:rPr>
              <a:t>hdfs</a:t>
            </a:r>
            <a:r>
              <a:rPr lang="en-US" sz="1600" dirty="0" smtClean="0">
                <a:latin typeface="Consolas"/>
                <a:cs typeface="Consolas"/>
              </a:rPr>
              <a:t>://...</a:t>
            </a:r>
            <a:endParaRPr lang="en-US" sz="1600" dirty="0">
              <a:latin typeface="Consolas"/>
              <a:cs typeface="Consolas"/>
            </a:endParaRPr>
          </a:p>
        </p:txBody>
      </p:sp>
      <p:sp>
        <p:nvSpPr>
          <p:cNvPr id="5" name="Rounded Rectangle 4"/>
          <p:cNvSpPr/>
          <p:nvPr/>
        </p:nvSpPr>
        <p:spPr>
          <a:xfrm>
            <a:off x="1612411" y="4331973"/>
            <a:ext cx="2648856" cy="1483681"/>
          </a:xfrm>
          <a:prstGeom prst="roundRect">
            <a:avLst/>
          </a:prstGeom>
          <a:ln>
            <a:headEnd type="none" w="med" len="med"/>
            <a:tailEnd type="none"/>
          </a:ln>
        </p:spPr>
        <p:style>
          <a:lnRef idx="1">
            <a:schemeClr val="accent1"/>
          </a:lnRef>
          <a:fillRef idx="2">
            <a:schemeClr val="accent1"/>
          </a:fillRef>
          <a:effectRef idx="1">
            <a:schemeClr val="accent1"/>
          </a:effectRef>
          <a:fontRef idx="minor">
            <a:schemeClr val="dk1"/>
          </a:fontRef>
        </p:style>
        <p:txBody>
          <a:bodyPr rtlCol="0" anchor="b"/>
          <a:lstStyle/>
          <a:p>
            <a:pPr algn="ctr"/>
            <a:r>
              <a:rPr lang="en-US" sz="2000" dirty="0" err="1" smtClean="0"/>
              <a:t>FilteredRDD</a:t>
            </a:r>
            <a:r>
              <a:rPr lang="en-US" sz="2000" dirty="0" smtClean="0"/>
              <a:t/>
            </a:r>
            <a:br>
              <a:rPr lang="en-US" sz="2000" dirty="0" smtClean="0"/>
            </a:br>
            <a:r>
              <a:rPr lang="en-US" sz="1600" dirty="0" err="1" smtClean="0">
                <a:latin typeface="Consolas"/>
                <a:cs typeface="Consolas"/>
              </a:rPr>
              <a:t>func</a:t>
            </a:r>
            <a:r>
              <a:rPr lang="en-US" sz="1600" dirty="0" smtClean="0">
                <a:latin typeface="Consolas"/>
                <a:cs typeface="Consolas"/>
              </a:rPr>
              <a:t> = _.contains(…)</a:t>
            </a:r>
            <a:br>
              <a:rPr lang="en-US" sz="1600" dirty="0" smtClean="0">
                <a:latin typeface="Consolas"/>
                <a:cs typeface="Consolas"/>
              </a:rPr>
            </a:br>
            <a:r>
              <a:rPr lang="en-US" sz="1600" dirty="0" err="1" smtClean="0">
                <a:latin typeface="Consolas"/>
                <a:cs typeface="Consolas"/>
              </a:rPr>
              <a:t>shouldCache</a:t>
            </a:r>
            <a:r>
              <a:rPr lang="en-US" sz="1600" dirty="0" smtClean="0">
                <a:latin typeface="Consolas"/>
                <a:cs typeface="Consolas"/>
              </a:rPr>
              <a:t> = true</a:t>
            </a:r>
            <a:endParaRPr lang="en-US" sz="1600" dirty="0">
              <a:latin typeface="Consolas"/>
              <a:cs typeface="Consolas"/>
            </a:endParaRPr>
          </a:p>
        </p:txBody>
      </p:sp>
      <p:cxnSp>
        <p:nvCxnSpPr>
          <p:cNvPr id="6" name="Straight Arrow Connector 5"/>
          <p:cNvCxnSpPr>
            <a:stCxn id="4" idx="2"/>
            <a:endCxn id="5" idx="0"/>
          </p:cNvCxnSpPr>
          <p:nvPr/>
        </p:nvCxnSpPr>
        <p:spPr>
          <a:xfrm>
            <a:off x="2936839" y="3511596"/>
            <a:ext cx="0" cy="820376"/>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880713" y="2353192"/>
            <a:ext cx="567784" cy="400110"/>
          </a:xfrm>
          <a:prstGeom prst="rect">
            <a:avLst/>
          </a:prstGeom>
          <a:noFill/>
        </p:spPr>
        <p:txBody>
          <a:bodyPr wrap="none" rtlCol="0">
            <a:spAutoFit/>
          </a:bodyPr>
          <a:lstStyle/>
          <a:p>
            <a:r>
              <a:rPr lang="en-US" sz="2000" dirty="0" smtClean="0">
                <a:cs typeface="Corbel"/>
              </a:rPr>
              <a:t>log:</a:t>
            </a:r>
          </a:p>
        </p:txBody>
      </p:sp>
      <p:sp>
        <p:nvSpPr>
          <p:cNvPr id="8" name="TextBox 7"/>
          <p:cNvSpPr txBox="1"/>
          <p:nvPr/>
        </p:nvSpPr>
        <p:spPr>
          <a:xfrm>
            <a:off x="502756" y="4235212"/>
            <a:ext cx="806952" cy="369332"/>
          </a:xfrm>
          <a:prstGeom prst="rect">
            <a:avLst/>
          </a:prstGeom>
          <a:noFill/>
        </p:spPr>
        <p:txBody>
          <a:bodyPr wrap="none" rtlCol="0">
            <a:spAutoFit/>
          </a:bodyPr>
          <a:lstStyle/>
          <a:p>
            <a:r>
              <a:rPr lang="en-US" dirty="0" smtClean="0">
                <a:cs typeface="Corbel"/>
              </a:rPr>
              <a:t>errors:</a:t>
            </a:r>
          </a:p>
        </p:txBody>
      </p:sp>
      <p:sp>
        <p:nvSpPr>
          <p:cNvPr id="10" name="Rounded Rectangle 9"/>
          <p:cNvSpPr/>
          <p:nvPr/>
        </p:nvSpPr>
        <p:spPr>
          <a:xfrm>
            <a:off x="5531129" y="2558625"/>
            <a:ext cx="2953825" cy="826695"/>
          </a:xfrm>
          <a:prstGeom prst="roundRect">
            <a:avLst/>
          </a:prstGeom>
          <a:solidFill>
            <a:sysClr val="window" lastClr="FFFFFF"/>
          </a:solidFill>
          <a:ln w="22225"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a typeface="+mn-ea"/>
              <a:cs typeface="Corbel"/>
            </a:endParaRPr>
          </a:p>
        </p:txBody>
      </p:sp>
      <p:grpSp>
        <p:nvGrpSpPr>
          <p:cNvPr id="3" name="Group 35"/>
          <p:cNvGrpSpPr/>
          <p:nvPr/>
        </p:nvGrpSpPr>
        <p:grpSpPr>
          <a:xfrm>
            <a:off x="5538357" y="2707178"/>
            <a:ext cx="2953825" cy="2656921"/>
            <a:chOff x="5538356" y="2030383"/>
            <a:chExt cx="2953825" cy="1992691"/>
          </a:xfrm>
        </p:grpSpPr>
        <p:sp>
          <p:nvSpPr>
            <p:cNvPr id="11" name="Rounded Rectangle 10"/>
            <p:cNvSpPr/>
            <p:nvPr/>
          </p:nvSpPr>
          <p:spPr>
            <a:xfrm>
              <a:off x="5725901" y="2030383"/>
              <a:ext cx="485730" cy="412636"/>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 lastClr="FFFFFF"/>
                </a:solidFill>
                <a:effectLst/>
                <a:uLnTx/>
                <a:uFillTx/>
                <a:ea typeface="+mn-ea"/>
                <a:cs typeface="Corbel"/>
              </a:endParaRPr>
            </a:p>
          </p:txBody>
        </p:sp>
        <p:sp>
          <p:nvSpPr>
            <p:cNvPr id="12" name="Rounded Rectangle 11"/>
            <p:cNvSpPr/>
            <p:nvPr/>
          </p:nvSpPr>
          <p:spPr>
            <a:xfrm>
              <a:off x="6421576" y="2030383"/>
              <a:ext cx="485730" cy="412636"/>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 lastClr="FFFFFF"/>
                </a:solidFill>
                <a:effectLst/>
                <a:uLnTx/>
                <a:uFillTx/>
                <a:ea typeface="+mn-ea"/>
                <a:cs typeface="Corbel"/>
              </a:endParaRPr>
            </a:p>
          </p:txBody>
        </p:sp>
        <p:sp>
          <p:nvSpPr>
            <p:cNvPr id="13" name="Rounded Rectangle 12"/>
            <p:cNvSpPr/>
            <p:nvPr/>
          </p:nvSpPr>
          <p:spPr>
            <a:xfrm>
              <a:off x="7117251" y="2030383"/>
              <a:ext cx="485730" cy="412636"/>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 lastClr="FFFFFF"/>
                </a:solidFill>
                <a:effectLst/>
                <a:uLnTx/>
                <a:uFillTx/>
                <a:ea typeface="+mn-ea"/>
                <a:cs typeface="Corbel"/>
              </a:endParaRPr>
            </a:p>
          </p:txBody>
        </p:sp>
        <p:sp>
          <p:nvSpPr>
            <p:cNvPr id="14" name="Rounded Rectangle 13"/>
            <p:cNvSpPr/>
            <p:nvPr/>
          </p:nvSpPr>
          <p:spPr>
            <a:xfrm>
              <a:off x="7812927" y="2030383"/>
              <a:ext cx="485730" cy="412636"/>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 lastClr="FFFFFF"/>
                </a:solidFill>
                <a:effectLst/>
                <a:uLnTx/>
                <a:uFillTx/>
                <a:ea typeface="+mn-ea"/>
                <a:cs typeface="Corbel"/>
              </a:endParaRPr>
            </a:p>
          </p:txBody>
        </p:sp>
        <p:sp>
          <p:nvSpPr>
            <p:cNvPr id="15" name="Rounded Rectangle 14"/>
            <p:cNvSpPr/>
            <p:nvPr/>
          </p:nvSpPr>
          <p:spPr>
            <a:xfrm>
              <a:off x="5538356" y="3403053"/>
              <a:ext cx="2953825" cy="620021"/>
            </a:xfrm>
            <a:prstGeom prst="roundRect">
              <a:avLst/>
            </a:prstGeom>
            <a:solidFill>
              <a:sysClr val="window" lastClr="FFFFFF"/>
            </a:solidFill>
            <a:ln w="22225"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a typeface="+mn-ea"/>
                <a:cs typeface="Corbel"/>
              </a:endParaRPr>
            </a:p>
          </p:txBody>
        </p:sp>
        <p:sp>
          <p:nvSpPr>
            <p:cNvPr id="16" name="Rounded Rectangle 15"/>
            <p:cNvSpPr/>
            <p:nvPr/>
          </p:nvSpPr>
          <p:spPr>
            <a:xfrm>
              <a:off x="5733128" y="3514468"/>
              <a:ext cx="485730" cy="412636"/>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 lastClr="FFFFFF"/>
                </a:solidFill>
                <a:effectLst/>
                <a:uLnTx/>
                <a:uFillTx/>
                <a:ea typeface="+mn-ea"/>
                <a:cs typeface="Corbel"/>
              </a:endParaRPr>
            </a:p>
          </p:txBody>
        </p:sp>
        <p:sp>
          <p:nvSpPr>
            <p:cNvPr id="17" name="Rounded Rectangle 16"/>
            <p:cNvSpPr/>
            <p:nvPr/>
          </p:nvSpPr>
          <p:spPr>
            <a:xfrm>
              <a:off x="6428804" y="3514468"/>
              <a:ext cx="485730" cy="412636"/>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 lastClr="FFFFFF"/>
                </a:solidFill>
                <a:effectLst/>
                <a:uLnTx/>
                <a:uFillTx/>
                <a:ea typeface="+mn-ea"/>
                <a:cs typeface="Corbel"/>
              </a:endParaRPr>
            </a:p>
          </p:txBody>
        </p:sp>
        <p:sp>
          <p:nvSpPr>
            <p:cNvPr id="18" name="Rounded Rectangle 17"/>
            <p:cNvSpPr/>
            <p:nvPr/>
          </p:nvSpPr>
          <p:spPr>
            <a:xfrm>
              <a:off x="7124479" y="3514468"/>
              <a:ext cx="485730" cy="412636"/>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 lastClr="FFFFFF"/>
                </a:solidFill>
                <a:effectLst/>
                <a:uLnTx/>
                <a:uFillTx/>
                <a:ea typeface="+mn-ea"/>
                <a:cs typeface="Corbel"/>
              </a:endParaRPr>
            </a:p>
          </p:txBody>
        </p:sp>
        <p:sp>
          <p:nvSpPr>
            <p:cNvPr id="19" name="Rounded Rectangle 18"/>
            <p:cNvSpPr/>
            <p:nvPr/>
          </p:nvSpPr>
          <p:spPr>
            <a:xfrm>
              <a:off x="7820154" y="3514468"/>
              <a:ext cx="485730" cy="412636"/>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 lastClr="FFFFFF"/>
                </a:solidFill>
                <a:effectLst/>
                <a:uLnTx/>
                <a:uFillTx/>
                <a:ea typeface="+mn-ea"/>
                <a:cs typeface="Corbel"/>
              </a:endParaRPr>
            </a:p>
          </p:txBody>
        </p:sp>
        <p:cxnSp>
          <p:nvCxnSpPr>
            <p:cNvPr id="20" name="Straight Arrow Connector 19"/>
            <p:cNvCxnSpPr>
              <a:stCxn id="11" idx="2"/>
              <a:endCxn id="16" idx="0"/>
            </p:cNvCxnSpPr>
            <p:nvPr/>
          </p:nvCxnSpPr>
          <p:spPr>
            <a:xfrm>
              <a:off x="5968766" y="2443019"/>
              <a:ext cx="7227" cy="1071449"/>
            </a:xfrm>
            <a:prstGeom prst="straightConnector1">
              <a:avLst/>
            </a:prstGeom>
            <a:noFill/>
            <a:ln w="19050" cap="flat" cmpd="sng" algn="ctr">
              <a:solidFill>
                <a:srgbClr val="000000"/>
              </a:solidFill>
              <a:prstDash val="solid"/>
              <a:round/>
              <a:headEnd type="none"/>
              <a:tailEnd type="triangle" w="med" len="lg"/>
            </a:ln>
            <a:effectLst/>
          </p:spPr>
        </p:cxnSp>
        <p:cxnSp>
          <p:nvCxnSpPr>
            <p:cNvPr id="21" name="Straight Arrow Connector 20"/>
            <p:cNvCxnSpPr>
              <a:stCxn id="12" idx="2"/>
              <a:endCxn id="17" idx="0"/>
            </p:cNvCxnSpPr>
            <p:nvPr/>
          </p:nvCxnSpPr>
          <p:spPr>
            <a:xfrm>
              <a:off x="6664441" y="2443019"/>
              <a:ext cx="7228" cy="1071449"/>
            </a:xfrm>
            <a:prstGeom prst="straightConnector1">
              <a:avLst/>
            </a:prstGeom>
            <a:noFill/>
            <a:ln w="19050" cap="flat" cmpd="sng" algn="ctr">
              <a:solidFill>
                <a:srgbClr val="000000"/>
              </a:solidFill>
              <a:prstDash val="solid"/>
              <a:round/>
              <a:headEnd type="none"/>
              <a:tailEnd type="triangle" w="med" len="lg"/>
            </a:ln>
            <a:effectLst/>
          </p:spPr>
        </p:cxnSp>
        <p:cxnSp>
          <p:nvCxnSpPr>
            <p:cNvPr id="22" name="Straight Arrow Connector 21"/>
            <p:cNvCxnSpPr>
              <a:stCxn id="13" idx="2"/>
              <a:endCxn id="18" idx="0"/>
            </p:cNvCxnSpPr>
            <p:nvPr/>
          </p:nvCxnSpPr>
          <p:spPr>
            <a:xfrm>
              <a:off x="7360116" y="2443019"/>
              <a:ext cx="7228" cy="1071449"/>
            </a:xfrm>
            <a:prstGeom prst="straightConnector1">
              <a:avLst/>
            </a:prstGeom>
            <a:noFill/>
            <a:ln w="19050" cap="flat" cmpd="sng" algn="ctr">
              <a:solidFill>
                <a:srgbClr val="000000"/>
              </a:solidFill>
              <a:prstDash val="solid"/>
              <a:round/>
              <a:headEnd type="none"/>
              <a:tailEnd type="triangle" w="med" len="lg"/>
            </a:ln>
            <a:effectLst/>
          </p:spPr>
        </p:cxnSp>
        <p:cxnSp>
          <p:nvCxnSpPr>
            <p:cNvPr id="23" name="Straight Arrow Connector 22"/>
            <p:cNvCxnSpPr>
              <a:stCxn id="14" idx="2"/>
              <a:endCxn id="19" idx="0"/>
            </p:cNvCxnSpPr>
            <p:nvPr/>
          </p:nvCxnSpPr>
          <p:spPr>
            <a:xfrm>
              <a:off x="8055792" y="2443019"/>
              <a:ext cx="7227" cy="1071449"/>
            </a:xfrm>
            <a:prstGeom prst="straightConnector1">
              <a:avLst/>
            </a:prstGeom>
            <a:noFill/>
            <a:ln w="19050" cap="flat" cmpd="sng" algn="ctr">
              <a:solidFill>
                <a:srgbClr val="000000"/>
              </a:solidFill>
              <a:prstDash val="solid"/>
              <a:round/>
              <a:headEnd type="none"/>
              <a:tailEnd type="triangle" w="med" len="lg"/>
            </a:ln>
            <a:effectLst/>
          </p:spPr>
        </p:cxnSp>
      </p:grpSp>
      <p:sp>
        <p:nvSpPr>
          <p:cNvPr id="24" name="TextBox 23"/>
          <p:cNvSpPr txBox="1"/>
          <p:nvPr/>
        </p:nvSpPr>
        <p:spPr>
          <a:xfrm>
            <a:off x="5289170" y="1662019"/>
            <a:ext cx="2262799" cy="400110"/>
          </a:xfrm>
          <a:prstGeom prst="rect">
            <a:avLst/>
          </a:prstGeom>
          <a:noFill/>
        </p:spPr>
        <p:txBody>
          <a:bodyPr wrap="none" rtlCol="0">
            <a:spAutoFit/>
          </a:bodyPr>
          <a:lstStyle/>
          <a:p>
            <a:r>
              <a:rPr lang="en-US" sz="2000" dirty="0" smtClean="0">
                <a:cs typeface="Corbel"/>
              </a:rPr>
              <a:t>Partition-level view:</a:t>
            </a:r>
          </a:p>
        </p:txBody>
      </p:sp>
      <p:sp>
        <p:nvSpPr>
          <p:cNvPr id="25" name="TextBox 24"/>
          <p:cNvSpPr txBox="1"/>
          <p:nvPr/>
        </p:nvSpPr>
        <p:spPr>
          <a:xfrm>
            <a:off x="571171" y="1662019"/>
            <a:ext cx="2160463" cy="400110"/>
          </a:xfrm>
          <a:prstGeom prst="rect">
            <a:avLst/>
          </a:prstGeom>
          <a:noFill/>
        </p:spPr>
        <p:txBody>
          <a:bodyPr wrap="none" rtlCol="0">
            <a:spAutoFit/>
          </a:bodyPr>
          <a:lstStyle/>
          <a:p>
            <a:r>
              <a:rPr lang="en-US" sz="2000" dirty="0" smtClean="0">
                <a:cs typeface="Corbel"/>
              </a:rPr>
              <a:t>Dataset-level view:</a:t>
            </a:r>
          </a:p>
        </p:txBody>
      </p:sp>
      <p:sp>
        <p:nvSpPr>
          <p:cNvPr id="26" name="Rounded Rectangle 25"/>
          <p:cNvSpPr/>
          <p:nvPr/>
        </p:nvSpPr>
        <p:spPr>
          <a:xfrm>
            <a:off x="5661896" y="2474141"/>
            <a:ext cx="601133" cy="2970592"/>
          </a:xfrm>
          <a:prstGeom prst="roundRect">
            <a:avLst/>
          </a:prstGeom>
          <a:solidFill>
            <a:srgbClr val="C0504D">
              <a:alpha val="19000"/>
            </a:srgbClr>
          </a:solidFill>
          <a:ln w="19050" cmpd="sng">
            <a:solidFill>
              <a:schemeClr val="accent2">
                <a:lumMod val="75000"/>
              </a:schemeClr>
            </a:solidFill>
            <a:prstDash val="solid"/>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7" name="Rounded Rectangle 26"/>
          <p:cNvSpPr/>
          <p:nvPr/>
        </p:nvSpPr>
        <p:spPr>
          <a:xfrm>
            <a:off x="6367048" y="2461241"/>
            <a:ext cx="601133" cy="2970592"/>
          </a:xfrm>
          <a:prstGeom prst="roundRect">
            <a:avLst/>
          </a:prstGeom>
          <a:solidFill>
            <a:srgbClr val="C0504D">
              <a:alpha val="19000"/>
            </a:srgbClr>
          </a:solidFill>
          <a:ln w="19050" cmpd="sng">
            <a:solidFill>
              <a:schemeClr val="accent2">
                <a:lumMod val="75000"/>
              </a:schemeClr>
            </a:solidFill>
            <a:prstDash val="solid"/>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8" name="Rounded Rectangle 27"/>
          <p:cNvSpPr/>
          <p:nvPr/>
        </p:nvSpPr>
        <p:spPr>
          <a:xfrm>
            <a:off x="7061315" y="2461241"/>
            <a:ext cx="601133" cy="2970592"/>
          </a:xfrm>
          <a:prstGeom prst="roundRect">
            <a:avLst/>
          </a:prstGeom>
          <a:solidFill>
            <a:srgbClr val="C0504D">
              <a:alpha val="19000"/>
            </a:srgbClr>
          </a:solidFill>
          <a:ln w="19050" cmpd="sng">
            <a:solidFill>
              <a:schemeClr val="accent2">
                <a:lumMod val="75000"/>
              </a:schemeClr>
            </a:solidFill>
            <a:prstDash val="solid"/>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9" name="Rounded Rectangle 28"/>
          <p:cNvSpPr/>
          <p:nvPr/>
        </p:nvSpPr>
        <p:spPr>
          <a:xfrm>
            <a:off x="7757990" y="2461241"/>
            <a:ext cx="601133" cy="2970592"/>
          </a:xfrm>
          <a:prstGeom prst="roundRect">
            <a:avLst/>
          </a:prstGeom>
          <a:solidFill>
            <a:srgbClr val="C0504D">
              <a:alpha val="19000"/>
            </a:srgbClr>
          </a:solidFill>
          <a:ln w="19050" cmpd="sng">
            <a:solidFill>
              <a:schemeClr val="accent2">
                <a:lumMod val="75000"/>
              </a:schemeClr>
            </a:solidFill>
            <a:prstDash val="solid"/>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0" name="TextBox 29"/>
          <p:cNvSpPr txBox="1"/>
          <p:nvPr/>
        </p:nvSpPr>
        <p:spPr>
          <a:xfrm>
            <a:off x="5566120" y="5493115"/>
            <a:ext cx="818622" cy="400110"/>
          </a:xfrm>
          <a:prstGeom prst="rect">
            <a:avLst/>
          </a:prstGeom>
          <a:noFill/>
        </p:spPr>
        <p:txBody>
          <a:bodyPr wrap="none" rtlCol="0">
            <a:spAutoFit/>
          </a:bodyPr>
          <a:lstStyle/>
          <a:p>
            <a:r>
              <a:rPr lang="en-US" sz="2000" dirty="0" smtClean="0">
                <a:solidFill>
                  <a:schemeClr val="accent2">
                    <a:lumMod val="75000"/>
                  </a:schemeClr>
                </a:solidFill>
                <a:cs typeface="Corbel"/>
              </a:rPr>
              <a:t>Task 1</a:t>
            </a:r>
          </a:p>
        </p:txBody>
      </p:sp>
      <p:sp>
        <p:nvSpPr>
          <p:cNvPr id="31" name="TextBox 30"/>
          <p:cNvSpPr txBox="1"/>
          <p:nvPr/>
        </p:nvSpPr>
        <p:spPr>
          <a:xfrm>
            <a:off x="6242467" y="5487161"/>
            <a:ext cx="818622" cy="400110"/>
          </a:xfrm>
          <a:prstGeom prst="rect">
            <a:avLst/>
          </a:prstGeom>
          <a:noFill/>
        </p:spPr>
        <p:txBody>
          <a:bodyPr wrap="none" rtlCol="0">
            <a:spAutoFit/>
          </a:bodyPr>
          <a:lstStyle/>
          <a:p>
            <a:r>
              <a:rPr lang="en-US" sz="2000" dirty="0" smtClean="0">
                <a:solidFill>
                  <a:schemeClr val="accent2">
                    <a:lumMod val="75000"/>
                  </a:schemeClr>
                </a:solidFill>
                <a:cs typeface="Corbel"/>
              </a:rPr>
              <a:t>Task 2</a:t>
            </a:r>
          </a:p>
        </p:txBody>
      </p:sp>
      <p:sp>
        <p:nvSpPr>
          <p:cNvPr id="32" name="TextBox 31"/>
          <p:cNvSpPr txBox="1"/>
          <p:nvPr/>
        </p:nvSpPr>
        <p:spPr>
          <a:xfrm>
            <a:off x="7073745" y="5493115"/>
            <a:ext cx="377026" cy="400110"/>
          </a:xfrm>
          <a:prstGeom prst="rect">
            <a:avLst/>
          </a:prstGeom>
          <a:noFill/>
        </p:spPr>
        <p:txBody>
          <a:bodyPr wrap="none" rtlCol="0">
            <a:spAutoFit/>
          </a:bodyPr>
          <a:lstStyle/>
          <a:p>
            <a:r>
              <a:rPr lang="en-US" sz="2000" dirty="0" smtClean="0">
                <a:solidFill>
                  <a:schemeClr val="accent2">
                    <a:lumMod val="75000"/>
                  </a:schemeClr>
                </a:solidFill>
                <a:cs typeface="Corbel"/>
              </a:rPr>
              <a:t>...</a:t>
            </a:r>
          </a:p>
        </p:txBody>
      </p:sp>
      <p:sp>
        <p:nvSpPr>
          <p:cNvPr id="37" name="TextBox 36"/>
          <p:cNvSpPr txBox="1"/>
          <p:nvPr/>
        </p:nvSpPr>
        <p:spPr>
          <a:xfrm>
            <a:off x="571170" y="6407064"/>
            <a:ext cx="8229600" cy="307777"/>
          </a:xfrm>
          <a:prstGeom prst="rect">
            <a:avLst/>
          </a:prstGeom>
          <a:noFill/>
        </p:spPr>
        <p:txBody>
          <a:bodyPr wrap="square" rtlCol="0">
            <a:spAutoFit/>
          </a:bodyPr>
          <a:lstStyle/>
          <a:p>
            <a:pPr algn="r"/>
            <a:r>
              <a:rPr lang="en-US" sz="1400" dirty="0" smtClean="0">
                <a:latin typeface="Calibri"/>
                <a:cs typeface="Calibri"/>
              </a:rPr>
              <a:t>source: </a:t>
            </a:r>
            <a:r>
              <a:rPr lang="en-US" sz="1400" dirty="0">
                <a:latin typeface="Calibri"/>
                <a:cs typeface="Calibri"/>
              </a:rPr>
              <a:t>https://</a:t>
            </a:r>
            <a:r>
              <a:rPr lang="en-US" sz="1400" dirty="0" err="1">
                <a:latin typeface="Calibri"/>
                <a:cs typeface="Calibri"/>
              </a:rPr>
              <a:t>cwiki.apache.org</a:t>
            </a:r>
            <a:r>
              <a:rPr lang="en-US" sz="1400" dirty="0">
                <a:latin typeface="Calibri"/>
                <a:cs typeface="Calibri"/>
              </a:rPr>
              <a:t>/confluence/display/SPARK/</a:t>
            </a:r>
            <a:r>
              <a:rPr lang="en-US" sz="1400" dirty="0" err="1">
                <a:latin typeface="Calibri"/>
                <a:cs typeface="Calibri"/>
              </a:rPr>
              <a:t>Spark+Internals</a:t>
            </a:r>
            <a:endParaRPr lang="en-US" sz="1400" dirty="0">
              <a:latin typeface="Calibri"/>
              <a:cs typeface="Calibri"/>
            </a:endParaRPr>
          </a:p>
        </p:txBody>
      </p:sp>
    </p:spTree>
    <p:extLst>
      <p:ext uri="{BB962C8B-B14F-4D97-AF65-F5344CB8AC3E}">
        <p14:creationId xmlns:p14="http://schemas.microsoft.com/office/powerpoint/2010/main" xmlns="" val="2647113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4" grpId="0"/>
      <p:bldP spid="26" grpId="0" animBg="1"/>
      <p:bldP spid="27" grpId="0" animBg="1"/>
      <p:bldP spid="28" grpId="0" animBg="1"/>
      <p:bldP spid="29" grpId="0" animBg="1"/>
      <p:bldP spid="30" grpId="0"/>
      <p:bldP spid="31"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774720"/>
          </a:xfrm>
        </p:spPr>
        <p:txBody>
          <a:bodyPr/>
          <a:lstStyle/>
          <a:p>
            <a:r>
              <a:rPr lang="en-US" dirty="0" smtClean="0">
                <a:latin typeface="Times New Roman" pitchFamily="18" charset="0"/>
                <a:cs typeface="Times New Roman" pitchFamily="18" charset="0"/>
              </a:rPr>
              <a:t>Introduction</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71546"/>
            <a:ext cx="8229600" cy="5143536"/>
          </a:xfrm>
        </p:spPr>
        <p:txBody>
          <a:bodyPr>
            <a:noAutofit/>
          </a:bodyPr>
          <a:lstStyle/>
          <a:p>
            <a:pPr algn="just"/>
            <a:r>
              <a:rPr lang="en-IN" sz="2400" dirty="0">
                <a:latin typeface="Times New Roman" pitchFamily="18" charset="0"/>
                <a:cs typeface="Times New Roman" pitchFamily="18" charset="0"/>
              </a:rPr>
              <a:t>Apache Spark is a cluster computing platform designed to be </a:t>
            </a:r>
            <a:r>
              <a:rPr lang="en-IN" sz="2400" i="1" dirty="0">
                <a:latin typeface="Times New Roman" pitchFamily="18" charset="0"/>
                <a:cs typeface="Times New Roman" pitchFamily="18" charset="0"/>
              </a:rPr>
              <a:t>fast and </a:t>
            </a:r>
            <a:r>
              <a:rPr lang="en-IN" sz="2400" i="1" dirty="0" smtClean="0">
                <a:latin typeface="Times New Roman" pitchFamily="18" charset="0"/>
                <a:cs typeface="Times New Roman" pitchFamily="18" charset="0"/>
              </a:rPr>
              <a:t>general purpose. </a:t>
            </a:r>
          </a:p>
          <a:p>
            <a:pPr algn="just"/>
            <a:r>
              <a:rPr lang="en-IN" sz="2400" dirty="0" smtClean="0">
                <a:latin typeface="Times New Roman" pitchFamily="18" charset="0"/>
                <a:cs typeface="Times New Roman" pitchFamily="18" charset="0"/>
              </a:rPr>
              <a:t>On </a:t>
            </a:r>
            <a:r>
              <a:rPr lang="en-IN" sz="2400" dirty="0">
                <a:latin typeface="Times New Roman" pitchFamily="18" charset="0"/>
                <a:cs typeface="Times New Roman" pitchFamily="18" charset="0"/>
              </a:rPr>
              <a:t>the speed side, Spark extends the popular </a:t>
            </a:r>
            <a:r>
              <a:rPr lang="en-IN" sz="2400" dirty="0" err="1">
                <a:latin typeface="Times New Roman" pitchFamily="18" charset="0"/>
                <a:cs typeface="Times New Roman" pitchFamily="18" charset="0"/>
              </a:rPr>
              <a:t>MapReduce</a:t>
            </a:r>
            <a:r>
              <a:rPr lang="en-IN" sz="2400" dirty="0">
                <a:latin typeface="Times New Roman" pitchFamily="18" charset="0"/>
                <a:cs typeface="Times New Roman" pitchFamily="18" charset="0"/>
              </a:rPr>
              <a:t> model to efficiently </a:t>
            </a:r>
            <a:r>
              <a:rPr lang="en-IN" sz="2400" dirty="0" smtClean="0">
                <a:latin typeface="Times New Roman" pitchFamily="18" charset="0"/>
                <a:cs typeface="Times New Roman" pitchFamily="18" charset="0"/>
              </a:rPr>
              <a:t>support more </a:t>
            </a:r>
            <a:r>
              <a:rPr lang="en-IN" sz="2400" dirty="0">
                <a:latin typeface="Times New Roman" pitchFamily="18" charset="0"/>
                <a:cs typeface="Times New Roman" pitchFamily="18" charset="0"/>
              </a:rPr>
              <a:t>types of computations, including interactive queries and stream </a:t>
            </a:r>
            <a:r>
              <a:rPr lang="en-IN" sz="2400" dirty="0" smtClean="0">
                <a:latin typeface="Times New Roman" pitchFamily="18" charset="0"/>
                <a:cs typeface="Times New Roman" pitchFamily="18" charset="0"/>
              </a:rPr>
              <a:t>processing. </a:t>
            </a:r>
          </a:p>
          <a:p>
            <a:pPr algn="just"/>
            <a:r>
              <a:rPr lang="en-IN" sz="2400" dirty="0" smtClean="0">
                <a:latin typeface="Times New Roman" pitchFamily="18" charset="0"/>
                <a:cs typeface="Times New Roman" pitchFamily="18" charset="0"/>
              </a:rPr>
              <a:t>Speed </a:t>
            </a:r>
            <a:r>
              <a:rPr lang="en-IN" sz="2400" dirty="0">
                <a:latin typeface="Times New Roman" pitchFamily="18" charset="0"/>
                <a:cs typeface="Times New Roman" pitchFamily="18" charset="0"/>
              </a:rPr>
              <a:t>is important in processing large </a:t>
            </a:r>
            <a:r>
              <a:rPr lang="en-IN" sz="2400" dirty="0" smtClean="0">
                <a:latin typeface="Times New Roman" pitchFamily="18" charset="0"/>
                <a:cs typeface="Times New Roman" pitchFamily="18" charset="0"/>
              </a:rPr>
              <a:t>datasets, One </a:t>
            </a:r>
            <a:r>
              <a:rPr lang="en-IN" sz="2400" dirty="0">
                <a:latin typeface="Times New Roman" pitchFamily="18" charset="0"/>
                <a:cs typeface="Times New Roman" pitchFamily="18" charset="0"/>
              </a:rPr>
              <a:t>of the </a:t>
            </a:r>
            <a:r>
              <a:rPr lang="en-IN" sz="2400" dirty="0" smtClean="0">
                <a:latin typeface="Times New Roman" pitchFamily="18" charset="0"/>
                <a:cs typeface="Times New Roman" pitchFamily="18" charset="0"/>
              </a:rPr>
              <a:t>main features </a:t>
            </a:r>
            <a:r>
              <a:rPr lang="en-IN" sz="2400" dirty="0">
                <a:latin typeface="Times New Roman" pitchFamily="18" charset="0"/>
                <a:cs typeface="Times New Roman" pitchFamily="18" charset="0"/>
              </a:rPr>
              <a:t>Spark offers for speed is the ability to run computations in memory, but </a:t>
            </a:r>
            <a:r>
              <a:rPr lang="en-IN" sz="2400" dirty="0" smtClean="0">
                <a:latin typeface="Times New Roman" pitchFamily="18" charset="0"/>
                <a:cs typeface="Times New Roman" pitchFamily="18" charset="0"/>
              </a:rPr>
              <a:t>the system </a:t>
            </a:r>
            <a:r>
              <a:rPr lang="en-IN" sz="2400" dirty="0">
                <a:latin typeface="Times New Roman" pitchFamily="18" charset="0"/>
                <a:cs typeface="Times New Roman" pitchFamily="18" charset="0"/>
              </a:rPr>
              <a:t>is also more efficient than </a:t>
            </a:r>
            <a:r>
              <a:rPr lang="en-IN" sz="2400" dirty="0" err="1">
                <a:latin typeface="Times New Roman" pitchFamily="18" charset="0"/>
                <a:cs typeface="Times New Roman" pitchFamily="18" charset="0"/>
              </a:rPr>
              <a:t>MapReduce</a:t>
            </a:r>
            <a:r>
              <a:rPr lang="en-IN" sz="2400" dirty="0">
                <a:latin typeface="Times New Roman" pitchFamily="18" charset="0"/>
                <a:cs typeface="Times New Roman" pitchFamily="18" charset="0"/>
              </a:rPr>
              <a:t> for complex applications running </a:t>
            </a:r>
            <a:r>
              <a:rPr lang="en-IN" sz="2400" dirty="0" smtClean="0">
                <a:latin typeface="Times New Roman" pitchFamily="18" charset="0"/>
                <a:cs typeface="Times New Roman" pitchFamily="18" charset="0"/>
              </a:rPr>
              <a:t>on disk</a:t>
            </a:r>
            <a:r>
              <a:rPr lang="en-IN" sz="2400" dirty="0">
                <a:latin typeface="Times New Roman" pitchFamily="18" charset="0"/>
                <a:cs typeface="Times New Roman" pitchFamily="18" charset="0"/>
              </a:rPr>
              <a:t>.</a:t>
            </a:r>
          </a:p>
          <a:p>
            <a:pPr algn="just"/>
            <a:r>
              <a:rPr lang="en-IN" sz="2400" dirty="0">
                <a:latin typeface="Times New Roman" pitchFamily="18" charset="0"/>
                <a:cs typeface="Times New Roman" pitchFamily="18" charset="0"/>
              </a:rPr>
              <a:t>On the generality side, Spark is designed to cover a wide range of workloads </a:t>
            </a:r>
            <a:r>
              <a:rPr lang="en-IN" sz="2400" dirty="0" smtClean="0">
                <a:latin typeface="Times New Roman" pitchFamily="18" charset="0"/>
                <a:cs typeface="Times New Roman" pitchFamily="18" charset="0"/>
              </a:rPr>
              <a:t>: </a:t>
            </a:r>
            <a:r>
              <a:rPr lang="en-IN" sz="2400" dirty="0">
                <a:latin typeface="Times New Roman" pitchFamily="18" charset="0"/>
                <a:cs typeface="Times New Roman" pitchFamily="18" charset="0"/>
              </a:rPr>
              <a:t>separate distributed systems, including batch applications, </a:t>
            </a:r>
            <a:r>
              <a:rPr lang="en-IN" sz="2400" dirty="0" smtClean="0">
                <a:latin typeface="Times New Roman" pitchFamily="18" charset="0"/>
                <a:cs typeface="Times New Roman" pitchFamily="18" charset="0"/>
              </a:rPr>
              <a:t>iterative algorithms</a:t>
            </a:r>
            <a:r>
              <a:rPr lang="en-IN" sz="2400" dirty="0">
                <a:latin typeface="Times New Roman" pitchFamily="18" charset="0"/>
                <a:cs typeface="Times New Roman" pitchFamily="18" charset="0"/>
              </a:rPr>
              <a:t>, interactive queries, and streaming. </a:t>
            </a:r>
            <a:endParaRPr lang="en-IN" sz="2400" dirty="0" smtClean="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imes New Roman" pitchFamily="18" charset="0"/>
                <a:cs typeface="Times New Roman" pitchFamily="18" charset="0"/>
              </a:rPr>
              <a:t>Job scheduling</a:t>
            </a:r>
            <a:endParaRPr lang="en-US" dirty="0">
              <a:latin typeface="Times New Roman" pitchFamily="18" charset="0"/>
              <a:cs typeface="Times New Roman" pitchFamily="18" charset="0"/>
            </a:endParaRPr>
          </a:p>
        </p:txBody>
      </p:sp>
      <p:grpSp>
        <p:nvGrpSpPr>
          <p:cNvPr id="3" name="Group 3"/>
          <p:cNvGrpSpPr/>
          <p:nvPr/>
        </p:nvGrpSpPr>
        <p:grpSpPr>
          <a:xfrm>
            <a:off x="576943" y="2639183"/>
            <a:ext cx="1356029" cy="1112763"/>
            <a:chOff x="515410" y="2667000"/>
            <a:chExt cx="1433286" cy="1231295"/>
          </a:xfrm>
        </p:grpSpPr>
        <p:sp>
          <p:nvSpPr>
            <p:cNvPr id="5" name="Rounded Rectangle 4"/>
            <p:cNvSpPr/>
            <p:nvPr/>
          </p:nvSpPr>
          <p:spPr>
            <a:xfrm>
              <a:off x="932695" y="3136295"/>
              <a:ext cx="580572" cy="304800"/>
            </a:xfrm>
            <a:prstGeom prst="roundRect">
              <a:avLst/>
            </a:prstGeom>
            <a:ln>
              <a:headEnd type="none" w="med" len="med"/>
              <a:tailEnd type="none"/>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latin typeface="Calibri"/>
                <a:cs typeface="Calibri"/>
              </a:endParaRPr>
            </a:p>
          </p:txBody>
        </p:sp>
        <p:sp>
          <p:nvSpPr>
            <p:cNvPr id="6" name="Rounded Rectangle 5"/>
            <p:cNvSpPr/>
            <p:nvPr/>
          </p:nvSpPr>
          <p:spPr>
            <a:xfrm>
              <a:off x="1353610" y="2667000"/>
              <a:ext cx="595086" cy="304800"/>
            </a:xfrm>
            <a:prstGeom prst="roundRect">
              <a:avLst/>
            </a:prstGeom>
            <a:ln>
              <a:headEnd type="none" w="med" len="med"/>
              <a:tailEnd type="none"/>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latin typeface="Calibri"/>
                <a:cs typeface="Calibri"/>
              </a:endParaRPr>
            </a:p>
          </p:txBody>
        </p:sp>
        <p:sp>
          <p:nvSpPr>
            <p:cNvPr id="7" name="Rounded Rectangle 6"/>
            <p:cNvSpPr/>
            <p:nvPr/>
          </p:nvSpPr>
          <p:spPr>
            <a:xfrm>
              <a:off x="515410" y="2673048"/>
              <a:ext cx="595086" cy="304800"/>
            </a:xfrm>
            <a:prstGeom prst="roundRect">
              <a:avLst/>
            </a:prstGeom>
            <a:ln>
              <a:headEnd type="none" w="med" len="med"/>
              <a:tailEnd type="none"/>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latin typeface="Calibri"/>
                <a:cs typeface="Calibri"/>
              </a:endParaRPr>
            </a:p>
          </p:txBody>
        </p:sp>
        <p:sp>
          <p:nvSpPr>
            <p:cNvPr id="8" name="Rounded Rectangle 7"/>
            <p:cNvSpPr/>
            <p:nvPr/>
          </p:nvSpPr>
          <p:spPr>
            <a:xfrm>
              <a:off x="932695" y="3593495"/>
              <a:ext cx="580572" cy="304800"/>
            </a:xfrm>
            <a:prstGeom prst="roundRect">
              <a:avLst/>
            </a:prstGeom>
            <a:ln>
              <a:headEnd type="none" w="med" len="med"/>
              <a:tailEnd type="none"/>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latin typeface="Calibri"/>
                <a:cs typeface="Calibri"/>
              </a:endParaRPr>
            </a:p>
          </p:txBody>
        </p:sp>
      </p:grpSp>
      <p:cxnSp>
        <p:nvCxnSpPr>
          <p:cNvPr id="9" name="Straight Connector 8"/>
          <p:cNvCxnSpPr>
            <a:stCxn id="7" idx="2"/>
            <a:endCxn id="5" idx="0"/>
          </p:cNvCxnSpPr>
          <p:nvPr/>
        </p:nvCxnSpPr>
        <p:spPr>
          <a:xfrm>
            <a:off x="858446" y="2920109"/>
            <a:ext cx="387926" cy="143193"/>
          </a:xfrm>
          <a:prstGeom prst="line">
            <a:avLst/>
          </a:prstGeom>
          <a:ln w="19050" cmpd="sng">
            <a:solidFill>
              <a:schemeClr val="tx1"/>
            </a:solidFill>
            <a:headEnd type="none" w="med" len="med"/>
            <a:tailEnd type="triangle"/>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a:stCxn id="6" idx="2"/>
            <a:endCxn id="5" idx="0"/>
          </p:cNvCxnSpPr>
          <p:nvPr/>
        </p:nvCxnSpPr>
        <p:spPr>
          <a:xfrm flipH="1">
            <a:off x="1246374" y="2914641"/>
            <a:ext cx="405093" cy="148659"/>
          </a:xfrm>
          <a:prstGeom prst="line">
            <a:avLst/>
          </a:prstGeom>
          <a:ln w="19050" cmpd="sng">
            <a:solidFill>
              <a:schemeClr val="tx1"/>
            </a:solidFill>
            <a:headEnd type="none" w="med" len="med"/>
            <a:tailEnd type="triangle"/>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a:stCxn id="8" idx="0"/>
            <a:endCxn id="5" idx="2"/>
          </p:cNvCxnSpPr>
          <p:nvPr/>
        </p:nvCxnSpPr>
        <p:spPr>
          <a:xfrm flipV="1">
            <a:off x="1246372" y="3338760"/>
            <a:ext cx="0" cy="137729"/>
          </a:xfrm>
          <a:prstGeom prst="line">
            <a:avLst/>
          </a:prstGeom>
          <a:ln w="19050" cmpd="sng">
            <a:solidFill>
              <a:schemeClr val="tx1"/>
            </a:solidFill>
            <a:headEnd type="triangle" w="med" len="med"/>
            <a:tailEnd type="none"/>
          </a:ln>
          <a:effectLst/>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177496" y="4147462"/>
            <a:ext cx="1723549" cy="761747"/>
          </a:xfrm>
          <a:prstGeom prst="rect">
            <a:avLst/>
          </a:prstGeom>
          <a:noFill/>
        </p:spPr>
        <p:txBody>
          <a:bodyPr wrap="none" rtlCol="0">
            <a:spAutoFit/>
          </a:bodyPr>
          <a:lstStyle/>
          <a:p>
            <a:r>
              <a:rPr lang="en-US" sz="1450" dirty="0" smtClean="0">
                <a:latin typeface="Consolas"/>
                <a:cs typeface="Consolas"/>
              </a:rPr>
              <a:t>rdd1.</a:t>
            </a:r>
            <a:r>
              <a:rPr lang="en-US" sz="1450" dirty="0" smtClean="0">
                <a:solidFill>
                  <a:srgbClr val="3366FF"/>
                </a:solidFill>
                <a:latin typeface="Consolas"/>
                <a:cs typeface="Consolas"/>
              </a:rPr>
              <a:t>join</a:t>
            </a:r>
            <a:r>
              <a:rPr lang="en-US" sz="1450" dirty="0" smtClean="0">
                <a:latin typeface="Consolas"/>
                <a:cs typeface="Consolas"/>
              </a:rPr>
              <a:t>(rdd2)</a:t>
            </a:r>
            <a:br>
              <a:rPr lang="en-US" sz="1450" dirty="0" smtClean="0">
                <a:latin typeface="Consolas"/>
                <a:cs typeface="Consolas"/>
              </a:rPr>
            </a:br>
            <a:r>
              <a:rPr lang="en-US" sz="1450" dirty="0" smtClean="0">
                <a:latin typeface="Consolas"/>
                <a:cs typeface="Consolas"/>
              </a:rPr>
              <a:t>    .</a:t>
            </a:r>
            <a:r>
              <a:rPr lang="en-US" sz="1450" dirty="0" err="1" smtClean="0">
                <a:solidFill>
                  <a:srgbClr val="3366FF"/>
                </a:solidFill>
                <a:latin typeface="Consolas"/>
                <a:cs typeface="Consolas"/>
              </a:rPr>
              <a:t>groupBy</a:t>
            </a:r>
            <a:r>
              <a:rPr lang="en-US" sz="1450" dirty="0" smtClean="0">
                <a:latin typeface="Consolas"/>
                <a:cs typeface="Consolas"/>
              </a:rPr>
              <a:t>(…)</a:t>
            </a:r>
          </a:p>
          <a:p>
            <a:r>
              <a:rPr lang="en-US" sz="1450" dirty="0">
                <a:latin typeface="Consolas"/>
                <a:cs typeface="Consolas"/>
              </a:rPr>
              <a:t> </a:t>
            </a:r>
            <a:r>
              <a:rPr lang="en-US" sz="1450" dirty="0" smtClean="0">
                <a:latin typeface="Consolas"/>
                <a:cs typeface="Consolas"/>
              </a:rPr>
              <a:t>   .</a:t>
            </a:r>
            <a:r>
              <a:rPr lang="en-US" sz="1450" dirty="0" smtClean="0">
                <a:solidFill>
                  <a:srgbClr val="3366FF"/>
                </a:solidFill>
                <a:latin typeface="Consolas"/>
                <a:cs typeface="Consolas"/>
              </a:rPr>
              <a:t>filter</a:t>
            </a:r>
            <a:r>
              <a:rPr lang="en-US" sz="1450" dirty="0" smtClean="0">
                <a:latin typeface="Consolas"/>
                <a:cs typeface="Consolas"/>
              </a:rPr>
              <a:t>(…)</a:t>
            </a:r>
          </a:p>
        </p:txBody>
      </p:sp>
      <p:cxnSp>
        <p:nvCxnSpPr>
          <p:cNvPr id="13" name="Straight Arrow Connector 12"/>
          <p:cNvCxnSpPr/>
          <p:nvPr/>
        </p:nvCxnSpPr>
        <p:spPr>
          <a:xfrm flipV="1">
            <a:off x="467937" y="3759205"/>
            <a:ext cx="280609" cy="312057"/>
          </a:xfrm>
          <a:prstGeom prst="straightConnector1">
            <a:avLst/>
          </a:prstGeom>
          <a:ln w="57150" cmpd="sng">
            <a:solidFill>
              <a:schemeClr val="tx1"/>
            </a:solidFill>
            <a:headEnd type="none" w="med" len="med"/>
            <a:tailEnd type="triangle"/>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380403" y="1773541"/>
            <a:ext cx="1710725" cy="430887"/>
          </a:xfrm>
          <a:prstGeom prst="rect">
            <a:avLst/>
          </a:prstGeom>
          <a:noFill/>
        </p:spPr>
        <p:txBody>
          <a:bodyPr wrap="none" rtlCol="0">
            <a:spAutoFit/>
          </a:bodyPr>
          <a:lstStyle/>
          <a:p>
            <a:r>
              <a:rPr lang="en-US" sz="2200" dirty="0" smtClean="0">
                <a:latin typeface="Times New Roman" pitchFamily="18" charset="0"/>
                <a:cs typeface="Times New Roman" pitchFamily="18" charset="0"/>
              </a:rPr>
              <a:t>RDD Objects</a:t>
            </a:r>
          </a:p>
        </p:txBody>
      </p:sp>
      <p:sp>
        <p:nvSpPr>
          <p:cNvPr id="15" name="TextBox 14"/>
          <p:cNvSpPr txBox="1"/>
          <p:nvPr/>
        </p:nvSpPr>
        <p:spPr>
          <a:xfrm>
            <a:off x="97853" y="5106616"/>
            <a:ext cx="2284913" cy="384721"/>
          </a:xfrm>
          <a:prstGeom prst="rect">
            <a:avLst/>
          </a:prstGeom>
          <a:noFill/>
        </p:spPr>
        <p:txBody>
          <a:bodyPr wrap="square" rtlCol="0">
            <a:spAutoFit/>
          </a:bodyPr>
          <a:lstStyle/>
          <a:p>
            <a:r>
              <a:rPr lang="en-US" sz="1900" dirty="0" smtClean="0">
                <a:latin typeface="Calibri"/>
                <a:cs typeface="Calibri"/>
              </a:rPr>
              <a:t>build operator DAG</a:t>
            </a:r>
            <a:endParaRPr lang="en-US" sz="1900" i="1" dirty="0" smtClean="0">
              <a:latin typeface="Calibri"/>
              <a:cs typeface="Calibri"/>
            </a:endParaRPr>
          </a:p>
        </p:txBody>
      </p:sp>
      <p:grpSp>
        <p:nvGrpSpPr>
          <p:cNvPr id="4" name="Group 15"/>
          <p:cNvGrpSpPr/>
          <p:nvPr/>
        </p:nvGrpSpPr>
        <p:grpSpPr>
          <a:xfrm>
            <a:off x="1976887" y="1778004"/>
            <a:ext cx="2630830" cy="4267200"/>
            <a:chOff x="1976887" y="1981200"/>
            <a:chExt cx="2630830" cy="4267200"/>
          </a:xfrm>
        </p:grpSpPr>
        <p:sp>
          <p:nvSpPr>
            <p:cNvPr id="17" name="TextBox 16"/>
            <p:cNvSpPr txBox="1"/>
            <p:nvPr/>
          </p:nvSpPr>
          <p:spPr>
            <a:xfrm>
              <a:off x="2613260" y="1981200"/>
              <a:ext cx="1994457" cy="430887"/>
            </a:xfrm>
            <a:prstGeom prst="rect">
              <a:avLst/>
            </a:prstGeom>
            <a:noFill/>
          </p:spPr>
          <p:txBody>
            <a:bodyPr wrap="none" rtlCol="0">
              <a:spAutoFit/>
            </a:bodyPr>
            <a:lstStyle/>
            <a:p>
              <a:r>
                <a:rPr lang="en-US" sz="2200" dirty="0" smtClean="0">
                  <a:latin typeface="Times New Roman" pitchFamily="18" charset="0"/>
                  <a:cs typeface="Times New Roman" pitchFamily="18" charset="0"/>
                </a:rPr>
                <a:t>DAG Scheduler</a:t>
              </a:r>
            </a:p>
          </p:txBody>
        </p:sp>
        <p:sp>
          <p:nvSpPr>
            <p:cNvPr id="18" name="Rounded Rectangle 17"/>
            <p:cNvSpPr/>
            <p:nvPr/>
          </p:nvSpPr>
          <p:spPr>
            <a:xfrm>
              <a:off x="2699655" y="3497960"/>
              <a:ext cx="377066" cy="540640"/>
            </a:xfrm>
            <a:prstGeom prst="roundRect">
              <a:avLst/>
            </a:prstGeom>
            <a:solidFill>
              <a:sysClr val="window" lastClr="FFFFFF"/>
            </a:solidFill>
            <a:ln w="127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latin typeface="Calibri"/>
                <a:ea typeface="+mn-ea"/>
                <a:cs typeface="Calibri"/>
              </a:endParaRPr>
            </a:p>
          </p:txBody>
        </p:sp>
        <p:sp>
          <p:nvSpPr>
            <p:cNvPr id="19" name="Rounded Rectangle 18"/>
            <p:cNvSpPr/>
            <p:nvPr/>
          </p:nvSpPr>
          <p:spPr>
            <a:xfrm>
              <a:off x="2759309" y="3553314"/>
              <a:ext cx="259233" cy="181162"/>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 lastClr="FFFFFF"/>
                </a:solidFill>
                <a:effectLst/>
                <a:uLnTx/>
                <a:uFillTx/>
                <a:latin typeface="Calibri"/>
                <a:ea typeface="+mn-ea"/>
                <a:cs typeface="Calibri"/>
              </a:endParaRPr>
            </a:p>
          </p:txBody>
        </p:sp>
        <p:sp>
          <p:nvSpPr>
            <p:cNvPr id="20" name="Rounded Rectangle 19"/>
            <p:cNvSpPr/>
            <p:nvPr/>
          </p:nvSpPr>
          <p:spPr>
            <a:xfrm>
              <a:off x="2759309" y="3802083"/>
              <a:ext cx="259233" cy="181162"/>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 lastClr="FFFFFF"/>
                </a:solidFill>
                <a:effectLst/>
                <a:uLnTx/>
                <a:uFillTx/>
                <a:latin typeface="Calibri"/>
                <a:ea typeface="+mn-ea"/>
                <a:cs typeface="Calibri"/>
              </a:endParaRPr>
            </a:p>
          </p:txBody>
        </p:sp>
        <p:sp>
          <p:nvSpPr>
            <p:cNvPr id="21" name="Rounded Rectangle 20"/>
            <p:cNvSpPr/>
            <p:nvPr/>
          </p:nvSpPr>
          <p:spPr>
            <a:xfrm>
              <a:off x="3392162" y="3055362"/>
              <a:ext cx="377066" cy="786781"/>
            </a:xfrm>
            <a:prstGeom prst="roundRect">
              <a:avLst/>
            </a:prstGeom>
            <a:solidFill>
              <a:sysClr val="window" lastClr="FFFFFF"/>
            </a:solidFill>
            <a:ln w="127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latin typeface="Calibri"/>
                <a:ea typeface="+mn-ea"/>
                <a:cs typeface="Calibri"/>
              </a:endParaRPr>
            </a:p>
          </p:txBody>
        </p:sp>
        <p:sp>
          <p:nvSpPr>
            <p:cNvPr id="22" name="Rounded Rectangle 21"/>
            <p:cNvSpPr/>
            <p:nvPr/>
          </p:nvSpPr>
          <p:spPr>
            <a:xfrm>
              <a:off x="3451817" y="3110717"/>
              <a:ext cx="259233" cy="181162"/>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 lastClr="FFFFFF"/>
                </a:solidFill>
                <a:effectLst/>
                <a:uLnTx/>
                <a:uFillTx/>
                <a:latin typeface="Calibri"/>
                <a:ea typeface="+mn-ea"/>
                <a:cs typeface="Calibri"/>
              </a:endParaRPr>
            </a:p>
          </p:txBody>
        </p:sp>
        <p:sp>
          <p:nvSpPr>
            <p:cNvPr id="23" name="Rounded Rectangle 22"/>
            <p:cNvSpPr/>
            <p:nvPr/>
          </p:nvSpPr>
          <p:spPr>
            <a:xfrm>
              <a:off x="3451817" y="3359486"/>
              <a:ext cx="259233" cy="181162"/>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 lastClr="FFFFFF"/>
                </a:solidFill>
                <a:effectLst/>
                <a:uLnTx/>
                <a:uFillTx/>
                <a:latin typeface="Calibri"/>
                <a:ea typeface="+mn-ea"/>
                <a:cs typeface="Calibri"/>
              </a:endParaRPr>
            </a:p>
          </p:txBody>
        </p:sp>
        <p:sp>
          <p:nvSpPr>
            <p:cNvPr id="24" name="Rounded Rectangle 23"/>
            <p:cNvSpPr/>
            <p:nvPr/>
          </p:nvSpPr>
          <p:spPr>
            <a:xfrm>
              <a:off x="3451817" y="3596002"/>
              <a:ext cx="259233" cy="181162"/>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 lastClr="FFFFFF"/>
                </a:solidFill>
                <a:effectLst/>
                <a:uLnTx/>
                <a:uFillTx/>
                <a:latin typeface="Calibri"/>
                <a:ea typeface="+mn-ea"/>
                <a:cs typeface="Calibri"/>
              </a:endParaRPr>
            </a:p>
          </p:txBody>
        </p:sp>
        <p:sp>
          <p:nvSpPr>
            <p:cNvPr id="25" name="Rounded Rectangle 24"/>
            <p:cNvSpPr/>
            <p:nvPr/>
          </p:nvSpPr>
          <p:spPr>
            <a:xfrm>
              <a:off x="3922485" y="3059526"/>
              <a:ext cx="377066" cy="786781"/>
            </a:xfrm>
            <a:prstGeom prst="roundRect">
              <a:avLst/>
            </a:prstGeom>
            <a:solidFill>
              <a:sysClr val="window" lastClr="FFFFFF"/>
            </a:solidFill>
            <a:ln w="127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latin typeface="Calibri"/>
                <a:ea typeface="+mn-ea"/>
                <a:cs typeface="Calibri"/>
              </a:endParaRPr>
            </a:p>
          </p:txBody>
        </p:sp>
        <p:sp>
          <p:nvSpPr>
            <p:cNvPr id="26" name="Rounded Rectangle 25"/>
            <p:cNvSpPr/>
            <p:nvPr/>
          </p:nvSpPr>
          <p:spPr>
            <a:xfrm>
              <a:off x="3982139" y="3114879"/>
              <a:ext cx="259233" cy="181162"/>
            </a:xfrm>
            <a:prstGeom prst="roundRect">
              <a:avLst/>
            </a:prstGeom>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 lastClr="FFFFFF"/>
                </a:solidFill>
                <a:effectLst/>
                <a:uLnTx/>
                <a:uFillTx/>
                <a:latin typeface="Calibri"/>
                <a:ea typeface="+mn-ea"/>
                <a:cs typeface="Calibri"/>
              </a:endParaRPr>
            </a:p>
          </p:txBody>
        </p:sp>
        <p:sp>
          <p:nvSpPr>
            <p:cNvPr id="27" name="Rounded Rectangle 26"/>
            <p:cNvSpPr/>
            <p:nvPr/>
          </p:nvSpPr>
          <p:spPr>
            <a:xfrm>
              <a:off x="3982139" y="3363649"/>
              <a:ext cx="259233" cy="181162"/>
            </a:xfrm>
            <a:prstGeom prst="roundRect">
              <a:avLst/>
            </a:prstGeom>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 lastClr="FFFFFF"/>
                </a:solidFill>
                <a:effectLst/>
                <a:uLnTx/>
                <a:uFillTx/>
                <a:latin typeface="Calibri"/>
                <a:ea typeface="+mn-ea"/>
                <a:cs typeface="Calibri"/>
              </a:endParaRPr>
            </a:p>
          </p:txBody>
        </p:sp>
        <p:sp>
          <p:nvSpPr>
            <p:cNvPr id="28" name="Rounded Rectangle 27"/>
            <p:cNvSpPr/>
            <p:nvPr/>
          </p:nvSpPr>
          <p:spPr>
            <a:xfrm>
              <a:off x="3982139" y="3600166"/>
              <a:ext cx="259233" cy="181162"/>
            </a:xfrm>
            <a:prstGeom prst="roundRect">
              <a:avLst/>
            </a:prstGeom>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 lastClr="FFFFFF"/>
                </a:solidFill>
                <a:effectLst/>
                <a:uLnTx/>
                <a:uFillTx/>
                <a:latin typeface="Calibri"/>
                <a:ea typeface="+mn-ea"/>
                <a:cs typeface="Calibri"/>
              </a:endParaRPr>
            </a:p>
          </p:txBody>
        </p:sp>
        <p:cxnSp>
          <p:nvCxnSpPr>
            <p:cNvPr id="29" name="Straight Arrow Connector 28"/>
            <p:cNvCxnSpPr>
              <a:stCxn id="23" idx="3"/>
              <a:endCxn id="27" idx="1"/>
            </p:cNvCxnSpPr>
            <p:nvPr/>
          </p:nvCxnSpPr>
          <p:spPr>
            <a:xfrm>
              <a:off x="3711050" y="3450067"/>
              <a:ext cx="271089" cy="4163"/>
            </a:xfrm>
            <a:prstGeom prst="straightConnector1">
              <a:avLst/>
            </a:prstGeom>
            <a:noFill/>
            <a:ln w="12700" cap="flat" cmpd="sng" algn="ctr">
              <a:solidFill>
                <a:srgbClr val="000000"/>
              </a:solidFill>
              <a:prstDash val="solid"/>
              <a:round/>
              <a:headEnd type="none"/>
              <a:tailEnd type="triangle"/>
            </a:ln>
            <a:effectLst/>
          </p:spPr>
        </p:cxnSp>
        <p:cxnSp>
          <p:nvCxnSpPr>
            <p:cNvPr id="30" name="Straight Arrow Connector 29"/>
            <p:cNvCxnSpPr>
              <a:stCxn id="22" idx="3"/>
              <a:endCxn id="26" idx="1"/>
            </p:cNvCxnSpPr>
            <p:nvPr/>
          </p:nvCxnSpPr>
          <p:spPr>
            <a:xfrm>
              <a:off x="3711050" y="3201298"/>
              <a:ext cx="271089" cy="4162"/>
            </a:xfrm>
            <a:prstGeom prst="straightConnector1">
              <a:avLst/>
            </a:prstGeom>
            <a:noFill/>
            <a:ln w="12700" cap="flat" cmpd="sng" algn="ctr">
              <a:solidFill>
                <a:srgbClr val="000000"/>
              </a:solidFill>
              <a:prstDash val="solid"/>
              <a:round/>
              <a:headEnd type="none"/>
              <a:tailEnd type="triangle"/>
            </a:ln>
            <a:effectLst/>
          </p:spPr>
        </p:cxnSp>
        <p:cxnSp>
          <p:nvCxnSpPr>
            <p:cNvPr id="31" name="Straight Arrow Connector 30"/>
            <p:cNvCxnSpPr>
              <a:stCxn id="24" idx="3"/>
              <a:endCxn id="28" idx="1"/>
            </p:cNvCxnSpPr>
            <p:nvPr/>
          </p:nvCxnSpPr>
          <p:spPr>
            <a:xfrm>
              <a:off x="3711050" y="3686583"/>
              <a:ext cx="271089" cy="4164"/>
            </a:xfrm>
            <a:prstGeom prst="straightConnector1">
              <a:avLst/>
            </a:prstGeom>
            <a:noFill/>
            <a:ln w="12700" cap="flat" cmpd="sng" algn="ctr">
              <a:solidFill>
                <a:srgbClr val="000000"/>
              </a:solidFill>
              <a:prstDash val="solid"/>
              <a:round/>
              <a:headEnd type="none"/>
              <a:tailEnd type="triangle"/>
            </a:ln>
            <a:effectLst/>
          </p:spPr>
        </p:cxnSp>
        <p:cxnSp>
          <p:nvCxnSpPr>
            <p:cNvPr id="32" name="Straight Arrow Connector 31"/>
            <p:cNvCxnSpPr>
              <a:stCxn id="41" idx="3"/>
              <a:endCxn id="23" idx="1"/>
            </p:cNvCxnSpPr>
            <p:nvPr/>
          </p:nvCxnSpPr>
          <p:spPr>
            <a:xfrm>
              <a:off x="3018542" y="3271066"/>
              <a:ext cx="433275" cy="179001"/>
            </a:xfrm>
            <a:prstGeom prst="straightConnector1">
              <a:avLst/>
            </a:prstGeom>
            <a:noFill/>
            <a:ln w="12700" cap="flat" cmpd="sng" algn="ctr">
              <a:solidFill>
                <a:srgbClr val="000000"/>
              </a:solidFill>
              <a:prstDash val="solid"/>
              <a:round/>
              <a:headEnd type="none"/>
              <a:tailEnd type="triangle"/>
            </a:ln>
            <a:effectLst/>
          </p:spPr>
        </p:cxnSp>
        <p:cxnSp>
          <p:nvCxnSpPr>
            <p:cNvPr id="33" name="Straight Arrow Connector 32"/>
            <p:cNvCxnSpPr>
              <a:stCxn id="20" idx="3"/>
              <a:endCxn id="24" idx="1"/>
            </p:cNvCxnSpPr>
            <p:nvPr/>
          </p:nvCxnSpPr>
          <p:spPr>
            <a:xfrm flipV="1">
              <a:off x="3018542" y="3686583"/>
              <a:ext cx="433275" cy="206081"/>
            </a:xfrm>
            <a:prstGeom prst="straightConnector1">
              <a:avLst/>
            </a:prstGeom>
            <a:noFill/>
            <a:ln w="12700" cap="flat" cmpd="sng" algn="ctr">
              <a:solidFill>
                <a:srgbClr val="000000"/>
              </a:solidFill>
              <a:prstDash val="solid"/>
              <a:round/>
              <a:headEnd type="none"/>
              <a:tailEnd type="triangle"/>
            </a:ln>
            <a:effectLst/>
          </p:spPr>
        </p:cxnSp>
        <p:cxnSp>
          <p:nvCxnSpPr>
            <p:cNvPr id="34" name="Straight Arrow Connector 33"/>
            <p:cNvCxnSpPr>
              <a:stCxn id="20" idx="3"/>
              <a:endCxn id="23" idx="1"/>
            </p:cNvCxnSpPr>
            <p:nvPr/>
          </p:nvCxnSpPr>
          <p:spPr>
            <a:xfrm flipV="1">
              <a:off x="3018542" y="3450067"/>
              <a:ext cx="433275" cy="442597"/>
            </a:xfrm>
            <a:prstGeom prst="straightConnector1">
              <a:avLst/>
            </a:prstGeom>
            <a:noFill/>
            <a:ln w="12700" cap="flat" cmpd="sng" algn="ctr">
              <a:solidFill>
                <a:srgbClr val="000000"/>
              </a:solidFill>
              <a:prstDash val="solid"/>
              <a:round/>
              <a:headEnd type="none"/>
              <a:tailEnd type="triangle"/>
            </a:ln>
            <a:effectLst/>
          </p:spPr>
        </p:cxnSp>
        <p:cxnSp>
          <p:nvCxnSpPr>
            <p:cNvPr id="35" name="Straight Arrow Connector 34"/>
            <p:cNvCxnSpPr>
              <a:stCxn id="19" idx="3"/>
              <a:endCxn id="22" idx="1"/>
            </p:cNvCxnSpPr>
            <p:nvPr/>
          </p:nvCxnSpPr>
          <p:spPr>
            <a:xfrm flipV="1">
              <a:off x="3018542" y="3201298"/>
              <a:ext cx="433275" cy="442597"/>
            </a:xfrm>
            <a:prstGeom prst="straightConnector1">
              <a:avLst/>
            </a:prstGeom>
            <a:noFill/>
            <a:ln w="12700" cap="flat" cmpd="sng" algn="ctr">
              <a:solidFill>
                <a:srgbClr val="000000"/>
              </a:solidFill>
              <a:prstDash val="solid"/>
              <a:round/>
              <a:headEnd type="none"/>
              <a:tailEnd type="triangle"/>
            </a:ln>
            <a:effectLst/>
          </p:spPr>
        </p:cxnSp>
        <p:cxnSp>
          <p:nvCxnSpPr>
            <p:cNvPr id="36" name="Straight Arrow Connector 35"/>
            <p:cNvCxnSpPr>
              <a:stCxn id="19" idx="3"/>
              <a:endCxn id="23" idx="1"/>
            </p:cNvCxnSpPr>
            <p:nvPr/>
          </p:nvCxnSpPr>
          <p:spPr>
            <a:xfrm flipV="1">
              <a:off x="3018542" y="3450067"/>
              <a:ext cx="433275" cy="193828"/>
            </a:xfrm>
            <a:prstGeom prst="straightConnector1">
              <a:avLst/>
            </a:prstGeom>
            <a:noFill/>
            <a:ln w="12700" cap="flat" cmpd="sng" algn="ctr">
              <a:solidFill>
                <a:srgbClr val="000000"/>
              </a:solidFill>
              <a:prstDash val="solid"/>
              <a:round/>
              <a:headEnd type="none"/>
              <a:tailEnd type="triangle"/>
            </a:ln>
            <a:effectLst/>
          </p:spPr>
        </p:cxnSp>
        <p:cxnSp>
          <p:nvCxnSpPr>
            <p:cNvPr id="37" name="Straight Arrow Connector 36"/>
            <p:cNvCxnSpPr>
              <a:stCxn id="20" idx="3"/>
              <a:endCxn id="22" idx="1"/>
            </p:cNvCxnSpPr>
            <p:nvPr/>
          </p:nvCxnSpPr>
          <p:spPr>
            <a:xfrm flipV="1">
              <a:off x="3018542" y="3201298"/>
              <a:ext cx="433275" cy="691366"/>
            </a:xfrm>
            <a:prstGeom prst="straightConnector1">
              <a:avLst/>
            </a:prstGeom>
            <a:noFill/>
            <a:ln w="12700" cap="flat" cmpd="sng" algn="ctr">
              <a:solidFill>
                <a:srgbClr val="000000"/>
              </a:solidFill>
              <a:prstDash val="solid"/>
              <a:round/>
              <a:headEnd type="none"/>
              <a:tailEnd type="triangle"/>
            </a:ln>
            <a:effectLst/>
          </p:spPr>
        </p:cxnSp>
        <p:cxnSp>
          <p:nvCxnSpPr>
            <p:cNvPr id="38" name="Straight Arrow Connector 37"/>
            <p:cNvCxnSpPr>
              <a:stCxn id="19" idx="3"/>
              <a:endCxn id="24" idx="1"/>
            </p:cNvCxnSpPr>
            <p:nvPr/>
          </p:nvCxnSpPr>
          <p:spPr>
            <a:xfrm>
              <a:off x="3018542" y="3643895"/>
              <a:ext cx="433275" cy="42688"/>
            </a:xfrm>
            <a:prstGeom prst="straightConnector1">
              <a:avLst/>
            </a:prstGeom>
            <a:noFill/>
            <a:ln w="12700" cap="flat" cmpd="sng" algn="ctr">
              <a:solidFill>
                <a:srgbClr val="000000"/>
              </a:solidFill>
              <a:prstDash val="solid"/>
              <a:round/>
              <a:headEnd type="none"/>
              <a:tailEnd type="triangle"/>
            </a:ln>
            <a:effectLst/>
          </p:spPr>
        </p:cxnSp>
        <p:sp>
          <p:nvSpPr>
            <p:cNvPr id="39" name="Rounded Rectangle 38"/>
            <p:cNvSpPr/>
            <p:nvPr/>
          </p:nvSpPr>
          <p:spPr>
            <a:xfrm>
              <a:off x="2699655" y="2876361"/>
              <a:ext cx="377066" cy="540640"/>
            </a:xfrm>
            <a:prstGeom prst="roundRect">
              <a:avLst/>
            </a:prstGeom>
            <a:solidFill>
              <a:sysClr val="window" lastClr="FFFFFF"/>
            </a:solidFill>
            <a:ln w="127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latin typeface="Calibri"/>
                <a:ea typeface="+mn-ea"/>
                <a:cs typeface="Calibri"/>
              </a:endParaRPr>
            </a:p>
          </p:txBody>
        </p:sp>
        <p:sp>
          <p:nvSpPr>
            <p:cNvPr id="40" name="Rounded Rectangle 39"/>
            <p:cNvSpPr/>
            <p:nvPr/>
          </p:nvSpPr>
          <p:spPr>
            <a:xfrm>
              <a:off x="2759309" y="2931716"/>
              <a:ext cx="259233" cy="181162"/>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 lastClr="FFFFFF"/>
                </a:solidFill>
                <a:effectLst/>
                <a:uLnTx/>
                <a:uFillTx/>
                <a:latin typeface="Calibri"/>
                <a:ea typeface="+mn-ea"/>
                <a:cs typeface="Calibri"/>
              </a:endParaRPr>
            </a:p>
          </p:txBody>
        </p:sp>
        <p:sp>
          <p:nvSpPr>
            <p:cNvPr id="41" name="Rounded Rectangle 40"/>
            <p:cNvSpPr/>
            <p:nvPr/>
          </p:nvSpPr>
          <p:spPr>
            <a:xfrm>
              <a:off x="2759309" y="3180485"/>
              <a:ext cx="259233" cy="181162"/>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 lastClr="FFFFFF"/>
                </a:solidFill>
                <a:effectLst/>
                <a:uLnTx/>
                <a:uFillTx/>
                <a:latin typeface="Calibri"/>
                <a:ea typeface="+mn-ea"/>
                <a:cs typeface="Calibri"/>
              </a:endParaRPr>
            </a:p>
          </p:txBody>
        </p:sp>
        <p:cxnSp>
          <p:nvCxnSpPr>
            <p:cNvPr id="42" name="Straight Arrow Connector 41"/>
            <p:cNvCxnSpPr>
              <a:stCxn id="40" idx="3"/>
              <a:endCxn id="22" idx="1"/>
            </p:cNvCxnSpPr>
            <p:nvPr/>
          </p:nvCxnSpPr>
          <p:spPr>
            <a:xfrm>
              <a:off x="3018542" y="3022297"/>
              <a:ext cx="433275" cy="179001"/>
            </a:xfrm>
            <a:prstGeom prst="straightConnector1">
              <a:avLst/>
            </a:prstGeom>
            <a:noFill/>
            <a:ln w="12700" cap="flat" cmpd="sng" algn="ctr">
              <a:solidFill>
                <a:srgbClr val="000000"/>
              </a:solidFill>
              <a:prstDash val="solid"/>
              <a:round/>
              <a:headEnd type="none"/>
              <a:tailEnd type="triangle"/>
            </a:ln>
            <a:effectLst/>
          </p:spPr>
        </p:cxnSp>
        <p:cxnSp>
          <p:nvCxnSpPr>
            <p:cNvPr id="43" name="Straight Arrow Connector 42"/>
            <p:cNvCxnSpPr>
              <a:stCxn id="40" idx="3"/>
              <a:endCxn id="24" idx="1"/>
            </p:cNvCxnSpPr>
            <p:nvPr/>
          </p:nvCxnSpPr>
          <p:spPr>
            <a:xfrm>
              <a:off x="3018542" y="3022297"/>
              <a:ext cx="433275" cy="664286"/>
            </a:xfrm>
            <a:prstGeom prst="straightConnector1">
              <a:avLst/>
            </a:prstGeom>
            <a:noFill/>
            <a:ln w="12700" cap="flat" cmpd="sng" algn="ctr">
              <a:solidFill>
                <a:srgbClr val="000000"/>
              </a:solidFill>
              <a:prstDash val="solid"/>
              <a:round/>
              <a:headEnd type="none"/>
              <a:tailEnd type="triangle"/>
            </a:ln>
            <a:effectLst/>
          </p:spPr>
        </p:cxnSp>
        <p:cxnSp>
          <p:nvCxnSpPr>
            <p:cNvPr id="44" name="Straight Arrow Connector 43"/>
            <p:cNvCxnSpPr>
              <a:stCxn id="41" idx="3"/>
              <a:endCxn id="24" idx="1"/>
            </p:cNvCxnSpPr>
            <p:nvPr/>
          </p:nvCxnSpPr>
          <p:spPr>
            <a:xfrm>
              <a:off x="3018542" y="3271066"/>
              <a:ext cx="433275" cy="415517"/>
            </a:xfrm>
            <a:prstGeom prst="straightConnector1">
              <a:avLst/>
            </a:prstGeom>
            <a:noFill/>
            <a:ln w="12700" cap="flat" cmpd="sng" algn="ctr">
              <a:solidFill>
                <a:srgbClr val="000000"/>
              </a:solidFill>
              <a:prstDash val="solid"/>
              <a:round/>
              <a:headEnd type="none"/>
              <a:tailEnd type="triangle"/>
            </a:ln>
            <a:effectLst/>
          </p:spPr>
        </p:cxnSp>
        <p:cxnSp>
          <p:nvCxnSpPr>
            <p:cNvPr id="45" name="Straight Arrow Connector 44"/>
            <p:cNvCxnSpPr>
              <a:stCxn id="41" idx="3"/>
              <a:endCxn id="22" idx="1"/>
            </p:cNvCxnSpPr>
            <p:nvPr/>
          </p:nvCxnSpPr>
          <p:spPr>
            <a:xfrm flipV="1">
              <a:off x="3018542" y="3201298"/>
              <a:ext cx="433275" cy="69768"/>
            </a:xfrm>
            <a:prstGeom prst="straightConnector1">
              <a:avLst/>
            </a:prstGeom>
            <a:noFill/>
            <a:ln w="12700" cap="flat" cmpd="sng" algn="ctr">
              <a:solidFill>
                <a:srgbClr val="000000"/>
              </a:solidFill>
              <a:prstDash val="solid"/>
              <a:round/>
              <a:headEnd type="none"/>
              <a:tailEnd type="triangle"/>
            </a:ln>
            <a:effectLst/>
          </p:spPr>
        </p:cxnSp>
        <p:cxnSp>
          <p:nvCxnSpPr>
            <p:cNvPr id="46" name="Straight Arrow Connector 45"/>
            <p:cNvCxnSpPr>
              <a:stCxn id="41" idx="3"/>
              <a:endCxn id="23" idx="1"/>
            </p:cNvCxnSpPr>
            <p:nvPr/>
          </p:nvCxnSpPr>
          <p:spPr>
            <a:xfrm>
              <a:off x="3018542" y="3271066"/>
              <a:ext cx="433275" cy="179001"/>
            </a:xfrm>
            <a:prstGeom prst="straightConnector1">
              <a:avLst/>
            </a:prstGeom>
            <a:noFill/>
            <a:ln w="12700" cap="flat" cmpd="sng" algn="ctr">
              <a:solidFill>
                <a:srgbClr val="000000"/>
              </a:solidFill>
              <a:prstDash val="solid"/>
              <a:round/>
              <a:headEnd type="none"/>
              <a:tailEnd type="triangle"/>
            </a:ln>
            <a:effectLst/>
          </p:spPr>
        </p:cxnSp>
        <p:cxnSp>
          <p:nvCxnSpPr>
            <p:cNvPr id="47" name="Straight Arrow Connector 46"/>
            <p:cNvCxnSpPr>
              <a:stCxn id="40" idx="3"/>
              <a:endCxn id="24" idx="1"/>
            </p:cNvCxnSpPr>
            <p:nvPr/>
          </p:nvCxnSpPr>
          <p:spPr>
            <a:xfrm>
              <a:off x="3018542" y="3022297"/>
              <a:ext cx="433275" cy="664286"/>
            </a:xfrm>
            <a:prstGeom prst="straightConnector1">
              <a:avLst/>
            </a:prstGeom>
            <a:noFill/>
            <a:ln w="12700" cap="flat" cmpd="sng" algn="ctr">
              <a:solidFill>
                <a:srgbClr val="000000"/>
              </a:solidFill>
              <a:prstDash val="solid"/>
              <a:round/>
              <a:headEnd type="none"/>
              <a:tailEnd type="triangle"/>
            </a:ln>
            <a:effectLst/>
          </p:spPr>
        </p:cxnSp>
        <p:cxnSp>
          <p:nvCxnSpPr>
            <p:cNvPr id="48" name="Straight Arrow Connector 47"/>
            <p:cNvCxnSpPr>
              <a:stCxn id="40" idx="3"/>
              <a:endCxn id="23" idx="1"/>
            </p:cNvCxnSpPr>
            <p:nvPr/>
          </p:nvCxnSpPr>
          <p:spPr>
            <a:xfrm>
              <a:off x="3018542" y="3022297"/>
              <a:ext cx="433275" cy="427770"/>
            </a:xfrm>
            <a:prstGeom prst="straightConnector1">
              <a:avLst/>
            </a:prstGeom>
            <a:noFill/>
            <a:ln w="12700" cap="flat" cmpd="sng" algn="ctr">
              <a:solidFill>
                <a:srgbClr val="000000"/>
              </a:solidFill>
              <a:prstDash val="solid"/>
              <a:round/>
              <a:headEnd type="none"/>
              <a:tailEnd type="triangle"/>
            </a:ln>
            <a:effectLst/>
          </p:spPr>
        </p:cxnSp>
        <p:sp>
          <p:nvSpPr>
            <p:cNvPr id="49" name="TextBox 48"/>
            <p:cNvSpPr txBox="1"/>
            <p:nvPr/>
          </p:nvSpPr>
          <p:spPr>
            <a:xfrm>
              <a:off x="2562980" y="4321315"/>
              <a:ext cx="1912379" cy="677108"/>
            </a:xfrm>
            <a:prstGeom prst="rect">
              <a:avLst/>
            </a:prstGeom>
            <a:noFill/>
          </p:spPr>
          <p:txBody>
            <a:bodyPr wrap="square" rtlCol="0">
              <a:spAutoFit/>
            </a:bodyPr>
            <a:lstStyle/>
            <a:p>
              <a:r>
                <a:rPr lang="en-US" sz="1900" dirty="0" smtClean="0">
                  <a:latin typeface="Calibri"/>
                  <a:cs typeface="Calibri"/>
                </a:rPr>
                <a:t>split graph into </a:t>
              </a:r>
              <a:r>
                <a:rPr lang="en-US" sz="1900" i="1" dirty="0" smtClean="0">
                  <a:latin typeface="Calibri"/>
                  <a:cs typeface="Calibri"/>
                </a:rPr>
                <a:t>stages</a:t>
              </a:r>
              <a:r>
                <a:rPr lang="en-US" sz="1900" dirty="0" smtClean="0">
                  <a:latin typeface="Calibri"/>
                  <a:cs typeface="Calibri"/>
                </a:rPr>
                <a:t> of tasks</a:t>
              </a:r>
              <a:endParaRPr lang="en-US" sz="1900" i="1" dirty="0" smtClean="0">
                <a:latin typeface="Calibri"/>
                <a:cs typeface="Calibri"/>
              </a:endParaRPr>
            </a:p>
          </p:txBody>
        </p:sp>
        <p:sp>
          <p:nvSpPr>
            <p:cNvPr id="50" name="TextBox 49"/>
            <p:cNvSpPr txBox="1"/>
            <p:nvPr/>
          </p:nvSpPr>
          <p:spPr>
            <a:xfrm>
              <a:off x="2562980" y="5103296"/>
              <a:ext cx="1762752" cy="677108"/>
            </a:xfrm>
            <a:prstGeom prst="rect">
              <a:avLst/>
            </a:prstGeom>
            <a:noFill/>
          </p:spPr>
          <p:txBody>
            <a:bodyPr wrap="square" rtlCol="0">
              <a:spAutoFit/>
            </a:bodyPr>
            <a:lstStyle/>
            <a:p>
              <a:r>
                <a:rPr lang="en-US" sz="1900" dirty="0" smtClean="0">
                  <a:latin typeface="Calibri"/>
                  <a:cs typeface="Calibri"/>
                </a:rPr>
                <a:t>submit each stage as ready</a:t>
              </a:r>
            </a:p>
          </p:txBody>
        </p:sp>
        <p:cxnSp>
          <p:nvCxnSpPr>
            <p:cNvPr id="51" name="Straight Connector 50"/>
            <p:cNvCxnSpPr/>
            <p:nvPr/>
          </p:nvCxnSpPr>
          <p:spPr>
            <a:xfrm>
              <a:off x="2286000" y="2588381"/>
              <a:ext cx="0" cy="3660019"/>
            </a:xfrm>
            <a:prstGeom prst="line">
              <a:avLst/>
            </a:prstGeom>
            <a:ln>
              <a:solidFill>
                <a:schemeClr val="bg1">
                  <a:lumMod val="75000"/>
                </a:schemeClr>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flipV="1">
              <a:off x="2053770" y="3729640"/>
              <a:ext cx="457200" cy="4160"/>
            </a:xfrm>
            <a:prstGeom prst="straightConnector1">
              <a:avLst/>
            </a:prstGeom>
            <a:ln w="57150" cmpd="sng">
              <a:solidFill>
                <a:schemeClr val="tx1"/>
              </a:solidFill>
              <a:headEnd type="none" w="med" len="med"/>
              <a:tailEnd type="triangle"/>
            </a:ln>
            <a:effectLst/>
          </p:spPr>
          <p:style>
            <a:lnRef idx="2">
              <a:schemeClr val="accent1"/>
            </a:lnRef>
            <a:fillRef idx="0">
              <a:schemeClr val="accent1"/>
            </a:fillRef>
            <a:effectRef idx="1">
              <a:schemeClr val="accent1"/>
            </a:effectRef>
            <a:fontRef idx="minor">
              <a:schemeClr val="tx1"/>
            </a:fontRef>
          </p:style>
        </p:cxnSp>
        <p:sp>
          <p:nvSpPr>
            <p:cNvPr id="53" name="TextBox 52"/>
            <p:cNvSpPr txBox="1"/>
            <p:nvPr/>
          </p:nvSpPr>
          <p:spPr>
            <a:xfrm>
              <a:off x="1976887" y="3276173"/>
              <a:ext cx="555280" cy="338554"/>
            </a:xfrm>
            <a:prstGeom prst="rect">
              <a:avLst/>
            </a:prstGeom>
            <a:noFill/>
          </p:spPr>
          <p:txBody>
            <a:bodyPr wrap="none" rtlCol="0">
              <a:spAutoFit/>
            </a:bodyPr>
            <a:lstStyle/>
            <a:p>
              <a:r>
                <a:rPr lang="en-US" sz="1600" dirty="0" smtClean="0">
                  <a:latin typeface="Calibri"/>
                  <a:cs typeface="Calibri"/>
                </a:rPr>
                <a:t>DAG</a:t>
              </a:r>
            </a:p>
          </p:txBody>
        </p:sp>
      </p:grpSp>
      <p:grpSp>
        <p:nvGrpSpPr>
          <p:cNvPr id="16" name="Group 53"/>
          <p:cNvGrpSpPr/>
          <p:nvPr/>
        </p:nvGrpSpPr>
        <p:grpSpPr>
          <a:xfrm>
            <a:off x="4331306" y="1778004"/>
            <a:ext cx="2609878" cy="4267200"/>
            <a:chOff x="4331305" y="1981200"/>
            <a:chExt cx="2609878" cy="4267200"/>
          </a:xfrm>
        </p:grpSpPr>
        <p:sp>
          <p:nvSpPr>
            <p:cNvPr id="55" name="TextBox 54"/>
            <p:cNvSpPr txBox="1"/>
            <p:nvPr/>
          </p:nvSpPr>
          <p:spPr>
            <a:xfrm>
              <a:off x="5028928" y="1981200"/>
              <a:ext cx="1912255" cy="430887"/>
            </a:xfrm>
            <a:prstGeom prst="rect">
              <a:avLst/>
            </a:prstGeom>
            <a:noFill/>
          </p:spPr>
          <p:txBody>
            <a:bodyPr wrap="none" rtlCol="0">
              <a:spAutoFit/>
            </a:bodyPr>
            <a:lstStyle/>
            <a:p>
              <a:r>
                <a:rPr lang="en-US" sz="2200" dirty="0" smtClean="0">
                  <a:latin typeface="Times New Roman" pitchFamily="18" charset="0"/>
                  <a:cs typeface="Times New Roman" pitchFamily="18" charset="0"/>
                </a:rPr>
                <a:t>Task Scheduler</a:t>
              </a:r>
            </a:p>
          </p:txBody>
        </p:sp>
        <p:cxnSp>
          <p:nvCxnSpPr>
            <p:cNvPr id="56" name="Straight Connector 55"/>
            <p:cNvCxnSpPr/>
            <p:nvPr/>
          </p:nvCxnSpPr>
          <p:spPr>
            <a:xfrm>
              <a:off x="4696580" y="2588381"/>
              <a:ext cx="0" cy="3660019"/>
            </a:xfrm>
            <a:prstGeom prst="line">
              <a:avLst/>
            </a:prstGeom>
            <a:ln>
              <a:solidFill>
                <a:schemeClr val="bg1">
                  <a:lumMod val="75000"/>
                </a:schemeClr>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flipV="1">
              <a:off x="4532085" y="3733800"/>
              <a:ext cx="457200" cy="4160"/>
            </a:xfrm>
            <a:prstGeom prst="straightConnector1">
              <a:avLst/>
            </a:prstGeom>
            <a:ln w="57150" cmpd="sng">
              <a:solidFill>
                <a:schemeClr val="tx1"/>
              </a:solidFill>
              <a:headEnd type="none" w="med" len="med"/>
              <a:tailEnd type="triangle"/>
            </a:ln>
            <a:effectLst/>
          </p:spPr>
          <p:style>
            <a:lnRef idx="2">
              <a:schemeClr val="accent1"/>
            </a:lnRef>
            <a:fillRef idx="0">
              <a:schemeClr val="accent1"/>
            </a:fillRef>
            <a:effectRef idx="1">
              <a:schemeClr val="accent1"/>
            </a:effectRef>
            <a:fontRef idx="minor">
              <a:schemeClr val="tx1"/>
            </a:fontRef>
          </p:style>
        </p:cxnSp>
        <p:sp>
          <p:nvSpPr>
            <p:cNvPr id="58" name="TextBox 57"/>
            <p:cNvSpPr txBox="1"/>
            <p:nvPr/>
          </p:nvSpPr>
          <p:spPr>
            <a:xfrm>
              <a:off x="4331305" y="3276173"/>
              <a:ext cx="803938" cy="338554"/>
            </a:xfrm>
            <a:prstGeom prst="rect">
              <a:avLst/>
            </a:prstGeom>
            <a:noFill/>
          </p:spPr>
          <p:txBody>
            <a:bodyPr wrap="none" rtlCol="0">
              <a:spAutoFit/>
            </a:bodyPr>
            <a:lstStyle/>
            <a:p>
              <a:r>
                <a:rPr lang="en-US" sz="1600" dirty="0" err="1" smtClean="0">
                  <a:latin typeface="Calibri"/>
                  <a:cs typeface="Calibri"/>
                </a:rPr>
                <a:t>TaskSet</a:t>
              </a:r>
              <a:endParaRPr lang="en-US" sz="1600" dirty="0" smtClean="0">
                <a:latin typeface="Calibri"/>
                <a:cs typeface="Calibri"/>
              </a:endParaRPr>
            </a:p>
          </p:txBody>
        </p:sp>
        <p:sp>
          <p:nvSpPr>
            <p:cNvPr id="59" name="TextBox 58"/>
            <p:cNvSpPr txBox="1"/>
            <p:nvPr/>
          </p:nvSpPr>
          <p:spPr>
            <a:xfrm>
              <a:off x="4963885" y="4321315"/>
              <a:ext cx="1965477" cy="677108"/>
            </a:xfrm>
            <a:prstGeom prst="rect">
              <a:avLst/>
            </a:prstGeom>
            <a:noFill/>
          </p:spPr>
          <p:txBody>
            <a:bodyPr wrap="square" rtlCol="0">
              <a:spAutoFit/>
            </a:bodyPr>
            <a:lstStyle/>
            <a:p>
              <a:r>
                <a:rPr lang="en-US" sz="1900" dirty="0" smtClean="0">
                  <a:latin typeface="Calibri"/>
                  <a:cs typeface="Calibri"/>
                </a:rPr>
                <a:t>launch tasks via cluster manager</a:t>
              </a:r>
              <a:endParaRPr lang="en-US" sz="1900" i="1" dirty="0" smtClean="0">
                <a:latin typeface="Calibri"/>
                <a:cs typeface="Calibri"/>
              </a:endParaRPr>
            </a:p>
          </p:txBody>
        </p:sp>
        <p:sp>
          <p:nvSpPr>
            <p:cNvPr id="60" name="TextBox 59"/>
            <p:cNvSpPr txBox="1"/>
            <p:nvPr/>
          </p:nvSpPr>
          <p:spPr>
            <a:xfrm>
              <a:off x="4963885" y="5103296"/>
              <a:ext cx="1965477" cy="677108"/>
            </a:xfrm>
            <a:prstGeom prst="rect">
              <a:avLst/>
            </a:prstGeom>
            <a:noFill/>
          </p:spPr>
          <p:txBody>
            <a:bodyPr wrap="square" rtlCol="0">
              <a:spAutoFit/>
            </a:bodyPr>
            <a:lstStyle/>
            <a:p>
              <a:r>
                <a:rPr lang="en-US" sz="1900" dirty="0" smtClean="0">
                  <a:latin typeface="Calibri"/>
                  <a:cs typeface="Calibri"/>
                </a:rPr>
                <a:t>retry failed or straggling tasks</a:t>
              </a:r>
              <a:endParaRPr lang="en-US" sz="1900" i="1" dirty="0" smtClean="0">
                <a:latin typeface="Calibri"/>
                <a:cs typeface="Calibri"/>
              </a:endParaRPr>
            </a:p>
          </p:txBody>
        </p:sp>
        <p:sp>
          <p:nvSpPr>
            <p:cNvPr id="61" name="Rectangle 60"/>
            <p:cNvSpPr/>
            <p:nvPr/>
          </p:nvSpPr>
          <p:spPr>
            <a:xfrm>
              <a:off x="5439228" y="2818687"/>
              <a:ext cx="1040191" cy="1235638"/>
            </a:xfrm>
            <a:prstGeom prst="rect">
              <a:avLst/>
            </a:prstGeom>
            <a:solidFill>
              <a:schemeClr val="accent2">
                <a:lumMod val="20000"/>
                <a:lumOff val="80000"/>
              </a:schemeClr>
            </a:solidFill>
            <a:ln>
              <a:noFill/>
              <a:headEnd type="none" w="med" len="med"/>
              <a:tailEnd type="none"/>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latin typeface="Calibri"/>
                <a:cs typeface="Calibri"/>
              </a:endParaRPr>
            </a:p>
          </p:txBody>
        </p:sp>
        <p:cxnSp>
          <p:nvCxnSpPr>
            <p:cNvPr id="62" name="Straight Arrow Connector 61"/>
            <p:cNvCxnSpPr/>
            <p:nvPr/>
          </p:nvCxnSpPr>
          <p:spPr>
            <a:xfrm>
              <a:off x="5173135" y="3652048"/>
              <a:ext cx="1548189" cy="7257"/>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63" name="Straight Arrow Connector 62"/>
            <p:cNvCxnSpPr/>
            <p:nvPr/>
          </p:nvCxnSpPr>
          <p:spPr>
            <a:xfrm flipH="1">
              <a:off x="5173136" y="3810495"/>
              <a:ext cx="1548188" cy="121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64" name="TextBox 63"/>
            <p:cNvSpPr txBox="1"/>
            <p:nvPr/>
          </p:nvSpPr>
          <p:spPr>
            <a:xfrm>
              <a:off x="5443537" y="2781904"/>
              <a:ext cx="1014701" cy="646331"/>
            </a:xfrm>
            <a:prstGeom prst="rect">
              <a:avLst/>
            </a:prstGeom>
            <a:noFill/>
          </p:spPr>
          <p:txBody>
            <a:bodyPr wrap="none" rtlCol="0">
              <a:spAutoFit/>
            </a:bodyPr>
            <a:lstStyle/>
            <a:p>
              <a:pPr algn="ctr"/>
              <a:r>
                <a:rPr lang="en-US" sz="1800" dirty="0" smtClean="0">
                  <a:latin typeface="Calibri"/>
                  <a:cs typeface="Calibri"/>
                </a:rPr>
                <a:t>Cluster</a:t>
              </a:r>
              <a:br>
                <a:rPr lang="en-US" sz="1800" dirty="0" smtClean="0">
                  <a:latin typeface="Calibri"/>
                  <a:cs typeface="Calibri"/>
                </a:rPr>
              </a:br>
              <a:r>
                <a:rPr lang="en-US" sz="1800" dirty="0" smtClean="0">
                  <a:latin typeface="Calibri"/>
                  <a:cs typeface="Calibri"/>
                </a:rPr>
                <a:t>manager</a:t>
              </a:r>
            </a:p>
          </p:txBody>
        </p:sp>
      </p:grpSp>
      <p:grpSp>
        <p:nvGrpSpPr>
          <p:cNvPr id="54" name="Group 64"/>
          <p:cNvGrpSpPr/>
          <p:nvPr/>
        </p:nvGrpSpPr>
        <p:grpSpPr>
          <a:xfrm>
            <a:off x="6805990" y="1778004"/>
            <a:ext cx="2338010" cy="4267200"/>
            <a:chOff x="6805990" y="1981200"/>
            <a:chExt cx="2338010" cy="4267200"/>
          </a:xfrm>
        </p:grpSpPr>
        <p:sp>
          <p:nvSpPr>
            <p:cNvPr id="66" name="TextBox 65"/>
            <p:cNvSpPr txBox="1"/>
            <p:nvPr/>
          </p:nvSpPr>
          <p:spPr>
            <a:xfrm>
              <a:off x="7566724" y="1981200"/>
              <a:ext cx="1029321" cy="430887"/>
            </a:xfrm>
            <a:prstGeom prst="rect">
              <a:avLst/>
            </a:prstGeom>
            <a:noFill/>
          </p:spPr>
          <p:txBody>
            <a:bodyPr wrap="none" rtlCol="0">
              <a:spAutoFit/>
            </a:bodyPr>
            <a:lstStyle/>
            <a:p>
              <a:r>
                <a:rPr lang="en-US" sz="2200" dirty="0" smtClean="0">
                  <a:latin typeface="Times New Roman" pitchFamily="18" charset="0"/>
                  <a:cs typeface="Times New Roman" pitchFamily="18" charset="0"/>
                </a:rPr>
                <a:t>Worker</a:t>
              </a:r>
            </a:p>
          </p:txBody>
        </p:sp>
        <p:sp>
          <p:nvSpPr>
            <p:cNvPr id="67" name="TextBox 66"/>
            <p:cNvSpPr txBox="1"/>
            <p:nvPr/>
          </p:nvSpPr>
          <p:spPr>
            <a:xfrm>
              <a:off x="7178523" y="4321315"/>
              <a:ext cx="1965477" cy="384721"/>
            </a:xfrm>
            <a:prstGeom prst="rect">
              <a:avLst/>
            </a:prstGeom>
            <a:noFill/>
          </p:spPr>
          <p:txBody>
            <a:bodyPr wrap="square" rtlCol="0">
              <a:spAutoFit/>
            </a:bodyPr>
            <a:lstStyle/>
            <a:p>
              <a:r>
                <a:rPr lang="en-US" sz="1900" dirty="0" smtClean="0">
                  <a:latin typeface="Calibri"/>
                  <a:cs typeface="Calibri"/>
                </a:rPr>
                <a:t>execute tasks</a:t>
              </a:r>
              <a:endParaRPr lang="en-US" sz="1900" i="1" dirty="0" smtClean="0">
                <a:latin typeface="Calibri"/>
                <a:cs typeface="Calibri"/>
              </a:endParaRPr>
            </a:p>
          </p:txBody>
        </p:sp>
        <p:sp>
          <p:nvSpPr>
            <p:cNvPr id="68" name="TextBox 67"/>
            <p:cNvSpPr txBox="1"/>
            <p:nvPr/>
          </p:nvSpPr>
          <p:spPr>
            <a:xfrm>
              <a:off x="7178523" y="5103653"/>
              <a:ext cx="1965477" cy="677108"/>
            </a:xfrm>
            <a:prstGeom prst="rect">
              <a:avLst/>
            </a:prstGeom>
            <a:noFill/>
          </p:spPr>
          <p:txBody>
            <a:bodyPr wrap="square" rtlCol="0">
              <a:spAutoFit/>
            </a:bodyPr>
            <a:lstStyle/>
            <a:p>
              <a:r>
                <a:rPr lang="en-US" sz="1900" dirty="0" smtClean="0">
                  <a:latin typeface="Calibri"/>
                  <a:cs typeface="Calibri"/>
                </a:rPr>
                <a:t>store and serve blocks</a:t>
              </a:r>
              <a:endParaRPr lang="en-US" sz="1900" i="1" dirty="0" smtClean="0">
                <a:latin typeface="Calibri"/>
                <a:cs typeface="Calibri"/>
              </a:endParaRPr>
            </a:p>
          </p:txBody>
        </p:sp>
        <p:grpSp>
          <p:nvGrpSpPr>
            <p:cNvPr id="65" name="Group 68"/>
            <p:cNvGrpSpPr/>
            <p:nvPr/>
          </p:nvGrpSpPr>
          <p:grpSpPr>
            <a:xfrm>
              <a:off x="7534124" y="2805091"/>
              <a:ext cx="1152676" cy="1338942"/>
              <a:chOff x="7533502" y="2705050"/>
              <a:chExt cx="1226720" cy="1530251"/>
            </a:xfrm>
          </p:grpSpPr>
          <p:sp>
            <p:nvSpPr>
              <p:cNvPr id="73" name="Rectangle 72"/>
              <p:cNvSpPr/>
              <p:nvPr/>
            </p:nvSpPr>
            <p:spPr>
              <a:xfrm>
                <a:off x="7533502" y="2705050"/>
                <a:ext cx="1226720" cy="1530251"/>
              </a:xfrm>
              <a:prstGeom prst="rect">
                <a:avLst/>
              </a:prstGeom>
              <a:solidFill>
                <a:schemeClr val="accent1">
                  <a:lumMod val="20000"/>
                  <a:lumOff val="80000"/>
                </a:schemeClr>
              </a:solidFill>
              <a:ln>
                <a:headEnd type="none" w="med" len="med"/>
                <a:tailEnd type="none"/>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latin typeface="Calibri"/>
                  <a:cs typeface="Calibri"/>
                </a:endParaRPr>
              </a:p>
            </p:txBody>
          </p:sp>
          <p:sp>
            <p:nvSpPr>
              <p:cNvPr id="74" name="Rectangle 73"/>
              <p:cNvSpPr/>
              <p:nvPr/>
            </p:nvSpPr>
            <p:spPr>
              <a:xfrm>
                <a:off x="7644130" y="3440250"/>
                <a:ext cx="1035409" cy="722286"/>
              </a:xfrm>
              <a:prstGeom prst="rect">
                <a:avLst/>
              </a:prstGeom>
              <a:ln w="12700" cmpd="sng">
                <a:headEnd type="none" w="med" len="med"/>
                <a:tailEnd type="none"/>
              </a:ln>
            </p:spPr>
            <p:style>
              <a:lnRef idx="2">
                <a:schemeClr val="accent1"/>
              </a:lnRef>
              <a:fillRef idx="1">
                <a:schemeClr val="lt1"/>
              </a:fillRef>
              <a:effectRef idx="0">
                <a:schemeClr val="accent1"/>
              </a:effectRef>
              <a:fontRef idx="minor">
                <a:schemeClr val="dk1"/>
              </a:fontRef>
            </p:style>
            <p:txBody>
              <a:bodyPr lIns="0" rIns="0" rtlCol="0" anchor="ctr"/>
              <a:lstStyle/>
              <a:p>
                <a:pPr algn="ctr"/>
                <a:r>
                  <a:rPr lang="en-US" sz="1600" dirty="0" smtClean="0">
                    <a:latin typeface="Calibri"/>
                    <a:cs typeface="Calibri"/>
                  </a:rPr>
                  <a:t>Block manager</a:t>
                </a:r>
                <a:endParaRPr lang="en-US" sz="1600" dirty="0">
                  <a:latin typeface="Calibri"/>
                  <a:cs typeface="Calibri"/>
                </a:endParaRPr>
              </a:p>
            </p:txBody>
          </p:sp>
          <p:sp>
            <p:nvSpPr>
              <p:cNvPr id="75" name="Rectangle 74"/>
              <p:cNvSpPr/>
              <p:nvPr/>
            </p:nvSpPr>
            <p:spPr>
              <a:xfrm>
                <a:off x="7644130" y="2849768"/>
                <a:ext cx="1035410" cy="455252"/>
              </a:xfrm>
              <a:prstGeom prst="rect">
                <a:avLst/>
              </a:prstGeom>
              <a:ln w="12700" cmpd="sng">
                <a:headEnd type="none" w="med" len="med"/>
                <a:tailEnd type="none"/>
              </a:ln>
            </p:spPr>
            <p:style>
              <a:lnRef idx="2">
                <a:schemeClr val="accent1"/>
              </a:lnRef>
              <a:fillRef idx="1">
                <a:schemeClr val="lt1"/>
              </a:fillRef>
              <a:effectRef idx="0">
                <a:schemeClr val="accent1"/>
              </a:effectRef>
              <a:fontRef idx="minor">
                <a:schemeClr val="dk1"/>
              </a:fontRef>
            </p:style>
            <p:txBody>
              <a:bodyPr lIns="0" rIns="0" rtlCol="0" anchor="ctr"/>
              <a:lstStyle/>
              <a:p>
                <a:pPr algn="ctr"/>
                <a:r>
                  <a:rPr lang="en-US" sz="1600" dirty="0" smtClean="0">
                    <a:latin typeface="Calibri"/>
                    <a:cs typeface="Calibri"/>
                  </a:rPr>
                  <a:t>Threads</a:t>
                </a:r>
                <a:endParaRPr lang="en-US" sz="1600" dirty="0">
                  <a:latin typeface="Calibri"/>
                  <a:cs typeface="Calibri"/>
                </a:endParaRPr>
              </a:p>
            </p:txBody>
          </p:sp>
        </p:grpSp>
        <p:cxnSp>
          <p:nvCxnSpPr>
            <p:cNvPr id="70" name="Straight Connector 69"/>
            <p:cNvCxnSpPr/>
            <p:nvPr/>
          </p:nvCxnSpPr>
          <p:spPr>
            <a:xfrm>
              <a:off x="7050315" y="2588381"/>
              <a:ext cx="0" cy="3660019"/>
            </a:xfrm>
            <a:prstGeom prst="line">
              <a:avLst/>
            </a:prstGeom>
            <a:ln>
              <a:solidFill>
                <a:schemeClr val="bg1">
                  <a:lumMod val="75000"/>
                </a:schemeClr>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cxnSp>
          <p:nvCxnSpPr>
            <p:cNvPr id="71" name="Straight Arrow Connector 70"/>
            <p:cNvCxnSpPr/>
            <p:nvPr/>
          </p:nvCxnSpPr>
          <p:spPr>
            <a:xfrm flipV="1">
              <a:off x="6882190" y="3733800"/>
              <a:ext cx="457200" cy="4160"/>
            </a:xfrm>
            <a:prstGeom prst="straightConnector1">
              <a:avLst/>
            </a:prstGeom>
            <a:ln w="57150" cmpd="sng">
              <a:solidFill>
                <a:schemeClr val="tx1"/>
              </a:solidFill>
              <a:headEnd type="none" w="med" len="med"/>
              <a:tailEnd type="triangle"/>
            </a:ln>
            <a:effectLst/>
          </p:spPr>
          <p:style>
            <a:lnRef idx="2">
              <a:schemeClr val="accent1"/>
            </a:lnRef>
            <a:fillRef idx="0">
              <a:schemeClr val="accent1"/>
            </a:fillRef>
            <a:effectRef idx="1">
              <a:schemeClr val="accent1"/>
            </a:effectRef>
            <a:fontRef idx="minor">
              <a:schemeClr val="tx1"/>
            </a:fontRef>
          </p:style>
        </p:cxnSp>
        <p:sp>
          <p:nvSpPr>
            <p:cNvPr id="72" name="TextBox 71"/>
            <p:cNvSpPr txBox="1"/>
            <p:nvPr/>
          </p:nvSpPr>
          <p:spPr>
            <a:xfrm>
              <a:off x="6805990" y="3272971"/>
              <a:ext cx="538930" cy="338554"/>
            </a:xfrm>
            <a:prstGeom prst="rect">
              <a:avLst/>
            </a:prstGeom>
            <a:noFill/>
          </p:spPr>
          <p:txBody>
            <a:bodyPr wrap="none" rtlCol="0">
              <a:spAutoFit/>
            </a:bodyPr>
            <a:lstStyle/>
            <a:p>
              <a:r>
                <a:rPr lang="en-US" sz="1600" dirty="0" smtClean="0">
                  <a:latin typeface="Calibri"/>
                  <a:cs typeface="Calibri"/>
                </a:rPr>
                <a:t>Task</a:t>
              </a:r>
            </a:p>
          </p:txBody>
        </p:sp>
      </p:grpSp>
      <p:sp>
        <p:nvSpPr>
          <p:cNvPr id="76" name="TextBox 75"/>
          <p:cNvSpPr txBox="1"/>
          <p:nvPr/>
        </p:nvSpPr>
        <p:spPr>
          <a:xfrm>
            <a:off x="571170" y="6407064"/>
            <a:ext cx="8229600" cy="307777"/>
          </a:xfrm>
          <a:prstGeom prst="rect">
            <a:avLst/>
          </a:prstGeom>
          <a:noFill/>
        </p:spPr>
        <p:txBody>
          <a:bodyPr wrap="square" rtlCol="0">
            <a:spAutoFit/>
          </a:bodyPr>
          <a:lstStyle/>
          <a:p>
            <a:pPr algn="r"/>
            <a:r>
              <a:rPr lang="en-US" sz="1400" dirty="0" smtClean="0">
                <a:latin typeface="Calibri"/>
                <a:cs typeface="Calibri"/>
              </a:rPr>
              <a:t>source: </a:t>
            </a:r>
            <a:r>
              <a:rPr lang="en-US" sz="1400" dirty="0">
                <a:latin typeface="Calibri"/>
                <a:cs typeface="Calibri"/>
              </a:rPr>
              <a:t>https://</a:t>
            </a:r>
            <a:r>
              <a:rPr lang="en-US" sz="1400" dirty="0" err="1">
                <a:latin typeface="Calibri"/>
                <a:cs typeface="Calibri"/>
              </a:rPr>
              <a:t>cwiki.apache.org</a:t>
            </a:r>
            <a:r>
              <a:rPr lang="en-US" sz="1400" dirty="0">
                <a:latin typeface="Calibri"/>
                <a:cs typeface="Calibri"/>
              </a:rPr>
              <a:t>/confluence/display/SPARK/</a:t>
            </a:r>
            <a:r>
              <a:rPr lang="en-US" sz="1400" dirty="0" err="1">
                <a:latin typeface="Calibri"/>
                <a:cs typeface="Calibri"/>
              </a:rPr>
              <a:t>Spark+Internals</a:t>
            </a:r>
            <a:endParaRPr lang="en-US" sz="1400" dirty="0">
              <a:latin typeface="Calibri"/>
              <a:cs typeface="Calibri"/>
            </a:endParaRPr>
          </a:p>
        </p:txBody>
      </p:sp>
    </p:spTree>
    <p:extLst>
      <p:ext uri="{BB962C8B-B14F-4D97-AF65-F5344CB8AC3E}">
        <p14:creationId xmlns:p14="http://schemas.microsoft.com/office/powerpoint/2010/main" xmlns="" val="1808529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Available APIs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400" dirty="0" smtClean="0">
                <a:latin typeface="Times New Roman" pitchFamily="18" charset="0"/>
                <a:cs typeface="Times New Roman" pitchFamily="18" charset="0"/>
              </a:rPr>
              <a:t>You can write in Java, </a:t>
            </a:r>
            <a:r>
              <a:rPr lang="en-US" sz="2400" dirty="0" err="1" smtClean="0">
                <a:latin typeface="Times New Roman" pitchFamily="18" charset="0"/>
                <a:cs typeface="Times New Roman" pitchFamily="18" charset="0"/>
              </a:rPr>
              <a:t>Scala</a:t>
            </a:r>
            <a:r>
              <a:rPr lang="en-US" sz="2400" dirty="0" smtClean="0">
                <a:latin typeface="Times New Roman" pitchFamily="18" charset="0"/>
                <a:cs typeface="Times New Roman" pitchFamily="18" charset="0"/>
              </a:rPr>
              <a:t> or Python</a:t>
            </a:r>
          </a:p>
          <a:p>
            <a:r>
              <a:rPr lang="en-US" sz="2400" dirty="0" smtClean="0">
                <a:latin typeface="Times New Roman" pitchFamily="18" charset="0"/>
                <a:cs typeface="Times New Roman" pitchFamily="18" charset="0"/>
              </a:rPr>
              <a:t>interactive interpreter: </a:t>
            </a:r>
            <a:r>
              <a:rPr lang="en-US" sz="2400" dirty="0" err="1" smtClean="0">
                <a:latin typeface="Times New Roman" pitchFamily="18" charset="0"/>
                <a:cs typeface="Times New Roman" pitchFamily="18" charset="0"/>
              </a:rPr>
              <a:t>Scala</a:t>
            </a:r>
            <a:r>
              <a:rPr lang="en-US" sz="2400" dirty="0" smtClean="0">
                <a:latin typeface="Times New Roman" pitchFamily="18" charset="0"/>
                <a:cs typeface="Times New Roman" pitchFamily="18" charset="0"/>
              </a:rPr>
              <a:t> &amp; Python only</a:t>
            </a:r>
          </a:p>
          <a:p>
            <a:r>
              <a:rPr lang="en-US" sz="2400" dirty="0" smtClean="0">
                <a:latin typeface="Times New Roman" pitchFamily="18" charset="0"/>
                <a:cs typeface="Times New Roman" pitchFamily="18" charset="0"/>
              </a:rPr>
              <a:t>standalone applications: any</a:t>
            </a:r>
          </a:p>
          <a:p>
            <a:r>
              <a:rPr lang="en-US" sz="2400" dirty="0" smtClean="0">
                <a:latin typeface="Times New Roman" pitchFamily="18" charset="0"/>
                <a:cs typeface="Times New Roman" pitchFamily="18" charset="0"/>
              </a:rPr>
              <a:t>performance: Java &amp; </a:t>
            </a:r>
            <a:r>
              <a:rPr lang="en-US" sz="2400" dirty="0" err="1" smtClean="0">
                <a:latin typeface="Times New Roman" pitchFamily="18" charset="0"/>
                <a:cs typeface="Times New Roman" pitchFamily="18" charset="0"/>
              </a:rPr>
              <a:t>Scala</a:t>
            </a:r>
            <a:r>
              <a:rPr lang="en-US" sz="2400" dirty="0" smtClean="0">
                <a:latin typeface="Times New Roman" pitchFamily="18" charset="0"/>
                <a:cs typeface="Times New Roman" pitchFamily="18" charset="0"/>
              </a:rPr>
              <a:t> are faster thanks to static typing</a:t>
            </a:r>
          </a:p>
        </p:txBody>
      </p:sp>
    </p:spTree>
    <p:extLst>
      <p:ext uri="{BB962C8B-B14F-4D97-AF65-F5344CB8AC3E}">
        <p14:creationId xmlns:p14="http://schemas.microsoft.com/office/powerpoint/2010/main" xmlns="" val="21409128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latin typeface="Times New Roman" pitchFamily="18" charset="0"/>
                <a:cs typeface="Times New Roman" pitchFamily="18" charset="0"/>
              </a:rPr>
              <a:t>Hand on - interpreter</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628651" y="1601181"/>
            <a:ext cx="7886700" cy="4708179"/>
          </a:xfrm>
        </p:spPr>
        <p:txBody>
          <a:bodyPr>
            <a:normAutofit/>
          </a:bodyPr>
          <a:lstStyle/>
          <a:p>
            <a:r>
              <a:rPr lang="pl-PL" dirty="0" err="1" smtClean="0">
                <a:latin typeface="Times New Roman" pitchFamily="18" charset="0"/>
                <a:cs typeface="Times New Roman" pitchFamily="18" charset="0"/>
              </a:rPr>
              <a:t>script</a:t>
            </a:r>
            <a:endParaRPr lang="pl-PL" dirty="0" smtClean="0">
              <a:latin typeface="Times New Roman" pitchFamily="18" charset="0"/>
              <a:cs typeface="Times New Roman" pitchFamily="18" charset="0"/>
            </a:endParaRPr>
          </a:p>
          <a:p>
            <a:endParaRPr lang="pl-PL" dirty="0"/>
          </a:p>
          <a:p>
            <a:endParaRPr lang="en-US" dirty="0" smtClean="0"/>
          </a:p>
          <a:p>
            <a:r>
              <a:rPr lang="pl-PL" dirty="0" smtClean="0">
                <a:latin typeface="Times New Roman" pitchFamily="18" charset="0"/>
                <a:cs typeface="Times New Roman" pitchFamily="18" charset="0"/>
              </a:rPr>
              <a:t>run scala spark interpreter</a:t>
            </a:r>
          </a:p>
          <a:p>
            <a:endParaRPr lang="pl-PL" dirty="0"/>
          </a:p>
          <a:p>
            <a:endParaRPr lang="en-US" dirty="0" smtClean="0"/>
          </a:p>
          <a:p>
            <a:r>
              <a:rPr lang="pl-PL" dirty="0" smtClean="0">
                <a:latin typeface="Times New Roman" pitchFamily="18" charset="0"/>
                <a:cs typeface="Times New Roman" pitchFamily="18" charset="0"/>
              </a:rPr>
              <a:t>or python interpreter</a:t>
            </a:r>
            <a:endParaRPr lang="en-US" dirty="0" smtClean="0">
              <a:latin typeface="Times New Roman" pitchFamily="18" charset="0"/>
              <a:cs typeface="Times New Roman" pitchFamily="18" charset="0"/>
            </a:endParaRPr>
          </a:p>
          <a:p>
            <a:endParaRPr lang="pl-PL" dirty="0" smtClean="0"/>
          </a:p>
          <a:p>
            <a:pPr marL="0" indent="0">
              <a:buNone/>
            </a:pPr>
            <a:endParaRPr lang="pl-PL" dirty="0" smtClean="0"/>
          </a:p>
        </p:txBody>
      </p:sp>
      <p:sp>
        <p:nvSpPr>
          <p:cNvPr id="4" name="Rectangle 3"/>
          <p:cNvSpPr/>
          <p:nvPr/>
        </p:nvSpPr>
        <p:spPr>
          <a:xfrm>
            <a:off x="628652" y="2396945"/>
            <a:ext cx="7886699" cy="53114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pl-PL" b="1" dirty="0" smtClean="0">
                <a:solidFill>
                  <a:schemeClr val="tx1"/>
                </a:solidFill>
                <a:latin typeface="Menlo Regular"/>
                <a:cs typeface="Menlo Regular"/>
                <a:hlinkClick r:id="rId3"/>
              </a:rPr>
              <a:t>http://</a:t>
            </a:r>
            <a:r>
              <a:rPr lang="pl-PL" b="1" dirty="0" err="1" smtClean="0">
                <a:solidFill>
                  <a:schemeClr val="tx1"/>
                </a:solidFill>
                <a:latin typeface="Menlo Regular"/>
                <a:cs typeface="Menlo Regular"/>
                <a:hlinkClick r:id="rId3"/>
              </a:rPr>
              <a:t>cern.ch</a:t>
            </a:r>
            <a:r>
              <a:rPr lang="pl-PL" b="1" dirty="0" smtClean="0">
                <a:solidFill>
                  <a:schemeClr val="tx1"/>
                </a:solidFill>
                <a:latin typeface="Menlo Regular"/>
                <a:cs typeface="Menlo Regular"/>
                <a:hlinkClick r:id="rId3"/>
              </a:rPr>
              <a:t>/</a:t>
            </a:r>
            <a:r>
              <a:rPr lang="pl-PL" b="1" dirty="0" err="1" smtClean="0">
                <a:solidFill>
                  <a:schemeClr val="tx1"/>
                </a:solidFill>
                <a:latin typeface="Menlo Regular"/>
                <a:cs typeface="Menlo Regular"/>
                <a:hlinkClick r:id="rId3"/>
              </a:rPr>
              <a:t>kacper</a:t>
            </a:r>
            <a:r>
              <a:rPr lang="pl-PL" b="1" dirty="0" smtClean="0">
                <a:solidFill>
                  <a:schemeClr val="tx1"/>
                </a:solidFill>
                <a:latin typeface="Menlo Regular"/>
                <a:cs typeface="Menlo Regular"/>
                <a:hlinkClick r:id="rId3"/>
              </a:rPr>
              <a:t>/</a:t>
            </a:r>
            <a:r>
              <a:rPr lang="pl-PL" b="1" dirty="0" err="1" smtClean="0">
                <a:solidFill>
                  <a:schemeClr val="tx1"/>
                </a:solidFill>
                <a:latin typeface="Menlo Regular"/>
                <a:cs typeface="Menlo Regular"/>
                <a:hlinkClick r:id="rId3"/>
              </a:rPr>
              <a:t>spark.txt</a:t>
            </a:r>
            <a:endParaRPr lang="en-US" b="1" dirty="0">
              <a:solidFill>
                <a:schemeClr val="tx1"/>
              </a:solidFill>
              <a:latin typeface="Menlo Regular"/>
              <a:cs typeface="Menlo Regular"/>
            </a:endParaRPr>
          </a:p>
        </p:txBody>
      </p:sp>
      <p:sp>
        <p:nvSpPr>
          <p:cNvPr id="5" name="Rectangle 4"/>
          <p:cNvSpPr/>
          <p:nvPr/>
        </p:nvSpPr>
        <p:spPr>
          <a:xfrm>
            <a:off x="628652" y="3989089"/>
            <a:ext cx="7886700" cy="5123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pl-PL" sz="2000" b="1" dirty="0" smtClean="0">
                <a:solidFill>
                  <a:schemeClr val="tx1"/>
                </a:solidFill>
                <a:latin typeface="Consolas"/>
                <a:cs typeface="Consolas"/>
              </a:rPr>
              <a:t>$ </a:t>
            </a:r>
            <a:r>
              <a:rPr lang="pl-PL" sz="2000" b="1" dirty="0" err="1" smtClean="0">
                <a:solidFill>
                  <a:schemeClr val="tx1"/>
                </a:solidFill>
                <a:latin typeface="Consolas"/>
                <a:cs typeface="Consolas"/>
              </a:rPr>
              <a:t>spark-shell</a:t>
            </a:r>
            <a:endParaRPr lang="en-US" sz="2000" b="1" dirty="0">
              <a:solidFill>
                <a:schemeClr val="tx1"/>
              </a:solidFill>
              <a:latin typeface="Consolas"/>
              <a:cs typeface="Consolas"/>
            </a:endParaRPr>
          </a:p>
        </p:txBody>
      </p:sp>
      <p:sp>
        <p:nvSpPr>
          <p:cNvPr id="6" name="Rectangle 5"/>
          <p:cNvSpPr/>
          <p:nvPr/>
        </p:nvSpPr>
        <p:spPr>
          <a:xfrm>
            <a:off x="642910" y="5715016"/>
            <a:ext cx="7886700" cy="5123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pl-PL" sz="2000" b="1" dirty="0" smtClean="0">
                <a:solidFill>
                  <a:schemeClr val="tx1"/>
                </a:solidFill>
                <a:latin typeface="Consolas"/>
                <a:cs typeface="Consolas"/>
              </a:rPr>
              <a:t>$ </a:t>
            </a:r>
            <a:r>
              <a:rPr lang="pl-PL" sz="2000" b="1" dirty="0" err="1" smtClean="0">
                <a:solidFill>
                  <a:schemeClr val="tx1"/>
                </a:solidFill>
                <a:latin typeface="Consolas"/>
                <a:cs typeface="Consolas"/>
              </a:rPr>
              <a:t>pyspark</a:t>
            </a:r>
            <a:endParaRPr lang="en-US" sz="2000" b="1" dirty="0">
              <a:solidFill>
                <a:schemeClr val="tx1"/>
              </a:solidFill>
              <a:latin typeface="Consolas"/>
              <a:cs typeface="Consolas"/>
            </a:endParaRPr>
          </a:p>
        </p:txBody>
      </p:sp>
    </p:spTree>
    <p:extLst>
      <p:ext uri="{BB962C8B-B14F-4D97-AF65-F5344CB8AC3E}">
        <p14:creationId xmlns:p14="http://schemas.microsoft.com/office/powerpoint/2010/main" xmlns="" val="41216377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32"/>
          </a:xfrm>
        </p:spPr>
        <p:txBody>
          <a:bodyPr>
            <a:normAutofit fontScale="90000"/>
          </a:bodyPr>
          <a:lstStyle/>
          <a:p>
            <a:r>
              <a:rPr lang="en-US" dirty="0" smtClean="0">
                <a:latin typeface="Times New Roman" pitchFamily="18" charset="0"/>
                <a:cs typeface="Times New Roman" pitchFamily="18" charset="0"/>
              </a:rPr>
              <a:t>Commands walkthrough</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142985"/>
            <a:ext cx="8229600" cy="4800618"/>
          </a:xfrm>
        </p:spPr>
        <p:txBody>
          <a:bodyPr>
            <a:noAutofit/>
          </a:bodyPr>
          <a:lstStyle/>
          <a:p>
            <a:pPr marL="0" indent="0">
              <a:buNone/>
            </a:pPr>
            <a:r>
              <a:rPr lang="en-US" sz="1800" b="1" dirty="0" err="1" smtClean="0">
                <a:latin typeface="Times New Roman" pitchFamily="18" charset="0"/>
                <a:cs typeface="Times New Roman" pitchFamily="18" charset="0"/>
              </a:rPr>
              <a:t>val</a:t>
            </a:r>
            <a:r>
              <a:rPr lang="en-US" sz="1800" b="1" dirty="0" smtClean="0">
                <a:latin typeface="Times New Roman" pitchFamily="18" charset="0"/>
                <a:cs typeface="Times New Roman" pitchFamily="18" charset="0"/>
              </a:rPr>
              <a:t> data = </a:t>
            </a:r>
            <a:r>
              <a:rPr lang="en-US" sz="1800" b="1" dirty="0" err="1" smtClean="0">
                <a:latin typeface="Times New Roman" pitchFamily="18" charset="0"/>
                <a:cs typeface="Times New Roman" pitchFamily="18" charset="0"/>
              </a:rPr>
              <a:t>sc.textFile</a:t>
            </a:r>
            <a:r>
              <a:rPr lang="en-US" sz="1800" b="1" dirty="0" smtClean="0">
                <a:latin typeface="Times New Roman" pitchFamily="18" charset="0"/>
                <a:cs typeface="Times New Roman" pitchFamily="18" charset="0"/>
              </a:rPr>
              <a:t>("data/geneva.csv")</a:t>
            </a:r>
            <a:br>
              <a:rPr lang="en-US" sz="1800" b="1" dirty="0" smtClean="0">
                <a:latin typeface="Times New Roman" pitchFamily="18" charset="0"/>
                <a:cs typeface="Times New Roman" pitchFamily="18" charset="0"/>
              </a:rPr>
            </a:br>
            <a:r>
              <a:rPr lang="en-US" sz="1800" b="1" dirty="0" smtClean="0">
                <a:latin typeface="Times New Roman" pitchFamily="18" charset="0"/>
                <a:cs typeface="Times New Roman" pitchFamily="18" charset="0"/>
              </a:rPr>
              <a:t>	.map(_.split(";"))</a:t>
            </a:r>
            <a:br>
              <a:rPr lang="en-US" sz="1800" b="1" dirty="0" smtClean="0">
                <a:latin typeface="Times New Roman" pitchFamily="18" charset="0"/>
                <a:cs typeface="Times New Roman" pitchFamily="18" charset="0"/>
              </a:rPr>
            </a:br>
            <a:r>
              <a:rPr lang="en-US" sz="1800" b="1" dirty="0" smtClean="0">
                <a:latin typeface="Times New Roman" pitchFamily="18" charset="0"/>
                <a:cs typeface="Times New Roman" pitchFamily="18" charset="0"/>
              </a:rPr>
              <a:t/>
            </a:r>
            <a:br>
              <a:rPr lang="en-US" sz="1800" b="1" dirty="0" smtClean="0">
                <a:latin typeface="Times New Roman" pitchFamily="18" charset="0"/>
                <a:cs typeface="Times New Roman" pitchFamily="18" charset="0"/>
              </a:rPr>
            </a:br>
            <a:r>
              <a:rPr lang="en-US" sz="1800" b="1" dirty="0" err="1" smtClean="0">
                <a:latin typeface="Times New Roman" pitchFamily="18" charset="0"/>
                <a:cs typeface="Times New Roman" pitchFamily="18" charset="0"/>
              </a:rPr>
              <a:t>val</a:t>
            </a:r>
            <a:r>
              <a:rPr lang="en-US" sz="1800" b="1" dirty="0" smtClean="0">
                <a:latin typeface="Times New Roman" pitchFamily="18" charset="0"/>
                <a:cs typeface="Times New Roman" pitchFamily="18" charset="0"/>
              </a:rPr>
              <a:t> tuples = </a:t>
            </a:r>
            <a:r>
              <a:rPr lang="en-US" sz="1800" b="1" dirty="0" err="1" smtClean="0">
                <a:latin typeface="Times New Roman" pitchFamily="18" charset="0"/>
                <a:cs typeface="Times New Roman" pitchFamily="18" charset="0"/>
              </a:rPr>
              <a:t>data.filter</a:t>
            </a:r>
            <a:r>
              <a:rPr lang="en-US" sz="1800" b="1" dirty="0" smtClean="0">
                <a:latin typeface="Times New Roman" pitchFamily="18" charset="0"/>
                <a:cs typeface="Times New Roman" pitchFamily="18" charset="0"/>
              </a:rPr>
              <a:t>(rec =&gt; (</a:t>
            </a:r>
            <a:r>
              <a:rPr lang="en-US" sz="1800" b="1" dirty="0" err="1" smtClean="0">
                <a:latin typeface="Times New Roman" pitchFamily="18" charset="0"/>
                <a:cs typeface="Times New Roman" pitchFamily="18" charset="0"/>
              </a:rPr>
              <a:t>rec.length</a:t>
            </a:r>
            <a:r>
              <a:rPr lang="en-US" sz="1800" b="1" dirty="0" smtClean="0">
                <a:latin typeface="Times New Roman" pitchFamily="18" charset="0"/>
                <a:cs typeface="Times New Roman" pitchFamily="18" charset="0"/>
              </a:rPr>
              <a:t> &gt;= 9))</a:t>
            </a:r>
            <a:br>
              <a:rPr lang="en-US" sz="1800" b="1" dirty="0" smtClean="0">
                <a:latin typeface="Times New Roman" pitchFamily="18" charset="0"/>
                <a:cs typeface="Times New Roman" pitchFamily="18" charset="0"/>
              </a:rPr>
            </a:br>
            <a:r>
              <a:rPr lang="en-US" sz="1800" b="1" dirty="0" smtClean="0">
                <a:latin typeface="Times New Roman" pitchFamily="18" charset="0"/>
                <a:cs typeface="Times New Roman" pitchFamily="18" charset="0"/>
              </a:rPr>
              <a:t>	.</a:t>
            </a:r>
            <a:r>
              <a:rPr lang="en-US" sz="1800" b="1" dirty="0" err="1" smtClean="0">
                <a:latin typeface="Times New Roman" pitchFamily="18" charset="0"/>
                <a:cs typeface="Times New Roman" pitchFamily="18" charset="0"/>
              </a:rPr>
              <a:t>mapPartitionsWithIndex</a:t>
            </a:r>
            <a:r>
              <a:rPr lang="en-US" sz="1800" b="1" dirty="0" smtClean="0">
                <a:latin typeface="Times New Roman" pitchFamily="18" charset="0"/>
                <a:cs typeface="Times New Roman" pitchFamily="18" charset="0"/>
              </a:rPr>
              <a:t>{(</a:t>
            </a:r>
            <a:r>
              <a:rPr lang="en-US" sz="1800" b="1" dirty="0" err="1" smtClean="0">
                <a:latin typeface="Times New Roman" pitchFamily="18" charset="0"/>
                <a:cs typeface="Times New Roman" pitchFamily="18" charset="0"/>
              </a:rPr>
              <a:t>idx</a:t>
            </a:r>
            <a:r>
              <a:rPr lang="en-US" sz="1800" b="1" dirty="0" smtClean="0">
                <a:latin typeface="Times New Roman" pitchFamily="18" charset="0"/>
                <a:cs typeface="Times New Roman" pitchFamily="18" charset="0"/>
              </a:rPr>
              <a:t>, </a:t>
            </a:r>
            <a:r>
              <a:rPr lang="en-US" sz="1800" b="1" dirty="0" err="1" smtClean="0">
                <a:latin typeface="Times New Roman" pitchFamily="18" charset="0"/>
                <a:cs typeface="Times New Roman" pitchFamily="18" charset="0"/>
              </a:rPr>
              <a:t>iter</a:t>
            </a:r>
            <a:r>
              <a:rPr lang="en-US" sz="1800" b="1" dirty="0" smtClean="0">
                <a:latin typeface="Times New Roman" pitchFamily="18" charset="0"/>
                <a:cs typeface="Times New Roman" pitchFamily="18" charset="0"/>
              </a:rPr>
              <a:t>) =&gt; if (</a:t>
            </a:r>
            <a:r>
              <a:rPr lang="en-US" sz="1800" b="1" dirty="0" err="1" smtClean="0">
                <a:latin typeface="Times New Roman" pitchFamily="18" charset="0"/>
                <a:cs typeface="Times New Roman" pitchFamily="18" charset="0"/>
              </a:rPr>
              <a:t>idx</a:t>
            </a:r>
            <a:r>
              <a:rPr lang="en-US" sz="1800" b="1" dirty="0" smtClean="0">
                <a:latin typeface="Times New Roman" pitchFamily="18" charset="0"/>
                <a:cs typeface="Times New Roman" pitchFamily="18" charset="0"/>
              </a:rPr>
              <a:t> == 0) </a:t>
            </a:r>
            <a:r>
              <a:rPr lang="en-US" sz="1800" b="1" dirty="0" err="1" smtClean="0">
                <a:latin typeface="Times New Roman" pitchFamily="18" charset="0"/>
                <a:cs typeface="Times New Roman" pitchFamily="18" charset="0"/>
              </a:rPr>
              <a:t>iter.drop</a:t>
            </a:r>
            <a:r>
              <a:rPr lang="en-US" sz="1800" b="1" dirty="0" smtClean="0">
                <a:latin typeface="Times New Roman" pitchFamily="18" charset="0"/>
                <a:cs typeface="Times New Roman" pitchFamily="18" charset="0"/>
              </a:rPr>
              <a:t>(1) else </a:t>
            </a:r>
            <a:r>
              <a:rPr lang="en-US" sz="1800" b="1" dirty="0" err="1" smtClean="0">
                <a:latin typeface="Times New Roman" pitchFamily="18" charset="0"/>
                <a:cs typeface="Times New Roman" pitchFamily="18" charset="0"/>
              </a:rPr>
              <a:t>iter</a:t>
            </a:r>
            <a:r>
              <a:rPr lang="en-US" sz="1800" b="1" dirty="0" smtClean="0">
                <a:latin typeface="Times New Roman" pitchFamily="18" charset="0"/>
                <a:cs typeface="Times New Roman" pitchFamily="18" charset="0"/>
              </a:rPr>
              <a:t>}</a:t>
            </a:r>
            <a:br>
              <a:rPr lang="en-US" sz="1800" b="1" dirty="0" smtClean="0">
                <a:latin typeface="Times New Roman" pitchFamily="18" charset="0"/>
                <a:cs typeface="Times New Roman" pitchFamily="18" charset="0"/>
              </a:rPr>
            </a:br>
            <a:r>
              <a:rPr lang="en-US" sz="1800" b="1" dirty="0" smtClean="0">
                <a:latin typeface="Times New Roman" pitchFamily="18" charset="0"/>
                <a:cs typeface="Times New Roman" pitchFamily="18" charset="0"/>
              </a:rPr>
              <a:t>	.map(rec =&gt; (rec(0), rec(8)))</a:t>
            </a:r>
            <a:br>
              <a:rPr lang="en-US" sz="1800" b="1" dirty="0" smtClean="0">
                <a:latin typeface="Times New Roman" pitchFamily="18" charset="0"/>
                <a:cs typeface="Times New Roman" pitchFamily="18" charset="0"/>
              </a:rPr>
            </a:br>
            <a:r>
              <a:rPr lang="en-US" sz="1800" b="1" dirty="0" err="1" smtClean="0">
                <a:latin typeface="Times New Roman" pitchFamily="18" charset="0"/>
                <a:cs typeface="Times New Roman" pitchFamily="18" charset="0"/>
              </a:rPr>
              <a:t>val</a:t>
            </a:r>
            <a:r>
              <a:rPr lang="en-US" sz="1800" b="1" dirty="0" smtClean="0">
                <a:latin typeface="Times New Roman" pitchFamily="18" charset="0"/>
                <a:cs typeface="Times New Roman" pitchFamily="18" charset="0"/>
              </a:rPr>
              <a:t> </a:t>
            </a:r>
            <a:r>
              <a:rPr lang="en-US" sz="1800" b="1" dirty="0" err="1" smtClean="0">
                <a:latin typeface="Times New Roman" pitchFamily="18" charset="0"/>
                <a:cs typeface="Times New Roman" pitchFamily="18" charset="0"/>
              </a:rPr>
              <a:t>dayonly</a:t>
            </a:r>
            <a:r>
              <a:rPr lang="en-US" sz="1800" b="1" dirty="0" smtClean="0">
                <a:latin typeface="Times New Roman" pitchFamily="18" charset="0"/>
                <a:cs typeface="Times New Roman" pitchFamily="18" charset="0"/>
              </a:rPr>
              <a:t> = tuples</a:t>
            </a:r>
            <a:br>
              <a:rPr lang="en-US" sz="1800" b="1" dirty="0" smtClean="0">
                <a:latin typeface="Times New Roman" pitchFamily="18" charset="0"/>
                <a:cs typeface="Times New Roman" pitchFamily="18" charset="0"/>
              </a:rPr>
            </a:br>
            <a:r>
              <a:rPr lang="en-US" sz="1800" b="1" dirty="0" smtClean="0">
                <a:latin typeface="Times New Roman" pitchFamily="18" charset="0"/>
                <a:cs typeface="Times New Roman" pitchFamily="18" charset="0"/>
              </a:rPr>
              <a:t>	.filter(rec =&gt; (rec._1.substring(12, 14).</a:t>
            </a:r>
            <a:r>
              <a:rPr lang="en-US" sz="1800" b="1" dirty="0" err="1" smtClean="0">
                <a:latin typeface="Times New Roman" pitchFamily="18" charset="0"/>
                <a:cs typeface="Times New Roman" pitchFamily="18" charset="0"/>
              </a:rPr>
              <a:t>toInt</a:t>
            </a:r>
            <a:r>
              <a:rPr lang="en-US" sz="1800" b="1" dirty="0" smtClean="0">
                <a:latin typeface="Times New Roman" pitchFamily="18" charset="0"/>
                <a:cs typeface="Times New Roman" pitchFamily="18" charset="0"/>
              </a:rPr>
              <a:t> &gt; 7</a:t>
            </a:r>
            <a:br>
              <a:rPr lang="en-US" sz="1800" b="1" dirty="0" smtClean="0">
                <a:latin typeface="Times New Roman" pitchFamily="18" charset="0"/>
                <a:cs typeface="Times New Roman" pitchFamily="18" charset="0"/>
              </a:rPr>
            </a:br>
            <a:r>
              <a:rPr lang="en-US" sz="1800" b="1" dirty="0" smtClean="0">
                <a:latin typeface="Times New Roman" pitchFamily="18" charset="0"/>
                <a:cs typeface="Times New Roman" pitchFamily="18" charset="0"/>
              </a:rPr>
              <a:t>		&amp;&amp; rec._1.substring(12, 14).</a:t>
            </a:r>
            <a:r>
              <a:rPr lang="en-US" sz="1800" b="1" dirty="0" err="1" smtClean="0">
                <a:latin typeface="Times New Roman" pitchFamily="18" charset="0"/>
                <a:cs typeface="Times New Roman" pitchFamily="18" charset="0"/>
              </a:rPr>
              <a:t>toInt</a:t>
            </a:r>
            <a:r>
              <a:rPr lang="en-US" sz="1800" b="1" dirty="0" smtClean="0">
                <a:latin typeface="Times New Roman" pitchFamily="18" charset="0"/>
                <a:cs typeface="Times New Roman" pitchFamily="18" charset="0"/>
              </a:rPr>
              <a:t> &lt; 22))</a:t>
            </a:r>
            <a:br>
              <a:rPr lang="en-US" sz="1800" b="1" dirty="0" smtClean="0">
                <a:latin typeface="Times New Roman" pitchFamily="18" charset="0"/>
                <a:cs typeface="Times New Roman" pitchFamily="18" charset="0"/>
              </a:rPr>
            </a:br>
            <a:r>
              <a:rPr lang="en-US" sz="1800" b="1" dirty="0" err="1" smtClean="0">
                <a:latin typeface="Times New Roman" pitchFamily="18" charset="0"/>
                <a:cs typeface="Times New Roman" pitchFamily="18" charset="0"/>
              </a:rPr>
              <a:t>val</a:t>
            </a:r>
            <a:r>
              <a:rPr lang="en-US" sz="1800" b="1" dirty="0" smtClean="0">
                <a:latin typeface="Times New Roman" pitchFamily="18" charset="0"/>
                <a:cs typeface="Times New Roman" pitchFamily="18" charset="0"/>
              </a:rPr>
              <a:t> </a:t>
            </a:r>
            <a:r>
              <a:rPr lang="en-US" sz="1800" b="1" dirty="0" err="1" smtClean="0">
                <a:latin typeface="Times New Roman" pitchFamily="18" charset="0"/>
                <a:cs typeface="Times New Roman" pitchFamily="18" charset="0"/>
              </a:rPr>
              <a:t>badweather</a:t>
            </a:r>
            <a:r>
              <a:rPr lang="en-US" sz="1800" b="1" dirty="0" smtClean="0">
                <a:latin typeface="Times New Roman" pitchFamily="18" charset="0"/>
                <a:cs typeface="Times New Roman" pitchFamily="18" charset="0"/>
              </a:rPr>
              <a:t> = </a:t>
            </a:r>
            <a:r>
              <a:rPr lang="en-US" sz="1800" b="1" dirty="0" err="1" smtClean="0">
                <a:latin typeface="Times New Roman" pitchFamily="18" charset="0"/>
                <a:cs typeface="Times New Roman" pitchFamily="18" charset="0"/>
              </a:rPr>
              <a:t>dayonly</a:t>
            </a:r>
            <a:r>
              <a:rPr lang="en-US" sz="1800" b="1" dirty="0" smtClean="0">
                <a:latin typeface="Times New Roman" pitchFamily="18" charset="0"/>
                <a:cs typeface="Times New Roman" pitchFamily="18" charset="0"/>
              </a:rPr>
              <a:t/>
            </a:r>
            <a:br>
              <a:rPr lang="en-US" sz="1800" b="1" dirty="0" smtClean="0">
                <a:latin typeface="Times New Roman" pitchFamily="18" charset="0"/>
                <a:cs typeface="Times New Roman" pitchFamily="18" charset="0"/>
              </a:rPr>
            </a:br>
            <a:r>
              <a:rPr lang="en-US" sz="1800" b="1" dirty="0" smtClean="0">
                <a:latin typeface="Times New Roman" pitchFamily="18" charset="0"/>
                <a:cs typeface="Times New Roman" pitchFamily="18" charset="0"/>
              </a:rPr>
              <a:t>	.filter(rec =&gt; rec._2 != "\"\"")</a:t>
            </a:r>
            <a:br>
              <a:rPr lang="en-US" sz="1800" b="1" dirty="0" smtClean="0">
                <a:latin typeface="Times New Roman" pitchFamily="18" charset="0"/>
                <a:cs typeface="Times New Roman" pitchFamily="18" charset="0"/>
              </a:rPr>
            </a:br>
            <a:r>
              <a:rPr lang="en-US" sz="1800" b="1" dirty="0" err="1" smtClean="0">
                <a:latin typeface="Times New Roman" pitchFamily="18" charset="0"/>
                <a:cs typeface="Times New Roman" pitchFamily="18" charset="0"/>
              </a:rPr>
              <a:t>val</a:t>
            </a:r>
            <a:r>
              <a:rPr lang="en-US" sz="1800" b="1" dirty="0" smtClean="0">
                <a:latin typeface="Times New Roman" pitchFamily="18" charset="0"/>
                <a:cs typeface="Times New Roman" pitchFamily="18" charset="0"/>
              </a:rPr>
              <a:t> </a:t>
            </a:r>
            <a:r>
              <a:rPr lang="en-US" sz="1800" b="1" dirty="0" err="1" smtClean="0">
                <a:latin typeface="Times New Roman" pitchFamily="18" charset="0"/>
                <a:cs typeface="Times New Roman" pitchFamily="18" charset="0"/>
              </a:rPr>
              <a:t>distdates</a:t>
            </a:r>
            <a:r>
              <a:rPr lang="en-US" sz="1800" b="1" dirty="0" smtClean="0">
                <a:latin typeface="Times New Roman" pitchFamily="18" charset="0"/>
                <a:cs typeface="Times New Roman" pitchFamily="18" charset="0"/>
              </a:rPr>
              <a:t> = </a:t>
            </a:r>
            <a:r>
              <a:rPr lang="en-US" sz="1800" b="1" dirty="0" err="1" smtClean="0">
                <a:latin typeface="Times New Roman" pitchFamily="18" charset="0"/>
                <a:cs typeface="Times New Roman" pitchFamily="18" charset="0"/>
              </a:rPr>
              <a:t>badweather</a:t>
            </a:r>
            <a:r>
              <a:rPr lang="en-US" sz="1800" b="1" dirty="0" smtClean="0">
                <a:latin typeface="Times New Roman" pitchFamily="18" charset="0"/>
                <a:cs typeface="Times New Roman" pitchFamily="18" charset="0"/>
              </a:rPr>
              <a:t/>
            </a:r>
            <a:br>
              <a:rPr lang="en-US" sz="1800" b="1" dirty="0" smtClean="0">
                <a:latin typeface="Times New Roman" pitchFamily="18" charset="0"/>
                <a:cs typeface="Times New Roman" pitchFamily="18" charset="0"/>
              </a:rPr>
            </a:br>
            <a:r>
              <a:rPr lang="en-US" sz="1800" b="1" dirty="0" smtClean="0">
                <a:latin typeface="Times New Roman" pitchFamily="18" charset="0"/>
                <a:cs typeface="Times New Roman" pitchFamily="18" charset="0"/>
              </a:rPr>
              <a:t>	.map(rec =&gt; rec._1.substring(1, 11)).distinct()</a:t>
            </a:r>
            <a:br>
              <a:rPr lang="en-US" sz="1800" b="1" dirty="0" smtClean="0">
                <a:latin typeface="Times New Roman" pitchFamily="18" charset="0"/>
                <a:cs typeface="Times New Roman" pitchFamily="18" charset="0"/>
              </a:rPr>
            </a:br>
            <a:r>
              <a:rPr lang="en-US" sz="1800" b="1" dirty="0" err="1" smtClean="0">
                <a:latin typeface="Times New Roman" pitchFamily="18" charset="0"/>
                <a:cs typeface="Times New Roman" pitchFamily="18" charset="0"/>
              </a:rPr>
              <a:t>val</a:t>
            </a:r>
            <a:r>
              <a:rPr lang="en-US" sz="1800" b="1" dirty="0" smtClean="0">
                <a:latin typeface="Times New Roman" pitchFamily="18" charset="0"/>
                <a:cs typeface="Times New Roman" pitchFamily="18" charset="0"/>
              </a:rPr>
              <a:t> </a:t>
            </a:r>
            <a:r>
              <a:rPr lang="en-US" sz="1800" b="1" dirty="0" err="1" smtClean="0">
                <a:latin typeface="Times New Roman" pitchFamily="18" charset="0"/>
                <a:cs typeface="Times New Roman" pitchFamily="18" charset="0"/>
              </a:rPr>
              <a:t>daysofweek</a:t>
            </a:r>
            <a:r>
              <a:rPr lang="en-US" sz="1800" b="1" dirty="0" smtClean="0">
                <a:latin typeface="Times New Roman" pitchFamily="18" charset="0"/>
                <a:cs typeface="Times New Roman" pitchFamily="18" charset="0"/>
              </a:rPr>
              <a:t> = </a:t>
            </a:r>
            <a:r>
              <a:rPr lang="en-US" sz="1800" b="1" dirty="0" err="1" smtClean="0">
                <a:latin typeface="Times New Roman" pitchFamily="18" charset="0"/>
                <a:cs typeface="Times New Roman" pitchFamily="18" charset="0"/>
              </a:rPr>
              <a:t>distdates</a:t>
            </a:r>
            <a:r>
              <a:rPr lang="en-US" sz="1800" b="1" dirty="0" smtClean="0">
                <a:latin typeface="Times New Roman" pitchFamily="18" charset="0"/>
                <a:cs typeface="Times New Roman" pitchFamily="18" charset="0"/>
              </a:rPr>
              <a:t/>
            </a:r>
            <a:br>
              <a:rPr lang="en-US" sz="1800" b="1" dirty="0" smtClean="0">
                <a:latin typeface="Times New Roman" pitchFamily="18" charset="0"/>
                <a:cs typeface="Times New Roman" pitchFamily="18" charset="0"/>
              </a:rPr>
            </a:br>
            <a:r>
              <a:rPr lang="en-US" sz="1800" b="1" dirty="0" smtClean="0">
                <a:latin typeface="Times New Roman" pitchFamily="18" charset="0"/>
                <a:cs typeface="Times New Roman" pitchFamily="18" charset="0"/>
              </a:rPr>
              <a:t>	.map(rec =&gt; </a:t>
            </a:r>
            <a:r>
              <a:rPr lang="en-US" sz="1800" b="1" dirty="0" err="1" smtClean="0">
                <a:latin typeface="Times New Roman" pitchFamily="18" charset="0"/>
                <a:cs typeface="Times New Roman" pitchFamily="18" charset="0"/>
              </a:rPr>
              <a:t>DateTimeFormat.forPattern</a:t>
            </a:r>
            <a:r>
              <a:rPr lang="en-US" sz="1800" b="1" dirty="0" smtClean="0">
                <a:latin typeface="Times New Roman" pitchFamily="18" charset="0"/>
                <a:cs typeface="Times New Roman" pitchFamily="18" charset="0"/>
              </a:rPr>
              <a:t>("</a:t>
            </a:r>
            <a:r>
              <a:rPr lang="en-US" sz="1800" b="1" dirty="0" err="1" smtClean="0">
                <a:latin typeface="Times New Roman" pitchFamily="18" charset="0"/>
                <a:cs typeface="Times New Roman" pitchFamily="18" charset="0"/>
              </a:rPr>
              <a:t>dd.MM.yyyy</a:t>
            </a:r>
            <a:r>
              <a:rPr lang="en-US" sz="1800" b="1" dirty="0" smtClean="0">
                <a:latin typeface="Times New Roman" pitchFamily="18" charset="0"/>
                <a:cs typeface="Times New Roman" pitchFamily="18" charset="0"/>
              </a:rPr>
              <a:t>")</a:t>
            </a:r>
            <a:br>
              <a:rPr lang="en-US" sz="1800" b="1" dirty="0" smtClean="0">
                <a:latin typeface="Times New Roman" pitchFamily="18" charset="0"/>
                <a:cs typeface="Times New Roman" pitchFamily="18" charset="0"/>
              </a:rPr>
            </a:br>
            <a:r>
              <a:rPr lang="en-US" sz="1800" b="1" dirty="0" smtClean="0">
                <a:latin typeface="Times New Roman" pitchFamily="18" charset="0"/>
                <a:cs typeface="Times New Roman" pitchFamily="18" charset="0"/>
              </a:rPr>
              <a:t>		.</a:t>
            </a:r>
            <a:r>
              <a:rPr lang="en-US" sz="1800" b="1" dirty="0" err="1" smtClean="0">
                <a:latin typeface="Times New Roman" pitchFamily="18" charset="0"/>
                <a:cs typeface="Times New Roman" pitchFamily="18" charset="0"/>
              </a:rPr>
              <a:t>parseLocalDateTime</a:t>
            </a:r>
            <a:r>
              <a:rPr lang="en-US" sz="1800" b="1" dirty="0" smtClean="0">
                <a:latin typeface="Times New Roman" pitchFamily="18" charset="0"/>
                <a:cs typeface="Times New Roman" pitchFamily="18" charset="0"/>
              </a:rPr>
              <a:t>(rec).</a:t>
            </a:r>
            <a:r>
              <a:rPr lang="en-US" sz="1800" b="1" dirty="0" err="1" smtClean="0">
                <a:latin typeface="Times New Roman" pitchFamily="18" charset="0"/>
                <a:cs typeface="Times New Roman" pitchFamily="18" charset="0"/>
              </a:rPr>
              <a:t>getDayOfWeek</a:t>
            </a:r>
            <a:r>
              <a:rPr lang="en-US" sz="1800" b="1" dirty="0" smtClean="0">
                <a:latin typeface="Times New Roman" pitchFamily="18" charset="0"/>
                <a:cs typeface="Times New Roman" pitchFamily="18" charset="0"/>
              </a:rPr>
              <a:t>())</a:t>
            </a:r>
            <a:br>
              <a:rPr lang="en-US" sz="1800" b="1" dirty="0" smtClean="0">
                <a:latin typeface="Times New Roman" pitchFamily="18" charset="0"/>
                <a:cs typeface="Times New Roman" pitchFamily="18" charset="0"/>
              </a:rPr>
            </a:br>
            <a:r>
              <a:rPr lang="en-US" sz="1800" b="1" dirty="0" err="1" smtClean="0">
                <a:latin typeface="Times New Roman" pitchFamily="18" charset="0"/>
                <a:cs typeface="Times New Roman" pitchFamily="18" charset="0"/>
              </a:rPr>
              <a:t>val</a:t>
            </a:r>
            <a:r>
              <a:rPr lang="en-US" sz="1800" b="1" dirty="0" smtClean="0">
                <a:latin typeface="Times New Roman" pitchFamily="18" charset="0"/>
                <a:cs typeface="Times New Roman" pitchFamily="18" charset="0"/>
              </a:rPr>
              <a:t> counts = </a:t>
            </a:r>
            <a:r>
              <a:rPr lang="en-US" sz="1800" b="1" dirty="0" err="1" smtClean="0">
                <a:latin typeface="Times New Roman" pitchFamily="18" charset="0"/>
                <a:cs typeface="Times New Roman" pitchFamily="18" charset="0"/>
              </a:rPr>
              <a:t>daysofweek.countByValue</a:t>
            </a:r>
            <a:r>
              <a:rPr lang="en-US" sz="1800" b="1" dirty="0" smtClean="0">
                <a:latin typeface="Times New Roman" pitchFamily="18" charset="0"/>
                <a:cs typeface="Times New Roman" pitchFamily="18" charset="0"/>
              </a:rPr>
              <a:t>()</a:t>
            </a:r>
          </a:p>
        </p:txBody>
      </p:sp>
    </p:spTree>
    <p:extLst>
      <p:ext uri="{BB962C8B-B14F-4D97-AF65-F5344CB8AC3E}">
        <p14:creationId xmlns:p14="http://schemas.microsoft.com/office/powerpoint/2010/main" xmlns="" val="396049038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Hand on – </a:t>
            </a:r>
            <a:r>
              <a:rPr lang="pl-PL" dirty="0" err="1" smtClean="0"/>
              <a:t>build</a:t>
            </a:r>
            <a:r>
              <a:rPr lang="pl-PL" dirty="0" smtClean="0"/>
              <a:t> and </a:t>
            </a:r>
            <a:r>
              <a:rPr lang="pl-PL" dirty="0" err="1" smtClean="0"/>
              <a:t>submission</a:t>
            </a:r>
            <a:endParaRPr lang="en-US" dirty="0"/>
          </a:p>
        </p:txBody>
      </p:sp>
      <p:sp>
        <p:nvSpPr>
          <p:cNvPr id="3" name="Content Placeholder 2"/>
          <p:cNvSpPr>
            <a:spLocks noGrp="1"/>
          </p:cNvSpPr>
          <p:nvPr>
            <p:ph idx="1"/>
          </p:nvPr>
        </p:nvSpPr>
        <p:spPr>
          <a:xfrm>
            <a:off x="628651" y="1601181"/>
            <a:ext cx="7886700" cy="5256819"/>
          </a:xfrm>
        </p:spPr>
        <p:txBody>
          <a:bodyPr>
            <a:normAutofit fontScale="85000" lnSpcReduction="20000"/>
          </a:bodyPr>
          <a:lstStyle/>
          <a:p>
            <a:r>
              <a:rPr lang="pl-PL" dirty="0" err="1" smtClean="0"/>
              <a:t>download</a:t>
            </a:r>
            <a:r>
              <a:rPr lang="pl-PL" dirty="0" smtClean="0"/>
              <a:t> and </a:t>
            </a:r>
            <a:r>
              <a:rPr lang="pl-PL" dirty="0" err="1" smtClean="0"/>
              <a:t>unpack</a:t>
            </a:r>
            <a:r>
              <a:rPr lang="pl-PL" dirty="0" smtClean="0"/>
              <a:t> </a:t>
            </a:r>
            <a:r>
              <a:rPr lang="pl-PL" dirty="0" err="1" smtClean="0"/>
              <a:t>source</a:t>
            </a:r>
            <a:r>
              <a:rPr lang="pl-PL" dirty="0" smtClean="0"/>
              <a:t> </a:t>
            </a:r>
            <a:r>
              <a:rPr lang="pl-PL" dirty="0" err="1" smtClean="0"/>
              <a:t>code</a:t>
            </a:r>
            <a:endParaRPr lang="pl-PL" dirty="0" smtClean="0"/>
          </a:p>
          <a:p>
            <a:endParaRPr lang="pl-PL" dirty="0" smtClean="0"/>
          </a:p>
          <a:p>
            <a:r>
              <a:rPr lang="pl-PL" dirty="0" err="1" smtClean="0"/>
              <a:t>build</a:t>
            </a:r>
            <a:r>
              <a:rPr lang="pl-PL" dirty="0" smtClean="0"/>
              <a:t> </a:t>
            </a:r>
            <a:r>
              <a:rPr lang="pl-PL" dirty="0" err="1" smtClean="0"/>
              <a:t>definition</a:t>
            </a:r>
            <a:r>
              <a:rPr lang="pl-PL" dirty="0" smtClean="0"/>
              <a:t> in</a:t>
            </a:r>
          </a:p>
          <a:p>
            <a:pPr marL="0" indent="0">
              <a:buNone/>
            </a:pPr>
            <a:endParaRPr lang="pl-PL" sz="3800" dirty="0"/>
          </a:p>
          <a:p>
            <a:r>
              <a:rPr lang="pl-PL" dirty="0" err="1" smtClean="0"/>
              <a:t>source</a:t>
            </a:r>
            <a:r>
              <a:rPr lang="pl-PL" dirty="0" smtClean="0"/>
              <a:t> </a:t>
            </a:r>
            <a:r>
              <a:rPr lang="pl-PL" dirty="0" err="1" smtClean="0"/>
              <a:t>code</a:t>
            </a:r>
            <a:endParaRPr lang="pl-PL" dirty="0" smtClean="0"/>
          </a:p>
          <a:p>
            <a:pPr marL="0" indent="0">
              <a:buNone/>
            </a:pPr>
            <a:endParaRPr lang="pl-PL" sz="3800" dirty="0"/>
          </a:p>
          <a:p>
            <a:r>
              <a:rPr lang="pl-PL" dirty="0" err="1" smtClean="0"/>
              <a:t>building</a:t>
            </a:r>
            <a:endParaRPr lang="pl-PL" dirty="0" smtClean="0"/>
          </a:p>
          <a:p>
            <a:endParaRPr lang="pl-PL" dirty="0"/>
          </a:p>
          <a:p>
            <a:pPr marL="0" indent="0">
              <a:buNone/>
            </a:pPr>
            <a:endParaRPr lang="pl-PL" dirty="0" smtClean="0"/>
          </a:p>
          <a:p>
            <a:r>
              <a:rPr lang="pl-PL" dirty="0" err="1" smtClean="0"/>
              <a:t>job</a:t>
            </a:r>
            <a:r>
              <a:rPr lang="pl-PL" dirty="0" smtClean="0"/>
              <a:t> </a:t>
            </a:r>
            <a:r>
              <a:rPr lang="pl-PL" dirty="0" err="1" smtClean="0"/>
              <a:t>submission</a:t>
            </a:r>
            <a:endParaRPr lang="pl-PL" dirty="0" smtClean="0"/>
          </a:p>
          <a:p>
            <a:endParaRPr lang="pl-PL" dirty="0" smtClean="0"/>
          </a:p>
          <a:p>
            <a:pPr marL="0" indent="0">
              <a:buNone/>
            </a:pPr>
            <a:r>
              <a:rPr lang="pl-PL" dirty="0" smtClean="0"/>
              <a:t> </a:t>
            </a:r>
            <a:endParaRPr lang="pl-PL" dirty="0"/>
          </a:p>
        </p:txBody>
      </p:sp>
      <p:sp>
        <p:nvSpPr>
          <p:cNvPr id="4" name="Rectangle 3"/>
          <p:cNvSpPr/>
          <p:nvPr/>
        </p:nvSpPr>
        <p:spPr>
          <a:xfrm>
            <a:off x="628653" y="3747258"/>
            <a:ext cx="7886699" cy="41551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pl-PL" sz="1400" b="1" dirty="0" err="1" smtClean="0">
                <a:solidFill>
                  <a:schemeClr val="tx1"/>
                </a:solidFill>
                <a:latin typeface="Menlo Regular"/>
                <a:cs typeface="Menlo Regular"/>
              </a:rPr>
              <a:t>GvaWeather</a:t>
            </a:r>
            <a:r>
              <a:rPr lang="pl-PL" sz="1400" b="1" dirty="0" smtClean="0">
                <a:solidFill>
                  <a:schemeClr val="tx1"/>
                </a:solidFill>
                <a:latin typeface="Menlo Regular"/>
                <a:cs typeface="Menlo Regular"/>
              </a:rPr>
              <a:t>/</a:t>
            </a:r>
            <a:r>
              <a:rPr lang="pl-PL" sz="1400" b="1" dirty="0" err="1" smtClean="0">
                <a:solidFill>
                  <a:schemeClr val="tx1"/>
                </a:solidFill>
                <a:latin typeface="Menlo Regular"/>
                <a:cs typeface="Menlo Regular"/>
              </a:rPr>
              <a:t>src</a:t>
            </a:r>
            <a:r>
              <a:rPr lang="pl-PL" sz="1400" b="1" dirty="0" smtClean="0">
                <a:solidFill>
                  <a:schemeClr val="tx1"/>
                </a:solidFill>
                <a:latin typeface="Menlo Regular"/>
                <a:cs typeface="Menlo Regular"/>
              </a:rPr>
              <a:t>/</a:t>
            </a:r>
            <a:r>
              <a:rPr lang="pl-PL" sz="1400" b="1" dirty="0" err="1" smtClean="0">
                <a:solidFill>
                  <a:schemeClr val="tx1"/>
                </a:solidFill>
                <a:latin typeface="Menlo Regular"/>
                <a:cs typeface="Menlo Regular"/>
              </a:rPr>
              <a:t>main</a:t>
            </a:r>
            <a:r>
              <a:rPr lang="pl-PL" sz="1400" b="1" dirty="0" smtClean="0">
                <a:solidFill>
                  <a:schemeClr val="tx1"/>
                </a:solidFill>
                <a:latin typeface="Menlo Regular"/>
                <a:cs typeface="Menlo Regular"/>
              </a:rPr>
              <a:t>/scala/</a:t>
            </a:r>
            <a:r>
              <a:rPr lang="pl-PL" sz="1400" b="1" dirty="0" err="1" smtClean="0">
                <a:solidFill>
                  <a:schemeClr val="tx1"/>
                </a:solidFill>
                <a:latin typeface="Menlo Regular"/>
                <a:cs typeface="Menlo Regular"/>
              </a:rPr>
              <a:t>GvaWeather.scala</a:t>
            </a:r>
            <a:endParaRPr lang="en-US" sz="1400" b="1" dirty="0">
              <a:solidFill>
                <a:schemeClr val="tx1"/>
              </a:solidFill>
              <a:latin typeface="Menlo Regular"/>
              <a:cs typeface="Menlo Regular"/>
            </a:endParaRPr>
          </a:p>
        </p:txBody>
      </p:sp>
      <p:sp>
        <p:nvSpPr>
          <p:cNvPr id="5" name="Rectangle 4"/>
          <p:cNvSpPr/>
          <p:nvPr/>
        </p:nvSpPr>
        <p:spPr>
          <a:xfrm>
            <a:off x="628650" y="5862122"/>
            <a:ext cx="7886700" cy="78721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pl-PL" sz="1400" b="1" dirty="0" err="1" smtClean="0">
                <a:solidFill>
                  <a:schemeClr val="tx1"/>
                </a:solidFill>
                <a:latin typeface="Menlo Regular"/>
                <a:cs typeface="Menlo Regular"/>
              </a:rPr>
              <a:t>spark-submit</a:t>
            </a:r>
            <a:r>
              <a:rPr lang="pl-PL" sz="1400" b="1" dirty="0" smtClean="0">
                <a:solidFill>
                  <a:schemeClr val="tx1"/>
                </a:solidFill>
                <a:latin typeface="Menlo Regular"/>
                <a:cs typeface="Menlo Regular"/>
              </a:rPr>
              <a:t> --master </a:t>
            </a:r>
            <a:r>
              <a:rPr lang="pl-PL" sz="1400" b="1" dirty="0" err="1" smtClean="0">
                <a:solidFill>
                  <a:schemeClr val="tx1"/>
                </a:solidFill>
                <a:latin typeface="Menlo Regular"/>
                <a:cs typeface="Menlo Regular"/>
              </a:rPr>
              <a:t>local</a:t>
            </a:r>
            <a:r>
              <a:rPr lang="pl-PL" sz="1400" b="1" dirty="0" smtClean="0">
                <a:solidFill>
                  <a:schemeClr val="tx1"/>
                </a:solidFill>
                <a:latin typeface="Menlo Regular"/>
                <a:cs typeface="Menlo Regular"/>
              </a:rPr>
              <a:t> --</a:t>
            </a:r>
            <a:r>
              <a:rPr lang="pl-PL" sz="1400" b="1" dirty="0" err="1" smtClean="0">
                <a:solidFill>
                  <a:schemeClr val="tx1"/>
                </a:solidFill>
                <a:latin typeface="Menlo Regular"/>
                <a:cs typeface="Menlo Regular"/>
              </a:rPr>
              <a:t>class</a:t>
            </a:r>
            <a:r>
              <a:rPr lang="pl-PL" sz="1400" b="1" dirty="0" smtClean="0">
                <a:solidFill>
                  <a:schemeClr val="tx1"/>
                </a:solidFill>
                <a:latin typeface="Menlo Regular"/>
                <a:cs typeface="Menlo Regular"/>
              </a:rPr>
              <a:t> </a:t>
            </a:r>
            <a:r>
              <a:rPr lang="pl-PL" sz="1400" b="1" dirty="0" err="1" smtClean="0">
                <a:solidFill>
                  <a:schemeClr val="tx1"/>
                </a:solidFill>
                <a:latin typeface="Menlo Regular"/>
                <a:cs typeface="Menlo Regular"/>
              </a:rPr>
              <a:t>GvaWeather</a:t>
            </a:r>
            <a:r>
              <a:rPr lang="pl-PL" sz="1400" b="1" dirty="0" smtClean="0">
                <a:solidFill>
                  <a:schemeClr val="tx1"/>
                </a:solidFill>
                <a:latin typeface="Menlo Regular"/>
                <a:cs typeface="Menlo Regular"/>
              </a:rPr>
              <a:t> \</a:t>
            </a:r>
            <a:endParaRPr lang="pl-PL" sz="1400" b="1" dirty="0">
              <a:solidFill>
                <a:schemeClr val="tx1"/>
              </a:solidFill>
              <a:latin typeface="Menlo Regular"/>
              <a:cs typeface="Menlo Regular"/>
            </a:endParaRPr>
          </a:p>
          <a:p>
            <a:r>
              <a:rPr lang="pl-PL" sz="1400" b="1" dirty="0">
                <a:solidFill>
                  <a:schemeClr val="tx1"/>
                </a:solidFill>
                <a:latin typeface="Menlo Regular"/>
                <a:cs typeface="Menlo Regular"/>
              </a:rPr>
              <a:t>	</a:t>
            </a:r>
            <a:r>
              <a:rPr lang="pl-PL" sz="1400" b="1" dirty="0" smtClean="0">
                <a:solidFill>
                  <a:schemeClr val="tx1"/>
                </a:solidFill>
                <a:latin typeface="Menlo Regular"/>
                <a:cs typeface="Menlo Regular"/>
              </a:rPr>
              <a:t>target/scala-2.10/gva-weather_2.10-1.0.jar</a:t>
            </a:r>
            <a:endParaRPr lang="en-US" sz="1400" b="1" dirty="0">
              <a:solidFill>
                <a:schemeClr val="tx1"/>
              </a:solidFill>
              <a:latin typeface="Menlo Regular"/>
              <a:cs typeface="Menlo Regular"/>
            </a:endParaRPr>
          </a:p>
        </p:txBody>
      </p:sp>
      <p:sp>
        <p:nvSpPr>
          <p:cNvPr id="6" name="Rectangle 5"/>
          <p:cNvSpPr/>
          <p:nvPr/>
        </p:nvSpPr>
        <p:spPr>
          <a:xfrm>
            <a:off x="628652" y="4771320"/>
            <a:ext cx="7886699" cy="57679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pl-PL" sz="1400" b="1" dirty="0" smtClean="0">
                <a:solidFill>
                  <a:schemeClr val="tx1"/>
                </a:solidFill>
                <a:latin typeface="Menlo Regular"/>
                <a:cs typeface="Menlo Regular"/>
              </a:rPr>
              <a:t>cd </a:t>
            </a:r>
            <a:r>
              <a:rPr lang="pl-PL" sz="1400" b="1" dirty="0" err="1" smtClean="0">
                <a:solidFill>
                  <a:schemeClr val="tx1"/>
                </a:solidFill>
                <a:latin typeface="Menlo Regular"/>
                <a:cs typeface="Menlo Regular"/>
              </a:rPr>
              <a:t>GvaWeather</a:t>
            </a:r>
            <a:endParaRPr lang="pl-PL" sz="1400" b="1" dirty="0" smtClean="0">
              <a:solidFill>
                <a:schemeClr val="tx1"/>
              </a:solidFill>
              <a:latin typeface="Menlo Regular"/>
              <a:cs typeface="Menlo Regular"/>
            </a:endParaRPr>
          </a:p>
          <a:p>
            <a:r>
              <a:rPr lang="pl-PL" sz="1400" b="1" dirty="0" err="1" smtClean="0">
                <a:solidFill>
                  <a:schemeClr val="tx1"/>
                </a:solidFill>
                <a:latin typeface="Menlo Regular"/>
                <a:cs typeface="Menlo Regular"/>
              </a:rPr>
              <a:t>sbt</a:t>
            </a:r>
            <a:r>
              <a:rPr lang="pl-PL" sz="1400" b="1" dirty="0" smtClean="0">
                <a:solidFill>
                  <a:schemeClr val="tx1"/>
                </a:solidFill>
                <a:latin typeface="Menlo Regular"/>
                <a:cs typeface="Menlo Regular"/>
              </a:rPr>
              <a:t> </a:t>
            </a:r>
            <a:r>
              <a:rPr lang="pl-PL" sz="1400" b="1" dirty="0" err="1" smtClean="0">
                <a:solidFill>
                  <a:schemeClr val="tx1"/>
                </a:solidFill>
                <a:latin typeface="Menlo Regular"/>
                <a:cs typeface="Menlo Regular"/>
              </a:rPr>
              <a:t>package</a:t>
            </a:r>
            <a:endParaRPr lang="en-US" sz="1400" b="1" dirty="0">
              <a:solidFill>
                <a:schemeClr val="tx1"/>
              </a:solidFill>
              <a:latin typeface="Menlo Regular"/>
              <a:cs typeface="Menlo Regular"/>
            </a:endParaRPr>
          </a:p>
        </p:txBody>
      </p:sp>
      <p:sp>
        <p:nvSpPr>
          <p:cNvPr id="7" name="Rectangle 6"/>
          <p:cNvSpPr/>
          <p:nvPr/>
        </p:nvSpPr>
        <p:spPr>
          <a:xfrm>
            <a:off x="628653" y="2871742"/>
            <a:ext cx="7886699" cy="40203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pl-PL" sz="1400" b="1" dirty="0" err="1" smtClean="0">
                <a:solidFill>
                  <a:schemeClr val="tx1"/>
                </a:solidFill>
                <a:latin typeface="Menlo Regular"/>
                <a:cs typeface="Menlo Regular"/>
              </a:rPr>
              <a:t>GvaWeather</a:t>
            </a:r>
            <a:r>
              <a:rPr lang="pl-PL" sz="1400" b="1" dirty="0" smtClean="0">
                <a:solidFill>
                  <a:schemeClr val="tx1"/>
                </a:solidFill>
                <a:latin typeface="Menlo Regular"/>
                <a:cs typeface="Menlo Regular"/>
              </a:rPr>
              <a:t>/</a:t>
            </a:r>
            <a:r>
              <a:rPr lang="pl-PL" sz="1400" b="1" dirty="0" err="1" smtClean="0">
                <a:solidFill>
                  <a:schemeClr val="tx1"/>
                </a:solidFill>
                <a:latin typeface="Menlo Regular"/>
                <a:cs typeface="Menlo Regular"/>
              </a:rPr>
              <a:t>gvaweather.sbt</a:t>
            </a:r>
            <a:endParaRPr lang="en-US" sz="1400" b="1" dirty="0">
              <a:solidFill>
                <a:schemeClr val="tx1"/>
              </a:solidFill>
              <a:latin typeface="Menlo Regular"/>
              <a:cs typeface="Menlo Regular"/>
            </a:endParaRPr>
          </a:p>
        </p:txBody>
      </p:sp>
      <p:sp>
        <p:nvSpPr>
          <p:cNvPr id="9" name="Rectangle 8"/>
          <p:cNvSpPr/>
          <p:nvPr/>
        </p:nvSpPr>
        <p:spPr>
          <a:xfrm>
            <a:off x="628653" y="2010654"/>
            <a:ext cx="7886699" cy="41645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pl-PL" sz="1400" b="1" dirty="0" err="1" smtClean="0">
                <a:solidFill>
                  <a:schemeClr val="tx1"/>
                </a:solidFill>
                <a:latin typeface="Menlo Regular"/>
                <a:cs typeface="Menlo Regular"/>
              </a:rPr>
              <a:t>wget</a:t>
            </a:r>
            <a:r>
              <a:rPr lang="pl-PL" sz="1400" b="1" dirty="0" smtClean="0">
                <a:solidFill>
                  <a:schemeClr val="tx1"/>
                </a:solidFill>
                <a:latin typeface="Menlo Regular"/>
                <a:cs typeface="Menlo Regular"/>
              </a:rPr>
              <a:t> </a:t>
            </a:r>
            <a:r>
              <a:rPr lang="pl-PL" sz="1400" b="1" dirty="0" smtClean="0">
                <a:solidFill>
                  <a:schemeClr val="tx1"/>
                </a:solidFill>
                <a:latin typeface="Menlo Regular"/>
                <a:cs typeface="Menlo Regular"/>
                <a:hlinkClick r:id="rId3"/>
              </a:rPr>
              <a:t>http://cern.ch/kacper/GvaWeather.tar.gz</a:t>
            </a:r>
            <a:r>
              <a:rPr lang="pl-PL" sz="1400" b="1" dirty="0" smtClean="0">
                <a:solidFill>
                  <a:schemeClr val="tx1"/>
                </a:solidFill>
                <a:latin typeface="Menlo Regular"/>
                <a:cs typeface="Menlo Regular"/>
              </a:rPr>
              <a:t>; tar </a:t>
            </a:r>
            <a:r>
              <a:rPr lang="pl-PL" sz="1400" b="1" dirty="0">
                <a:solidFill>
                  <a:schemeClr val="tx1"/>
                </a:solidFill>
                <a:latin typeface="Menlo Regular"/>
                <a:cs typeface="Menlo Regular"/>
              </a:rPr>
              <a:t>-</a:t>
            </a:r>
            <a:r>
              <a:rPr lang="pl-PL" sz="1400" b="1" dirty="0" err="1">
                <a:solidFill>
                  <a:schemeClr val="tx1"/>
                </a:solidFill>
                <a:latin typeface="Menlo Regular"/>
                <a:cs typeface="Menlo Regular"/>
              </a:rPr>
              <a:t>xzf</a:t>
            </a:r>
            <a:r>
              <a:rPr lang="pl-PL" sz="1400" b="1" dirty="0">
                <a:solidFill>
                  <a:schemeClr val="tx1"/>
                </a:solidFill>
                <a:latin typeface="Menlo Regular"/>
                <a:cs typeface="Menlo Regular"/>
              </a:rPr>
              <a:t> </a:t>
            </a:r>
            <a:r>
              <a:rPr lang="pl-PL" sz="1400" b="1" dirty="0" err="1">
                <a:solidFill>
                  <a:schemeClr val="tx1"/>
                </a:solidFill>
                <a:latin typeface="Menlo Regular"/>
                <a:cs typeface="Menlo Regular"/>
              </a:rPr>
              <a:t>GvaWeather.tar.gz</a:t>
            </a:r>
            <a:endParaRPr lang="en-US" sz="1400" b="1" dirty="0">
              <a:solidFill>
                <a:schemeClr val="tx1"/>
              </a:solidFill>
              <a:latin typeface="Menlo Regular"/>
              <a:cs typeface="Menlo Regular"/>
            </a:endParaRPr>
          </a:p>
        </p:txBody>
      </p:sp>
    </p:spTree>
    <p:extLst>
      <p:ext uri="{BB962C8B-B14F-4D97-AF65-F5344CB8AC3E}">
        <p14:creationId xmlns:p14="http://schemas.microsoft.com/office/powerpoint/2010/main" xmlns="" val="15244770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latin typeface="Times New Roman" pitchFamily="18" charset="0"/>
                <a:cs typeface="Times New Roman" pitchFamily="18" charset="0"/>
              </a:rPr>
              <a:t>Summary</a:t>
            </a:r>
            <a:endParaRPr lang="en-US" sz="24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400" dirty="0" smtClean="0">
                <a:latin typeface="Times New Roman" pitchFamily="18" charset="0"/>
                <a:cs typeface="Times New Roman" pitchFamily="18" charset="0"/>
              </a:rPr>
              <a:t>concept not limited to single pass map-reduce</a:t>
            </a:r>
          </a:p>
          <a:p>
            <a:r>
              <a:rPr lang="en-US" sz="2400" dirty="0" smtClean="0">
                <a:latin typeface="Times New Roman" pitchFamily="18" charset="0"/>
                <a:cs typeface="Times New Roman" pitchFamily="18" charset="0"/>
              </a:rPr>
              <a:t>avoid soring intermediate results on disk or HDFS</a:t>
            </a:r>
          </a:p>
          <a:p>
            <a:r>
              <a:rPr lang="en-US" sz="2400" dirty="0" smtClean="0">
                <a:latin typeface="Times New Roman" pitchFamily="18" charset="0"/>
                <a:cs typeface="Times New Roman" pitchFamily="18" charset="0"/>
              </a:rPr>
              <a:t>speedup computations when reusing datasets</a:t>
            </a:r>
          </a:p>
        </p:txBody>
      </p:sp>
    </p:spTree>
    <p:extLst>
      <p:ext uri="{BB962C8B-B14F-4D97-AF65-F5344CB8AC3E}">
        <p14:creationId xmlns:p14="http://schemas.microsoft.com/office/powerpoint/2010/main" xmlns="" val="14097749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itchFamily="18" charset="0"/>
                <a:cs typeface="Times New Roman" pitchFamily="18" charset="0"/>
              </a:rPr>
              <a:t>Programming with RDDs</a:t>
            </a:r>
            <a:endParaRPr lang="en-IN" sz="40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IN" sz="2400" dirty="0">
                <a:latin typeface="Times New Roman" pitchFamily="18" charset="0"/>
                <a:cs typeface="Times New Roman" pitchFamily="18" charset="0"/>
              </a:rPr>
              <a:t>An RDD is simply a distributed collection of elements. </a:t>
            </a:r>
            <a:r>
              <a:rPr lang="en-IN" sz="2400" dirty="0" smtClean="0">
                <a:latin typeface="Times New Roman" pitchFamily="18" charset="0"/>
                <a:cs typeface="Times New Roman" pitchFamily="18" charset="0"/>
              </a:rPr>
              <a:t>In Spark </a:t>
            </a:r>
            <a:r>
              <a:rPr lang="en-IN" sz="2400" dirty="0">
                <a:latin typeface="Times New Roman" pitchFamily="18" charset="0"/>
                <a:cs typeface="Times New Roman" pitchFamily="18" charset="0"/>
              </a:rPr>
              <a:t>all work is expressed as either creating new RDDs, transforming </a:t>
            </a:r>
            <a:r>
              <a:rPr lang="en-IN" sz="2400" dirty="0" smtClean="0">
                <a:latin typeface="Times New Roman" pitchFamily="18" charset="0"/>
                <a:cs typeface="Times New Roman" pitchFamily="18" charset="0"/>
              </a:rPr>
              <a:t>existing RDDs</a:t>
            </a:r>
            <a:r>
              <a:rPr lang="en-IN" sz="2400" dirty="0">
                <a:latin typeface="Times New Roman" pitchFamily="18" charset="0"/>
                <a:cs typeface="Times New Roman" pitchFamily="18" charset="0"/>
              </a:rPr>
              <a:t>, or calling operations on RDDs to compute a result</a:t>
            </a:r>
            <a:r>
              <a:rPr lang="en-IN" sz="2400" dirty="0" smtClean="0">
                <a:latin typeface="Times New Roman" pitchFamily="18" charset="0"/>
                <a:cs typeface="Times New Roman" pitchFamily="18" charset="0"/>
              </a:rPr>
              <a:t>.</a:t>
            </a:r>
          </a:p>
          <a:p>
            <a:pPr algn="just"/>
            <a:r>
              <a:rPr lang="en-IN" sz="2400" dirty="0" smtClean="0">
                <a:latin typeface="Times New Roman" pitchFamily="18" charset="0"/>
                <a:cs typeface="Times New Roman" pitchFamily="18" charset="0"/>
              </a:rPr>
              <a:t>Spark automatically </a:t>
            </a:r>
            <a:r>
              <a:rPr lang="en-IN" sz="2400" dirty="0">
                <a:latin typeface="Times New Roman" pitchFamily="18" charset="0"/>
                <a:cs typeface="Times New Roman" pitchFamily="18" charset="0"/>
              </a:rPr>
              <a:t>distributes the data contained in RDDs across your cluster and </a:t>
            </a:r>
            <a:r>
              <a:rPr lang="en-IN" sz="2400" dirty="0" smtClean="0">
                <a:latin typeface="Times New Roman" pitchFamily="18" charset="0"/>
                <a:cs typeface="Times New Roman" pitchFamily="18" charset="0"/>
              </a:rPr>
              <a:t>parallelizes the </a:t>
            </a:r>
            <a:r>
              <a:rPr lang="en-IN" sz="2400" dirty="0">
                <a:latin typeface="Times New Roman" pitchFamily="18" charset="0"/>
                <a:cs typeface="Times New Roman" pitchFamily="18" charset="0"/>
              </a:rPr>
              <a:t>operations you perform on them.</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RDD</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IN" sz="2400" dirty="0" smtClean="0">
                <a:latin typeface="Times New Roman" pitchFamily="18" charset="0"/>
                <a:cs typeface="Times New Roman" pitchFamily="18" charset="0"/>
              </a:rPr>
              <a:t>An RDD in Spark is simply an immutable distributed collection of objects. </a:t>
            </a:r>
          </a:p>
          <a:p>
            <a:pPr algn="just"/>
            <a:r>
              <a:rPr lang="en-IN" sz="2400" dirty="0" smtClean="0">
                <a:latin typeface="Times New Roman" pitchFamily="18" charset="0"/>
                <a:cs typeface="Times New Roman" pitchFamily="18" charset="0"/>
              </a:rPr>
              <a:t>Each RDD is split into multiple </a:t>
            </a:r>
            <a:r>
              <a:rPr lang="en-IN" sz="2400" i="1" dirty="0" smtClean="0">
                <a:latin typeface="Times New Roman" pitchFamily="18" charset="0"/>
                <a:cs typeface="Times New Roman" pitchFamily="18" charset="0"/>
              </a:rPr>
              <a:t>partitions, which may be computed on different nodes of the </a:t>
            </a:r>
            <a:r>
              <a:rPr lang="en-IN" sz="2400" dirty="0" smtClean="0">
                <a:latin typeface="Times New Roman" pitchFamily="18" charset="0"/>
                <a:cs typeface="Times New Roman" pitchFamily="18" charset="0"/>
              </a:rPr>
              <a:t>cluster. </a:t>
            </a:r>
          </a:p>
          <a:p>
            <a:pPr algn="just"/>
            <a:r>
              <a:rPr lang="en-IN" sz="2400" dirty="0" smtClean="0">
                <a:latin typeface="Times New Roman" pitchFamily="18" charset="0"/>
                <a:cs typeface="Times New Roman" pitchFamily="18" charset="0"/>
              </a:rPr>
              <a:t>RDDs can contain any type of Python, Java, or </a:t>
            </a:r>
            <a:r>
              <a:rPr lang="en-IN" sz="2400" dirty="0" err="1" smtClean="0">
                <a:latin typeface="Times New Roman" pitchFamily="18" charset="0"/>
                <a:cs typeface="Times New Roman" pitchFamily="18" charset="0"/>
              </a:rPr>
              <a:t>Scala</a:t>
            </a:r>
            <a:r>
              <a:rPr lang="en-IN" sz="2400" dirty="0" smtClean="0">
                <a:latin typeface="Times New Roman" pitchFamily="18" charset="0"/>
                <a:cs typeface="Times New Roman" pitchFamily="18" charset="0"/>
              </a:rPr>
              <a:t> objects, including </a:t>
            </a:r>
            <a:r>
              <a:rPr lang="en-IN" sz="2400" dirty="0" err="1" smtClean="0">
                <a:latin typeface="Times New Roman" pitchFamily="18" charset="0"/>
                <a:cs typeface="Times New Roman" pitchFamily="18" charset="0"/>
              </a:rPr>
              <a:t>userdefined</a:t>
            </a:r>
            <a:r>
              <a:rPr lang="en-IN" sz="2400" dirty="0" smtClean="0">
                <a:latin typeface="Times New Roman" pitchFamily="18" charset="0"/>
                <a:cs typeface="Times New Roman" pitchFamily="18" charset="0"/>
              </a:rPr>
              <a:t> classes.</a:t>
            </a:r>
            <a:endParaRPr lang="en-IN" sz="2400" dirty="0">
              <a:latin typeface="Times New Roman" pitchFamily="18" charset="0"/>
              <a:cs typeface="Times New Roman"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lgn="just"/>
            <a:r>
              <a:rPr lang="en-IN" sz="2400" dirty="0">
                <a:latin typeface="Times New Roman" pitchFamily="18" charset="0"/>
                <a:cs typeface="Times New Roman" pitchFamily="18" charset="0"/>
              </a:rPr>
              <a:t>Users create RDDs in two ways: by loading an external dataset, or by distributing </a:t>
            </a:r>
            <a:r>
              <a:rPr lang="en-IN" sz="2400" dirty="0" smtClean="0">
                <a:latin typeface="Times New Roman" pitchFamily="18" charset="0"/>
                <a:cs typeface="Times New Roman" pitchFamily="18" charset="0"/>
              </a:rPr>
              <a:t>a collection </a:t>
            </a:r>
            <a:r>
              <a:rPr lang="en-IN" sz="2400" dirty="0">
                <a:latin typeface="Times New Roman" pitchFamily="18" charset="0"/>
                <a:cs typeface="Times New Roman" pitchFamily="18" charset="0"/>
              </a:rPr>
              <a:t>of objects (e.g., a list or set) in their driver program. </a:t>
            </a:r>
            <a:endParaRPr lang="en-IN" sz="2400" dirty="0" smtClean="0">
              <a:latin typeface="Times New Roman" pitchFamily="18" charset="0"/>
              <a:cs typeface="Times New Roman" pitchFamily="18" charset="0"/>
            </a:endParaRPr>
          </a:p>
          <a:p>
            <a:pPr algn="just"/>
            <a:r>
              <a:rPr lang="en-IN" sz="2400" dirty="0" smtClean="0">
                <a:latin typeface="Times New Roman" pitchFamily="18" charset="0"/>
                <a:cs typeface="Times New Roman" pitchFamily="18" charset="0"/>
              </a:rPr>
              <a:t>We </a:t>
            </a:r>
            <a:r>
              <a:rPr lang="en-IN" sz="2400" dirty="0">
                <a:latin typeface="Times New Roman" pitchFamily="18" charset="0"/>
                <a:cs typeface="Times New Roman" pitchFamily="18" charset="0"/>
              </a:rPr>
              <a:t>have already </a:t>
            </a:r>
            <a:r>
              <a:rPr lang="en-IN" sz="2400" dirty="0" smtClean="0">
                <a:latin typeface="Times New Roman" pitchFamily="18" charset="0"/>
                <a:cs typeface="Times New Roman" pitchFamily="18" charset="0"/>
              </a:rPr>
              <a:t>seen loading </a:t>
            </a:r>
            <a:r>
              <a:rPr lang="en-IN" sz="2400" dirty="0">
                <a:latin typeface="Times New Roman" pitchFamily="18" charset="0"/>
                <a:cs typeface="Times New Roman" pitchFamily="18" charset="0"/>
              </a:rPr>
              <a:t>a text file as an RDD of strings using </a:t>
            </a:r>
            <a:r>
              <a:rPr lang="en-IN" sz="2400" dirty="0" err="1">
                <a:latin typeface="Times New Roman" pitchFamily="18" charset="0"/>
                <a:cs typeface="Times New Roman" pitchFamily="18" charset="0"/>
              </a:rPr>
              <a:t>SparkContext.textFile</a:t>
            </a:r>
            <a:r>
              <a:rPr lang="en-IN" sz="2400" dirty="0" smtClean="0">
                <a:latin typeface="Times New Roman" pitchFamily="18" charset="0"/>
                <a:cs typeface="Times New Roman" pitchFamily="18" charset="0"/>
              </a:rPr>
              <a:t>()</a:t>
            </a:r>
            <a:r>
              <a:rPr lang="en-IN" sz="2400" i="1" dirty="0" smtClean="0">
                <a:latin typeface="Times New Roman" pitchFamily="18" charset="0"/>
                <a:cs typeface="Times New Roman" pitchFamily="18" charset="0"/>
              </a:rPr>
              <a:t>. </a:t>
            </a:r>
            <a:r>
              <a:rPr lang="en-IN" sz="2400" i="1" dirty="0">
                <a:latin typeface="Times New Roman" pitchFamily="18" charset="0"/>
                <a:cs typeface="Times New Roman" pitchFamily="18" charset="0"/>
              </a:rPr>
              <a:t>Creating an RDD of strings with </a:t>
            </a:r>
            <a:r>
              <a:rPr lang="en-IN" sz="2400" i="1" dirty="0" err="1">
                <a:latin typeface="Times New Roman" pitchFamily="18" charset="0"/>
                <a:cs typeface="Times New Roman" pitchFamily="18" charset="0"/>
              </a:rPr>
              <a:t>textFile</a:t>
            </a:r>
            <a:r>
              <a:rPr lang="en-IN" sz="2400" i="1" dirty="0">
                <a:latin typeface="Times New Roman" pitchFamily="18" charset="0"/>
                <a:cs typeface="Times New Roman" pitchFamily="18" charset="0"/>
              </a:rPr>
              <a:t>() in Python</a:t>
            </a:r>
          </a:p>
          <a:p>
            <a:r>
              <a:rPr lang="en-IN" sz="2400" dirty="0" smtClean="0">
                <a:latin typeface="Times New Roman" pitchFamily="18" charset="0"/>
                <a:cs typeface="Times New Roman" pitchFamily="18" charset="0"/>
              </a:rPr>
              <a:t>lines </a:t>
            </a:r>
            <a:r>
              <a:rPr lang="en-IN" sz="2400" dirty="0">
                <a:latin typeface="Times New Roman" pitchFamily="18" charset="0"/>
                <a:cs typeface="Times New Roman" pitchFamily="18" charset="0"/>
              </a:rPr>
              <a:t>= </a:t>
            </a:r>
            <a:r>
              <a:rPr lang="en-IN" sz="2400" dirty="0" err="1">
                <a:latin typeface="Times New Roman" pitchFamily="18" charset="0"/>
                <a:cs typeface="Times New Roman" pitchFamily="18" charset="0"/>
              </a:rPr>
              <a:t>sc.textFile</a:t>
            </a:r>
            <a:r>
              <a:rPr lang="en-IN" sz="2400" dirty="0">
                <a:latin typeface="Times New Roman" pitchFamily="18" charset="0"/>
                <a:cs typeface="Times New Roman" pitchFamily="18" charset="0"/>
              </a:rPr>
              <a:t>("</a:t>
            </a:r>
            <a:r>
              <a:rPr lang="en-IN" sz="2400" dirty="0" smtClean="0">
                <a:latin typeface="Times New Roman" pitchFamily="18" charset="0"/>
                <a:cs typeface="Times New Roman" pitchFamily="18" charset="0"/>
              </a:rPr>
              <a:t>README.md“)</a:t>
            </a:r>
            <a:endParaRPr lang="en-IN" sz="2400" dirty="0">
              <a:latin typeface="Times New Roman" pitchFamily="18" charset="0"/>
              <a:cs typeface="Times New Roman"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Operations on RDDs</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IN" sz="2400" i="1" dirty="0" smtClean="0">
                <a:latin typeface="Times New Roman" pitchFamily="18" charset="0"/>
                <a:cs typeface="Times New Roman" pitchFamily="18" charset="0"/>
              </a:rPr>
              <a:t>Transformations </a:t>
            </a:r>
          </a:p>
          <a:p>
            <a:pPr lvl="1" algn="just"/>
            <a:r>
              <a:rPr lang="en-IN" sz="2400" i="1" dirty="0" smtClean="0">
                <a:latin typeface="Times New Roman" pitchFamily="18" charset="0"/>
                <a:cs typeface="Times New Roman" pitchFamily="18" charset="0"/>
              </a:rPr>
              <a:t>Transformations construct a new RDD from a previous one. </a:t>
            </a:r>
          </a:p>
          <a:p>
            <a:r>
              <a:rPr lang="en-IN" sz="2400" i="1" dirty="0" smtClean="0">
                <a:latin typeface="Times New Roman" pitchFamily="18" charset="0"/>
                <a:cs typeface="Times New Roman" pitchFamily="18" charset="0"/>
              </a:rPr>
              <a:t>Actions.</a:t>
            </a:r>
          </a:p>
          <a:p>
            <a:pPr lvl="1" algn="just"/>
            <a:r>
              <a:rPr lang="en-IN" sz="2400" i="1" dirty="0" smtClean="0">
                <a:latin typeface="Times New Roman" pitchFamily="18" charset="0"/>
                <a:cs typeface="Times New Roman" pitchFamily="18" charset="0"/>
              </a:rPr>
              <a:t>Actions compute a result based on an RDD, and either return it to </a:t>
            </a:r>
            <a:r>
              <a:rPr lang="en-IN" sz="2400" dirty="0" smtClean="0">
                <a:latin typeface="Times New Roman" pitchFamily="18" charset="0"/>
                <a:cs typeface="Times New Roman" pitchFamily="18" charset="0"/>
              </a:rPr>
              <a:t>the driver program or save it to an external storage system (e.g., HDFS).</a:t>
            </a:r>
            <a:endParaRPr lang="en-IN" sz="2400" i="1" dirty="0" smtClean="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algn="just"/>
            <a:r>
              <a:rPr lang="en-IN" sz="2800" dirty="0" smtClean="0">
                <a:latin typeface="Times New Roman" pitchFamily="18" charset="0"/>
                <a:cs typeface="Times New Roman" pitchFamily="18" charset="0"/>
              </a:rPr>
              <a:t>By supporting these workloads in the same engine, Spark makes it easy and inexpensive to </a:t>
            </a:r>
            <a:r>
              <a:rPr lang="en-IN" sz="2800" i="1" dirty="0" smtClean="0">
                <a:latin typeface="Times New Roman" pitchFamily="18" charset="0"/>
                <a:cs typeface="Times New Roman" pitchFamily="18" charset="0"/>
              </a:rPr>
              <a:t>combine different processing </a:t>
            </a:r>
            <a:r>
              <a:rPr lang="en-IN" sz="2800" dirty="0" smtClean="0">
                <a:latin typeface="Times New Roman" pitchFamily="18" charset="0"/>
                <a:cs typeface="Times New Roman" pitchFamily="18" charset="0"/>
              </a:rPr>
              <a:t>types, which is often necessary in production data analysis pipelines. </a:t>
            </a:r>
          </a:p>
          <a:p>
            <a:pPr algn="just"/>
            <a:r>
              <a:rPr lang="en-IN" sz="2800" dirty="0" smtClean="0">
                <a:latin typeface="Times New Roman" pitchFamily="18" charset="0"/>
                <a:cs typeface="Times New Roman" pitchFamily="18" charset="0"/>
              </a:rPr>
              <a:t>In addition, it reduces the management burden of maintaining separate tools.</a:t>
            </a:r>
          </a:p>
          <a:p>
            <a:pPr algn="just"/>
            <a:r>
              <a:rPr lang="en-IN" sz="2800" dirty="0" smtClean="0">
                <a:latin typeface="Times New Roman" pitchFamily="18" charset="0"/>
                <a:cs typeface="Times New Roman" pitchFamily="18" charset="0"/>
              </a:rPr>
              <a:t>Spark is designed to be highly accessible, offering simple APIs in Python, Java, </a:t>
            </a:r>
            <a:r>
              <a:rPr lang="en-IN" sz="2800" dirty="0" err="1" smtClean="0">
                <a:latin typeface="Times New Roman" pitchFamily="18" charset="0"/>
                <a:cs typeface="Times New Roman" pitchFamily="18" charset="0"/>
              </a:rPr>
              <a:t>Scala</a:t>
            </a:r>
            <a:r>
              <a:rPr lang="en-IN" sz="2800" dirty="0" smtClean="0">
                <a:latin typeface="Times New Roman" pitchFamily="18" charset="0"/>
                <a:cs typeface="Times New Roman" pitchFamily="18" charset="0"/>
              </a:rPr>
              <a:t>, and SQL, and rich built-in libraries. </a:t>
            </a:r>
          </a:p>
          <a:p>
            <a:pPr algn="just"/>
            <a:r>
              <a:rPr lang="en-IN" sz="2800" dirty="0" smtClean="0">
                <a:latin typeface="Times New Roman" pitchFamily="18" charset="0"/>
                <a:cs typeface="Times New Roman" pitchFamily="18" charset="0"/>
              </a:rPr>
              <a:t>It also integrates closely with other Big Data tools. </a:t>
            </a:r>
            <a:r>
              <a:rPr lang="en-IN" sz="2800" dirty="0" err="1" smtClean="0">
                <a:latin typeface="Times New Roman" pitchFamily="18" charset="0"/>
                <a:cs typeface="Times New Roman" pitchFamily="18" charset="0"/>
              </a:rPr>
              <a:t>Hadoop</a:t>
            </a:r>
            <a:r>
              <a:rPr lang="en-IN" sz="2800" dirty="0" smtClean="0">
                <a:latin typeface="Times New Roman" pitchFamily="18" charset="0"/>
                <a:cs typeface="Times New Roman" pitchFamily="18" charset="0"/>
              </a:rPr>
              <a:t> clusters and access any </a:t>
            </a:r>
            <a:r>
              <a:rPr lang="en-IN" sz="2800" dirty="0" err="1" smtClean="0">
                <a:latin typeface="Times New Roman" pitchFamily="18" charset="0"/>
                <a:cs typeface="Times New Roman" pitchFamily="18" charset="0"/>
              </a:rPr>
              <a:t>Hadoop</a:t>
            </a:r>
            <a:r>
              <a:rPr lang="en-IN" sz="2800" dirty="0" smtClean="0">
                <a:latin typeface="Times New Roman" pitchFamily="18" charset="0"/>
                <a:cs typeface="Times New Roman" pitchFamily="18" charset="0"/>
              </a:rPr>
              <a:t> data source, including Cassandra.</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latin typeface="Times New Roman" pitchFamily="18" charset="0"/>
                <a:cs typeface="Times New Roman" pitchFamily="18" charset="0"/>
              </a:rPr>
              <a:t>Creating RDDs  </a:t>
            </a:r>
            <a:r>
              <a:rPr lang="en-US" sz="4000" dirty="0" err="1" smtClean="0">
                <a:latin typeface="Times New Roman" pitchFamily="18" charset="0"/>
                <a:cs typeface="Times New Roman" pitchFamily="18" charset="0"/>
              </a:rPr>
              <a:t>RDD.persist</a:t>
            </a:r>
            <a:r>
              <a:rPr lang="en-US" sz="4000" dirty="0" smtClean="0">
                <a:latin typeface="Times New Roman" pitchFamily="18" charset="0"/>
                <a:cs typeface="Times New Roman" pitchFamily="18" charset="0"/>
              </a:rPr>
              <a:t>()</a:t>
            </a:r>
            <a:endParaRPr lang="en-IN" sz="40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IN" sz="2400" dirty="0" smtClean="0">
                <a:latin typeface="Times New Roman" pitchFamily="18" charset="0"/>
                <a:cs typeface="Times New Roman" pitchFamily="18" charset="0"/>
              </a:rPr>
              <a:t>Spark provides two ways to create RDDs: loading an external dataset and parallelizing a collection in your driver program.</a:t>
            </a:r>
          </a:p>
          <a:p>
            <a:pPr algn="just"/>
            <a:r>
              <a:rPr lang="en-IN" sz="2400" dirty="0" smtClean="0">
                <a:latin typeface="Times New Roman" pitchFamily="18" charset="0"/>
                <a:cs typeface="Times New Roman" pitchFamily="18" charset="0"/>
              </a:rPr>
              <a:t>lines = </a:t>
            </a:r>
            <a:r>
              <a:rPr lang="en-IN" sz="2400" dirty="0" err="1" smtClean="0">
                <a:latin typeface="Times New Roman" pitchFamily="18" charset="0"/>
                <a:cs typeface="Times New Roman" pitchFamily="18" charset="0"/>
              </a:rPr>
              <a:t>sc.parallelize</a:t>
            </a:r>
            <a:r>
              <a:rPr lang="en-IN" sz="2400" dirty="0" smtClean="0">
                <a:latin typeface="Times New Roman" pitchFamily="18" charset="0"/>
                <a:cs typeface="Times New Roman" pitchFamily="18" charset="0"/>
              </a:rPr>
              <a:t>(["pandas", "</a:t>
            </a:r>
            <a:r>
              <a:rPr lang="en-IN" sz="2400" dirty="0" err="1" smtClean="0">
                <a:latin typeface="Times New Roman" pitchFamily="18" charset="0"/>
                <a:cs typeface="Times New Roman" pitchFamily="18" charset="0"/>
              </a:rPr>
              <a:t>i</a:t>
            </a:r>
            <a:r>
              <a:rPr lang="en-IN" sz="2400" dirty="0" smtClean="0">
                <a:latin typeface="Times New Roman" pitchFamily="18" charset="0"/>
                <a:cs typeface="Times New Roman" pitchFamily="18" charset="0"/>
              </a:rPr>
              <a:t> like pandas"])</a:t>
            </a:r>
          </a:p>
          <a:p>
            <a:r>
              <a:rPr lang="en-IN" sz="2400" dirty="0" smtClean="0">
                <a:latin typeface="Times New Roman" pitchFamily="18" charset="0"/>
                <a:cs typeface="Times New Roman" pitchFamily="18" charset="0"/>
              </a:rPr>
              <a:t>lines = </a:t>
            </a:r>
            <a:r>
              <a:rPr lang="en-IN" sz="2400" dirty="0" err="1" smtClean="0">
                <a:latin typeface="Times New Roman" pitchFamily="18" charset="0"/>
                <a:cs typeface="Times New Roman" pitchFamily="18" charset="0"/>
              </a:rPr>
              <a:t>sc.textFile</a:t>
            </a:r>
            <a:r>
              <a:rPr lang="en-IN" sz="2400" dirty="0" smtClean="0">
                <a:latin typeface="Times New Roman" pitchFamily="18" charset="0"/>
                <a:cs typeface="Times New Roman" pitchFamily="18" charset="0"/>
              </a:rPr>
              <a:t>("/path/to/README.md")</a:t>
            </a:r>
          </a:p>
          <a:p>
            <a:pPr algn="just"/>
            <a:r>
              <a:rPr lang="en-IN" sz="2400" dirty="0" smtClean="0">
                <a:latin typeface="Times New Roman" pitchFamily="18" charset="0"/>
                <a:cs typeface="Times New Roman" pitchFamily="18" charset="0"/>
              </a:rPr>
              <a:t>If you would like to reuse an RDD in multiple actions, you can ask Spark to </a:t>
            </a:r>
            <a:r>
              <a:rPr lang="en-IN" sz="2400" i="1" dirty="0" smtClean="0">
                <a:latin typeface="Times New Roman" pitchFamily="18" charset="0"/>
                <a:cs typeface="Times New Roman" pitchFamily="18" charset="0"/>
              </a:rPr>
              <a:t>persist it using </a:t>
            </a:r>
            <a:r>
              <a:rPr lang="en-IN" sz="2400" i="1" dirty="0" err="1" smtClean="0">
                <a:latin typeface="Times New Roman" pitchFamily="18" charset="0"/>
                <a:cs typeface="Times New Roman" pitchFamily="18" charset="0"/>
              </a:rPr>
              <a:t>RDD.persist</a:t>
            </a:r>
            <a:r>
              <a:rPr lang="en-IN" sz="2400" i="1" dirty="0" smtClean="0">
                <a:latin typeface="Times New Roman" pitchFamily="18" charset="0"/>
                <a:cs typeface="Times New Roman" pitchFamily="18" charset="0"/>
              </a:rPr>
              <a:t>().</a:t>
            </a:r>
          </a:p>
          <a:p>
            <a:pPr algn="just"/>
            <a:endParaRPr lang="en-I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buNone/>
            </a:pPr>
            <a:r>
              <a:rPr lang="en-IN" dirty="0" smtClean="0">
                <a:latin typeface="Times New Roman" pitchFamily="18" charset="0"/>
                <a:cs typeface="Times New Roman" pitchFamily="18" charset="0"/>
              </a:rPr>
              <a:t>RDD Operations</a:t>
            </a:r>
          </a:p>
          <a:p>
            <a:r>
              <a:rPr lang="en-IN" sz="2400" i="1" dirty="0" smtClean="0">
                <a:latin typeface="Times New Roman" pitchFamily="18" charset="0"/>
                <a:cs typeface="Times New Roman" pitchFamily="18" charset="0"/>
              </a:rPr>
              <a:t>Transformations are operations on RDDs that return a new RDD, such as </a:t>
            </a:r>
            <a:r>
              <a:rPr lang="en-IN" sz="2400" dirty="0" smtClean="0">
                <a:latin typeface="Times New Roman" pitchFamily="18" charset="0"/>
                <a:cs typeface="Times New Roman" pitchFamily="18" charset="0"/>
              </a:rPr>
              <a:t>map() and filter(). </a:t>
            </a:r>
          </a:p>
          <a:p>
            <a:pPr algn="just"/>
            <a:r>
              <a:rPr lang="en-IN" sz="2400" dirty="0" smtClean="0">
                <a:latin typeface="Times New Roman" pitchFamily="18" charset="0"/>
                <a:cs typeface="Times New Roman" pitchFamily="18" charset="0"/>
              </a:rPr>
              <a:t>Actions are operations that return a result to the driver program or write it to storage, and kick off a computation, such as count() and first().</a:t>
            </a:r>
            <a:endParaRPr lang="en-IN" sz="2400" dirty="0">
              <a:latin typeface="Times New Roman" pitchFamily="18" charset="0"/>
              <a:cs typeface="Times New Roman"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To select only error messages from </a:t>
            </a:r>
            <a:r>
              <a:rPr lang="en-US" dirty="0" err="1" smtClean="0">
                <a:latin typeface="Times New Roman" pitchFamily="18" charset="0"/>
                <a:cs typeface="Times New Roman" pitchFamily="18" charset="0"/>
              </a:rPr>
              <a:t>logfile</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None/>
            </a:pPr>
            <a:r>
              <a:rPr lang="en-US" sz="2800" b="1" dirty="0" smtClean="0">
                <a:latin typeface="Times New Roman" pitchFamily="18" charset="0"/>
                <a:cs typeface="Times New Roman" pitchFamily="18" charset="0"/>
              </a:rPr>
              <a:t>In python</a:t>
            </a:r>
            <a:endParaRPr lang="en-IN" sz="2800" b="1" dirty="0" smtClean="0">
              <a:latin typeface="Times New Roman" pitchFamily="18" charset="0"/>
              <a:cs typeface="Times New Roman" pitchFamily="18" charset="0"/>
            </a:endParaRPr>
          </a:p>
          <a:p>
            <a:r>
              <a:rPr lang="en-IN" sz="2800" dirty="0" err="1" smtClean="0">
                <a:latin typeface="Times New Roman" pitchFamily="18" charset="0"/>
                <a:cs typeface="Times New Roman" pitchFamily="18" charset="0"/>
              </a:rPr>
              <a:t>inputRDD</a:t>
            </a:r>
            <a:r>
              <a:rPr lang="en-IN" sz="2800" dirty="0" smtClean="0">
                <a:latin typeface="Times New Roman" pitchFamily="18" charset="0"/>
                <a:cs typeface="Times New Roman" pitchFamily="18" charset="0"/>
              </a:rPr>
              <a:t> = </a:t>
            </a:r>
            <a:r>
              <a:rPr lang="en-IN" sz="2800" dirty="0" err="1" smtClean="0">
                <a:latin typeface="Times New Roman" pitchFamily="18" charset="0"/>
                <a:cs typeface="Times New Roman" pitchFamily="18" charset="0"/>
              </a:rPr>
              <a:t>sc.textFile</a:t>
            </a:r>
            <a:r>
              <a:rPr lang="en-IN" sz="2800" dirty="0" smtClean="0">
                <a:latin typeface="Times New Roman" pitchFamily="18" charset="0"/>
                <a:cs typeface="Times New Roman" pitchFamily="18" charset="0"/>
              </a:rPr>
              <a:t>("log.txt")</a:t>
            </a:r>
          </a:p>
          <a:p>
            <a:r>
              <a:rPr lang="en-IN" sz="2800" dirty="0" err="1" smtClean="0">
                <a:latin typeface="Times New Roman" pitchFamily="18" charset="0"/>
                <a:cs typeface="Times New Roman" pitchFamily="18" charset="0"/>
              </a:rPr>
              <a:t>errorsRDD</a:t>
            </a:r>
            <a:r>
              <a:rPr lang="en-IN" sz="2800" dirty="0" smtClean="0">
                <a:latin typeface="Times New Roman" pitchFamily="18" charset="0"/>
                <a:cs typeface="Times New Roman" pitchFamily="18" charset="0"/>
              </a:rPr>
              <a:t> = </a:t>
            </a:r>
            <a:r>
              <a:rPr lang="en-IN" sz="2800" dirty="0" err="1" smtClean="0">
                <a:latin typeface="Times New Roman" pitchFamily="18" charset="0"/>
                <a:cs typeface="Times New Roman" pitchFamily="18" charset="0"/>
              </a:rPr>
              <a:t>inputRDD.filter</a:t>
            </a:r>
            <a:r>
              <a:rPr lang="en-IN" sz="2800" dirty="0" smtClean="0">
                <a:latin typeface="Times New Roman" pitchFamily="18" charset="0"/>
                <a:cs typeface="Times New Roman" pitchFamily="18" charset="0"/>
              </a:rPr>
              <a:t>(lambda x: "error" in x)</a:t>
            </a:r>
          </a:p>
          <a:p>
            <a:endParaRPr lang="en-US" sz="2800" dirty="0" smtClean="0">
              <a:latin typeface="Times New Roman" pitchFamily="18" charset="0"/>
              <a:cs typeface="Times New Roman" pitchFamily="18" charset="0"/>
            </a:endParaRPr>
          </a:p>
          <a:p>
            <a:pPr>
              <a:buNone/>
            </a:pPr>
            <a:r>
              <a:rPr lang="en-US" sz="2800" b="1" dirty="0" smtClean="0">
                <a:latin typeface="Times New Roman" pitchFamily="18" charset="0"/>
                <a:cs typeface="Times New Roman" pitchFamily="18" charset="0"/>
              </a:rPr>
              <a:t>In </a:t>
            </a:r>
            <a:r>
              <a:rPr lang="en-US" sz="2800" b="1" dirty="0" err="1" smtClean="0">
                <a:latin typeface="Times New Roman" pitchFamily="18" charset="0"/>
                <a:cs typeface="Times New Roman" pitchFamily="18" charset="0"/>
              </a:rPr>
              <a:t>scala</a:t>
            </a:r>
            <a:endParaRPr lang="en-IN" sz="2800" b="1" dirty="0" smtClean="0">
              <a:latin typeface="Times New Roman" pitchFamily="18" charset="0"/>
              <a:cs typeface="Times New Roman" pitchFamily="18" charset="0"/>
            </a:endParaRPr>
          </a:p>
          <a:p>
            <a:r>
              <a:rPr lang="en-IN" sz="2800" dirty="0" err="1" smtClean="0">
                <a:latin typeface="Times New Roman" pitchFamily="18" charset="0"/>
                <a:cs typeface="Times New Roman" pitchFamily="18" charset="0"/>
              </a:rPr>
              <a:t>val</a:t>
            </a:r>
            <a:r>
              <a:rPr lang="en-IN" sz="2800" dirty="0" smtClean="0">
                <a:latin typeface="Times New Roman" pitchFamily="18" charset="0"/>
                <a:cs typeface="Times New Roman" pitchFamily="18" charset="0"/>
              </a:rPr>
              <a:t> </a:t>
            </a:r>
            <a:r>
              <a:rPr lang="en-IN" sz="2800" dirty="0" err="1" smtClean="0">
                <a:latin typeface="Times New Roman" pitchFamily="18" charset="0"/>
                <a:cs typeface="Times New Roman" pitchFamily="18" charset="0"/>
              </a:rPr>
              <a:t>inputRDD</a:t>
            </a:r>
            <a:r>
              <a:rPr lang="en-IN" sz="2800" dirty="0" smtClean="0">
                <a:latin typeface="Times New Roman" pitchFamily="18" charset="0"/>
                <a:cs typeface="Times New Roman" pitchFamily="18" charset="0"/>
              </a:rPr>
              <a:t> = </a:t>
            </a:r>
            <a:r>
              <a:rPr lang="en-IN" sz="2800" dirty="0" err="1" smtClean="0">
                <a:latin typeface="Times New Roman" pitchFamily="18" charset="0"/>
                <a:cs typeface="Times New Roman" pitchFamily="18" charset="0"/>
              </a:rPr>
              <a:t>sc.textFile</a:t>
            </a:r>
            <a:r>
              <a:rPr lang="en-IN" sz="2800" dirty="0" smtClean="0">
                <a:latin typeface="Times New Roman" pitchFamily="18" charset="0"/>
                <a:cs typeface="Times New Roman" pitchFamily="18" charset="0"/>
              </a:rPr>
              <a:t>("log.txt")</a:t>
            </a:r>
          </a:p>
          <a:p>
            <a:r>
              <a:rPr lang="en-IN" sz="2800" dirty="0" err="1" smtClean="0">
                <a:latin typeface="Times New Roman" pitchFamily="18" charset="0"/>
                <a:cs typeface="Times New Roman" pitchFamily="18" charset="0"/>
              </a:rPr>
              <a:t>val</a:t>
            </a:r>
            <a:r>
              <a:rPr lang="en-IN" sz="2800" dirty="0" smtClean="0">
                <a:latin typeface="Times New Roman" pitchFamily="18" charset="0"/>
                <a:cs typeface="Times New Roman" pitchFamily="18" charset="0"/>
              </a:rPr>
              <a:t> </a:t>
            </a:r>
            <a:r>
              <a:rPr lang="en-IN" sz="2800" dirty="0" err="1" smtClean="0">
                <a:latin typeface="Times New Roman" pitchFamily="18" charset="0"/>
                <a:cs typeface="Times New Roman" pitchFamily="18" charset="0"/>
              </a:rPr>
              <a:t>errorsRDD</a:t>
            </a:r>
            <a:r>
              <a:rPr lang="en-IN" sz="2800" dirty="0" smtClean="0">
                <a:latin typeface="Times New Roman" pitchFamily="18" charset="0"/>
                <a:cs typeface="Times New Roman" pitchFamily="18" charset="0"/>
              </a:rPr>
              <a:t> = </a:t>
            </a:r>
            <a:r>
              <a:rPr lang="en-IN" sz="2800" dirty="0" err="1" smtClean="0">
                <a:latin typeface="Times New Roman" pitchFamily="18" charset="0"/>
                <a:cs typeface="Times New Roman" pitchFamily="18" charset="0"/>
              </a:rPr>
              <a:t>inputRDD.filter</a:t>
            </a:r>
            <a:r>
              <a:rPr lang="en-IN" sz="2800" dirty="0" smtClean="0">
                <a:latin typeface="Times New Roman" pitchFamily="18" charset="0"/>
                <a:cs typeface="Times New Roman" pitchFamily="18" charset="0"/>
              </a:rPr>
              <a:t>(line =&gt; </a:t>
            </a:r>
            <a:r>
              <a:rPr lang="en-IN" sz="2800" dirty="0" err="1" smtClean="0">
                <a:latin typeface="Times New Roman" pitchFamily="18" charset="0"/>
                <a:cs typeface="Times New Roman" pitchFamily="18" charset="0"/>
              </a:rPr>
              <a:t>line.contains</a:t>
            </a:r>
            <a:r>
              <a:rPr lang="en-IN" sz="2800" dirty="0" smtClean="0">
                <a:latin typeface="Times New Roman" pitchFamily="18" charset="0"/>
                <a:cs typeface="Times New Roman" pitchFamily="18" charset="0"/>
              </a:rPr>
              <a:t>("error"))</a:t>
            </a:r>
            <a:endParaRPr lang="en-IN" sz="2800" dirty="0">
              <a:latin typeface="Times New Roman" pitchFamily="18" charset="0"/>
              <a:cs typeface="Times New Roman"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latin typeface="Times New Roman" pitchFamily="18" charset="0"/>
                <a:cs typeface="Times New Roman" pitchFamily="18" charset="0"/>
              </a:rPr>
              <a:t>To </a:t>
            </a:r>
            <a:r>
              <a:rPr lang="en-IN" dirty="0" smtClean="0">
                <a:latin typeface="Times New Roman" pitchFamily="18" charset="0"/>
                <a:cs typeface="Times New Roman" pitchFamily="18" charset="0"/>
              </a:rPr>
              <a:t>print out the number of lines that contained either </a:t>
            </a:r>
            <a:r>
              <a:rPr lang="en-IN" i="1" dirty="0" smtClean="0"/>
              <a:t>error or warning</a:t>
            </a:r>
            <a:endParaRPr lang="en-IN" dirty="0"/>
          </a:p>
        </p:txBody>
      </p:sp>
      <p:sp>
        <p:nvSpPr>
          <p:cNvPr id="3" name="Content Placeholder 2"/>
          <p:cNvSpPr>
            <a:spLocks noGrp="1"/>
          </p:cNvSpPr>
          <p:nvPr>
            <p:ph idx="1"/>
          </p:nvPr>
        </p:nvSpPr>
        <p:spPr>
          <a:xfrm>
            <a:off x="285720" y="1600200"/>
            <a:ext cx="4286280" cy="4525963"/>
          </a:xfrm>
        </p:spPr>
        <p:txBody>
          <a:bodyPr>
            <a:normAutofit fontScale="77500" lnSpcReduction="20000"/>
          </a:bodyPr>
          <a:lstStyle/>
          <a:p>
            <a:r>
              <a:rPr lang="en-IN" dirty="0" err="1" smtClean="0">
                <a:latin typeface="Times New Roman" pitchFamily="18" charset="0"/>
                <a:cs typeface="Times New Roman" pitchFamily="18" charset="0"/>
              </a:rPr>
              <a:t>errorsRDD</a:t>
            </a:r>
            <a:r>
              <a:rPr lang="en-IN" dirty="0" smtClean="0">
                <a:latin typeface="Times New Roman" pitchFamily="18" charset="0"/>
                <a:cs typeface="Times New Roman" pitchFamily="18" charset="0"/>
              </a:rPr>
              <a:t> = </a:t>
            </a:r>
            <a:r>
              <a:rPr lang="en-IN" dirty="0" err="1" smtClean="0">
                <a:latin typeface="Times New Roman" pitchFamily="18" charset="0"/>
                <a:cs typeface="Times New Roman" pitchFamily="18" charset="0"/>
              </a:rPr>
              <a:t>inputRDD.filter</a:t>
            </a:r>
            <a:r>
              <a:rPr lang="en-IN" dirty="0" smtClean="0">
                <a:latin typeface="Times New Roman" pitchFamily="18" charset="0"/>
                <a:cs typeface="Times New Roman" pitchFamily="18" charset="0"/>
              </a:rPr>
              <a:t>(</a:t>
            </a:r>
            <a:r>
              <a:rPr lang="en-IN" b="1" dirty="0" smtClean="0">
                <a:latin typeface="Times New Roman" pitchFamily="18" charset="0"/>
                <a:cs typeface="Times New Roman" pitchFamily="18" charset="0"/>
              </a:rPr>
              <a:t>lambda x: "error" in x)</a:t>
            </a:r>
          </a:p>
          <a:p>
            <a:r>
              <a:rPr lang="en-IN" dirty="0" err="1" smtClean="0">
                <a:latin typeface="Times New Roman" pitchFamily="18" charset="0"/>
                <a:cs typeface="Times New Roman" pitchFamily="18" charset="0"/>
              </a:rPr>
              <a:t>warningsRDD</a:t>
            </a:r>
            <a:r>
              <a:rPr lang="en-IN" dirty="0" smtClean="0">
                <a:latin typeface="Times New Roman" pitchFamily="18" charset="0"/>
                <a:cs typeface="Times New Roman" pitchFamily="18" charset="0"/>
              </a:rPr>
              <a:t> = </a:t>
            </a:r>
            <a:r>
              <a:rPr lang="en-IN" dirty="0" err="1" smtClean="0">
                <a:latin typeface="Times New Roman" pitchFamily="18" charset="0"/>
                <a:cs typeface="Times New Roman" pitchFamily="18" charset="0"/>
              </a:rPr>
              <a:t>inputRDD.filter</a:t>
            </a:r>
            <a:r>
              <a:rPr lang="en-IN" dirty="0" smtClean="0">
                <a:latin typeface="Times New Roman" pitchFamily="18" charset="0"/>
                <a:cs typeface="Times New Roman" pitchFamily="18" charset="0"/>
              </a:rPr>
              <a:t>(</a:t>
            </a:r>
            <a:r>
              <a:rPr lang="en-IN" b="1" dirty="0" smtClean="0">
                <a:latin typeface="Times New Roman" pitchFamily="18" charset="0"/>
                <a:cs typeface="Times New Roman" pitchFamily="18" charset="0"/>
              </a:rPr>
              <a:t>lambda x: "warning" in x)</a:t>
            </a:r>
          </a:p>
          <a:p>
            <a:r>
              <a:rPr lang="en-IN" dirty="0" err="1" smtClean="0">
                <a:latin typeface="Times New Roman" pitchFamily="18" charset="0"/>
                <a:cs typeface="Times New Roman" pitchFamily="18" charset="0"/>
              </a:rPr>
              <a:t>badLinesRDD</a:t>
            </a:r>
            <a:r>
              <a:rPr lang="en-IN" dirty="0" smtClean="0">
                <a:latin typeface="Times New Roman" pitchFamily="18" charset="0"/>
                <a:cs typeface="Times New Roman" pitchFamily="18" charset="0"/>
              </a:rPr>
              <a:t> = </a:t>
            </a:r>
            <a:r>
              <a:rPr lang="en-IN" dirty="0" err="1" smtClean="0">
                <a:latin typeface="Times New Roman" pitchFamily="18" charset="0"/>
                <a:cs typeface="Times New Roman" pitchFamily="18" charset="0"/>
              </a:rPr>
              <a:t>errorsRDD.union</a:t>
            </a:r>
            <a:r>
              <a:rPr lang="en-IN" dirty="0" smtClean="0">
                <a:latin typeface="Times New Roman" pitchFamily="18" charset="0"/>
                <a:cs typeface="Times New Roman" pitchFamily="18" charset="0"/>
              </a:rPr>
              <a:t>(</a:t>
            </a:r>
            <a:r>
              <a:rPr lang="en-IN" dirty="0" err="1" smtClean="0">
                <a:latin typeface="Times New Roman" pitchFamily="18" charset="0"/>
                <a:cs typeface="Times New Roman" pitchFamily="18" charset="0"/>
              </a:rPr>
              <a:t>warningsRDD</a:t>
            </a:r>
            <a:r>
              <a:rPr lang="en-IN" dirty="0" smtClean="0">
                <a:latin typeface="Times New Roman" pitchFamily="18" charset="0"/>
                <a:cs typeface="Times New Roman" pitchFamily="18" charset="0"/>
              </a:rPr>
              <a:t>)</a:t>
            </a:r>
          </a:p>
          <a:p>
            <a:r>
              <a:rPr lang="en-IN" dirty="0" smtClean="0">
                <a:latin typeface="Times New Roman" pitchFamily="18" charset="0"/>
                <a:cs typeface="Times New Roman" pitchFamily="18" charset="0"/>
              </a:rPr>
              <a:t>union() is a bit different than filter(), in that it operates on two RDDs instead of one.</a:t>
            </a:r>
            <a:endParaRPr lang="en-IN"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srcRect/>
          <a:stretch>
            <a:fillRect/>
          </a:stretch>
        </p:blipFill>
        <p:spPr bwMode="auto">
          <a:xfrm>
            <a:off x="4500562" y="1071546"/>
            <a:ext cx="4643438" cy="4643470"/>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RDD actions</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IN" sz="2800" dirty="0" smtClean="0">
                <a:latin typeface="Times New Roman" pitchFamily="18" charset="0"/>
                <a:cs typeface="Times New Roman" pitchFamily="18" charset="0"/>
              </a:rPr>
              <a:t>Actions force the evaluation of the transformations required for the RDD they were called on, since they need to actually produce output.</a:t>
            </a:r>
          </a:p>
          <a:p>
            <a:r>
              <a:rPr lang="en-IN" sz="2800" b="1" dirty="0" smtClean="0">
                <a:latin typeface="Times New Roman" pitchFamily="18" charset="0"/>
                <a:cs typeface="Times New Roman" pitchFamily="18" charset="0"/>
              </a:rPr>
              <a:t>print "Input had " + </a:t>
            </a:r>
            <a:r>
              <a:rPr lang="en-IN" sz="2800" b="1" dirty="0" err="1" smtClean="0">
                <a:latin typeface="Times New Roman" pitchFamily="18" charset="0"/>
                <a:cs typeface="Times New Roman" pitchFamily="18" charset="0"/>
              </a:rPr>
              <a:t>badLinesRDD.count</a:t>
            </a:r>
            <a:r>
              <a:rPr lang="en-IN" sz="2800" b="1" dirty="0" smtClean="0">
                <a:latin typeface="Times New Roman" pitchFamily="18" charset="0"/>
                <a:cs typeface="Times New Roman" pitchFamily="18" charset="0"/>
              </a:rPr>
              <a:t>() + " concerning lines"</a:t>
            </a:r>
          </a:p>
          <a:p>
            <a:r>
              <a:rPr lang="en-IN" sz="2800" b="1" dirty="0" smtClean="0">
                <a:latin typeface="Times New Roman" pitchFamily="18" charset="0"/>
                <a:cs typeface="Times New Roman" pitchFamily="18" charset="0"/>
              </a:rPr>
              <a:t>print "Here are 10 examples:"</a:t>
            </a:r>
          </a:p>
          <a:p>
            <a:r>
              <a:rPr lang="en-IN" sz="2800" b="1" dirty="0" smtClean="0">
                <a:latin typeface="Times New Roman" pitchFamily="18" charset="0"/>
                <a:cs typeface="Times New Roman" pitchFamily="18" charset="0"/>
              </a:rPr>
              <a:t>for line in </a:t>
            </a:r>
            <a:r>
              <a:rPr lang="en-IN" sz="2800" b="1" dirty="0" err="1" smtClean="0">
                <a:latin typeface="Times New Roman" pitchFamily="18" charset="0"/>
                <a:cs typeface="Times New Roman" pitchFamily="18" charset="0"/>
              </a:rPr>
              <a:t>badLinesRDD.take</a:t>
            </a:r>
            <a:r>
              <a:rPr lang="en-IN" sz="2800" b="1" dirty="0" smtClean="0">
                <a:latin typeface="Times New Roman" pitchFamily="18" charset="0"/>
                <a:cs typeface="Times New Roman" pitchFamily="18" charset="0"/>
              </a:rPr>
              <a:t>(10):</a:t>
            </a:r>
          </a:p>
          <a:p>
            <a:r>
              <a:rPr lang="en-IN" sz="2800" b="1" dirty="0" smtClean="0">
                <a:latin typeface="Times New Roman" pitchFamily="18" charset="0"/>
                <a:cs typeface="Times New Roman" pitchFamily="18" charset="0"/>
              </a:rPr>
              <a:t>print line</a:t>
            </a:r>
            <a:endParaRPr lang="en-IN" sz="2800" dirty="0">
              <a:latin typeface="Times New Roman" pitchFamily="18" charset="0"/>
              <a:cs typeface="Times New Roman"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latin typeface="Times New Roman" pitchFamily="18" charset="0"/>
                <a:cs typeface="Times New Roman" pitchFamily="18" charset="0"/>
              </a:rPr>
              <a:t>Lazy Evaluation</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7500" lnSpcReduction="20000"/>
          </a:bodyPr>
          <a:lstStyle/>
          <a:p>
            <a:pPr algn="just"/>
            <a:r>
              <a:rPr lang="en-IN" dirty="0" smtClean="0">
                <a:latin typeface="Times New Roman" pitchFamily="18" charset="0"/>
                <a:cs typeface="Times New Roman" pitchFamily="18" charset="0"/>
              </a:rPr>
              <a:t>Transformations on RDDs are lazily evaluated, meaning that Spark will not begin to execute until it sees an action.</a:t>
            </a:r>
          </a:p>
          <a:p>
            <a:pPr algn="just"/>
            <a:r>
              <a:rPr lang="en-IN" dirty="0" smtClean="0">
                <a:latin typeface="Times New Roman" pitchFamily="18" charset="0"/>
                <a:cs typeface="Times New Roman" pitchFamily="18" charset="0"/>
              </a:rPr>
              <a:t>Lazy evaluation means that when we call a transformation on an RDD (for instance, calling map()), the operation is not immediately performed. </a:t>
            </a:r>
          </a:p>
          <a:p>
            <a:pPr algn="just"/>
            <a:r>
              <a:rPr lang="en-IN" dirty="0" smtClean="0">
                <a:latin typeface="Times New Roman" pitchFamily="18" charset="0"/>
                <a:cs typeface="Times New Roman" pitchFamily="18" charset="0"/>
              </a:rPr>
              <a:t>Instead, Spark internally records metadata to indicate that this operation has been requested. Rather than thinking of an RDD as containing specific data, it is best to think of each RDD as consisting of instructions on how to compute the data that we build up through transformations. </a:t>
            </a:r>
          </a:p>
          <a:p>
            <a:pPr algn="just"/>
            <a:r>
              <a:rPr lang="en-IN" dirty="0" smtClean="0">
                <a:latin typeface="Times New Roman" pitchFamily="18" charset="0"/>
                <a:cs typeface="Times New Roman" pitchFamily="18" charset="0"/>
              </a:rPr>
              <a:t>Loading data into an RDD is lazily evaluated in the same way transformations are.</a:t>
            </a:r>
            <a:endParaRPr lang="en-IN" dirty="0">
              <a:latin typeface="Times New Roman" pitchFamily="18" charset="0"/>
              <a:cs typeface="Times New Roman"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To get squares of numbers</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de-DE" sz="2800" dirty="0" smtClean="0">
                <a:latin typeface="Times New Roman" pitchFamily="18" charset="0"/>
                <a:cs typeface="Times New Roman" pitchFamily="18" charset="0"/>
              </a:rPr>
              <a:t>nums = sc.parallelize([1, 2, 3, 4])</a:t>
            </a:r>
          </a:p>
          <a:p>
            <a:r>
              <a:rPr lang="en-IN" sz="2800" dirty="0" smtClean="0">
                <a:latin typeface="Times New Roman" pitchFamily="18" charset="0"/>
                <a:cs typeface="Times New Roman" pitchFamily="18" charset="0"/>
              </a:rPr>
              <a:t>squared = nums.map(</a:t>
            </a:r>
            <a:r>
              <a:rPr lang="en-IN" sz="2800" b="1" dirty="0" smtClean="0">
                <a:latin typeface="Times New Roman" pitchFamily="18" charset="0"/>
                <a:cs typeface="Times New Roman" pitchFamily="18" charset="0"/>
              </a:rPr>
              <a:t>lambda x: x * x).collect()</a:t>
            </a:r>
          </a:p>
          <a:p>
            <a:r>
              <a:rPr lang="en-IN" sz="2800" b="1" dirty="0" smtClean="0">
                <a:latin typeface="Times New Roman" pitchFamily="18" charset="0"/>
                <a:cs typeface="Times New Roman" pitchFamily="18" charset="0"/>
              </a:rPr>
              <a:t>for num in squared:</a:t>
            </a:r>
          </a:p>
          <a:p>
            <a:r>
              <a:rPr lang="en-IN" sz="2800" b="1" dirty="0" smtClean="0">
                <a:latin typeface="Times New Roman" pitchFamily="18" charset="0"/>
                <a:cs typeface="Times New Roman" pitchFamily="18" charset="0"/>
              </a:rPr>
              <a:t>print "%</a:t>
            </a:r>
            <a:r>
              <a:rPr lang="en-IN" sz="2800" b="1" dirty="0" err="1" smtClean="0">
                <a:latin typeface="Times New Roman" pitchFamily="18" charset="0"/>
                <a:cs typeface="Times New Roman" pitchFamily="18" charset="0"/>
              </a:rPr>
              <a:t>i</a:t>
            </a:r>
            <a:r>
              <a:rPr lang="en-IN" sz="2800" b="1" dirty="0" smtClean="0">
                <a:latin typeface="Times New Roman" pitchFamily="18" charset="0"/>
                <a:cs typeface="Times New Roman" pitchFamily="18" charset="0"/>
              </a:rPr>
              <a:t> " % (num)</a:t>
            </a:r>
            <a:endParaRPr lang="en-IN" sz="2800" dirty="0">
              <a:latin typeface="Times New Roman" pitchFamily="18" charset="0"/>
              <a:cs typeface="Times New Roman"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a:bodyPr>
          <a:lstStyle/>
          <a:p>
            <a:pPr algn="just"/>
            <a:r>
              <a:rPr lang="en-IN" sz="2400" dirty="0" smtClean="0">
                <a:latin typeface="Times New Roman" pitchFamily="18" charset="0"/>
                <a:cs typeface="Times New Roman" pitchFamily="18" charset="0"/>
              </a:rPr>
              <a:t>Sometimes we want to produce multiple output elements for each input element. The operation to do this is called </a:t>
            </a:r>
            <a:r>
              <a:rPr lang="en-IN" sz="2400" dirty="0" err="1" smtClean="0">
                <a:latin typeface="Times New Roman" pitchFamily="18" charset="0"/>
                <a:cs typeface="Times New Roman" pitchFamily="18" charset="0"/>
              </a:rPr>
              <a:t>flatMap</a:t>
            </a:r>
            <a:r>
              <a:rPr lang="en-IN" sz="2400" dirty="0" smtClean="0">
                <a:latin typeface="Times New Roman" pitchFamily="18" charset="0"/>
                <a:cs typeface="Times New Roman" pitchFamily="18" charset="0"/>
              </a:rPr>
              <a:t>().  As with map(), the function we provide to </a:t>
            </a:r>
            <a:r>
              <a:rPr lang="en-IN" sz="2400" dirty="0" err="1" smtClean="0">
                <a:latin typeface="Times New Roman" pitchFamily="18" charset="0"/>
                <a:cs typeface="Times New Roman" pitchFamily="18" charset="0"/>
              </a:rPr>
              <a:t>flatMap</a:t>
            </a:r>
            <a:r>
              <a:rPr lang="en-IN" sz="2400" dirty="0" smtClean="0">
                <a:latin typeface="Times New Roman" pitchFamily="18" charset="0"/>
                <a:cs typeface="Times New Roman" pitchFamily="18" charset="0"/>
              </a:rPr>
              <a:t>() is called individually for each element in our input RDD. </a:t>
            </a:r>
          </a:p>
          <a:p>
            <a:pPr algn="just"/>
            <a:r>
              <a:rPr lang="en-IN" sz="2400" dirty="0" smtClean="0">
                <a:latin typeface="Times New Roman" pitchFamily="18" charset="0"/>
                <a:cs typeface="Times New Roman" pitchFamily="18" charset="0"/>
              </a:rPr>
              <a:t>Instead of returning a single element, we return an </a:t>
            </a:r>
            <a:r>
              <a:rPr lang="en-IN" sz="2400" dirty="0" err="1" smtClean="0">
                <a:latin typeface="Times New Roman" pitchFamily="18" charset="0"/>
                <a:cs typeface="Times New Roman" pitchFamily="18" charset="0"/>
              </a:rPr>
              <a:t>iterator</a:t>
            </a:r>
            <a:r>
              <a:rPr lang="en-IN" sz="2400" dirty="0" smtClean="0">
                <a:latin typeface="Times New Roman" pitchFamily="18" charset="0"/>
                <a:cs typeface="Times New Roman" pitchFamily="18" charset="0"/>
              </a:rPr>
              <a:t> with our return values. </a:t>
            </a:r>
          </a:p>
          <a:p>
            <a:pPr algn="just"/>
            <a:r>
              <a:rPr lang="en-IN" sz="2400" dirty="0" smtClean="0">
                <a:latin typeface="Times New Roman" pitchFamily="18" charset="0"/>
                <a:cs typeface="Times New Roman" pitchFamily="18" charset="0"/>
              </a:rPr>
              <a:t>Rather than producing an RDD of </a:t>
            </a:r>
            <a:r>
              <a:rPr lang="en-IN" sz="2400" dirty="0" err="1" smtClean="0">
                <a:latin typeface="Times New Roman" pitchFamily="18" charset="0"/>
                <a:cs typeface="Times New Roman" pitchFamily="18" charset="0"/>
              </a:rPr>
              <a:t>iterators</a:t>
            </a:r>
            <a:r>
              <a:rPr lang="en-IN" sz="2400" dirty="0" smtClean="0">
                <a:latin typeface="Times New Roman" pitchFamily="18" charset="0"/>
                <a:cs typeface="Times New Roman" pitchFamily="18" charset="0"/>
              </a:rPr>
              <a:t>, we get back an RDD that consists of the elements from all of the </a:t>
            </a:r>
            <a:r>
              <a:rPr lang="en-IN" sz="2400" dirty="0" err="1" smtClean="0">
                <a:latin typeface="Times New Roman" pitchFamily="18" charset="0"/>
                <a:cs typeface="Times New Roman" pitchFamily="18" charset="0"/>
              </a:rPr>
              <a:t>iterators</a:t>
            </a:r>
            <a:r>
              <a:rPr lang="en-IN" sz="2400" dirty="0" smtClean="0">
                <a:latin typeface="Times New Roman" pitchFamily="18" charset="0"/>
                <a:cs typeface="Times New Roman" pitchFamily="18" charset="0"/>
              </a:rPr>
              <a:t>.</a:t>
            </a:r>
          </a:p>
          <a:p>
            <a:r>
              <a:rPr lang="en-IN" sz="2400" dirty="0" smtClean="0">
                <a:latin typeface="Times New Roman" pitchFamily="18" charset="0"/>
                <a:cs typeface="Times New Roman" pitchFamily="18" charset="0"/>
              </a:rPr>
              <a:t>lines = </a:t>
            </a:r>
            <a:r>
              <a:rPr lang="en-IN" sz="2400" dirty="0" err="1" smtClean="0">
                <a:latin typeface="Times New Roman" pitchFamily="18" charset="0"/>
                <a:cs typeface="Times New Roman" pitchFamily="18" charset="0"/>
              </a:rPr>
              <a:t>sc.parallelize</a:t>
            </a:r>
            <a:r>
              <a:rPr lang="en-IN" sz="2400" dirty="0" smtClean="0">
                <a:latin typeface="Times New Roman" pitchFamily="18" charset="0"/>
                <a:cs typeface="Times New Roman" pitchFamily="18" charset="0"/>
              </a:rPr>
              <a:t>(["hello world", "hi"])</a:t>
            </a:r>
          </a:p>
          <a:p>
            <a:r>
              <a:rPr lang="en-IN" sz="2400" dirty="0" smtClean="0">
                <a:latin typeface="Times New Roman" pitchFamily="18" charset="0"/>
                <a:cs typeface="Times New Roman" pitchFamily="18" charset="0"/>
              </a:rPr>
              <a:t>words = </a:t>
            </a:r>
            <a:r>
              <a:rPr lang="en-IN" sz="2400" dirty="0" err="1" smtClean="0">
                <a:latin typeface="Times New Roman" pitchFamily="18" charset="0"/>
                <a:cs typeface="Times New Roman" pitchFamily="18" charset="0"/>
              </a:rPr>
              <a:t>lines.flatMap</a:t>
            </a:r>
            <a:r>
              <a:rPr lang="en-IN" sz="2400" dirty="0" smtClean="0">
                <a:latin typeface="Times New Roman" pitchFamily="18" charset="0"/>
                <a:cs typeface="Times New Roman" pitchFamily="18" charset="0"/>
              </a:rPr>
              <a:t>(</a:t>
            </a:r>
            <a:r>
              <a:rPr lang="en-IN" sz="2400" b="1" dirty="0" smtClean="0">
                <a:latin typeface="Times New Roman" pitchFamily="18" charset="0"/>
                <a:cs typeface="Times New Roman" pitchFamily="18" charset="0"/>
              </a:rPr>
              <a:t>lambda line</a:t>
            </a:r>
            <a:endParaRPr lang="en-IN" sz="2400" dirty="0">
              <a:latin typeface="Times New Roman" pitchFamily="18" charset="0"/>
              <a:cs typeface="Times New Roman"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itchFamily="18" charset="0"/>
                <a:cs typeface="Times New Roman" pitchFamily="18" charset="0"/>
              </a:rPr>
              <a:t>Set operations</a:t>
            </a:r>
            <a:endParaRPr lang="en-IN" sz="40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endParaRPr lang="en-IN"/>
          </a:p>
        </p:txBody>
      </p:sp>
      <p:pic>
        <p:nvPicPr>
          <p:cNvPr id="2050" name="Picture 2"/>
          <p:cNvPicPr>
            <a:picLocks noChangeAspect="1" noChangeArrowheads="1"/>
          </p:cNvPicPr>
          <p:nvPr/>
        </p:nvPicPr>
        <p:blipFill>
          <a:blip r:embed="rId2"/>
          <a:srcRect/>
          <a:stretch>
            <a:fillRect/>
          </a:stretch>
        </p:blipFill>
        <p:spPr bwMode="auto">
          <a:xfrm>
            <a:off x="357158" y="1142984"/>
            <a:ext cx="8286808" cy="5262583"/>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sz="2800" dirty="0" smtClean="0">
                <a:latin typeface="Times New Roman" pitchFamily="18" charset="0"/>
                <a:cs typeface="Times New Roman" pitchFamily="18" charset="0"/>
              </a:rPr>
              <a:t>collect() Return all elements from the RDD. </a:t>
            </a:r>
            <a:r>
              <a:rPr lang="en-IN" sz="2800" dirty="0" err="1" smtClean="0">
                <a:latin typeface="Times New Roman" pitchFamily="18" charset="0"/>
                <a:cs typeface="Times New Roman" pitchFamily="18" charset="0"/>
              </a:rPr>
              <a:t>rdd.collect</a:t>
            </a:r>
            <a:r>
              <a:rPr lang="en-IN" sz="2800" dirty="0" smtClean="0">
                <a:latin typeface="Times New Roman" pitchFamily="18" charset="0"/>
                <a:cs typeface="Times New Roman" pitchFamily="18" charset="0"/>
              </a:rPr>
              <a:t>() {1, 2, 3, 3}</a:t>
            </a:r>
          </a:p>
          <a:p>
            <a:r>
              <a:rPr lang="en-IN" sz="2800" dirty="0" smtClean="0">
                <a:latin typeface="Times New Roman" pitchFamily="18" charset="0"/>
                <a:cs typeface="Times New Roman" pitchFamily="18" charset="0"/>
              </a:rPr>
              <a:t>count() Number of elements in the RDD.</a:t>
            </a:r>
          </a:p>
          <a:p>
            <a:r>
              <a:rPr lang="en-IN" sz="2800" dirty="0" err="1" smtClean="0">
                <a:latin typeface="Times New Roman" pitchFamily="18" charset="0"/>
                <a:cs typeface="Times New Roman" pitchFamily="18" charset="0"/>
              </a:rPr>
              <a:t>rdd.count</a:t>
            </a:r>
            <a:r>
              <a:rPr lang="en-IN" sz="2800" dirty="0" smtClean="0">
                <a:latin typeface="Times New Roman" pitchFamily="18" charset="0"/>
                <a:cs typeface="Times New Roman" pitchFamily="18" charset="0"/>
              </a:rPr>
              <a:t>() 4</a:t>
            </a:r>
          </a:p>
          <a:p>
            <a:r>
              <a:rPr lang="en-IN" sz="2800" dirty="0" err="1" smtClean="0">
                <a:latin typeface="Times New Roman" pitchFamily="18" charset="0"/>
                <a:cs typeface="Times New Roman" pitchFamily="18" charset="0"/>
              </a:rPr>
              <a:t>countByValue</a:t>
            </a:r>
            <a:r>
              <a:rPr lang="en-IN" sz="2800" dirty="0" smtClean="0">
                <a:latin typeface="Times New Roman" pitchFamily="18" charset="0"/>
                <a:cs typeface="Times New Roman" pitchFamily="18" charset="0"/>
              </a:rPr>
              <a:t>() Number of times each element</a:t>
            </a:r>
          </a:p>
          <a:p>
            <a:r>
              <a:rPr lang="en-IN" sz="2800" dirty="0" smtClean="0">
                <a:latin typeface="Times New Roman" pitchFamily="18" charset="0"/>
                <a:cs typeface="Times New Roman" pitchFamily="18" charset="0"/>
              </a:rPr>
              <a:t>occurs in the RDD. </a:t>
            </a:r>
          </a:p>
          <a:p>
            <a:r>
              <a:rPr lang="en-IN" sz="2800" dirty="0" err="1" smtClean="0">
                <a:latin typeface="Times New Roman" pitchFamily="18" charset="0"/>
                <a:cs typeface="Times New Roman" pitchFamily="18" charset="0"/>
              </a:rPr>
              <a:t>rdd.countByValue</a:t>
            </a:r>
            <a:r>
              <a:rPr lang="en-IN" sz="2800" dirty="0" smtClean="0">
                <a:latin typeface="Times New Roman" pitchFamily="18" charset="0"/>
                <a:cs typeface="Times New Roman" pitchFamily="18" charset="0"/>
              </a:rPr>
              <a:t>() {(1, 1),(2, 1),(3, 2)}</a:t>
            </a:r>
            <a:endParaRPr lang="en-IN" sz="28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The Spark Stack</a:t>
            </a:r>
            <a:endParaRPr lang="en-IN" dirty="0">
              <a:latin typeface="Times New Roman" pitchFamily="18" charset="0"/>
              <a:cs typeface="Times New Roman" pitchFamily="18" charset="0"/>
            </a:endParaRPr>
          </a:p>
        </p:txBody>
      </p:sp>
      <p:pic>
        <p:nvPicPr>
          <p:cNvPr id="1026" name="Picture 2"/>
          <p:cNvPicPr>
            <a:picLocks noGrp="1" noChangeAspect="1" noChangeArrowheads="1"/>
          </p:cNvPicPr>
          <p:nvPr>
            <p:ph idx="1"/>
          </p:nvPr>
        </p:nvPicPr>
        <p:blipFill>
          <a:blip r:embed="rId2"/>
          <a:srcRect/>
          <a:stretch>
            <a:fillRect/>
          </a:stretch>
        </p:blipFill>
        <p:spPr bwMode="auto">
          <a:xfrm>
            <a:off x="457200" y="1428736"/>
            <a:ext cx="8229600" cy="4643470"/>
          </a:xfrm>
          <a:prstGeom prst="rect">
            <a:avLst/>
          </a:prstGeom>
          <a:noFill/>
          <a:ln w="9525">
            <a:noFill/>
            <a:miter lim="800000"/>
            <a:headEnd/>
            <a:tailEnd/>
          </a:ln>
          <a:effec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Creating Pair RDDs</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IN" sz="2800" i="1" dirty="0" smtClean="0">
                <a:latin typeface="Times New Roman" pitchFamily="18" charset="0"/>
                <a:cs typeface="Times New Roman" pitchFamily="18" charset="0"/>
              </a:rPr>
              <a:t>Creating a pair RDD using the first word as the key in Python</a:t>
            </a:r>
            <a:endParaRPr lang="en-IN" sz="2800" dirty="0" smtClean="0">
              <a:latin typeface="Times New Roman" pitchFamily="18" charset="0"/>
              <a:cs typeface="Times New Roman" pitchFamily="18" charset="0"/>
            </a:endParaRPr>
          </a:p>
          <a:p>
            <a:r>
              <a:rPr lang="en-IN" sz="2800" dirty="0" smtClean="0">
                <a:latin typeface="Times New Roman" pitchFamily="18" charset="0"/>
                <a:cs typeface="Times New Roman" pitchFamily="18" charset="0"/>
              </a:rPr>
              <a:t>pairs = lines.map(</a:t>
            </a:r>
            <a:r>
              <a:rPr lang="en-IN" sz="2800" b="1" dirty="0" smtClean="0">
                <a:latin typeface="Times New Roman" pitchFamily="18" charset="0"/>
                <a:cs typeface="Times New Roman" pitchFamily="18" charset="0"/>
              </a:rPr>
              <a:t>lambda x: (</a:t>
            </a:r>
            <a:r>
              <a:rPr lang="en-IN" sz="2800" b="1" dirty="0" err="1" smtClean="0">
                <a:latin typeface="Times New Roman" pitchFamily="18" charset="0"/>
                <a:cs typeface="Times New Roman" pitchFamily="18" charset="0"/>
              </a:rPr>
              <a:t>x.split</a:t>
            </a:r>
            <a:r>
              <a:rPr lang="en-IN" sz="2800" b="1" dirty="0" smtClean="0">
                <a:latin typeface="Times New Roman" pitchFamily="18" charset="0"/>
                <a:cs typeface="Times New Roman" pitchFamily="18" charset="0"/>
              </a:rPr>
              <a:t>(" ")[0], x))</a:t>
            </a:r>
            <a:endParaRPr lang="en-IN" sz="2800" dirty="0">
              <a:latin typeface="Times New Roman" pitchFamily="18" charset="0"/>
              <a:cs typeface="Times New Roman"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28670"/>
          </a:xfrm>
        </p:spPr>
        <p:txBody>
          <a:bodyPr>
            <a:normAutofit/>
          </a:bodyPr>
          <a:lstStyle/>
          <a:p>
            <a:r>
              <a:rPr lang="en-IN" sz="4000" dirty="0" smtClean="0">
                <a:latin typeface="Times New Roman" pitchFamily="18" charset="0"/>
                <a:cs typeface="Times New Roman" pitchFamily="18" charset="0"/>
              </a:rPr>
              <a:t>Transformations on Pair RDDs</a:t>
            </a:r>
            <a:endParaRPr lang="en-IN" sz="4000"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nvPr>
        </p:nvGraphicFramePr>
        <p:xfrm>
          <a:off x="214282" y="1357298"/>
          <a:ext cx="8229600" cy="4754880"/>
        </p:xfrm>
        <a:graphic>
          <a:graphicData uri="http://schemas.openxmlformats.org/drawingml/2006/table">
            <a:tbl>
              <a:tblPr firstRow="1" bandRow="1">
                <a:tableStyleId>{5C22544A-7EE6-4342-B048-85BDC9FD1C3A}</a:tableStyleId>
              </a:tblPr>
              <a:tblGrid>
                <a:gridCol w="2071702"/>
                <a:gridCol w="2286016"/>
                <a:gridCol w="2000264"/>
                <a:gridCol w="1871618"/>
              </a:tblGrid>
              <a:tr h="370840">
                <a:tc>
                  <a:txBody>
                    <a:bodyPr/>
                    <a:lstStyle/>
                    <a:p>
                      <a:r>
                        <a:rPr lang="en-IN" sz="1800" b="1" kern="1200" baseline="0" dirty="0" err="1" smtClean="0">
                          <a:solidFill>
                            <a:schemeClr val="lt1"/>
                          </a:solidFill>
                          <a:latin typeface="Times New Roman" pitchFamily="18" charset="0"/>
                          <a:ea typeface="+mn-ea"/>
                          <a:cs typeface="Times New Roman" pitchFamily="18" charset="0"/>
                        </a:rPr>
                        <a:t>reduceByKey</a:t>
                      </a:r>
                      <a:r>
                        <a:rPr lang="en-IN" sz="1800" b="1" kern="1200" baseline="0" dirty="0" smtClean="0">
                          <a:solidFill>
                            <a:schemeClr val="lt1"/>
                          </a:solidFill>
                          <a:latin typeface="Times New Roman" pitchFamily="18" charset="0"/>
                          <a:ea typeface="+mn-ea"/>
                          <a:cs typeface="Times New Roman" pitchFamily="18" charset="0"/>
                        </a:rPr>
                        <a:t>(</a:t>
                      </a:r>
                      <a:r>
                        <a:rPr lang="en-IN" sz="1800" b="1" kern="1200" baseline="0" dirty="0" err="1" smtClean="0">
                          <a:solidFill>
                            <a:schemeClr val="lt1"/>
                          </a:solidFill>
                          <a:latin typeface="Times New Roman" pitchFamily="18" charset="0"/>
                          <a:ea typeface="+mn-ea"/>
                          <a:cs typeface="Times New Roman" pitchFamily="18" charset="0"/>
                        </a:rPr>
                        <a:t>func</a:t>
                      </a:r>
                      <a:r>
                        <a:rPr lang="en-IN" sz="1800" b="1" kern="1200" baseline="0" dirty="0" smtClean="0">
                          <a:solidFill>
                            <a:schemeClr val="lt1"/>
                          </a:solidFill>
                          <a:latin typeface="Times New Roman" pitchFamily="18" charset="0"/>
                          <a:ea typeface="+mn-ea"/>
                          <a:cs typeface="Times New Roman" pitchFamily="18" charset="0"/>
                        </a:rPr>
                        <a:t>)</a:t>
                      </a:r>
                      <a:endParaRPr lang="en-IN" dirty="0">
                        <a:latin typeface="Times New Roman" pitchFamily="18" charset="0"/>
                        <a:cs typeface="Times New Roman" pitchFamily="18" charset="0"/>
                      </a:endParaRPr>
                    </a:p>
                  </a:txBody>
                  <a:tcPr/>
                </a:tc>
                <a:tc>
                  <a:txBody>
                    <a:bodyPr/>
                    <a:lstStyle/>
                    <a:p>
                      <a:r>
                        <a:rPr lang="en-IN" sz="1800" b="1" kern="1200" baseline="0" dirty="0" smtClean="0">
                          <a:solidFill>
                            <a:schemeClr val="lt1"/>
                          </a:solidFill>
                          <a:latin typeface="Times New Roman" pitchFamily="18" charset="0"/>
                          <a:ea typeface="+mn-ea"/>
                          <a:cs typeface="Times New Roman" pitchFamily="18" charset="0"/>
                        </a:rPr>
                        <a:t>Combine values with</a:t>
                      </a:r>
                    </a:p>
                    <a:p>
                      <a:r>
                        <a:rPr lang="en-IN" sz="1800" b="1" kern="1200" baseline="0" dirty="0" smtClean="0">
                          <a:solidFill>
                            <a:schemeClr val="lt1"/>
                          </a:solidFill>
                          <a:latin typeface="Times New Roman" pitchFamily="18" charset="0"/>
                          <a:ea typeface="+mn-ea"/>
                          <a:cs typeface="Times New Roman" pitchFamily="18" charset="0"/>
                        </a:rPr>
                        <a:t>the same key.</a:t>
                      </a:r>
                    </a:p>
                    <a:p>
                      <a:endParaRPr lang="en-IN" dirty="0">
                        <a:latin typeface="Times New Roman" pitchFamily="18" charset="0"/>
                        <a:cs typeface="Times New Roman" pitchFamily="18" charset="0"/>
                      </a:endParaRPr>
                    </a:p>
                  </a:txBody>
                  <a:tcPr/>
                </a:tc>
                <a:tc>
                  <a:txBody>
                    <a:bodyPr/>
                    <a:lstStyle/>
                    <a:p>
                      <a:r>
                        <a:rPr lang="en-IN" sz="1800" b="1" kern="1200" baseline="0" dirty="0" err="1" smtClean="0">
                          <a:solidFill>
                            <a:schemeClr val="lt1"/>
                          </a:solidFill>
                          <a:latin typeface="Times New Roman" pitchFamily="18" charset="0"/>
                          <a:ea typeface="+mn-ea"/>
                          <a:cs typeface="Times New Roman" pitchFamily="18" charset="0"/>
                        </a:rPr>
                        <a:t>rdd.reduceByKey</a:t>
                      </a:r>
                      <a:r>
                        <a:rPr lang="en-IN" sz="1800" b="1" kern="1200" baseline="0" dirty="0" smtClean="0">
                          <a:solidFill>
                            <a:schemeClr val="lt1"/>
                          </a:solidFill>
                          <a:latin typeface="Times New Roman" pitchFamily="18" charset="0"/>
                          <a:ea typeface="+mn-ea"/>
                          <a:cs typeface="Times New Roman" pitchFamily="18" charset="0"/>
                        </a:rPr>
                        <a:t>(</a:t>
                      </a:r>
                    </a:p>
                    <a:p>
                      <a:r>
                        <a:rPr lang="en-IN" sz="1800" b="1" kern="1200" baseline="0" dirty="0" smtClean="0">
                          <a:solidFill>
                            <a:schemeClr val="lt1"/>
                          </a:solidFill>
                          <a:latin typeface="Times New Roman" pitchFamily="18" charset="0"/>
                          <a:ea typeface="+mn-ea"/>
                          <a:cs typeface="Times New Roman" pitchFamily="18" charset="0"/>
                        </a:rPr>
                        <a:t>(x, y) =&gt; x + y)</a:t>
                      </a:r>
                    </a:p>
                    <a:p>
                      <a:endParaRPr lang="en-IN" dirty="0">
                        <a:latin typeface="Times New Roman" pitchFamily="18" charset="0"/>
                        <a:cs typeface="Times New Roman" pitchFamily="18" charset="0"/>
                      </a:endParaRPr>
                    </a:p>
                  </a:txBody>
                  <a:tcPr/>
                </a:tc>
                <a:tc>
                  <a:txBody>
                    <a:bodyPr/>
                    <a:lstStyle/>
                    <a:p>
                      <a:r>
                        <a:rPr lang="en-IN" sz="1800" b="1" kern="1200" baseline="0" dirty="0" smtClean="0">
                          <a:solidFill>
                            <a:schemeClr val="lt1"/>
                          </a:solidFill>
                          <a:latin typeface="Times New Roman" pitchFamily="18" charset="0"/>
                          <a:ea typeface="+mn-ea"/>
                          <a:cs typeface="Times New Roman" pitchFamily="18" charset="0"/>
                        </a:rPr>
                        <a:t>{(1,2), (3,10)}</a:t>
                      </a:r>
                      <a:endParaRPr lang="en-IN" dirty="0">
                        <a:latin typeface="Times New Roman" pitchFamily="18" charset="0"/>
                        <a:cs typeface="Times New Roman" pitchFamily="18" charset="0"/>
                      </a:endParaRPr>
                    </a:p>
                  </a:txBody>
                  <a:tcPr/>
                </a:tc>
              </a:tr>
              <a:tr h="370840">
                <a:tc>
                  <a:txBody>
                    <a:bodyPr/>
                    <a:lstStyle/>
                    <a:p>
                      <a:r>
                        <a:rPr lang="en-IN" sz="1800" kern="1200" baseline="0" dirty="0" err="1" smtClean="0">
                          <a:solidFill>
                            <a:schemeClr val="dk1"/>
                          </a:solidFill>
                          <a:latin typeface="Times New Roman" pitchFamily="18" charset="0"/>
                          <a:ea typeface="+mn-ea"/>
                          <a:cs typeface="Times New Roman" pitchFamily="18" charset="0"/>
                        </a:rPr>
                        <a:t>groupByKey</a:t>
                      </a:r>
                      <a:r>
                        <a:rPr lang="en-IN" sz="1800" kern="1200" baseline="0" dirty="0" smtClean="0">
                          <a:solidFill>
                            <a:schemeClr val="dk1"/>
                          </a:solidFill>
                          <a:latin typeface="Times New Roman" pitchFamily="18" charset="0"/>
                          <a:ea typeface="+mn-ea"/>
                          <a:cs typeface="Times New Roman" pitchFamily="18" charset="0"/>
                        </a:rPr>
                        <a:t>()</a:t>
                      </a:r>
                      <a:endParaRPr lang="en-IN" dirty="0">
                        <a:latin typeface="Times New Roman" pitchFamily="18" charset="0"/>
                        <a:cs typeface="Times New Roman" pitchFamily="18" charset="0"/>
                      </a:endParaRPr>
                    </a:p>
                  </a:txBody>
                  <a:tcPr/>
                </a:tc>
                <a:tc>
                  <a:txBody>
                    <a:bodyPr/>
                    <a:lstStyle/>
                    <a:p>
                      <a:r>
                        <a:rPr lang="en-IN" sz="1800" kern="1200" baseline="0" dirty="0" smtClean="0">
                          <a:solidFill>
                            <a:schemeClr val="dk1"/>
                          </a:solidFill>
                          <a:latin typeface="Times New Roman" pitchFamily="18" charset="0"/>
                          <a:ea typeface="+mn-ea"/>
                          <a:cs typeface="Times New Roman" pitchFamily="18" charset="0"/>
                        </a:rPr>
                        <a:t>Group values with the</a:t>
                      </a:r>
                    </a:p>
                    <a:p>
                      <a:r>
                        <a:rPr lang="en-IN" sz="1800" kern="1200" baseline="0" dirty="0" smtClean="0">
                          <a:solidFill>
                            <a:schemeClr val="dk1"/>
                          </a:solidFill>
                          <a:latin typeface="Times New Roman" pitchFamily="18" charset="0"/>
                          <a:ea typeface="+mn-ea"/>
                          <a:cs typeface="Times New Roman" pitchFamily="18" charset="0"/>
                        </a:rPr>
                        <a:t>same key.</a:t>
                      </a:r>
                    </a:p>
                    <a:p>
                      <a:endParaRPr lang="en-IN" dirty="0">
                        <a:latin typeface="Times New Roman" pitchFamily="18" charset="0"/>
                        <a:cs typeface="Times New Roman" pitchFamily="18" charset="0"/>
                      </a:endParaRPr>
                    </a:p>
                  </a:txBody>
                  <a:tcPr/>
                </a:tc>
                <a:tc>
                  <a:txBody>
                    <a:bodyPr/>
                    <a:lstStyle/>
                    <a:p>
                      <a:r>
                        <a:rPr lang="en-IN" sz="1800" kern="1200" baseline="0" dirty="0" err="1" smtClean="0">
                          <a:solidFill>
                            <a:schemeClr val="dk1"/>
                          </a:solidFill>
                          <a:latin typeface="Times New Roman" pitchFamily="18" charset="0"/>
                          <a:ea typeface="+mn-ea"/>
                          <a:cs typeface="Times New Roman" pitchFamily="18" charset="0"/>
                        </a:rPr>
                        <a:t>rdd.groupByKey</a:t>
                      </a:r>
                      <a:r>
                        <a:rPr lang="en-IN" sz="1800" kern="1200" baseline="0" dirty="0" smtClean="0">
                          <a:solidFill>
                            <a:schemeClr val="dk1"/>
                          </a:solidFill>
                          <a:latin typeface="Times New Roman" pitchFamily="18" charset="0"/>
                          <a:ea typeface="+mn-ea"/>
                          <a:cs typeface="Times New Roman" pitchFamily="18" charset="0"/>
                        </a:rPr>
                        <a:t>()</a:t>
                      </a:r>
                      <a:endParaRPr lang="en-IN" dirty="0">
                        <a:latin typeface="Times New Roman" pitchFamily="18" charset="0"/>
                        <a:cs typeface="Times New Roman" pitchFamily="18" charset="0"/>
                      </a:endParaRPr>
                    </a:p>
                  </a:txBody>
                  <a:tcPr/>
                </a:tc>
                <a:tc>
                  <a:txBody>
                    <a:bodyPr/>
                    <a:lstStyle/>
                    <a:p>
                      <a:r>
                        <a:rPr lang="en-IN" sz="1800" kern="1200" baseline="0" dirty="0" smtClean="0">
                          <a:solidFill>
                            <a:schemeClr val="dk1"/>
                          </a:solidFill>
                          <a:latin typeface="Times New Roman" pitchFamily="18" charset="0"/>
                          <a:ea typeface="+mn-ea"/>
                          <a:cs typeface="Times New Roman" pitchFamily="18" charset="0"/>
                        </a:rPr>
                        <a:t>{(1,[2]),(3, [4,6])}</a:t>
                      </a:r>
                      <a:endParaRPr lang="en-IN" dirty="0" smtClean="0">
                        <a:latin typeface="Times New Roman" pitchFamily="18" charset="0"/>
                        <a:cs typeface="Times New Roman" pitchFamily="18" charset="0"/>
                      </a:endParaRPr>
                    </a:p>
                    <a:p>
                      <a:endParaRPr lang="en-IN" dirty="0" smtClean="0">
                        <a:latin typeface="Times New Roman" pitchFamily="18" charset="0"/>
                        <a:cs typeface="Times New Roman" pitchFamily="18" charset="0"/>
                      </a:endParaRPr>
                    </a:p>
                    <a:p>
                      <a:endParaRPr lang="en-IN" dirty="0">
                        <a:latin typeface="Times New Roman" pitchFamily="18" charset="0"/>
                        <a:cs typeface="Times New Roman" pitchFamily="18" charset="0"/>
                      </a:endParaRPr>
                    </a:p>
                  </a:txBody>
                  <a:tcPr/>
                </a:tc>
              </a:tr>
              <a:tr h="370840">
                <a:tc>
                  <a:txBody>
                    <a:bodyPr/>
                    <a:lstStyle/>
                    <a:p>
                      <a:r>
                        <a:rPr lang="en-IN" sz="1800" kern="1200" baseline="0" dirty="0" err="1" smtClean="0">
                          <a:solidFill>
                            <a:schemeClr val="dk1"/>
                          </a:solidFill>
                          <a:latin typeface="Times New Roman" pitchFamily="18" charset="0"/>
                          <a:ea typeface="+mn-ea"/>
                          <a:cs typeface="Times New Roman" pitchFamily="18" charset="0"/>
                        </a:rPr>
                        <a:t>combineBy</a:t>
                      </a:r>
                      <a:endParaRPr lang="en-IN" sz="1800" kern="1200" baseline="0" dirty="0" smtClean="0">
                        <a:solidFill>
                          <a:schemeClr val="dk1"/>
                        </a:solidFill>
                        <a:latin typeface="Times New Roman" pitchFamily="18" charset="0"/>
                        <a:ea typeface="+mn-ea"/>
                        <a:cs typeface="Times New Roman" pitchFamily="18" charset="0"/>
                      </a:endParaRPr>
                    </a:p>
                    <a:p>
                      <a:r>
                        <a:rPr lang="en-IN" sz="1800" kern="1200" baseline="0" dirty="0" smtClean="0">
                          <a:solidFill>
                            <a:schemeClr val="dk1"/>
                          </a:solidFill>
                          <a:latin typeface="Times New Roman" pitchFamily="18" charset="0"/>
                          <a:ea typeface="+mn-ea"/>
                          <a:cs typeface="Times New Roman" pitchFamily="18" charset="0"/>
                        </a:rPr>
                        <a:t>Key(</a:t>
                      </a:r>
                      <a:r>
                        <a:rPr lang="en-IN" sz="1800" kern="1200" baseline="0" dirty="0" err="1" smtClean="0">
                          <a:solidFill>
                            <a:schemeClr val="dk1"/>
                          </a:solidFill>
                          <a:latin typeface="Times New Roman" pitchFamily="18" charset="0"/>
                          <a:ea typeface="+mn-ea"/>
                          <a:cs typeface="Times New Roman" pitchFamily="18" charset="0"/>
                        </a:rPr>
                        <a:t>createCombiner</a:t>
                      </a:r>
                      <a:r>
                        <a:rPr lang="en-IN" sz="1800" kern="1200" baseline="0" dirty="0" smtClean="0">
                          <a:solidFill>
                            <a:schemeClr val="dk1"/>
                          </a:solidFill>
                          <a:latin typeface="Times New Roman" pitchFamily="18" charset="0"/>
                          <a:ea typeface="+mn-ea"/>
                          <a:cs typeface="Times New Roman" pitchFamily="18" charset="0"/>
                        </a:rPr>
                        <a:t>, </a:t>
                      </a:r>
                      <a:r>
                        <a:rPr lang="en-IN" sz="1800" kern="1200" baseline="0" dirty="0" err="1" smtClean="0">
                          <a:solidFill>
                            <a:schemeClr val="dk1"/>
                          </a:solidFill>
                          <a:latin typeface="Times New Roman" pitchFamily="18" charset="0"/>
                          <a:ea typeface="+mn-ea"/>
                          <a:cs typeface="Times New Roman" pitchFamily="18" charset="0"/>
                        </a:rPr>
                        <a:t>mergeValue</a:t>
                      </a:r>
                      <a:r>
                        <a:rPr lang="en-IN" sz="1800" kern="1200" baseline="0" dirty="0" smtClean="0">
                          <a:solidFill>
                            <a:schemeClr val="dk1"/>
                          </a:solidFill>
                          <a:latin typeface="Times New Roman" pitchFamily="18" charset="0"/>
                          <a:ea typeface="+mn-ea"/>
                          <a:cs typeface="Times New Roman" pitchFamily="18" charset="0"/>
                        </a:rPr>
                        <a:t>,</a:t>
                      </a:r>
                    </a:p>
                    <a:p>
                      <a:r>
                        <a:rPr lang="en-IN" sz="1800" kern="1200" baseline="0" dirty="0" err="1" smtClean="0">
                          <a:solidFill>
                            <a:schemeClr val="dk1"/>
                          </a:solidFill>
                          <a:latin typeface="Times New Roman" pitchFamily="18" charset="0"/>
                          <a:ea typeface="+mn-ea"/>
                          <a:cs typeface="Times New Roman" pitchFamily="18" charset="0"/>
                        </a:rPr>
                        <a:t>mergeCombiners</a:t>
                      </a:r>
                      <a:r>
                        <a:rPr lang="en-IN" sz="1800" kern="1200" baseline="0" dirty="0" smtClean="0">
                          <a:solidFill>
                            <a:schemeClr val="dk1"/>
                          </a:solidFill>
                          <a:latin typeface="Times New Roman" pitchFamily="18" charset="0"/>
                          <a:ea typeface="+mn-ea"/>
                          <a:cs typeface="Times New Roman" pitchFamily="18" charset="0"/>
                        </a:rPr>
                        <a:t>,</a:t>
                      </a:r>
                    </a:p>
                    <a:p>
                      <a:r>
                        <a:rPr lang="en-IN" sz="1800" kern="1200" baseline="0" dirty="0" err="1" smtClean="0">
                          <a:solidFill>
                            <a:schemeClr val="dk1"/>
                          </a:solidFill>
                          <a:latin typeface="Times New Roman" pitchFamily="18" charset="0"/>
                          <a:ea typeface="+mn-ea"/>
                          <a:cs typeface="Times New Roman" pitchFamily="18" charset="0"/>
                        </a:rPr>
                        <a:t>partitioner</a:t>
                      </a:r>
                      <a:r>
                        <a:rPr lang="en-IN" sz="1800" kern="1200" baseline="0" dirty="0" smtClean="0">
                          <a:solidFill>
                            <a:schemeClr val="dk1"/>
                          </a:solidFill>
                          <a:latin typeface="Times New Roman" pitchFamily="18" charset="0"/>
                          <a:ea typeface="+mn-ea"/>
                          <a:cs typeface="Times New Roman" pitchFamily="18" charset="0"/>
                        </a:rPr>
                        <a:t>)</a:t>
                      </a:r>
                    </a:p>
                  </a:txBody>
                  <a:tcPr/>
                </a:tc>
                <a:tc>
                  <a:txBody>
                    <a:bodyPr/>
                    <a:lstStyle/>
                    <a:p>
                      <a:r>
                        <a:rPr lang="en-IN" sz="1800" kern="1200" baseline="0" dirty="0" smtClean="0">
                          <a:solidFill>
                            <a:schemeClr val="dk1"/>
                          </a:solidFill>
                          <a:latin typeface="Times New Roman" pitchFamily="18" charset="0"/>
                          <a:ea typeface="+mn-ea"/>
                          <a:cs typeface="Times New Roman" pitchFamily="18" charset="0"/>
                        </a:rPr>
                        <a:t>Combine values with</a:t>
                      </a:r>
                    </a:p>
                    <a:p>
                      <a:r>
                        <a:rPr lang="en-IN" sz="1800" kern="1200" baseline="0" dirty="0" smtClean="0">
                          <a:solidFill>
                            <a:schemeClr val="dk1"/>
                          </a:solidFill>
                          <a:latin typeface="Times New Roman" pitchFamily="18" charset="0"/>
                          <a:ea typeface="+mn-ea"/>
                          <a:cs typeface="Times New Roman" pitchFamily="18" charset="0"/>
                        </a:rPr>
                        <a:t>the same key using a</a:t>
                      </a:r>
                    </a:p>
                    <a:p>
                      <a:r>
                        <a:rPr lang="en-IN" sz="1800" kern="1200" baseline="0" dirty="0" smtClean="0">
                          <a:solidFill>
                            <a:schemeClr val="dk1"/>
                          </a:solidFill>
                          <a:latin typeface="Times New Roman" pitchFamily="18" charset="0"/>
                          <a:ea typeface="+mn-ea"/>
                          <a:cs typeface="Times New Roman" pitchFamily="18" charset="0"/>
                        </a:rPr>
                        <a:t>different result type.</a:t>
                      </a:r>
                    </a:p>
                    <a:p>
                      <a:endParaRPr lang="en-IN" dirty="0">
                        <a:latin typeface="Times New Roman" pitchFamily="18" charset="0"/>
                        <a:cs typeface="Times New Roman" pitchFamily="18" charset="0"/>
                      </a:endParaRPr>
                    </a:p>
                  </a:txBody>
                  <a:tcPr/>
                </a:tc>
                <a:tc>
                  <a:txBody>
                    <a:bodyPr/>
                    <a:lstStyle/>
                    <a:p>
                      <a:endParaRPr lang="en-IN" dirty="0">
                        <a:latin typeface="Times New Roman" pitchFamily="18" charset="0"/>
                        <a:cs typeface="Times New Roman" pitchFamily="18" charset="0"/>
                      </a:endParaRPr>
                    </a:p>
                  </a:txBody>
                  <a:tcPr/>
                </a:tc>
                <a:tc>
                  <a:txBody>
                    <a:bodyPr/>
                    <a:lstStyle/>
                    <a:p>
                      <a:endParaRPr lang="en-IN" dirty="0">
                        <a:latin typeface="Times New Roman" pitchFamily="18" charset="0"/>
                        <a:cs typeface="Times New Roman" pitchFamily="18" charset="0"/>
                      </a:endParaRPr>
                    </a:p>
                  </a:txBody>
                  <a:tcPr/>
                </a:tc>
              </a:tr>
              <a:tr h="370840">
                <a:tc>
                  <a:txBody>
                    <a:bodyPr/>
                    <a:lstStyle/>
                    <a:p>
                      <a:r>
                        <a:rPr lang="en-IN" sz="1800" kern="1200" baseline="0" dirty="0" err="1" smtClean="0">
                          <a:solidFill>
                            <a:schemeClr val="dk1"/>
                          </a:solidFill>
                          <a:latin typeface="Times New Roman" pitchFamily="18" charset="0"/>
                          <a:ea typeface="+mn-ea"/>
                          <a:cs typeface="Times New Roman" pitchFamily="18" charset="0"/>
                        </a:rPr>
                        <a:t>mapValues</a:t>
                      </a:r>
                      <a:r>
                        <a:rPr lang="en-IN" sz="1800" kern="1200" baseline="0" dirty="0" smtClean="0">
                          <a:solidFill>
                            <a:schemeClr val="dk1"/>
                          </a:solidFill>
                          <a:latin typeface="Times New Roman" pitchFamily="18" charset="0"/>
                          <a:ea typeface="+mn-ea"/>
                          <a:cs typeface="Times New Roman" pitchFamily="18" charset="0"/>
                        </a:rPr>
                        <a:t>(</a:t>
                      </a:r>
                      <a:r>
                        <a:rPr lang="en-IN" sz="1800" kern="1200" baseline="0" dirty="0" err="1" smtClean="0">
                          <a:solidFill>
                            <a:schemeClr val="dk1"/>
                          </a:solidFill>
                          <a:latin typeface="Times New Roman" pitchFamily="18" charset="0"/>
                          <a:ea typeface="+mn-ea"/>
                          <a:cs typeface="Times New Roman" pitchFamily="18" charset="0"/>
                        </a:rPr>
                        <a:t>func</a:t>
                      </a:r>
                      <a:r>
                        <a:rPr lang="en-IN" sz="1800" kern="1200" baseline="0" dirty="0" smtClean="0">
                          <a:solidFill>
                            <a:schemeClr val="dk1"/>
                          </a:solidFill>
                          <a:latin typeface="Times New Roman" pitchFamily="18" charset="0"/>
                          <a:ea typeface="+mn-ea"/>
                          <a:cs typeface="Times New Roman" pitchFamily="18" charset="0"/>
                        </a:rPr>
                        <a:t>)</a:t>
                      </a:r>
                    </a:p>
                  </a:txBody>
                  <a:tcPr/>
                </a:tc>
                <a:tc>
                  <a:txBody>
                    <a:bodyPr/>
                    <a:lstStyle/>
                    <a:p>
                      <a:r>
                        <a:rPr lang="en-IN" sz="1800" kern="1200" baseline="0" dirty="0" smtClean="0">
                          <a:solidFill>
                            <a:schemeClr val="dk1"/>
                          </a:solidFill>
                          <a:latin typeface="Times New Roman" pitchFamily="18" charset="0"/>
                          <a:ea typeface="+mn-ea"/>
                          <a:cs typeface="Times New Roman" pitchFamily="18" charset="0"/>
                        </a:rPr>
                        <a:t>Apply a function to</a:t>
                      </a:r>
                    </a:p>
                    <a:p>
                      <a:r>
                        <a:rPr lang="en-IN" sz="1800" kern="1200" baseline="0" dirty="0" smtClean="0">
                          <a:solidFill>
                            <a:schemeClr val="dk1"/>
                          </a:solidFill>
                          <a:latin typeface="Times New Roman" pitchFamily="18" charset="0"/>
                          <a:ea typeface="+mn-ea"/>
                          <a:cs typeface="Times New Roman" pitchFamily="18" charset="0"/>
                        </a:rPr>
                        <a:t>each value of a pair</a:t>
                      </a:r>
                    </a:p>
                    <a:p>
                      <a:r>
                        <a:rPr lang="en-IN" sz="1800" kern="1200" baseline="0" dirty="0" smtClean="0">
                          <a:solidFill>
                            <a:schemeClr val="dk1"/>
                          </a:solidFill>
                          <a:latin typeface="Times New Roman" pitchFamily="18" charset="0"/>
                          <a:ea typeface="+mn-ea"/>
                          <a:cs typeface="Times New Roman" pitchFamily="18" charset="0"/>
                        </a:rPr>
                        <a:t>RDD without</a:t>
                      </a:r>
                    </a:p>
                    <a:p>
                      <a:r>
                        <a:rPr lang="en-IN" sz="1800" kern="1200" baseline="0" dirty="0" smtClean="0">
                          <a:solidFill>
                            <a:schemeClr val="dk1"/>
                          </a:solidFill>
                          <a:latin typeface="Times New Roman" pitchFamily="18" charset="0"/>
                          <a:ea typeface="+mn-ea"/>
                          <a:cs typeface="Times New Roman" pitchFamily="18" charset="0"/>
                        </a:rPr>
                        <a:t>changing the key.</a:t>
                      </a:r>
                    </a:p>
                    <a:p>
                      <a:endParaRPr lang="en-IN" dirty="0">
                        <a:latin typeface="Times New Roman" pitchFamily="18" charset="0"/>
                        <a:cs typeface="Times New Roman" pitchFamily="18" charset="0"/>
                      </a:endParaRPr>
                    </a:p>
                  </a:txBody>
                  <a:tcPr/>
                </a:tc>
                <a:tc>
                  <a:txBody>
                    <a:bodyPr/>
                    <a:lstStyle/>
                    <a:p>
                      <a:r>
                        <a:rPr lang="en-IN" sz="1800" kern="1200" baseline="0" dirty="0" err="1" smtClean="0">
                          <a:solidFill>
                            <a:schemeClr val="dk1"/>
                          </a:solidFill>
                          <a:latin typeface="Times New Roman" pitchFamily="18" charset="0"/>
                          <a:ea typeface="+mn-ea"/>
                          <a:cs typeface="Times New Roman" pitchFamily="18" charset="0"/>
                        </a:rPr>
                        <a:t>rdd.mapValues</a:t>
                      </a:r>
                      <a:r>
                        <a:rPr lang="en-IN" sz="1800" kern="1200" baseline="0" dirty="0" smtClean="0">
                          <a:solidFill>
                            <a:schemeClr val="dk1"/>
                          </a:solidFill>
                          <a:latin typeface="Times New Roman" pitchFamily="18" charset="0"/>
                          <a:ea typeface="+mn-ea"/>
                          <a:cs typeface="Times New Roman" pitchFamily="18" charset="0"/>
                        </a:rPr>
                        <a:t>(x =&gt; x+1)</a:t>
                      </a:r>
                      <a:endParaRPr lang="en-IN" dirty="0">
                        <a:latin typeface="Times New Roman" pitchFamily="18" charset="0"/>
                        <a:cs typeface="Times New Roman" pitchFamily="18" charset="0"/>
                      </a:endParaRPr>
                    </a:p>
                  </a:txBody>
                  <a:tcPr/>
                </a:tc>
                <a:tc>
                  <a:txBody>
                    <a:bodyPr/>
                    <a:lstStyle/>
                    <a:p>
                      <a:r>
                        <a:rPr lang="en-IN" sz="1800" kern="1200" baseline="0" dirty="0" smtClean="0">
                          <a:solidFill>
                            <a:schemeClr val="dk1"/>
                          </a:solidFill>
                          <a:latin typeface="Times New Roman" pitchFamily="18" charset="0"/>
                          <a:ea typeface="+mn-ea"/>
                          <a:cs typeface="Times New Roman" pitchFamily="18" charset="0"/>
                        </a:rPr>
                        <a:t>{(1,3), (3,5), (3, 7)}</a:t>
                      </a:r>
                    </a:p>
                    <a:p>
                      <a:endParaRPr lang="en-IN" dirty="0">
                        <a:latin typeface="Times New Roman" pitchFamily="18" charset="0"/>
                        <a:cs typeface="Times New Roman" pitchFamily="18" charset="0"/>
                      </a:endParaRPr>
                    </a:p>
                  </a:txBody>
                  <a:tcPr/>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594"/>
          </a:xfrm>
        </p:spPr>
        <p:txBody>
          <a:bodyPr>
            <a:noAutofit/>
          </a:bodyPr>
          <a:lstStyle/>
          <a:p>
            <a:r>
              <a:rPr lang="en-US" sz="3800" dirty="0" smtClean="0">
                <a:latin typeface="Times New Roman" pitchFamily="18" charset="0"/>
                <a:cs typeface="Times New Roman" pitchFamily="18" charset="0"/>
              </a:rPr>
              <a:t>Transformation on pair RDDs</a:t>
            </a:r>
            <a:endParaRPr lang="en-IN" sz="38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endParaRPr lang="en-IN"/>
          </a:p>
        </p:txBody>
      </p:sp>
      <p:pic>
        <p:nvPicPr>
          <p:cNvPr id="3074" name="Picture 2"/>
          <p:cNvPicPr>
            <a:picLocks noChangeAspect="1" noChangeArrowheads="1"/>
          </p:cNvPicPr>
          <p:nvPr/>
        </p:nvPicPr>
        <p:blipFill>
          <a:blip r:embed="rId2"/>
          <a:srcRect/>
          <a:stretch>
            <a:fillRect/>
          </a:stretch>
        </p:blipFill>
        <p:spPr bwMode="auto">
          <a:xfrm>
            <a:off x="285720" y="785794"/>
            <a:ext cx="8572560" cy="5857916"/>
          </a:xfrm>
          <a:prstGeom prst="rect">
            <a:avLst/>
          </a:prstGeom>
          <a:noFill/>
          <a:ln w="9525">
            <a:no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Actions on pair RDDs</a:t>
            </a:r>
            <a:endParaRPr lang="en-IN" dirty="0">
              <a:latin typeface="Times New Roman" pitchFamily="18" charset="0"/>
              <a:cs typeface="Times New Roman" pitchFamily="18" charset="0"/>
            </a:endParaRPr>
          </a:p>
        </p:txBody>
      </p:sp>
      <p:pic>
        <p:nvPicPr>
          <p:cNvPr id="4098" name="Picture 2"/>
          <p:cNvPicPr>
            <a:picLocks noGrp="1" noChangeAspect="1" noChangeArrowheads="1"/>
          </p:cNvPicPr>
          <p:nvPr>
            <p:ph idx="1"/>
          </p:nvPr>
        </p:nvPicPr>
        <p:blipFill>
          <a:blip r:embed="rId2"/>
          <a:srcRect/>
          <a:stretch>
            <a:fillRect/>
          </a:stretch>
        </p:blipFill>
        <p:spPr bwMode="auto">
          <a:xfrm>
            <a:off x="357158" y="1643050"/>
            <a:ext cx="8072494" cy="500066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Spark</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71546"/>
            <a:ext cx="8229600" cy="5054617"/>
          </a:xfrm>
        </p:spPr>
        <p:txBody>
          <a:bodyPr>
            <a:normAutofit/>
          </a:bodyPr>
          <a:lstStyle/>
          <a:p>
            <a:pPr algn="just"/>
            <a:endParaRPr lang="en-IN" dirty="0" smtClean="0"/>
          </a:p>
          <a:p>
            <a:pPr algn="just"/>
            <a:r>
              <a:rPr lang="en-IN" sz="2600" dirty="0" smtClean="0">
                <a:latin typeface="Times New Roman" pitchFamily="18" charset="0"/>
                <a:cs typeface="Times New Roman" pitchFamily="18" charset="0"/>
              </a:rPr>
              <a:t>At </a:t>
            </a:r>
            <a:r>
              <a:rPr lang="en-IN" sz="2600" dirty="0">
                <a:latin typeface="Times New Roman" pitchFamily="18" charset="0"/>
                <a:cs typeface="Times New Roman" pitchFamily="18" charset="0"/>
              </a:rPr>
              <a:t>its core, </a:t>
            </a:r>
            <a:r>
              <a:rPr lang="en-IN" sz="2600" dirty="0" smtClean="0">
                <a:latin typeface="Times New Roman" pitchFamily="18" charset="0"/>
                <a:cs typeface="Times New Roman" pitchFamily="18" charset="0"/>
              </a:rPr>
              <a:t>Spark is </a:t>
            </a:r>
            <a:r>
              <a:rPr lang="en-IN" sz="2600" dirty="0">
                <a:latin typeface="Times New Roman" pitchFamily="18" charset="0"/>
                <a:cs typeface="Times New Roman" pitchFamily="18" charset="0"/>
              </a:rPr>
              <a:t>a “computational engine” that is responsible for scheduling, distributing, and </a:t>
            </a:r>
            <a:r>
              <a:rPr lang="en-IN" sz="2600" dirty="0" smtClean="0">
                <a:latin typeface="Times New Roman" pitchFamily="18" charset="0"/>
                <a:cs typeface="Times New Roman" pitchFamily="18" charset="0"/>
              </a:rPr>
              <a:t>monitoring applications </a:t>
            </a:r>
            <a:r>
              <a:rPr lang="en-IN" sz="2600" dirty="0">
                <a:latin typeface="Times New Roman" pitchFamily="18" charset="0"/>
                <a:cs typeface="Times New Roman" pitchFamily="18" charset="0"/>
              </a:rPr>
              <a:t>consisting of many computational tasks across many </a:t>
            </a:r>
            <a:r>
              <a:rPr lang="en-IN" sz="2600" dirty="0" smtClean="0">
                <a:latin typeface="Times New Roman" pitchFamily="18" charset="0"/>
                <a:cs typeface="Times New Roman" pitchFamily="18" charset="0"/>
              </a:rPr>
              <a:t>worker machines</a:t>
            </a:r>
            <a:r>
              <a:rPr lang="en-IN" sz="2600" dirty="0">
                <a:latin typeface="Times New Roman" pitchFamily="18" charset="0"/>
                <a:cs typeface="Times New Roman" pitchFamily="18" charset="0"/>
              </a:rPr>
              <a:t>, or a computing cluster</a:t>
            </a:r>
            <a:r>
              <a:rPr lang="en-IN" sz="2600" i="1" dirty="0">
                <a:latin typeface="Times New Roman" pitchFamily="18" charset="0"/>
                <a:cs typeface="Times New Roman" pitchFamily="18" charset="0"/>
              </a:rPr>
              <a:t>. </a:t>
            </a:r>
            <a:endParaRPr lang="en-IN" sz="2600" i="1" dirty="0" smtClean="0">
              <a:latin typeface="Times New Roman" pitchFamily="18" charset="0"/>
              <a:cs typeface="Times New Roman" pitchFamily="18" charset="0"/>
            </a:endParaRPr>
          </a:p>
          <a:p>
            <a:pPr algn="just"/>
            <a:r>
              <a:rPr lang="en-IN" sz="2600" dirty="0" smtClean="0">
                <a:latin typeface="Times New Roman" pitchFamily="18" charset="0"/>
                <a:cs typeface="Times New Roman" pitchFamily="18" charset="0"/>
              </a:rPr>
              <a:t>Because </a:t>
            </a:r>
            <a:r>
              <a:rPr lang="en-IN" sz="2600" dirty="0">
                <a:latin typeface="Times New Roman" pitchFamily="18" charset="0"/>
                <a:cs typeface="Times New Roman" pitchFamily="18" charset="0"/>
              </a:rPr>
              <a:t>the core engine of Spark is both fast </a:t>
            </a:r>
            <a:r>
              <a:rPr lang="en-IN" sz="2600" dirty="0" smtClean="0">
                <a:latin typeface="Times New Roman" pitchFamily="18" charset="0"/>
                <a:cs typeface="Times New Roman" pitchFamily="18" charset="0"/>
              </a:rPr>
              <a:t>and general-purpose</a:t>
            </a:r>
            <a:r>
              <a:rPr lang="en-IN" sz="2600" dirty="0">
                <a:latin typeface="Times New Roman" pitchFamily="18" charset="0"/>
                <a:cs typeface="Times New Roman" pitchFamily="18" charset="0"/>
              </a:rPr>
              <a:t>, it powers multiple higher-level components specialized for </a:t>
            </a:r>
            <a:r>
              <a:rPr lang="en-IN" sz="2600" dirty="0" smtClean="0">
                <a:latin typeface="Times New Roman" pitchFamily="18" charset="0"/>
                <a:cs typeface="Times New Roman" pitchFamily="18" charset="0"/>
              </a:rPr>
              <a:t>various workloads</a:t>
            </a:r>
            <a:r>
              <a:rPr lang="en-IN" sz="2600" dirty="0">
                <a:latin typeface="Times New Roman" pitchFamily="18" charset="0"/>
                <a:cs typeface="Times New Roman" pitchFamily="18" charset="0"/>
              </a:rPr>
              <a:t>, such as SQL or machine learning. These components are designed </a:t>
            </a:r>
            <a:r>
              <a:rPr lang="en-IN" sz="2600" dirty="0" smtClean="0">
                <a:latin typeface="Times New Roman" pitchFamily="18" charset="0"/>
                <a:cs typeface="Times New Roman" pitchFamily="18" charset="0"/>
              </a:rPr>
              <a:t>to interoperate </a:t>
            </a:r>
            <a:r>
              <a:rPr lang="en-IN" sz="2600" dirty="0">
                <a:latin typeface="Times New Roman" pitchFamily="18" charset="0"/>
                <a:cs typeface="Times New Roman" pitchFamily="18" charset="0"/>
              </a:rPr>
              <a:t>closely, letting you combine them like libraries in a software project.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latin typeface="Times New Roman" pitchFamily="18" charset="0"/>
                <a:cs typeface="Times New Roman" pitchFamily="18" charset="0"/>
              </a:rPr>
              <a:t>Spark Core</a:t>
            </a:r>
            <a:endParaRPr lang="en-IN" sz="40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0000" lnSpcReduction="20000"/>
          </a:bodyPr>
          <a:lstStyle/>
          <a:p>
            <a:pPr algn="just"/>
            <a:r>
              <a:rPr lang="en-IN" sz="3400" dirty="0" smtClean="0">
                <a:latin typeface="Times New Roman" pitchFamily="18" charset="0"/>
                <a:cs typeface="Times New Roman" pitchFamily="18" charset="0"/>
              </a:rPr>
              <a:t>Spark </a:t>
            </a:r>
            <a:r>
              <a:rPr lang="en-IN" sz="3400" dirty="0">
                <a:latin typeface="Times New Roman" pitchFamily="18" charset="0"/>
                <a:cs typeface="Times New Roman" pitchFamily="18" charset="0"/>
              </a:rPr>
              <a:t>Core contains the basic functionality of Spark, including </a:t>
            </a:r>
            <a:endParaRPr lang="en-IN" sz="3400" dirty="0" smtClean="0">
              <a:latin typeface="Times New Roman" pitchFamily="18" charset="0"/>
              <a:cs typeface="Times New Roman" pitchFamily="18" charset="0"/>
            </a:endParaRPr>
          </a:p>
          <a:p>
            <a:pPr algn="just"/>
            <a:r>
              <a:rPr lang="en-IN" sz="3400" dirty="0" smtClean="0">
                <a:latin typeface="Times New Roman" pitchFamily="18" charset="0"/>
                <a:cs typeface="Times New Roman" pitchFamily="18" charset="0"/>
              </a:rPr>
              <a:t>components </a:t>
            </a:r>
            <a:r>
              <a:rPr lang="en-IN" sz="3400" dirty="0">
                <a:latin typeface="Times New Roman" pitchFamily="18" charset="0"/>
                <a:cs typeface="Times New Roman" pitchFamily="18" charset="0"/>
              </a:rPr>
              <a:t>for </a:t>
            </a:r>
            <a:r>
              <a:rPr lang="en-IN" sz="3400" dirty="0" smtClean="0">
                <a:latin typeface="Times New Roman" pitchFamily="18" charset="0"/>
                <a:cs typeface="Times New Roman" pitchFamily="18" charset="0"/>
              </a:rPr>
              <a:t>task scheduling</a:t>
            </a:r>
            <a:r>
              <a:rPr lang="en-IN" sz="3400" dirty="0">
                <a:latin typeface="Times New Roman" pitchFamily="18" charset="0"/>
                <a:cs typeface="Times New Roman" pitchFamily="18" charset="0"/>
              </a:rPr>
              <a:t>, </a:t>
            </a:r>
            <a:endParaRPr lang="en-IN" sz="3400" dirty="0" smtClean="0">
              <a:latin typeface="Times New Roman" pitchFamily="18" charset="0"/>
              <a:cs typeface="Times New Roman" pitchFamily="18" charset="0"/>
            </a:endParaRPr>
          </a:p>
          <a:p>
            <a:pPr algn="just"/>
            <a:r>
              <a:rPr lang="en-IN" sz="3400" dirty="0" smtClean="0">
                <a:latin typeface="Times New Roman" pitchFamily="18" charset="0"/>
                <a:cs typeface="Times New Roman" pitchFamily="18" charset="0"/>
              </a:rPr>
              <a:t>memory </a:t>
            </a:r>
            <a:r>
              <a:rPr lang="en-IN" sz="3400" dirty="0">
                <a:latin typeface="Times New Roman" pitchFamily="18" charset="0"/>
                <a:cs typeface="Times New Roman" pitchFamily="18" charset="0"/>
              </a:rPr>
              <a:t>management, </a:t>
            </a:r>
            <a:endParaRPr lang="en-IN" sz="3400" dirty="0" smtClean="0">
              <a:latin typeface="Times New Roman" pitchFamily="18" charset="0"/>
              <a:cs typeface="Times New Roman" pitchFamily="18" charset="0"/>
            </a:endParaRPr>
          </a:p>
          <a:p>
            <a:pPr algn="just"/>
            <a:r>
              <a:rPr lang="en-IN" sz="3400" dirty="0" smtClean="0">
                <a:latin typeface="Times New Roman" pitchFamily="18" charset="0"/>
                <a:cs typeface="Times New Roman" pitchFamily="18" charset="0"/>
              </a:rPr>
              <a:t>fault </a:t>
            </a:r>
            <a:r>
              <a:rPr lang="en-IN" sz="3400" dirty="0">
                <a:latin typeface="Times New Roman" pitchFamily="18" charset="0"/>
                <a:cs typeface="Times New Roman" pitchFamily="18" charset="0"/>
              </a:rPr>
              <a:t>recovery, </a:t>
            </a:r>
            <a:endParaRPr lang="en-IN" sz="3400" dirty="0" smtClean="0">
              <a:latin typeface="Times New Roman" pitchFamily="18" charset="0"/>
              <a:cs typeface="Times New Roman" pitchFamily="18" charset="0"/>
            </a:endParaRPr>
          </a:p>
          <a:p>
            <a:pPr algn="just"/>
            <a:r>
              <a:rPr lang="en-IN" sz="3400" dirty="0" smtClean="0">
                <a:latin typeface="Times New Roman" pitchFamily="18" charset="0"/>
                <a:cs typeface="Times New Roman" pitchFamily="18" charset="0"/>
              </a:rPr>
              <a:t>interacting </a:t>
            </a:r>
            <a:r>
              <a:rPr lang="en-IN" sz="3400" dirty="0">
                <a:latin typeface="Times New Roman" pitchFamily="18" charset="0"/>
                <a:cs typeface="Times New Roman" pitchFamily="18" charset="0"/>
              </a:rPr>
              <a:t>with storage </a:t>
            </a:r>
            <a:r>
              <a:rPr lang="en-IN" sz="3400" dirty="0" smtClean="0">
                <a:latin typeface="Times New Roman" pitchFamily="18" charset="0"/>
                <a:cs typeface="Times New Roman" pitchFamily="18" charset="0"/>
              </a:rPr>
              <a:t>systems, and </a:t>
            </a:r>
            <a:r>
              <a:rPr lang="en-IN" sz="3400" dirty="0">
                <a:latin typeface="Times New Roman" pitchFamily="18" charset="0"/>
                <a:cs typeface="Times New Roman" pitchFamily="18" charset="0"/>
              </a:rPr>
              <a:t>more. </a:t>
            </a:r>
            <a:endParaRPr lang="en-IN" sz="3400" dirty="0" smtClean="0">
              <a:latin typeface="Times New Roman" pitchFamily="18" charset="0"/>
              <a:cs typeface="Times New Roman" pitchFamily="18" charset="0"/>
            </a:endParaRPr>
          </a:p>
          <a:p>
            <a:pPr algn="just"/>
            <a:r>
              <a:rPr lang="en-IN" sz="3400" dirty="0" smtClean="0">
                <a:latin typeface="Times New Roman" pitchFamily="18" charset="0"/>
                <a:cs typeface="Times New Roman" pitchFamily="18" charset="0"/>
              </a:rPr>
              <a:t>Spark </a:t>
            </a:r>
            <a:r>
              <a:rPr lang="en-IN" sz="3400" dirty="0">
                <a:latin typeface="Times New Roman" pitchFamily="18" charset="0"/>
                <a:cs typeface="Times New Roman" pitchFamily="18" charset="0"/>
              </a:rPr>
              <a:t>Core is also home to the API that defines </a:t>
            </a:r>
            <a:r>
              <a:rPr lang="en-IN" sz="3400" i="1" dirty="0">
                <a:latin typeface="Times New Roman" pitchFamily="18" charset="0"/>
                <a:cs typeface="Times New Roman" pitchFamily="18" charset="0"/>
              </a:rPr>
              <a:t>resilient distributed </a:t>
            </a:r>
            <a:r>
              <a:rPr lang="en-IN" sz="3400" i="1" dirty="0" smtClean="0">
                <a:latin typeface="Times New Roman" pitchFamily="18" charset="0"/>
                <a:cs typeface="Times New Roman" pitchFamily="18" charset="0"/>
              </a:rPr>
              <a:t>datasets </a:t>
            </a:r>
            <a:r>
              <a:rPr lang="en-IN" sz="3400" dirty="0" smtClean="0">
                <a:latin typeface="Times New Roman" pitchFamily="18" charset="0"/>
                <a:cs typeface="Times New Roman" pitchFamily="18" charset="0"/>
              </a:rPr>
              <a:t>(RDDs</a:t>
            </a:r>
            <a:r>
              <a:rPr lang="en-IN" sz="3400" dirty="0">
                <a:latin typeface="Times New Roman" pitchFamily="18" charset="0"/>
                <a:cs typeface="Times New Roman" pitchFamily="18" charset="0"/>
              </a:rPr>
              <a:t>), which are Spark’s main programming abstraction. </a:t>
            </a:r>
            <a:endParaRPr lang="en-IN" sz="3400" dirty="0" smtClean="0">
              <a:latin typeface="Times New Roman" pitchFamily="18" charset="0"/>
              <a:cs typeface="Times New Roman" pitchFamily="18" charset="0"/>
            </a:endParaRPr>
          </a:p>
          <a:p>
            <a:pPr algn="just"/>
            <a:r>
              <a:rPr lang="en-US" sz="3400" dirty="0" smtClean="0">
                <a:latin typeface="Times New Roman" pitchFamily="18" charset="0"/>
                <a:cs typeface="Times New Roman" pitchFamily="18" charset="0"/>
              </a:rPr>
              <a:t>RDDs Resilient Distributed Datasets</a:t>
            </a:r>
            <a:endParaRPr lang="en-IN" sz="3400" dirty="0" smtClean="0">
              <a:latin typeface="Times New Roman" pitchFamily="18" charset="0"/>
              <a:cs typeface="Times New Roman" pitchFamily="18" charset="0"/>
            </a:endParaRPr>
          </a:p>
          <a:p>
            <a:pPr algn="just"/>
            <a:r>
              <a:rPr lang="en-IN" sz="3400" dirty="0" smtClean="0">
                <a:latin typeface="Times New Roman" pitchFamily="18" charset="0"/>
                <a:cs typeface="Times New Roman" pitchFamily="18" charset="0"/>
              </a:rPr>
              <a:t>RDDs </a:t>
            </a:r>
            <a:r>
              <a:rPr lang="en-IN" sz="3400" dirty="0">
                <a:latin typeface="Times New Roman" pitchFamily="18" charset="0"/>
                <a:cs typeface="Times New Roman" pitchFamily="18" charset="0"/>
              </a:rPr>
              <a:t>represent </a:t>
            </a:r>
            <a:r>
              <a:rPr lang="en-IN" sz="3400" dirty="0" smtClean="0">
                <a:latin typeface="Times New Roman" pitchFamily="18" charset="0"/>
                <a:cs typeface="Times New Roman" pitchFamily="18" charset="0"/>
              </a:rPr>
              <a:t>a collection </a:t>
            </a:r>
            <a:r>
              <a:rPr lang="en-IN" sz="3400" dirty="0">
                <a:latin typeface="Times New Roman" pitchFamily="18" charset="0"/>
                <a:cs typeface="Times New Roman" pitchFamily="18" charset="0"/>
              </a:rPr>
              <a:t>of items distributed across many compute nodes that can be </a:t>
            </a:r>
            <a:r>
              <a:rPr lang="en-IN" sz="3400" dirty="0" smtClean="0">
                <a:latin typeface="Times New Roman" pitchFamily="18" charset="0"/>
                <a:cs typeface="Times New Roman" pitchFamily="18" charset="0"/>
              </a:rPr>
              <a:t>manipulated in </a:t>
            </a:r>
            <a:r>
              <a:rPr lang="en-IN" sz="3400" dirty="0">
                <a:latin typeface="Times New Roman" pitchFamily="18" charset="0"/>
                <a:cs typeface="Times New Roman" pitchFamily="18" charset="0"/>
              </a:rPr>
              <a:t>parallel. Spark Core provides many APIs for building and manipulating </a:t>
            </a:r>
            <a:r>
              <a:rPr lang="en-IN" sz="3400" dirty="0" smtClean="0">
                <a:latin typeface="Times New Roman" pitchFamily="18" charset="0"/>
                <a:cs typeface="Times New Roman" pitchFamily="18" charset="0"/>
              </a:rPr>
              <a:t>these collections</a:t>
            </a:r>
            <a:r>
              <a:rPr lang="en-IN" sz="3400" dirty="0">
                <a:latin typeface="Times New Roman" pitchFamily="18" charset="0"/>
                <a:cs typeface="Times New Roman" pitchFamily="18" charset="0"/>
              </a:rPr>
              <a:t>.</a:t>
            </a:r>
          </a:p>
          <a:p>
            <a:endParaRPr lang="en-IN"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Spark SQL</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7500" lnSpcReduction="20000"/>
          </a:bodyPr>
          <a:lstStyle/>
          <a:p>
            <a:r>
              <a:rPr lang="en-IN" sz="3800" dirty="0" smtClean="0">
                <a:latin typeface="Times New Roman" pitchFamily="18" charset="0"/>
                <a:cs typeface="Times New Roman" pitchFamily="18" charset="0"/>
              </a:rPr>
              <a:t> </a:t>
            </a:r>
            <a:r>
              <a:rPr lang="en-IN" sz="3400" dirty="0" smtClean="0">
                <a:latin typeface="Times New Roman" pitchFamily="18" charset="0"/>
                <a:cs typeface="Times New Roman" pitchFamily="18" charset="0"/>
              </a:rPr>
              <a:t>Spark SQL is Spark’s package for working with structured data. </a:t>
            </a:r>
          </a:p>
          <a:p>
            <a:pPr algn="just"/>
            <a:r>
              <a:rPr lang="en-IN" sz="3400" dirty="0" smtClean="0">
                <a:latin typeface="Times New Roman" pitchFamily="18" charset="0"/>
                <a:cs typeface="Times New Roman" pitchFamily="18" charset="0"/>
              </a:rPr>
              <a:t>It allows querying data via SQL as well as the Apache Hive variant of SQL—called the Hive Query Language (HQL)—and it supports many sources of data, including Hive tables, Parquet, and JSON. </a:t>
            </a:r>
          </a:p>
          <a:p>
            <a:pPr algn="just"/>
            <a:endParaRPr lang="en-IN" sz="3400" dirty="0" smtClean="0">
              <a:latin typeface="Times New Roman" pitchFamily="18" charset="0"/>
              <a:cs typeface="Times New Roman" pitchFamily="18" charset="0"/>
            </a:endParaRPr>
          </a:p>
          <a:p>
            <a:pPr algn="just"/>
            <a:r>
              <a:rPr lang="en-IN" sz="3400" dirty="0" smtClean="0">
                <a:latin typeface="Times New Roman" pitchFamily="18" charset="0"/>
                <a:cs typeface="Times New Roman" pitchFamily="18" charset="0"/>
              </a:rPr>
              <a:t>Beyond providing a SQL interface to Spark, Spark SQL allows developers to intermix SQL queries with the programmatic data manipulations supported by RDDs in Python, Java, and </a:t>
            </a:r>
            <a:r>
              <a:rPr lang="en-IN" sz="3400" dirty="0" err="1" smtClean="0">
                <a:latin typeface="Times New Roman" pitchFamily="18" charset="0"/>
                <a:cs typeface="Times New Roman" pitchFamily="18" charset="0"/>
              </a:rPr>
              <a:t>Scala</a:t>
            </a:r>
            <a:r>
              <a:rPr lang="en-IN" sz="3400" dirty="0" smtClean="0">
                <a:latin typeface="Times New Roman" pitchFamily="18" charset="0"/>
                <a:cs typeface="Times New Roman" pitchFamily="18" charset="0"/>
              </a:rPr>
              <a:t>, all within a single application, thus combining SQL with complex analytics. </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endParaRPr lang="en-IN" sz="2400" dirty="0" smtClean="0">
              <a:latin typeface="Times New Roman" pitchFamily="18" charset="0"/>
              <a:cs typeface="Times New Roman" pitchFamily="18" charset="0"/>
            </a:endParaRPr>
          </a:p>
          <a:p>
            <a:pPr algn="just"/>
            <a:r>
              <a:rPr lang="en-IN" sz="2400" dirty="0" smtClean="0">
                <a:latin typeface="Times New Roman" pitchFamily="18" charset="0"/>
                <a:cs typeface="Times New Roman" pitchFamily="18" charset="0"/>
              </a:rPr>
              <a:t>This tight integration with the rich computing environment provided by Spark makes Spark SQL unlike Shark was an older SQL-on-Spark project out of the University of California, Berkeley, that modified Apache Hive to run on Spark. </a:t>
            </a:r>
          </a:p>
          <a:p>
            <a:r>
              <a:rPr lang="en-IN" sz="2400" dirty="0" smtClean="0">
                <a:latin typeface="Times New Roman" pitchFamily="18" charset="0"/>
                <a:cs typeface="Times New Roman" pitchFamily="18" charset="0"/>
              </a:rPr>
              <a:t>It has now been replaced by Spark SQL to provide better integration with the Spark engine and language APIs.</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normAutofit fontScale="90000"/>
          </a:bodyPr>
          <a:lstStyle/>
          <a:p>
            <a:r>
              <a:rPr lang="en-IN" dirty="0" smtClean="0">
                <a:latin typeface="Times New Roman" pitchFamily="18" charset="0"/>
                <a:cs typeface="Times New Roman" pitchFamily="18" charset="0"/>
              </a:rPr>
              <a:t>Spark Streaming </a:t>
            </a:r>
            <a:r>
              <a:rPr lang="en-IN" dirty="0" smtClean="0"/>
              <a:t/>
            </a:r>
            <a:br>
              <a:rPr lang="en-IN" dirty="0" smtClean="0"/>
            </a:br>
            <a:endParaRPr lang="en-IN" dirty="0"/>
          </a:p>
        </p:txBody>
      </p:sp>
      <p:sp>
        <p:nvSpPr>
          <p:cNvPr id="3" name="Content Placeholder 2"/>
          <p:cNvSpPr>
            <a:spLocks noGrp="1"/>
          </p:cNvSpPr>
          <p:nvPr>
            <p:ph idx="1"/>
          </p:nvPr>
        </p:nvSpPr>
        <p:spPr>
          <a:xfrm>
            <a:off x="457200" y="1142984"/>
            <a:ext cx="8229600" cy="4983179"/>
          </a:xfrm>
        </p:spPr>
        <p:txBody>
          <a:bodyPr>
            <a:normAutofit fontScale="70000" lnSpcReduction="20000"/>
          </a:bodyPr>
          <a:lstStyle/>
          <a:p>
            <a:pPr algn="just"/>
            <a:r>
              <a:rPr lang="en-IN" sz="3400" dirty="0" smtClean="0">
                <a:latin typeface="Times New Roman" pitchFamily="18" charset="0"/>
                <a:cs typeface="Times New Roman" pitchFamily="18" charset="0"/>
              </a:rPr>
              <a:t>Spark Streaming is a Spark component that enables processing of live streams of data. </a:t>
            </a:r>
          </a:p>
          <a:p>
            <a:pPr algn="just"/>
            <a:r>
              <a:rPr lang="en-IN" sz="3400" dirty="0" smtClean="0">
                <a:latin typeface="Times New Roman" pitchFamily="18" charset="0"/>
                <a:cs typeface="Times New Roman" pitchFamily="18" charset="0"/>
              </a:rPr>
              <a:t>Examples of data streams include log files generated by production web servers, or queues of messages containing status updates posted by users of a web service.  Spark Streaming provides an API for manipulating data streams that closely matches the</a:t>
            </a:r>
          </a:p>
          <a:p>
            <a:pPr algn="just"/>
            <a:r>
              <a:rPr lang="en-IN" sz="3400" dirty="0" smtClean="0">
                <a:latin typeface="Times New Roman" pitchFamily="18" charset="0"/>
                <a:cs typeface="Times New Roman" pitchFamily="18" charset="0"/>
              </a:rPr>
              <a:t>Spark Core’s RDD API, making it easy for programmers to learn the project and</a:t>
            </a:r>
          </a:p>
          <a:p>
            <a:pPr algn="just"/>
            <a:r>
              <a:rPr lang="en-IN" sz="3400" dirty="0" smtClean="0">
                <a:latin typeface="Times New Roman" pitchFamily="18" charset="0"/>
                <a:cs typeface="Times New Roman" pitchFamily="18" charset="0"/>
              </a:rPr>
              <a:t>move between applications that manipulate data stored in memory, on disk, or arriving</a:t>
            </a:r>
          </a:p>
          <a:p>
            <a:pPr algn="just"/>
            <a:r>
              <a:rPr lang="en-IN" sz="3400" dirty="0" smtClean="0">
                <a:latin typeface="Times New Roman" pitchFamily="18" charset="0"/>
                <a:cs typeface="Times New Roman" pitchFamily="18" charset="0"/>
              </a:rPr>
              <a:t>in real time. Underneath its API, Spark Streaming was designed to provide the</a:t>
            </a:r>
          </a:p>
          <a:p>
            <a:pPr algn="just"/>
            <a:r>
              <a:rPr lang="en-IN" sz="3400" dirty="0" smtClean="0">
                <a:latin typeface="Times New Roman" pitchFamily="18" charset="0"/>
                <a:cs typeface="Times New Roman" pitchFamily="18" charset="0"/>
              </a:rPr>
              <a:t>same degree of fault tolerance, throughput, and scalability as Spark Core.</a:t>
            </a:r>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541</TotalTime>
  <Words>2254</Words>
  <Application>Microsoft Office PowerPoint</Application>
  <PresentationFormat>On-screen Show (4:3)</PresentationFormat>
  <Paragraphs>266</Paragraphs>
  <Slides>43</Slides>
  <Notes>2</Notes>
  <HiddenSlides>1</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Office Theme</vt:lpstr>
      <vt:lpstr>Spark</vt:lpstr>
      <vt:lpstr>Introduction</vt:lpstr>
      <vt:lpstr>Slide 3</vt:lpstr>
      <vt:lpstr>The Spark Stack</vt:lpstr>
      <vt:lpstr>Spark</vt:lpstr>
      <vt:lpstr>Spark Core</vt:lpstr>
      <vt:lpstr>Spark SQL</vt:lpstr>
      <vt:lpstr>Slide 8</vt:lpstr>
      <vt:lpstr>Spark Streaming  </vt:lpstr>
      <vt:lpstr>MLlib</vt:lpstr>
      <vt:lpstr>GraphX</vt:lpstr>
      <vt:lpstr>Cluster Managers</vt:lpstr>
      <vt:lpstr>Components for Distributed execution in Spark  </vt:lpstr>
      <vt:lpstr>Interactive Processing using Spark</vt:lpstr>
      <vt:lpstr>Spark ideas</vt:lpstr>
      <vt:lpstr>RDD abstraction</vt:lpstr>
      <vt:lpstr>RDD operations</vt:lpstr>
      <vt:lpstr>Job example</vt:lpstr>
      <vt:lpstr>RDD partition-level view</vt:lpstr>
      <vt:lpstr>Job scheduling</vt:lpstr>
      <vt:lpstr>Available APIs</vt:lpstr>
      <vt:lpstr>Hand on - interpreter</vt:lpstr>
      <vt:lpstr>Commands walkthrough</vt:lpstr>
      <vt:lpstr>Hand on – build and submission</vt:lpstr>
      <vt:lpstr>Summary</vt:lpstr>
      <vt:lpstr>Programming with RDDs</vt:lpstr>
      <vt:lpstr>RDD</vt:lpstr>
      <vt:lpstr>Slide 28</vt:lpstr>
      <vt:lpstr>Operations on RDDs</vt:lpstr>
      <vt:lpstr>Creating RDDs  RDD.persist()</vt:lpstr>
      <vt:lpstr>Slide 31</vt:lpstr>
      <vt:lpstr>To select only error messages from logfile</vt:lpstr>
      <vt:lpstr>To print out the number of lines that contained either error or warning</vt:lpstr>
      <vt:lpstr>RDD actions</vt:lpstr>
      <vt:lpstr>Lazy Evaluation</vt:lpstr>
      <vt:lpstr>To get squares of numbers</vt:lpstr>
      <vt:lpstr>Slide 37</vt:lpstr>
      <vt:lpstr>Set operations</vt:lpstr>
      <vt:lpstr>Slide 39</vt:lpstr>
      <vt:lpstr>Creating Pair RDDs</vt:lpstr>
      <vt:lpstr>Transformations on Pair RDDs</vt:lpstr>
      <vt:lpstr>Transformation on pair RDDs</vt:lpstr>
      <vt:lpstr>Actions on pair RDDs</vt:lpstr>
    </vt:vector>
  </TitlesOfParts>
  <Company>Arkansas State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Spark</dc:title>
  <dc:creator>vignan</dc:creator>
  <cp:lastModifiedBy>admin</cp:lastModifiedBy>
  <cp:revision>51</cp:revision>
  <dcterms:created xsi:type="dcterms:W3CDTF">2017-12-08T05:39:08Z</dcterms:created>
  <dcterms:modified xsi:type="dcterms:W3CDTF">2019-10-19T06:34:51Z</dcterms:modified>
</cp:coreProperties>
</file>