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57"/>
  </p:notesMasterIdLst>
  <p:sldIdLst>
    <p:sldId id="256" r:id="rId2"/>
    <p:sldId id="258" r:id="rId3"/>
    <p:sldId id="265" r:id="rId4"/>
    <p:sldId id="268" r:id="rId5"/>
    <p:sldId id="271" r:id="rId6"/>
    <p:sldId id="272" r:id="rId7"/>
    <p:sldId id="273" r:id="rId8"/>
    <p:sldId id="276" r:id="rId9"/>
    <p:sldId id="277" r:id="rId10"/>
    <p:sldId id="280" r:id="rId11"/>
    <p:sldId id="281" r:id="rId12"/>
    <p:sldId id="279" r:id="rId13"/>
    <p:sldId id="282" r:id="rId14"/>
    <p:sldId id="284" r:id="rId15"/>
    <p:sldId id="285" r:id="rId16"/>
    <p:sldId id="290" r:id="rId17"/>
    <p:sldId id="288" r:id="rId18"/>
    <p:sldId id="291" r:id="rId19"/>
    <p:sldId id="292" r:id="rId20"/>
    <p:sldId id="293" r:id="rId21"/>
    <p:sldId id="300" r:id="rId22"/>
    <p:sldId id="296" r:id="rId23"/>
    <p:sldId id="297" r:id="rId24"/>
    <p:sldId id="298" r:id="rId25"/>
    <p:sldId id="301" r:id="rId26"/>
    <p:sldId id="302" r:id="rId27"/>
    <p:sldId id="303" r:id="rId28"/>
    <p:sldId id="307" r:id="rId29"/>
    <p:sldId id="309" r:id="rId30"/>
    <p:sldId id="311" r:id="rId31"/>
    <p:sldId id="313" r:id="rId32"/>
    <p:sldId id="314" r:id="rId33"/>
    <p:sldId id="318" r:id="rId34"/>
    <p:sldId id="342" r:id="rId35"/>
    <p:sldId id="315" r:id="rId36"/>
    <p:sldId id="343" r:id="rId37"/>
    <p:sldId id="319" r:id="rId38"/>
    <p:sldId id="320" r:id="rId39"/>
    <p:sldId id="324" r:id="rId40"/>
    <p:sldId id="326" r:id="rId41"/>
    <p:sldId id="325" r:id="rId42"/>
    <p:sldId id="328" r:id="rId43"/>
    <p:sldId id="332" r:id="rId44"/>
    <p:sldId id="329" r:id="rId45"/>
    <p:sldId id="330" r:id="rId46"/>
    <p:sldId id="331" r:id="rId47"/>
    <p:sldId id="333" r:id="rId48"/>
    <p:sldId id="334" r:id="rId49"/>
    <p:sldId id="335" r:id="rId50"/>
    <p:sldId id="336" r:id="rId51"/>
    <p:sldId id="341" r:id="rId52"/>
    <p:sldId id="337" r:id="rId53"/>
    <p:sldId id="339" r:id="rId54"/>
    <p:sldId id="344" r:id="rId55"/>
    <p:sldId id="345"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0988DC-1D3F-4F00-A9BB-6435BFF75CA8}" type="datetimeFigureOut">
              <a:rPr lang="en-US" smtClean="0"/>
              <a:pPr/>
              <a:t>6/30/2023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0BF2EA-AFDF-487F-9C3D-5D0BAD4E92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9427FDC-207A-46DA-9C16-4B543F53C93B}"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6409EF51-DEB5-4567-A1B8-9C850A351A85}" type="datetimeFigureOut">
              <a:rPr lang="en-US" smtClean="0"/>
              <a:pPr/>
              <a:t>6/30/2023</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FAF8F139-4D64-4096-993B-8A1288682840}" type="slidenum">
              <a:rPr lang="en-US" smtClean="0"/>
              <a:pPr/>
              <a:t>‹#›</a:t>
            </a:fld>
            <a:endParaRPr lang="en-US"/>
          </a:p>
        </p:txBody>
      </p:sp>
    </p:spTree>
    <p:extLst>
      <p:ext uri="{BB962C8B-B14F-4D97-AF65-F5344CB8AC3E}">
        <p14:creationId xmlns:p14="http://schemas.microsoft.com/office/powerpoint/2010/main" val="1961932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09EF51-DEB5-4567-A1B8-9C850A351A85}" type="datetimeFigureOut">
              <a:rPr lang="en-US" smtClean="0"/>
              <a:pPr/>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8F139-4D64-4096-993B-8A1288682840}" type="slidenum">
              <a:rPr lang="en-US" smtClean="0"/>
              <a:pPr/>
              <a:t>‹#›</a:t>
            </a:fld>
            <a:endParaRPr lang="en-US"/>
          </a:p>
        </p:txBody>
      </p:sp>
    </p:spTree>
    <p:extLst>
      <p:ext uri="{BB962C8B-B14F-4D97-AF65-F5344CB8AC3E}">
        <p14:creationId xmlns:p14="http://schemas.microsoft.com/office/powerpoint/2010/main" val="2097563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09EF51-DEB5-4567-A1B8-9C850A351A85}"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F139-4D64-4096-993B-8A1288682840}" type="slidenum">
              <a:rPr lang="en-US" smtClean="0"/>
              <a:pPr/>
              <a:t>‹#›</a:t>
            </a:fld>
            <a:endParaRPr lang="en-US"/>
          </a:p>
        </p:txBody>
      </p:sp>
    </p:spTree>
    <p:extLst>
      <p:ext uri="{BB962C8B-B14F-4D97-AF65-F5344CB8AC3E}">
        <p14:creationId xmlns:p14="http://schemas.microsoft.com/office/powerpoint/2010/main" val="3347710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09EF51-DEB5-4567-A1B8-9C850A351A85}"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F139-4D64-4096-993B-8A1288682840}" type="slidenum">
              <a:rPr lang="en-US" smtClean="0"/>
              <a:pPr/>
              <a:t>‹#›</a:t>
            </a:fld>
            <a:endParaRPr lang="en-US"/>
          </a:p>
        </p:txBody>
      </p:sp>
    </p:spTree>
    <p:extLst>
      <p:ext uri="{BB962C8B-B14F-4D97-AF65-F5344CB8AC3E}">
        <p14:creationId xmlns:p14="http://schemas.microsoft.com/office/powerpoint/2010/main" val="2252501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09EF51-DEB5-4567-A1B8-9C850A351A85}"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F139-4D64-4096-993B-8A1288682840}" type="slidenum">
              <a:rPr lang="en-US" smtClean="0"/>
              <a:pPr/>
              <a:t>‹#›</a:t>
            </a:fld>
            <a:endParaRPr lang="en-US"/>
          </a:p>
        </p:txBody>
      </p:sp>
    </p:spTree>
    <p:extLst>
      <p:ext uri="{BB962C8B-B14F-4D97-AF65-F5344CB8AC3E}">
        <p14:creationId xmlns:p14="http://schemas.microsoft.com/office/powerpoint/2010/main" val="1687364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09EF51-DEB5-4567-A1B8-9C850A351A85}"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F139-4D64-4096-993B-8A1288682840}" type="slidenum">
              <a:rPr lang="en-US" smtClean="0"/>
              <a:pPr/>
              <a:t>‹#›</a:t>
            </a:fld>
            <a:endParaRPr lang="en-US"/>
          </a:p>
        </p:txBody>
      </p:sp>
    </p:spTree>
    <p:extLst>
      <p:ext uri="{BB962C8B-B14F-4D97-AF65-F5344CB8AC3E}">
        <p14:creationId xmlns:p14="http://schemas.microsoft.com/office/powerpoint/2010/main" val="3582908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09EF51-DEB5-4567-A1B8-9C850A351A85}"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F139-4D64-4096-993B-8A1288682840}" type="slidenum">
              <a:rPr lang="en-US" smtClean="0"/>
              <a:pPr/>
              <a:t>‹#›</a:t>
            </a:fld>
            <a:endParaRPr lang="en-US"/>
          </a:p>
        </p:txBody>
      </p:sp>
    </p:spTree>
    <p:extLst>
      <p:ext uri="{BB962C8B-B14F-4D97-AF65-F5344CB8AC3E}">
        <p14:creationId xmlns:p14="http://schemas.microsoft.com/office/powerpoint/2010/main" val="1346871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09EF51-DEB5-4567-A1B8-9C850A351A85}"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F139-4D64-4096-993B-8A1288682840}" type="slidenum">
              <a:rPr lang="en-US" smtClean="0"/>
              <a:pPr/>
              <a:t>‹#›</a:t>
            </a:fld>
            <a:endParaRPr lang="en-US"/>
          </a:p>
        </p:txBody>
      </p:sp>
    </p:spTree>
    <p:extLst>
      <p:ext uri="{BB962C8B-B14F-4D97-AF65-F5344CB8AC3E}">
        <p14:creationId xmlns:p14="http://schemas.microsoft.com/office/powerpoint/2010/main" val="3357736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09EF51-DEB5-4567-A1B8-9C850A351A85}"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F139-4D64-4096-993B-8A1288682840}" type="slidenum">
              <a:rPr lang="en-US" smtClean="0"/>
              <a:pPr/>
              <a:t>‹#›</a:t>
            </a:fld>
            <a:endParaRPr lang="en-US"/>
          </a:p>
        </p:txBody>
      </p:sp>
    </p:spTree>
    <p:extLst>
      <p:ext uri="{BB962C8B-B14F-4D97-AF65-F5344CB8AC3E}">
        <p14:creationId xmlns:p14="http://schemas.microsoft.com/office/powerpoint/2010/main" val="309534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09EF51-DEB5-4567-A1B8-9C850A351A85}"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F139-4D64-4096-993B-8A1288682840}" type="slidenum">
              <a:rPr lang="en-US" smtClean="0"/>
              <a:pPr/>
              <a:t>‹#›</a:t>
            </a:fld>
            <a:endParaRPr lang="en-US"/>
          </a:p>
        </p:txBody>
      </p:sp>
    </p:spTree>
    <p:extLst>
      <p:ext uri="{BB962C8B-B14F-4D97-AF65-F5344CB8AC3E}">
        <p14:creationId xmlns:p14="http://schemas.microsoft.com/office/powerpoint/2010/main" val="2925011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09EF51-DEB5-4567-A1B8-9C850A351A85}"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F139-4D64-4096-993B-8A1288682840}" type="slidenum">
              <a:rPr lang="en-US" smtClean="0"/>
              <a:pPr/>
              <a:t>‹#›</a:t>
            </a:fld>
            <a:endParaRPr lang="en-US"/>
          </a:p>
        </p:txBody>
      </p:sp>
    </p:spTree>
    <p:extLst>
      <p:ext uri="{BB962C8B-B14F-4D97-AF65-F5344CB8AC3E}">
        <p14:creationId xmlns:p14="http://schemas.microsoft.com/office/powerpoint/2010/main" val="104540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09EF51-DEB5-4567-A1B8-9C850A351A85}" type="datetimeFigureOut">
              <a:rPr lang="en-US" smtClean="0"/>
              <a:pPr/>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8F139-4D64-4096-993B-8A1288682840}" type="slidenum">
              <a:rPr lang="en-US" smtClean="0"/>
              <a:pPr/>
              <a:t>‹#›</a:t>
            </a:fld>
            <a:endParaRPr lang="en-US"/>
          </a:p>
        </p:txBody>
      </p:sp>
    </p:spTree>
    <p:extLst>
      <p:ext uri="{BB962C8B-B14F-4D97-AF65-F5344CB8AC3E}">
        <p14:creationId xmlns:p14="http://schemas.microsoft.com/office/powerpoint/2010/main" val="1375000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09EF51-DEB5-4567-A1B8-9C850A351A85}" type="datetimeFigureOut">
              <a:rPr lang="en-US" smtClean="0"/>
              <a:pPr/>
              <a:t>6/30/2023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F8F139-4D64-4096-993B-8A1288682840}" type="slidenum">
              <a:rPr lang="en-US" smtClean="0"/>
              <a:pPr/>
              <a:t>‹#›</a:t>
            </a:fld>
            <a:endParaRPr lang="en-US"/>
          </a:p>
        </p:txBody>
      </p:sp>
    </p:spTree>
    <p:extLst>
      <p:ext uri="{BB962C8B-B14F-4D97-AF65-F5344CB8AC3E}">
        <p14:creationId xmlns:p14="http://schemas.microsoft.com/office/powerpoint/2010/main" val="867793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09EF51-DEB5-4567-A1B8-9C850A351A85}" type="datetimeFigureOut">
              <a:rPr lang="en-US" smtClean="0"/>
              <a:pPr/>
              <a:t>6/30/2023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F8F139-4D64-4096-993B-8A1288682840}" type="slidenum">
              <a:rPr lang="en-US" smtClean="0"/>
              <a:pPr/>
              <a:t>‹#›</a:t>
            </a:fld>
            <a:endParaRPr lang="en-US"/>
          </a:p>
        </p:txBody>
      </p:sp>
    </p:spTree>
    <p:extLst>
      <p:ext uri="{BB962C8B-B14F-4D97-AF65-F5344CB8AC3E}">
        <p14:creationId xmlns:p14="http://schemas.microsoft.com/office/powerpoint/2010/main" val="370817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6409EF51-DEB5-4567-A1B8-9C850A351A85}" type="datetimeFigureOut">
              <a:rPr lang="en-US" smtClean="0"/>
              <a:pPr/>
              <a:t>6/30/2023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F8F139-4D64-4096-993B-8A1288682840}" type="slidenum">
              <a:rPr lang="en-US" smtClean="0"/>
              <a:pPr/>
              <a:t>‹#›</a:t>
            </a:fld>
            <a:endParaRPr lang="en-US"/>
          </a:p>
        </p:txBody>
      </p:sp>
    </p:spTree>
    <p:extLst>
      <p:ext uri="{BB962C8B-B14F-4D97-AF65-F5344CB8AC3E}">
        <p14:creationId xmlns:p14="http://schemas.microsoft.com/office/powerpoint/2010/main" val="3403286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09EF51-DEB5-4567-A1B8-9C850A351A85}" type="datetimeFigureOut">
              <a:rPr lang="en-US" smtClean="0"/>
              <a:pPr/>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8F139-4D64-4096-993B-8A1288682840}" type="slidenum">
              <a:rPr lang="en-US" smtClean="0"/>
              <a:pPr/>
              <a:t>‹#›</a:t>
            </a:fld>
            <a:endParaRPr lang="en-US"/>
          </a:p>
        </p:txBody>
      </p:sp>
    </p:spTree>
    <p:extLst>
      <p:ext uri="{BB962C8B-B14F-4D97-AF65-F5344CB8AC3E}">
        <p14:creationId xmlns:p14="http://schemas.microsoft.com/office/powerpoint/2010/main" val="393689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09EF51-DEB5-4567-A1B8-9C850A351A85}" type="datetimeFigureOut">
              <a:rPr lang="en-US" smtClean="0"/>
              <a:pPr/>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8F139-4D64-4096-993B-8A1288682840}" type="slidenum">
              <a:rPr lang="en-US" smtClean="0"/>
              <a:pPr/>
              <a:t>‹#›</a:t>
            </a:fld>
            <a:endParaRPr lang="en-US"/>
          </a:p>
        </p:txBody>
      </p:sp>
    </p:spTree>
    <p:extLst>
      <p:ext uri="{BB962C8B-B14F-4D97-AF65-F5344CB8AC3E}">
        <p14:creationId xmlns:p14="http://schemas.microsoft.com/office/powerpoint/2010/main" val="2347660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409EF51-DEB5-4567-A1B8-9C850A351A85}" type="datetimeFigureOut">
              <a:rPr lang="en-US" smtClean="0"/>
              <a:pPr/>
              <a:t>6/30/2023</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F8F139-4D64-4096-993B-8A1288682840}" type="slidenum">
              <a:rPr lang="en-US" smtClean="0"/>
              <a:pPr/>
              <a:t>‹#›</a:t>
            </a:fld>
            <a:endParaRPr lang="en-US"/>
          </a:p>
        </p:txBody>
      </p:sp>
    </p:spTree>
    <p:extLst>
      <p:ext uri="{BB962C8B-B14F-4D97-AF65-F5344CB8AC3E}">
        <p14:creationId xmlns:p14="http://schemas.microsoft.com/office/powerpoint/2010/main" val="68200127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justanswer.com/topics-employee/" TargetMode="External"/><Relationship Id="rId2" Type="http://schemas.openxmlformats.org/officeDocument/2006/relationships/hyperlink" Target="http://www.justanswer.com/topics-policy/"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tinkode.baywords.com/index.php/nasa-gov-hacked-full-access/" TargetMode="External"/><Relationship Id="rId2" Type="http://schemas.openxmlformats.org/officeDocument/2006/relationships/hyperlink" Target="http://www.scmagazineus.com/search/sql+injection/"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britannica.com/EBchecked/topic/130637/computer-network" TargetMode="External"/><Relationship Id="rId2" Type="http://schemas.openxmlformats.org/officeDocument/2006/relationships/hyperlink" Target="http://www.britannica.com/EBchecked/topic/130429/computer" TargetMode="Externa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hyperlink" Target="http://www.britannica.com/EBchecked/topic/652370/year"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hyperlink" Target="http://en.wikipedia.org/wiki/Fraud" TargetMode="External"/><Relationship Id="rId7" Type="http://schemas.openxmlformats.org/officeDocument/2006/relationships/hyperlink" Target="http://en.wikipedia.org/wiki/Identity_theft" TargetMode="External"/><Relationship Id="rId2" Type="http://schemas.openxmlformats.org/officeDocument/2006/relationships/hyperlink" Target="http://en.wikipedia.org/wiki/Theft" TargetMode="External"/><Relationship Id="rId1" Type="http://schemas.openxmlformats.org/officeDocument/2006/relationships/slideLayout" Target="../slideLayouts/slideLayout2.xml"/><Relationship Id="rId6" Type="http://schemas.openxmlformats.org/officeDocument/2006/relationships/hyperlink" Target="http://en.wikipedia.org/wiki/Debit_card" TargetMode="External"/><Relationship Id="rId5" Type="http://schemas.openxmlformats.org/officeDocument/2006/relationships/hyperlink" Target="http://en.wikipedia.org/wiki/Credit_card" TargetMode="External"/><Relationship Id="rId4" Type="http://schemas.openxmlformats.org/officeDocument/2006/relationships/hyperlink" Target="http://en.wikipedia.org/wiki/Payment_card" TargetMode="External"/></Relationships>
</file>

<file path=ppt/slides/_rels/slide4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0"/>
            <a:ext cx="7772400" cy="1470025"/>
          </a:xfrm>
        </p:spPr>
        <p:txBody>
          <a:bodyPr>
            <a:normAutofit/>
          </a:bodyPr>
          <a:lstStyle/>
          <a:p>
            <a:r>
              <a:rPr lang="en-US" sz="8800" b="1" dirty="0">
                <a:solidFill>
                  <a:schemeClr val="tx1"/>
                </a:solidFill>
                <a:effectLst>
                  <a:outerShdw blurRad="38100" dist="38100" dir="2700000" algn="tl">
                    <a:srgbClr val="000000">
                      <a:alpha val="43137"/>
                    </a:srgbClr>
                  </a:outerShdw>
                </a:effectLst>
              </a:rPr>
              <a:t>Cyber Security</a:t>
            </a:r>
          </a:p>
        </p:txBody>
      </p:sp>
      <p:sp>
        <p:nvSpPr>
          <p:cNvPr id="6" name="Subtitle 5"/>
          <p:cNvSpPr>
            <a:spLocks noGrp="1"/>
          </p:cNvSpPr>
          <p:nvPr>
            <p:ph type="subTitle" idx="1"/>
          </p:nvPr>
        </p:nvSpPr>
        <p:spPr>
          <a:xfrm>
            <a:off x="0" y="2438400"/>
            <a:ext cx="9115425" cy="4419600"/>
          </a:xfrm>
        </p:spPr>
        <p:txBody>
          <a:bodyPr>
            <a:normAutofit lnSpcReduction="10000"/>
          </a:bodyPr>
          <a:lstStyle/>
          <a:p>
            <a:pPr algn="ctr"/>
            <a:r>
              <a:rPr lang="en-US" sz="4000" b="1" dirty="0">
                <a:solidFill>
                  <a:srgbClr val="FFC000"/>
                </a:solidFill>
                <a:effectLst>
                  <a:outerShdw blurRad="38100" dist="38100" dir="2700000" algn="tl">
                    <a:srgbClr val="000000">
                      <a:alpha val="43137"/>
                    </a:srgbClr>
                  </a:outerShdw>
                </a:effectLst>
              </a:rPr>
              <a:t>UNIT - I</a:t>
            </a:r>
          </a:p>
          <a:p>
            <a:pPr algn="ctr"/>
            <a:r>
              <a:rPr lang="en-US" sz="4000" b="1" dirty="0">
                <a:solidFill>
                  <a:srgbClr val="FFC000"/>
                </a:solidFill>
                <a:effectLst>
                  <a:outerShdw blurRad="38100" dist="38100" dir="2700000" algn="tl">
                    <a:srgbClr val="000000">
                      <a:alpha val="43137"/>
                    </a:srgbClr>
                  </a:outerShdw>
                </a:effectLst>
              </a:rPr>
              <a:t>Introduction of Cybercrime</a:t>
            </a:r>
          </a:p>
          <a:p>
            <a:endParaRPr lang="en-US" sz="3600" dirty="0"/>
          </a:p>
          <a:p>
            <a:endParaRPr lang="en-US" sz="3600" dirty="0"/>
          </a:p>
          <a:p>
            <a:endParaRPr lang="en-US" sz="3600" dirty="0"/>
          </a:p>
          <a:p>
            <a:r>
              <a:rPr lang="en-US" sz="3600" dirty="0"/>
              <a:t>K. BALAKRISHNA</a:t>
            </a:r>
          </a:p>
          <a:p>
            <a:r>
              <a:rPr lang="en-US" sz="1200" dirty="0"/>
              <a:t>B.Tech., MBA., M.TECH., DID., (</a:t>
            </a:r>
            <a:r>
              <a:rPr lang="en-US" sz="1200" dirty="0" err="1"/>
              <a:t>Ph.D</a:t>
            </a:r>
            <a:r>
              <a:rPr lang="en-US" sz="1200"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5715000"/>
          </a:xfrm>
        </p:spPr>
        <p:txBody>
          <a:bodyPr>
            <a:normAutofit/>
          </a:bodyPr>
          <a:lstStyle/>
          <a:p>
            <a:pPr marL="457200" lvl="1" indent="0">
              <a:buNone/>
            </a:pPr>
            <a:r>
              <a:rPr lang="en-US" sz="2200" b="1" dirty="0">
                <a:solidFill>
                  <a:srgbClr val="FFC000"/>
                </a:solidFill>
              </a:rPr>
              <a:t>Type 2: Cybercriminals - Not interested in recognition!</a:t>
            </a:r>
            <a:br>
              <a:rPr lang="en-US" sz="1600" dirty="0">
                <a:solidFill>
                  <a:srgbClr val="FF0000"/>
                </a:solidFill>
              </a:rPr>
            </a:br>
            <a:endParaRPr lang="en-US" dirty="0"/>
          </a:p>
          <a:p>
            <a:pPr lvl="1"/>
            <a:r>
              <a:rPr lang="en-US" sz="2000" dirty="0"/>
              <a:t>Psychological perverts</a:t>
            </a:r>
          </a:p>
          <a:p>
            <a:pPr lvl="2"/>
            <a:r>
              <a:rPr lang="en-US" sz="2000" dirty="0"/>
              <a:t>Express sexual desires, deviates from normal behavior</a:t>
            </a:r>
          </a:p>
          <a:p>
            <a:pPr lvl="2"/>
            <a:r>
              <a:rPr lang="en-US" sz="2000" dirty="0" err="1"/>
              <a:t>Poonam</a:t>
            </a:r>
            <a:r>
              <a:rPr lang="en-US" sz="2000" dirty="0"/>
              <a:t> </a:t>
            </a:r>
            <a:r>
              <a:rPr lang="en-US" sz="2000" dirty="0" err="1"/>
              <a:t>panday</a:t>
            </a:r>
            <a:endParaRPr lang="en-US" sz="2000" dirty="0"/>
          </a:p>
          <a:p>
            <a:pPr lvl="1"/>
            <a:r>
              <a:rPr lang="en-US" sz="2000" dirty="0"/>
              <a:t>Financially motivated hackers</a:t>
            </a:r>
          </a:p>
          <a:p>
            <a:pPr lvl="2"/>
            <a:r>
              <a:rPr lang="en-US" sz="2000" dirty="0"/>
              <a:t>Make money from cyber attacks</a:t>
            </a:r>
          </a:p>
          <a:p>
            <a:pPr lvl="2"/>
            <a:r>
              <a:rPr lang="en-US" sz="2000" dirty="0"/>
              <a:t>Bots-for-hire : fraud through phishing, information theft, spam and extortion</a:t>
            </a:r>
          </a:p>
          <a:p>
            <a:pPr lvl="1"/>
            <a:r>
              <a:rPr lang="en-US" sz="2000" dirty="0"/>
              <a:t>State-sponsored hacking</a:t>
            </a:r>
          </a:p>
          <a:p>
            <a:pPr lvl="2"/>
            <a:r>
              <a:rPr lang="en-US" sz="2000" dirty="0" err="1"/>
              <a:t>Hacktivists</a:t>
            </a:r>
            <a:endParaRPr lang="en-US" sz="2000" dirty="0"/>
          </a:p>
          <a:p>
            <a:pPr lvl="2"/>
            <a:r>
              <a:rPr lang="en-US" sz="2000" dirty="0"/>
              <a:t>Extremely professional groups working for governments</a:t>
            </a:r>
          </a:p>
          <a:p>
            <a:pPr lvl="2"/>
            <a:r>
              <a:rPr lang="en-US" sz="2000" dirty="0"/>
              <a:t>Have ability to worm into the networks of the media, major corporations, defense departments</a:t>
            </a:r>
          </a:p>
        </p:txBody>
      </p:sp>
      <p:sp>
        <p:nvSpPr>
          <p:cNvPr id="4" name="Title 1">
            <a:extLst>
              <a:ext uri="{FF2B5EF4-FFF2-40B4-BE49-F238E27FC236}">
                <a16:creationId xmlns:a16="http://schemas.microsoft.com/office/drawing/2014/main" id="{9AB657CB-3252-404D-BCDA-2AE1159F60CD}"/>
              </a:ext>
            </a:extLst>
          </p:cNvPr>
          <p:cNvSpPr txBox="1">
            <a:spLocks/>
          </p:cNvSpPr>
          <p:nvPr/>
        </p:nvSpPr>
        <p:spPr>
          <a:xfrm>
            <a:off x="457200" y="0"/>
            <a:ext cx="8229600" cy="1143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dirty="0">
                <a:solidFill>
                  <a:srgbClr val="FFC000"/>
                </a:solidFill>
                <a:effectLst>
                  <a:outerShdw blurRad="38100" dist="38100" dir="2700000" algn="tl">
                    <a:srgbClr val="000000">
                      <a:alpha val="43137"/>
                    </a:srgbClr>
                  </a:outerShdw>
                </a:effectLst>
              </a:rPr>
              <a:t>Categorization of Cybercriminals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9144000" cy="5791200"/>
          </a:xfrm>
        </p:spPr>
        <p:txBody>
          <a:bodyPr>
            <a:noAutofit/>
          </a:bodyPr>
          <a:lstStyle/>
          <a:p>
            <a:pPr marL="457200" lvl="1" indent="0">
              <a:buNone/>
            </a:pPr>
            <a:endParaRPr lang="en-US" sz="2000" b="1" dirty="0">
              <a:solidFill>
                <a:srgbClr val="FFC000"/>
              </a:solidFill>
            </a:endParaRPr>
          </a:p>
          <a:p>
            <a:pPr marL="457200" lvl="1" indent="0">
              <a:buNone/>
            </a:pPr>
            <a:r>
              <a:rPr lang="en-US" sz="2200" b="1" dirty="0">
                <a:solidFill>
                  <a:srgbClr val="FFC000"/>
                </a:solidFill>
              </a:rPr>
              <a:t>Type 3: Cybercriminals - the insiders </a:t>
            </a:r>
            <a:br>
              <a:rPr lang="en-US" sz="2000" b="1" dirty="0">
                <a:solidFill>
                  <a:srgbClr val="FFC000"/>
                </a:solidFill>
              </a:rPr>
            </a:br>
            <a:endParaRPr lang="en-US" sz="2000" b="1" dirty="0">
              <a:solidFill>
                <a:srgbClr val="FFC000"/>
              </a:solidFill>
            </a:endParaRPr>
          </a:p>
          <a:p>
            <a:pPr lvl="1"/>
            <a:r>
              <a:rPr lang="en-US" sz="2000" dirty="0"/>
              <a:t>Disgruntled former employees seeking revenge</a:t>
            </a:r>
          </a:p>
          <a:p>
            <a:pPr lvl="1"/>
            <a:r>
              <a:rPr lang="en-US" sz="2000" dirty="0"/>
              <a:t>Competing companies using employees to gain economic advantage through damage and/ or theft.</a:t>
            </a:r>
          </a:p>
          <a:p>
            <a:pPr marL="457200" lvl="1" indent="0">
              <a:buNone/>
            </a:pPr>
            <a:r>
              <a:rPr lang="en-US" sz="2000" b="1" dirty="0">
                <a:solidFill>
                  <a:srgbClr val="FFC000"/>
                </a:solidFill>
              </a:rPr>
              <a:t>Motives behind cybercrime:</a:t>
            </a:r>
          </a:p>
          <a:p>
            <a:pPr marL="457200" indent="347663"/>
            <a:r>
              <a:rPr lang="en-US" sz="2000" dirty="0"/>
              <a:t>Greed</a:t>
            </a:r>
          </a:p>
          <a:p>
            <a:pPr marL="457200" indent="347663"/>
            <a:r>
              <a:rPr lang="en-US" sz="2000" dirty="0"/>
              <a:t>Desire to gain power </a:t>
            </a:r>
          </a:p>
          <a:p>
            <a:pPr marL="457200" indent="347663"/>
            <a:r>
              <a:rPr lang="en-US" sz="2000" dirty="0"/>
              <a:t>Publicity</a:t>
            </a:r>
          </a:p>
          <a:p>
            <a:pPr marL="457200" indent="347663"/>
            <a:r>
              <a:rPr lang="en-US" sz="2000" dirty="0"/>
              <a:t>Desire for revenge</a:t>
            </a:r>
          </a:p>
          <a:p>
            <a:pPr marL="457200" indent="347663"/>
            <a:r>
              <a:rPr lang="en-US" sz="2000" dirty="0"/>
              <a:t>A sense of adventure</a:t>
            </a:r>
          </a:p>
          <a:p>
            <a:pPr marL="457200" indent="347663"/>
            <a:r>
              <a:rPr lang="en-US" sz="2000" dirty="0"/>
              <a:t>Looking for thrill to access forbidden information</a:t>
            </a:r>
          </a:p>
          <a:p>
            <a:pPr marL="457200" indent="347663"/>
            <a:r>
              <a:rPr lang="en-US" sz="2000" dirty="0"/>
              <a:t>Destructive mindset</a:t>
            </a:r>
          </a:p>
          <a:p>
            <a:pPr marL="457200" indent="347663"/>
            <a:r>
              <a:rPr lang="en-US" sz="2000" dirty="0"/>
              <a:t>Desire to sell network security services</a:t>
            </a:r>
          </a:p>
          <a:p>
            <a:endParaRPr lang="en-US" sz="2000" dirty="0"/>
          </a:p>
        </p:txBody>
      </p:sp>
      <p:sp>
        <p:nvSpPr>
          <p:cNvPr id="4" name="Title 1">
            <a:extLst>
              <a:ext uri="{FF2B5EF4-FFF2-40B4-BE49-F238E27FC236}">
                <a16:creationId xmlns:a16="http://schemas.microsoft.com/office/drawing/2014/main" id="{8D850CAA-047A-4E8F-B45E-84E919C5D4F1}"/>
              </a:ext>
            </a:extLst>
          </p:cNvPr>
          <p:cNvSpPr txBox="1">
            <a:spLocks/>
          </p:cNvSpPr>
          <p:nvPr/>
        </p:nvSpPr>
        <p:spPr>
          <a:xfrm>
            <a:off x="457200" y="0"/>
            <a:ext cx="8229600" cy="6858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dirty="0">
                <a:solidFill>
                  <a:srgbClr val="FFC000"/>
                </a:solidFill>
                <a:effectLst>
                  <a:outerShdw blurRad="38100" dist="38100" dir="2700000" algn="tl">
                    <a:srgbClr val="000000">
                      <a:alpha val="43137"/>
                    </a:srgbClr>
                  </a:outerShdw>
                </a:effectLst>
              </a:rPr>
              <a:t>Categorization of Cybercriminals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456267"/>
          </a:xfrm>
        </p:spPr>
        <p:txBody>
          <a:bodyPr>
            <a:normAutofit/>
          </a:bodyPr>
          <a:lstStyle/>
          <a:p>
            <a:pPr algn="ctr"/>
            <a:r>
              <a:rPr lang="en-US" sz="3600" b="1" dirty="0">
                <a:solidFill>
                  <a:srgbClr val="FFC000"/>
                </a:solidFill>
                <a:effectLst>
                  <a:outerShdw blurRad="38100" dist="38100" dir="2700000" algn="tl">
                    <a:srgbClr val="000000">
                      <a:alpha val="43137"/>
                    </a:srgbClr>
                  </a:outerShdw>
                </a:effectLst>
              </a:rPr>
              <a:t>4. Classification of cybercrimes</a:t>
            </a:r>
          </a:p>
        </p:txBody>
      </p:sp>
      <p:sp>
        <p:nvSpPr>
          <p:cNvPr id="3" name="Content Placeholder 2"/>
          <p:cNvSpPr>
            <a:spLocks noGrp="1"/>
          </p:cNvSpPr>
          <p:nvPr>
            <p:ph idx="1"/>
          </p:nvPr>
        </p:nvSpPr>
        <p:spPr>
          <a:xfrm>
            <a:off x="0" y="1295400"/>
            <a:ext cx="9144000" cy="2971800"/>
          </a:xfrm>
        </p:spPr>
        <p:txBody>
          <a:bodyPr>
            <a:normAutofit/>
          </a:bodyPr>
          <a:lstStyle/>
          <a:p>
            <a:pPr marL="457200" indent="-457200">
              <a:buFont typeface="+mj-lt"/>
              <a:buAutoNum type="alphaLcPeriod"/>
            </a:pPr>
            <a:r>
              <a:rPr lang="en-US" sz="2400" dirty="0"/>
              <a:t>Cybercrime against an individual</a:t>
            </a:r>
          </a:p>
          <a:p>
            <a:pPr marL="457200" indent="-457200">
              <a:buFont typeface="+mj-lt"/>
              <a:buAutoNum type="alphaLcPeriod"/>
            </a:pPr>
            <a:r>
              <a:rPr lang="en-US" sz="2400" dirty="0"/>
              <a:t>Cybercrime against property</a:t>
            </a:r>
          </a:p>
          <a:p>
            <a:pPr marL="457200" indent="-457200">
              <a:buFont typeface="+mj-lt"/>
              <a:buAutoNum type="alphaLcPeriod"/>
            </a:pPr>
            <a:r>
              <a:rPr lang="en-US" sz="2400" dirty="0"/>
              <a:t>Cybercrime against organization</a:t>
            </a:r>
          </a:p>
          <a:p>
            <a:pPr marL="457200" indent="-457200">
              <a:buFont typeface="+mj-lt"/>
              <a:buAutoNum type="alphaLcPeriod"/>
            </a:pPr>
            <a:r>
              <a:rPr lang="en-US" sz="2400" dirty="0"/>
              <a:t>Cybercrime against Society</a:t>
            </a:r>
          </a:p>
          <a:p>
            <a:pPr marL="457200" indent="-457200">
              <a:buFont typeface="+mj-lt"/>
              <a:buAutoNum type="alphaLcPeriod"/>
            </a:pPr>
            <a:r>
              <a:rPr lang="en-US" sz="2400" dirty="0"/>
              <a:t>Crimes emanating from Usenet newsgroup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pPr marL="0" indent="0">
              <a:buClr>
                <a:srgbClr val="FFC000"/>
              </a:buClr>
              <a:buNone/>
            </a:pPr>
            <a:r>
              <a:rPr lang="en-US" sz="2400" b="1" dirty="0">
                <a:solidFill>
                  <a:srgbClr val="FFC000"/>
                </a:solidFill>
              </a:rPr>
              <a:t>a. Cybercrime against an individual:</a:t>
            </a:r>
            <a:endParaRPr lang="en-US" sz="2200" b="1" dirty="0">
              <a:solidFill>
                <a:srgbClr val="FFC000"/>
              </a:solidFill>
            </a:endParaRPr>
          </a:p>
          <a:p>
            <a:pPr>
              <a:buClr>
                <a:srgbClr val="FFC000"/>
              </a:buClr>
            </a:pPr>
            <a:r>
              <a:rPr lang="en-US" sz="2200" dirty="0"/>
              <a:t>Electronic mail spoofing and other online frauds</a:t>
            </a:r>
          </a:p>
          <a:p>
            <a:pPr>
              <a:buClr>
                <a:srgbClr val="FFC000"/>
              </a:buClr>
            </a:pPr>
            <a:r>
              <a:rPr lang="en-US" sz="2200" dirty="0"/>
              <a:t>Phishing, spear phishing</a:t>
            </a:r>
          </a:p>
          <a:p>
            <a:pPr>
              <a:buClr>
                <a:srgbClr val="FFC000"/>
              </a:buClr>
            </a:pPr>
            <a:r>
              <a:rPr lang="en-US" sz="2200" dirty="0"/>
              <a:t>Spamming</a:t>
            </a:r>
          </a:p>
          <a:p>
            <a:pPr>
              <a:buClr>
                <a:srgbClr val="FFC000"/>
              </a:buClr>
            </a:pPr>
            <a:r>
              <a:rPr lang="en-US" sz="2200" dirty="0"/>
              <a:t>Cyberdefamation</a:t>
            </a:r>
          </a:p>
          <a:p>
            <a:pPr>
              <a:buClr>
                <a:srgbClr val="FFC000"/>
              </a:buClr>
            </a:pPr>
            <a:r>
              <a:rPr lang="en-US" sz="2200" dirty="0"/>
              <a:t>Cyberstalking and harassment</a:t>
            </a:r>
          </a:p>
          <a:p>
            <a:pPr>
              <a:buClr>
                <a:srgbClr val="FFC000"/>
              </a:buClr>
            </a:pPr>
            <a:r>
              <a:rPr lang="en-US" sz="2200" dirty="0"/>
              <a:t>Computer sabotage</a:t>
            </a:r>
          </a:p>
          <a:p>
            <a:pPr>
              <a:buClr>
                <a:srgbClr val="FFC000"/>
              </a:buClr>
            </a:pPr>
            <a:r>
              <a:rPr lang="en-US" sz="2200" dirty="0"/>
              <a:t>Pornographic offenses</a:t>
            </a:r>
          </a:p>
          <a:p>
            <a:pPr>
              <a:buClr>
                <a:srgbClr val="FFC000"/>
              </a:buClr>
            </a:pPr>
            <a:r>
              <a:rPr lang="en-US" sz="2200" dirty="0"/>
              <a:t> Password Sniffing</a:t>
            </a:r>
          </a:p>
          <a:p>
            <a:pPr marL="0" indent="0">
              <a:buClr>
                <a:srgbClr val="FFC000"/>
              </a:buClr>
              <a:buNone/>
            </a:pPr>
            <a:endParaRPr lang="en-US" sz="2200" dirty="0"/>
          </a:p>
          <a:p>
            <a:pPr marL="0" indent="0">
              <a:buClr>
                <a:srgbClr val="FFC000"/>
              </a:buClr>
              <a:buNone/>
            </a:pPr>
            <a:r>
              <a:rPr lang="en-US" sz="2400" b="1" dirty="0">
                <a:solidFill>
                  <a:srgbClr val="FFC000"/>
                </a:solidFill>
                <a:effectLst>
                  <a:outerShdw blurRad="38100" dist="38100" dir="2700000" algn="tl">
                    <a:srgbClr val="000000">
                      <a:alpha val="43137"/>
                    </a:srgbClr>
                  </a:outerShdw>
                </a:effectLst>
              </a:rPr>
              <a:t>b. Cybercrime against property:</a:t>
            </a:r>
          </a:p>
          <a:p>
            <a:pPr>
              <a:buClr>
                <a:srgbClr val="FFC000"/>
              </a:buClr>
            </a:pPr>
            <a:r>
              <a:rPr lang="en-US" sz="2200" dirty="0"/>
              <a:t>Credit card frauds</a:t>
            </a:r>
          </a:p>
          <a:p>
            <a:pPr>
              <a:buClr>
                <a:srgbClr val="FFC000"/>
              </a:buClr>
            </a:pPr>
            <a:r>
              <a:rPr lang="en-US" sz="2200" dirty="0"/>
              <a:t>Intellectual property( IP) crimes</a:t>
            </a:r>
          </a:p>
          <a:p>
            <a:pPr>
              <a:buClr>
                <a:srgbClr val="FFC000"/>
              </a:buClr>
            </a:pPr>
            <a:r>
              <a:rPr lang="en-US" sz="2200" dirty="0"/>
              <a:t>Internet time theft</a:t>
            </a:r>
          </a:p>
          <a:p>
            <a:pPr>
              <a:buClr>
                <a:srgbClr val="FFC000"/>
              </a:buClr>
            </a:pPr>
            <a:endParaRPr lang="en-US"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2400" b="1" dirty="0">
                <a:solidFill>
                  <a:srgbClr val="FFC000"/>
                </a:solidFill>
                <a:effectLst>
                  <a:outerShdw blurRad="38100" dist="38100" dir="2700000" algn="tl">
                    <a:srgbClr val="000000">
                      <a:alpha val="43137"/>
                    </a:srgbClr>
                  </a:outerShdw>
                </a:effectLst>
              </a:rPr>
              <a:t>c. Cybercrime against organization:</a:t>
            </a:r>
          </a:p>
          <a:p>
            <a:pPr>
              <a:buClr>
                <a:srgbClr val="FFC000"/>
              </a:buClr>
            </a:pPr>
            <a:r>
              <a:rPr lang="en-US" sz="2200" dirty="0"/>
              <a:t>Unauthorized accessing of computer</a:t>
            </a:r>
          </a:p>
          <a:p>
            <a:pPr>
              <a:buClr>
                <a:srgbClr val="FFC000"/>
              </a:buClr>
            </a:pPr>
            <a:r>
              <a:rPr lang="en-US" sz="2200" dirty="0"/>
              <a:t>Password sniffing</a:t>
            </a:r>
          </a:p>
          <a:p>
            <a:pPr>
              <a:buClr>
                <a:srgbClr val="FFC000"/>
              </a:buClr>
            </a:pPr>
            <a:r>
              <a:rPr lang="en-US" sz="2200" dirty="0"/>
              <a:t>Denial-of-service attacks</a:t>
            </a:r>
          </a:p>
          <a:p>
            <a:pPr>
              <a:buClr>
                <a:srgbClr val="FFC000"/>
              </a:buClr>
            </a:pPr>
            <a:r>
              <a:rPr lang="en-US" sz="2200" dirty="0"/>
              <a:t>Virus attack/dissemination of viruses</a:t>
            </a:r>
          </a:p>
          <a:p>
            <a:pPr>
              <a:buClr>
                <a:srgbClr val="FFC000"/>
              </a:buClr>
            </a:pPr>
            <a:r>
              <a:rPr lang="en-US" sz="2200" dirty="0"/>
              <a:t>E-Mail bombing/mail bombs</a:t>
            </a:r>
          </a:p>
          <a:p>
            <a:pPr>
              <a:buClr>
                <a:srgbClr val="FFC000"/>
              </a:buClr>
            </a:pPr>
            <a:r>
              <a:rPr lang="en-US" sz="2200" dirty="0"/>
              <a:t>Salami attack/ Salami technique</a:t>
            </a:r>
          </a:p>
          <a:p>
            <a:pPr>
              <a:buClr>
                <a:srgbClr val="FFC000"/>
              </a:buClr>
            </a:pPr>
            <a:r>
              <a:rPr lang="en-US" sz="2200" dirty="0"/>
              <a:t>Logic bomb</a:t>
            </a:r>
          </a:p>
          <a:p>
            <a:pPr>
              <a:buClr>
                <a:srgbClr val="FFC000"/>
              </a:buClr>
            </a:pPr>
            <a:r>
              <a:rPr lang="en-US" sz="2200" dirty="0"/>
              <a:t>Trojan Horse</a:t>
            </a:r>
          </a:p>
          <a:p>
            <a:pPr>
              <a:buClr>
                <a:srgbClr val="FFC000"/>
              </a:buClr>
            </a:pPr>
            <a:r>
              <a:rPr lang="en-US" sz="2200" dirty="0"/>
              <a:t>Data diddling</a:t>
            </a:r>
          </a:p>
          <a:p>
            <a:pPr>
              <a:buClr>
                <a:srgbClr val="FFC000"/>
              </a:buClr>
            </a:pPr>
            <a:r>
              <a:rPr lang="en-US" sz="2200" dirty="0"/>
              <a:t>Industrial spying/ industrial espionage</a:t>
            </a:r>
          </a:p>
          <a:p>
            <a:pPr>
              <a:buClr>
                <a:srgbClr val="FFC000"/>
              </a:buClr>
            </a:pPr>
            <a:r>
              <a:rPr lang="en-US" sz="2200" dirty="0"/>
              <a:t>Computer network intrusions</a:t>
            </a:r>
          </a:p>
          <a:p>
            <a:pPr>
              <a:buClr>
                <a:srgbClr val="FFC000"/>
              </a:buClr>
            </a:pPr>
            <a:r>
              <a:rPr lang="en-US" sz="2200" dirty="0"/>
              <a:t>Software piracy</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67799" cy="4953000"/>
          </a:xfrm>
        </p:spPr>
        <p:txBody>
          <a:bodyPr>
            <a:normAutofit/>
          </a:bodyPr>
          <a:lstStyle/>
          <a:p>
            <a:pPr marL="0" indent="0">
              <a:buNone/>
            </a:pPr>
            <a:r>
              <a:rPr lang="en-US" sz="2400" b="1" dirty="0">
                <a:solidFill>
                  <a:srgbClr val="FFC000"/>
                </a:solidFill>
                <a:effectLst>
                  <a:outerShdw blurRad="38100" dist="38100" dir="2700000" algn="tl">
                    <a:srgbClr val="000000">
                      <a:alpha val="43137"/>
                    </a:srgbClr>
                  </a:outerShdw>
                </a:effectLst>
              </a:rPr>
              <a:t>d. Cybercrime against Society:</a:t>
            </a:r>
            <a:endParaRPr lang="en-US" sz="3200" dirty="0"/>
          </a:p>
          <a:p>
            <a:pPr>
              <a:buClr>
                <a:srgbClr val="FFC000"/>
              </a:buClr>
            </a:pPr>
            <a:r>
              <a:rPr lang="en-US" sz="2200" dirty="0"/>
              <a:t>Forgery</a:t>
            </a:r>
          </a:p>
          <a:p>
            <a:pPr>
              <a:buClr>
                <a:srgbClr val="FFC000"/>
              </a:buClr>
            </a:pPr>
            <a:r>
              <a:rPr lang="en-US" sz="2200" dirty="0"/>
              <a:t>Cyber Terrorism</a:t>
            </a:r>
          </a:p>
          <a:p>
            <a:pPr>
              <a:buClr>
                <a:srgbClr val="FFC000"/>
              </a:buClr>
            </a:pPr>
            <a:r>
              <a:rPr lang="en-US" sz="2200" dirty="0"/>
              <a:t>Web jacking</a:t>
            </a:r>
          </a:p>
          <a:p>
            <a:pPr marL="0" indent="0">
              <a:buNone/>
            </a:pPr>
            <a:endParaRPr lang="en-US" sz="2200" dirty="0"/>
          </a:p>
          <a:p>
            <a:pPr marL="0" indent="0">
              <a:buNone/>
            </a:pPr>
            <a:r>
              <a:rPr lang="en-US" sz="2400" b="1" dirty="0">
                <a:solidFill>
                  <a:srgbClr val="FFC000"/>
                </a:solidFill>
                <a:effectLst>
                  <a:outerShdw blurRad="38100" dist="38100" dir="2700000" algn="tl">
                    <a:srgbClr val="000000">
                      <a:alpha val="43137"/>
                    </a:srgbClr>
                  </a:outerShdw>
                </a:effectLst>
              </a:rPr>
              <a:t>e. Crimes emanating from Usenet newsgroup:</a:t>
            </a:r>
          </a:p>
          <a:p>
            <a:pPr>
              <a:buClr>
                <a:srgbClr val="FFC000"/>
              </a:buClr>
            </a:pPr>
            <a:r>
              <a:rPr lang="en-US" sz="2200" dirty="0"/>
              <a:t>Usenet groups may carry very offensive, harmful, inaccurate material</a:t>
            </a:r>
          </a:p>
          <a:p>
            <a:pPr>
              <a:buClr>
                <a:srgbClr val="FFC000"/>
              </a:buClr>
            </a:pPr>
            <a:r>
              <a:rPr lang="en-US" sz="2200" dirty="0"/>
              <a:t>Postings that have been mislabeled or are deceptive in another way</a:t>
            </a:r>
          </a:p>
          <a:p>
            <a:pPr>
              <a:buClr>
                <a:srgbClr val="FFC000"/>
              </a:buClr>
            </a:pPr>
            <a:r>
              <a:rPr lang="en-US" sz="2200" dirty="0"/>
              <a:t>Hence service at your own risk</a:t>
            </a:r>
            <a:br>
              <a:rPr lang="en-US" sz="3600" dirty="0"/>
            </a:br>
            <a:endParaRPr lang="en-US" sz="2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6"/>
            <a:ext cx="8229600" cy="1143000"/>
          </a:xfrm>
        </p:spPr>
        <p:txBody>
          <a:bodyPr>
            <a:normAutofit/>
          </a:bodyPr>
          <a:lstStyle/>
          <a:p>
            <a:pPr algn="ctr"/>
            <a:r>
              <a:rPr lang="en-US" sz="3000" b="1" dirty="0">
                <a:solidFill>
                  <a:srgbClr val="FFC000"/>
                </a:solidFill>
                <a:effectLst>
                  <a:outerShdw blurRad="38100" dist="38100" dir="2700000" algn="tl">
                    <a:srgbClr val="000000">
                      <a:alpha val="43137"/>
                    </a:srgbClr>
                  </a:outerShdw>
                </a:effectLst>
              </a:rPr>
              <a:t>History of Usenet groups</a:t>
            </a:r>
          </a:p>
        </p:txBody>
      </p:sp>
      <p:sp>
        <p:nvSpPr>
          <p:cNvPr id="3" name="Content Placeholder 2"/>
          <p:cNvSpPr>
            <a:spLocks noGrp="1"/>
          </p:cNvSpPr>
          <p:nvPr>
            <p:ph idx="1"/>
          </p:nvPr>
        </p:nvSpPr>
        <p:spPr>
          <a:xfrm>
            <a:off x="0" y="1066800"/>
            <a:ext cx="9144000" cy="5791200"/>
          </a:xfrm>
        </p:spPr>
        <p:txBody>
          <a:bodyPr>
            <a:normAutofit fontScale="92500" lnSpcReduction="10000"/>
          </a:bodyPr>
          <a:lstStyle/>
          <a:p>
            <a:pPr algn="just">
              <a:buClr>
                <a:srgbClr val="FFC000"/>
              </a:buClr>
            </a:pPr>
            <a:r>
              <a:rPr lang="en-US" sz="2800" dirty="0"/>
              <a:t>In 1979 it was developed by two graduate students from Duke University in North Carolina (UNC) as a network that allowed users to exchange quantities of information too large for mailboxes.</a:t>
            </a:r>
          </a:p>
          <a:p>
            <a:pPr algn="just">
              <a:buClr>
                <a:srgbClr val="FFC000"/>
              </a:buClr>
            </a:pPr>
            <a:r>
              <a:rPr lang="en-US" sz="2800" dirty="0"/>
              <a:t>Usenet was designed to facilitate textual exchanges between scholars. </a:t>
            </a:r>
          </a:p>
          <a:p>
            <a:pPr algn="just">
              <a:buClr>
                <a:srgbClr val="FFC000"/>
              </a:buClr>
            </a:pPr>
            <a:r>
              <a:rPr lang="en-US" sz="2800" dirty="0"/>
              <a:t>Slowly, the network structure adapted to allow the exchange of larger files such as videos or images. </a:t>
            </a:r>
          </a:p>
          <a:p>
            <a:pPr algn="just">
              <a:buClr>
                <a:srgbClr val="FFC000"/>
              </a:buClr>
            </a:pPr>
            <a:r>
              <a:rPr lang="en-US" sz="2800" dirty="0"/>
              <a:t>Usenet newsgroups constitute one of the largest source of child pornography available in cyberspace.</a:t>
            </a:r>
          </a:p>
          <a:p>
            <a:pPr algn="just">
              <a:buClr>
                <a:srgbClr val="FFC000"/>
              </a:buClr>
            </a:pPr>
            <a:r>
              <a:rPr lang="en-US" sz="2800" dirty="0"/>
              <a:t>This source useful for observing other types of criminal or particular activities: online interaction between pedophiles, adult pornographers and writers of pornographic stories.</a:t>
            </a:r>
          </a:p>
          <a:p>
            <a:pPr algn="just">
              <a:buClr>
                <a:srgbClr val="FFC000"/>
              </a:buClr>
            </a:pPr>
            <a:r>
              <a:rPr lang="en-US" sz="2800" dirty="0"/>
              <a:t>Usenet for sharing illegal content.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p:spPr>
        <p:txBody>
          <a:bodyPr>
            <a:normAutofit/>
          </a:bodyPr>
          <a:lstStyle/>
          <a:p>
            <a:pPr algn="just"/>
            <a:r>
              <a:rPr lang="en-US" sz="2400" b="0" i="0" dirty="0">
                <a:effectLst/>
                <a:latin typeface="system-ui"/>
              </a:rPr>
              <a:t>A spoofed email is one in which the e-mail header is forged so that the mail appears to originate from one source but actually has been sent from another source. i.e., </a:t>
            </a:r>
            <a:r>
              <a:rPr lang="en-US" sz="2200" b="0" i="0" dirty="0">
                <a:effectLst/>
                <a:latin typeface="system-ui"/>
              </a:rPr>
              <a:t>It</a:t>
            </a:r>
            <a:r>
              <a:rPr lang="en-US" sz="2200" dirty="0"/>
              <a:t> is the forgery of an e-mail header so that the message appears to have originated from someone or somewhere other than the actual source.</a:t>
            </a:r>
          </a:p>
          <a:p>
            <a:pPr algn="just"/>
            <a:r>
              <a:rPr lang="en-US" sz="2200" dirty="0"/>
              <a:t>To send spoofed e-mail, senders insert commands in headers that will alter message information.</a:t>
            </a:r>
          </a:p>
          <a:p>
            <a:pPr algn="just"/>
            <a:r>
              <a:rPr lang="en-US" sz="2200" dirty="0"/>
              <a:t> It is possible to send a message that appears to be from anyone, anywhere, saying whatever the sender wants it to say.</a:t>
            </a:r>
          </a:p>
          <a:p>
            <a:pPr algn="just"/>
            <a:r>
              <a:rPr lang="en-US" sz="2200" dirty="0"/>
              <a:t>Thus, someone could send spoofed e-mail that appears to be from you with a message that you didn't write. </a:t>
            </a:r>
          </a:p>
          <a:p>
            <a:pPr algn="just"/>
            <a:r>
              <a:rPr lang="en-US" sz="2200" dirty="0"/>
              <a:t>Classic examples of senders who might prefer to disguise the source of the e-mail include a sender reporting mistreatment by a spouse to a welfare agency.</a:t>
            </a:r>
          </a:p>
        </p:txBody>
      </p:sp>
      <p:sp>
        <p:nvSpPr>
          <p:cNvPr id="6" name="Title 1">
            <a:extLst>
              <a:ext uri="{FF2B5EF4-FFF2-40B4-BE49-F238E27FC236}">
                <a16:creationId xmlns:a16="http://schemas.microsoft.com/office/drawing/2014/main" id="{D5BE9E63-E555-4502-B6CE-DAA7CC1844FC}"/>
              </a:ext>
            </a:extLst>
          </p:cNvPr>
          <p:cNvSpPr>
            <a:spLocks noGrp="1"/>
          </p:cNvSpPr>
          <p:nvPr>
            <p:ph type="title"/>
          </p:nvPr>
        </p:nvSpPr>
        <p:spPr>
          <a:xfrm>
            <a:off x="457200" y="0"/>
            <a:ext cx="8229600" cy="1143000"/>
          </a:xfrm>
        </p:spPr>
        <p:txBody>
          <a:bodyPr>
            <a:normAutofit/>
          </a:bodyPr>
          <a:lstStyle/>
          <a:p>
            <a:pPr algn="ctr"/>
            <a:r>
              <a:rPr lang="en-US" sz="3000" b="1" dirty="0">
                <a:solidFill>
                  <a:srgbClr val="FFC000"/>
                </a:solidFill>
                <a:effectLst>
                  <a:outerShdw blurRad="38100" dist="38100" dir="2700000" algn="tl">
                    <a:srgbClr val="000000">
                      <a:alpha val="43137"/>
                    </a:srgbClr>
                  </a:outerShdw>
                </a:effectLst>
              </a:rPr>
              <a:t>E-Mail Spoofing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ctr"/>
            <a:r>
              <a:rPr lang="en-US" sz="3000" b="1" dirty="0">
                <a:solidFill>
                  <a:srgbClr val="FFC000"/>
                </a:solidFill>
                <a:effectLst>
                  <a:outerShdw blurRad="38100" dist="38100" dir="2700000" algn="tl">
                    <a:srgbClr val="000000">
                      <a:alpha val="43137"/>
                    </a:srgbClr>
                  </a:outerShdw>
                </a:effectLst>
              </a:rPr>
              <a:t>E-Mail Spoofing</a:t>
            </a:r>
          </a:p>
        </p:txBody>
      </p:sp>
      <p:sp>
        <p:nvSpPr>
          <p:cNvPr id="3" name="Content Placeholder 2"/>
          <p:cNvSpPr>
            <a:spLocks noGrp="1"/>
          </p:cNvSpPr>
          <p:nvPr>
            <p:ph idx="1"/>
          </p:nvPr>
        </p:nvSpPr>
        <p:spPr>
          <a:xfrm>
            <a:off x="0" y="838200"/>
            <a:ext cx="9144000" cy="6019800"/>
          </a:xfrm>
        </p:spPr>
        <p:txBody>
          <a:bodyPr>
            <a:noAutofit/>
          </a:bodyPr>
          <a:lstStyle/>
          <a:p>
            <a:pPr algn="just"/>
            <a:r>
              <a:rPr lang="en-US" sz="2200" dirty="0"/>
              <a:t>Although most spoofed e-mail falls into the "nuisance" category and requires little action other than deletion, the more malicious varieties can cause serious problems and security risks.</a:t>
            </a:r>
          </a:p>
          <a:p>
            <a:pPr algn="just"/>
            <a:r>
              <a:rPr lang="en-US" sz="2200" dirty="0"/>
              <a:t> For example, spoofed e-mail may purport to be from someone in a position of authority, asking for sensitive data, such as passwords, credit card numbers, or other personal information -- any of which can be used for a variety of criminal purposes. </a:t>
            </a:r>
          </a:p>
          <a:p>
            <a:pPr algn="just"/>
            <a:r>
              <a:rPr lang="en-US" sz="2200" dirty="0"/>
              <a:t>The Bank of America, eBay, and Wells Fargo are among the companies recently spoofed in mass spam mailings.</a:t>
            </a:r>
          </a:p>
          <a:p>
            <a:pPr algn="just"/>
            <a:r>
              <a:rPr lang="en-US" sz="2200" dirty="0"/>
              <a:t> One type of e-mail spoofing, self-sending spam, involves messages that appear to be both to and from the recipient.</a:t>
            </a:r>
          </a:p>
          <a:p>
            <a:pPr algn="just"/>
            <a:endParaRPr lang="en-US" sz="2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9144000" cy="5791200"/>
          </a:xfrm>
        </p:spPr>
        <p:txBody>
          <a:bodyPr>
            <a:noAutofit/>
          </a:bodyPr>
          <a:lstStyle/>
          <a:p>
            <a:r>
              <a:rPr lang="en-US" sz="2000" dirty="0"/>
              <a:t>People who create electronic spam : </a:t>
            </a:r>
            <a:r>
              <a:rPr lang="en-US" sz="2000" b="1" dirty="0"/>
              <a:t>spammers</a:t>
            </a:r>
          </a:p>
          <a:p>
            <a:r>
              <a:rPr lang="en-US" sz="2000" b="1" dirty="0"/>
              <a:t>Spam </a:t>
            </a:r>
            <a:r>
              <a:rPr lang="en-US" sz="2000" dirty="0"/>
              <a:t> is abuse of electronic messaging systems to send unsolicited bulk messages </a:t>
            </a:r>
            <a:r>
              <a:rPr lang="en-US" sz="2000" b="0" i="0" dirty="0">
                <a:effectLst/>
                <a:latin typeface="system-ui"/>
              </a:rPr>
              <a:t>or mass e-mails such as chain letters </a:t>
            </a:r>
            <a:r>
              <a:rPr lang="en-US" sz="2000" dirty="0"/>
              <a:t>indiscriminately.</a:t>
            </a:r>
          </a:p>
          <a:p>
            <a:r>
              <a:rPr lang="en-US" sz="2000" dirty="0"/>
              <a:t>Spamming may be:</a:t>
            </a:r>
          </a:p>
          <a:p>
            <a:pPr lvl="1"/>
            <a:r>
              <a:rPr lang="en-US" sz="2000" dirty="0"/>
              <a:t>E-Mail Spam</a:t>
            </a:r>
          </a:p>
          <a:p>
            <a:pPr lvl="1"/>
            <a:r>
              <a:rPr lang="en-US" sz="2000" dirty="0"/>
              <a:t>Instant messaging spam</a:t>
            </a:r>
          </a:p>
          <a:p>
            <a:pPr lvl="1"/>
            <a:r>
              <a:rPr lang="en-US" sz="2000" dirty="0"/>
              <a:t>Usenet group spam</a:t>
            </a:r>
          </a:p>
          <a:p>
            <a:pPr lvl="1"/>
            <a:r>
              <a:rPr lang="en-US" sz="2000" dirty="0"/>
              <a:t>Web search engine spam</a:t>
            </a:r>
          </a:p>
          <a:p>
            <a:pPr lvl="1"/>
            <a:r>
              <a:rPr lang="en-US" sz="2000" dirty="0"/>
              <a:t>Spam in blogs, wiki spam</a:t>
            </a:r>
          </a:p>
          <a:p>
            <a:pPr lvl="1"/>
            <a:r>
              <a:rPr lang="en-US" sz="2000" dirty="0"/>
              <a:t>Online classified ads spam</a:t>
            </a:r>
          </a:p>
          <a:p>
            <a:pPr lvl="1"/>
            <a:r>
              <a:rPr lang="en-US" sz="2000" dirty="0"/>
              <a:t>Mobile phone messaging spam</a:t>
            </a:r>
          </a:p>
          <a:p>
            <a:pPr lvl="1"/>
            <a:r>
              <a:rPr lang="en-US" sz="2000" dirty="0"/>
              <a:t>Internet forum spam</a:t>
            </a:r>
          </a:p>
          <a:p>
            <a:pPr lvl="1"/>
            <a:r>
              <a:rPr lang="en-US" sz="2000" dirty="0"/>
              <a:t>Junk fax spam</a:t>
            </a:r>
          </a:p>
          <a:p>
            <a:pPr lvl="1"/>
            <a:r>
              <a:rPr lang="en-US" sz="2000" dirty="0"/>
              <a:t>Social networking spam</a:t>
            </a:r>
          </a:p>
        </p:txBody>
      </p:sp>
      <p:sp>
        <p:nvSpPr>
          <p:cNvPr id="4" name="Title 1">
            <a:extLst>
              <a:ext uri="{FF2B5EF4-FFF2-40B4-BE49-F238E27FC236}">
                <a16:creationId xmlns:a16="http://schemas.microsoft.com/office/drawing/2014/main" id="{8072E8D5-14F9-48A7-BAD6-0DF6BCA9DDFE}"/>
              </a:ext>
            </a:extLst>
          </p:cNvPr>
          <p:cNvSpPr txBox="1">
            <a:spLocks/>
          </p:cNvSpPr>
          <p:nvPr/>
        </p:nvSpPr>
        <p:spPr>
          <a:xfrm>
            <a:off x="457200" y="0"/>
            <a:ext cx="8229600" cy="1143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dirty="0">
                <a:solidFill>
                  <a:srgbClr val="FFC000"/>
                </a:solidFill>
                <a:effectLst>
                  <a:outerShdw blurRad="38100" dist="38100" dir="2700000" algn="tl">
                    <a:srgbClr val="000000">
                      <a:alpha val="43137"/>
                    </a:srgbClr>
                  </a:outerShdw>
                </a:effectLst>
              </a:rPr>
              <a:t>SPAMMING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ctr"/>
            <a:r>
              <a:rPr lang="en-US" sz="4000" b="1" u="sng" dirty="0">
                <a:solidFill>
                  <a:srgbClr val="FFC000"/>
                </a:solidFill>
                <a:effectLst>
                  <a:outerShdw blurRad="38100" dist="38100" dir="2700000" algn="tl">
                    <a:srgbClr val="000000">
                      <a:alpha val="43137"/>
                    </a:srgbClr>
                  </a:outerShdw>
                </a:effectLst>
              </a:rPr>
              <a:t>TOPICS</a:t>
            </a:r>
          </a:p>
        </p:txBody>
      </p:sp>
      <p:sp>
        <p:nvSpPr>
          <p:cNvPr id="3" name="Content Placeholder 2"/>
          <p:cNvSpPr>
            <a:spLocks noGrp="1"/>
          </p:cNvSpPr>
          <p:nvPr>
            <p:ph idx="1"/>
          </p:nvPr>
        </p:nvSpPr>
        <p:spPr>
          <a:xfrm>
            <a:off x="457200" y="1249680"/>
            <a:ext cx="8229600" cy="4389120"/>
          </a:xfrm>
        </p:spPr>
        <p:txBody>
          <a:bodyPr>
            <a:noAutofit/>
          </a:bodyPr>
          <a:lstStyle/>
          <a:p>
            <a:pPr marL="457200" indent="-457200">
              <a:buFont typeface="+mj-lt"/>
              <a:buAutoNum type="arabicPeriod"/>
            </a:pPr>
            <a:r>
              <a:rPr lang="en-US" sz="2400" dirty="0"/>
              <a:t>Definition and Origins of the Word </a:t>
            </a:r>
          </a:p>
          <a:p>
            <a:pPr marL="457200" indent="-457200">
              <a:buFont typeface="+mj-lt"/>
              <a:buAutoNum type="arabicPeriod"/>
            </a:pPr>
            <a:r>
              <a:rPr lang="en-US" sz="2400" dirty="0"/>
              <a:t>Cybercrime and Information Security</a:t>
            </a:r>
          </a:p>
          <a:p>
            <a:pPr marL="457200" indent="-457200">
              <a:buFont typeface="+mj-lt"/>
              <a:buAutoNum type="arabicPeriod"/>
            </a:pPr>
            <a:r>
              <a:rPr lang="en-US" sz="2400" dirty="0"/>
              <a:t>Who are Cybercriminals? </a:t>
            </a:r>
          </a:p>
          <a:p>
            <a:pPr marL="457200" indent="-457200">
              <a:buFont typeface="+mj-lt"/>
              <a:buAutoNum type="arabicPeriod"/>
            </a:pPr>
            <a:r>
              <a:rPr lang="en-US" sz="2400" dirty="0"/>
              <a:t>Classifications of Cybercrimes</a:t>
            </a:r>
          </a:p>
          <a:p>
            <a:pPr marL="457200" indent="-457200">
              <a:buFont typeface="+mj-lt"/>
              <a:buAutoNum type="arabicPeriod"/>
            </a:pPr>
            <a:r>
              <a:rPr lang="en-US" sz="2400" dirty="0"/>
              <a:t>Cybercrime Era: Survival mantra for the Netizens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p:spPr>
        <p:txBody>
          <a:bodyPr>
            <a:normAutofit/>
          </a:bodyPr>
          <a:lstStyle/>
          <a:p>
            <a:r>
              <a:rPr lang="en-US" sz="2200" dirty="0"/>
              <a:t>Spamming is difficult to control</a:t>
            </a:r>
          </a:p>
          <a:p>
            <a:r>
              <a:rPr lang="en-US" sz="2200" dirty="0"/>
              <a:t>Advertisers have no operating costs beyond the management of their mailing lists</a:t>
            </a:r>
          </a:p>
          <a:p>
            <a:r>
              <a:rPr lang="en-US" sz="2200" dirty="0"/>
              <a:t>It is difficult to hold senders accountable for their mass mailings</a:t>
            </a:r>
          </a:p>
          <a:p>
            <a:r>
              <a:rPr lang="en-US" sz="2200" dirty="0"/>
              <a:t>Spammers are numerous</a:t>
            </a:r>
          </a:p>
          <a:p>
            <a:endParaRPr lang="en-US" sz="2200" dirty="0"/>
          </a:p>
          <a:p>
            <a:pPr marL="0" indent="0">
              <a:buNone/>
            </a:pPr>
            <a:r>
              <a:rPr lang="en-US" sz="2400" b="1" dirty="0">
                <a:solidFill>
                  <a:srgbClr val="FFC000"/>
                </a:solidFill>
                <a:effectLst>
                  <a:outerShdw blurRad="38100" dist="38100" dir="2700000" algn="tl">
                    <a:srgbClr val="000000">
                      <a:alpha val="43137"/>
                    </a:srgbClr>
                  </a:outerShdw>
                </a:effectLst>
              </a:rPr>
              <a:t>Search engine spamming:</a:t>
            </a:r>
          </a:p>
          <a:p>
            <a:endParaRPr lang="en-US" sz="2200" dirty="0"/>
          </a:p>
          <a:p>
            <a:r>
              <a:rPr lang="en-US" sz="2200" dirty="0"/>
              <a:t>Alteration or creation of a document with the intent to deceive an electronic catalog or a filing system</a:t>
            </a:r>
          </a:p>
          <a:p>
            <a:r>
              <a:rPr lang="en-US" sz="2200" dirty="0"/>
              <a:t>  some web authors use “subversive techniques” to ensure that their site appears more frequently or higher number in returned search results.</a:t>
            </a:r>
          </a:p>
          <a:p>
            <a:r>
              <a:rPr lang="en-US" sz="2200" dirty="0"/>
              <a:t> Remedy: permanently exclude from the search index</a:t>
            </a:r>
          </a:p>
          <a:p>
            <a:pPr marL="0" indent="0">
              <a:buNone/>
            </a:pPr>
            <a:endParaRPr lang="en-US" sz="2200" dirty="0"/>
          </a:p>
        </p:txBody>
      </p:sp>
      <p:sp>
        <p:nvSpPr>
          <p:cNvPr id="6" name="Title 1">
            <a:extLst>
              <a:ext uri="{FF2B5EF4-FFF2-40B4-BE49-F238E27FC236}">
                <a16:creationId xmlns:a16="http://schemas.microsoft.com/office/drawing/2014/main" id="{D04DA91B-7800-4CB3-BD0B-22D2AD30BBDB}"/>
              </a:ext>
            </a:extLst>
          </p:cNvPr>
          <p:cNvSpPr txBox="1">
            <a:spLocks/>
          </p:cNvSpPr>
          <p:nvPr/>
        </p:nvSpPr>
        <p:spPr>
          <a:xfrm>
            <a:off x="457200" y="0"/>
            <a:ext cx="8229600" cy="1143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dirty="0">
                <a:solidFill>
                  <a:srgbClr val="FFC000"/>
                </a:solidFill>
                <a:effectLst>
                  <a:outerShdw blurRad="38100" dist="38100" dir="2700000" algn="tl">
                    <a:srgbClr val="000000">
                      <a:alpha val="43137"/>
                    </a:srgbClr>
                  </a:outerShdw>
                </a:effectLst>
              </a:rPr>
              <a:t>SPAMMING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ctr"/>
            <a:r>
              <a:rPr lang="en-US" sz="3000" b="1" dirty="0">
                <a:solidFill>
                  <a:srgbClr val="FFC000"/>
                </a:solidFill>
                <a:effectLst>
                  <a:outerShdw blurRad="38100" dist="38100" dir="2700000" algn="tl">
                    <a:srgbClr val="000000">
                      <a:alpha val="43137"/>
                    </a:srgbClr>
                  </a:outerShdw>
                </a:effectLst>
              </a:rPr>
              <a:t>Cyber defamation</a:t>
            </a:r>
          </a:p>
        </p:txBody>
      </p:sp>
      <p:sp>
        <p:nvSpPr>
          <p:cNvPr id="3" name="Content Placeholder 2"/>
          <p:cNvSpPr>
            <a:spLocks noGrp="1"/>
          </p:cNvSpPr>
          <p:nvPr>
            <p:ph idx="1"/>
          </p:nvPr>
        </p:nvSpPr>
        <p:spPr/>
        <p:txBody>
          <a:bodyPr/>
          <a:lstStyle/>
          <a:p>
            <a:endParaRPr lang="en-US" dirty="0"/>
          </a:p>
        </p:txBody>
      </p:sp>
      <p:pic>
        <p:nvPicPr>
          <p:cNvPr id="60420" name="Picture 4" descr="http://www.sgpolitics.net/picsarchive08/defamation.gif"/>
          <p:cNvPicPr>
            <a:picLocks noChangeAspect="1" noChangeArrowheads="1" noCrop="1"/>
          </p:cNvPicPr>
          <p:nvPr/>
        </p:nvPicPr>
        <p:blipFill>
          <a:blip r:embed="rId2"/>
          <a:srcRect/>
          <a:stretch>
            <a:fillRect/>
          </a:stretch>
        </p:blipFill>
        <p:spPr bwMode="auto">
          <a:xfrm>
            <a:off x="533400" y="1295400"/>
            <a:ext cx="8077200" cy="5576889"/>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p:spPr>
        <p:txBody>
          <a:bodyPr>
            <a:noAutofit/>
          </a:bodyPr>
          <a:lstStyle/>
          <a:p>
            <a:pPr marL="0" indent="0" algn="just">
              <a:buNone/>
            </a:pPr>
            <a:r>
              <a:rPr lang="en-US" sz="2000" b="0" i="0" dirty="0">
                <a:effectLst/>
                <a:latin typeface="Google Sans"/>
              </a:rPr>
              <a:t>Cyber defamation, also known as online defamation, is when someone is falsely accused of something online. Cyber defamation is the use of the internet or a computer to damage another person's reputation or diminish one's own reputation in the eyes of others.</a:t>
            </a:r>
          </a:p>
          <a:p>
            <a:pPr marL="0" indent="0" algn="just">
              <a:buNone/>
            </a:pPr>
            <a:endParaRPr lang="en-US" sz="2000" b="0" i="0" dirty="0">
              <a:effectLst/>
              <a:latin typeface="Google Sans"/>
            </a:endParaRPr>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marL="0" indent="0" algn="just">
              <a:buNone/>
            </a:pPr>
            <a:endParaRPr lang="en-US" sz="2000" dirty="0"/>
          </a:p>
          <a:p>
            <a:pPr algn="just"/>
            <a:r>
              <a:rPr lang="en-US" sz="2000" dirty="0"/>
              <a:t>Example: someone publishes defamatory matter about  someone on a website or sends an E-mail containing defamatory information to all friends of that person.</a:t>
            </a:r>
          </a:p>
        </p:txBody>
      </p:sp>
      <p:pic>
        <p:nvPicPr>
          <p:cNvPr id="10242" name="Picture 2" descr="http://legalmatch.typepad.com/.a/6a00d83455b3db69e20120a64bb777970b-800wi"/>
          <p:cNvPicPr>
            <a:picLocks noChangeAspect="1" noChangeArrowheads="1"/>
          </p:cNvPicPr>
          <p:nvPr/>
        </p:nvPicPr>
        <p:blipFill>
          <a:blip r:embed="rId2"/>
          <a:srcRect/>
          <a:stretch>
            <a:fillRect/>
          </a:stretch>
        </p:blipFill>
        <p:spPr bwMode="auto">
          <a:xfrm>
            <a:off x="2576286" y="2438400"/>
            <a:ext cx="3991427" cy="3352800"/>
          </a:xfrm>
          <a:prstGeom prst="rect">
            <a:avLst/>
          </a:prstGeom>
          <a:noFill/>
        </p:spPr>
      </p:pic>
      <p:sp>
        <p:nvSpPr>
          <p:cNvPr id="5" name="Title 1">
            <a:extLst>
              <a:ext uri="{FF2B5EF4-FFF2-40B4-BE49-F238E27FC236}">
                <a16:creationId xmlns:a16="http://schemas.microsoft.com/office/drawing/2014/main" id="{D4D6149D-F22E-4FE0-8837-7D307ACE012B}"/>
              </a:ext>
            </a:extLst>
          </p:cNvPr>
          <p:cNvSpPr txBox="1">
            <a:spLocks/>
          </p:cNvSpPr>
          <p:nvPr/>
        </p:nvSpPr>
        <p:spPr>
          <a:xfrm>
            <a:off x="457200" y="0"/>
            <a:ext cx="8229600" cy="1143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dirty="0">
                <a:solidFill>
                  <a:srgbClr val="FFC000"/>
                </a:solidFill>
                <a:effectLst>
                  <a:outerShdw blurRad="38100" dist="38100" dir="2700000" algn="tl">
                    <a:srgbClr val="000000">
                      <a:alpha val="43137"/>
                    </a:srgbClr>
                  </a:outerShdw>
                </a:effectLst>
              </a:rPr>
              <a:t>Cyber defamation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23122"/>
            <a:ext cx="9144000" cy="5734878"/>
          </a:xfrm>
        </p:spPr>
        <p:txBody>
          <a:bodyPr>
            <a:noAutofit/>
          </a:bodyPr>
          <a:lstStyle/>
          <a:p>
            <a:pPr marL="0" indent="0">
              <a:buNone/>
            </a:pPr>
            <a:r>
              <a:rPr lang="en-US" sz="2200" b="1" dirty="0">
                <a:solidFill>
                  <a:srgbClr val="FFC000"/>
                </a:solidFill>
              </a:rPr>
              <a:t>It may amount to defamation when- </a:t>
            </a:r>
          </a:p>
          <a:p>
            <a:r>
              <a:rPr lang="en-US" sz="2200" dirty="0"/>
              <a:t>If imputation to a deceased person would harm the reputation of that person, and is intended to be hurtful to the feelings of his family or other near relatives.</a:t>
            </a:r>
          </a:p>
          <a:p>
            <a:r>
              <a:rPr lang="en-US" sz="2200" dirty="0"/>
              <a:t>An imputation is made concerning a company or an association or collection of people as such.</a:t>
            </a:r>
          </a:p>
          <a:p>
            <a:r>
              <a:rPr lang="en-US" sz="2200" dirty="0"/>
              <a:t>An imputation in the form of an alternative or expressed ironically.</a:t>
            </a:r>
          </a:p>
          <a:p>
            <a:r>
              <a:rPr lang="en-US" sz="2200" dirty="0"/>
              <a:t>An imputation that directly or indirectly, in the estimation of others, lowers the moral or intellectual character of that person, or lowers the character of that person in respect of his caste or of his calling, or lowers the credit of that person.</a:t>
            </a:r>
          </a:p>
        </p:txBody>
      </p:sp>
      <p:sp>
        <p:nvSpPr>
          <p:cNvPr id="4" name="Title 1">
            <a:extLst>
              <a:ext uri="{FF2B5EF4-FFF2-40B4-BE49-F238E27FC236}">
                <a16:creationId xmlns:a16="http://schemas.microsoft.com/office/drawing/2014/main" id="{2C7EB9C6-05AC-4776-A32A-F769D5906EF0}"/>
              </a:ext>
            </a:extLst>
          </p:cNvPr>
          <p:cNvSpPr txBox="1">
            <a:spLocks/>
          </p:cNvSpPr>
          <p:nvPr/>
        </p:nvSpPr>
        <p:spPr>
          <a:xfrm>
            <a:off x="457200" y="-19878"/>
            <a:ext cx="8229600" cy="1143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dirty="0">
                <a:solidFill>
                  <a:srgbClr val="FFC000"/>
                </a:solidFill>
                <a:effectLst>
                  <a:outerShdw blurRad="38100" dist="38100" dir="2700000" algn="tl">
                    <a:srgbClr val="000000">
                      <a:alpha val="43137"/>
                    </a:srgbClr>
                  </a:outerShdw>
                </a:effectLst>
              </a:rPr>
              <a:t>Cyber defamation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19810"/>
            <a:ext cx="9144000" cy="5738190"/>
          </a:xfrm>
        </p:spPr>
        <p:txBody>
          <a:bodyPr>
            <a:normAutofit fontScale="92500"/>
          </a:bodyPr>
          <a:lstStyle/>
          <a:p>
            <a:pPr marL="0" indent="0">
              <a:buNone/>
            </a:pPr>
            <a:r>
              <a:rPr lang="en-US" sz="2400" i="1" dirty="0">
                <a:effectLst>
                  <a:outerShdw blurRad="38100" dist="38100" dir="2700000" algn="tl">
                    <a:srgbClr val="000000">
                      <a:alpha val="43137"/>
                    </a:srgbClr>
                  </a:outerShdw>
                </a:effectLst>
              </a:rPr>
              <a:t>Saying or writing something harmful to a person’s reputation is defamation. It’s against the law to intentionally harm someone’s reputation, cause them to be hated or disgraced through text, image, cartoons, caricatures or effigies.</a:t>
            </a:r>
          </a:p>
          <a:p>
            <a:pPr marL="0" indent="0">
              <a:buNone/>
            </a:pPr>
            <a:r>
              <a:rPr lang="en-US" sz="2400" b="1" dirty="0">
                <a:solidFill>
                  <a:srgbClr val="FFC000"/>
                </a:solidFill>
                <a:effectLst>
                  <a:outerShdw blurRad="38100" dist="38100" dir="2700000" algn="tl">
                    <a:srgbClr val="000000">
                      <a:alpha val="43137"/>
                    </a:srgbClr>
                  </a:outerShdw>
                </a:effectLst>
              </a:rPr>
              <a:t>Types of defamation:</a:t>
            </a:r>
          </a:p>
          <a:p>
            <a:r>
              <a:rPr lang="en-US" sz="2200" dirty="0"/>
              <a:t>Libel : written defamation</a:t>
            </a:r>
          </a:p>
          <a:p>
            <a:pPr marL="0" indent="0">
              <a:buNone/>
            </a:pPr>
            <a:r>
              <a:rPr lang="en-US" sz="2200" dirty="0"/>
              <a:t>Libel involves something that is visually represented, with the intention to harm someone’s reputation, and which can be seen. So, anything that can be written, printed or something on an effigy, movie or statue can be libel. If Rahul writes something about Seema in a magazine in a derogatory manner, then Rahul has committed the crime of defamation through libel.</a:t>
            </a:r>
          </a:p>
          <a:p>
            <a:r>
              <a:rPr lang="en-US" sz="2200" dirty="0"/>
              <a:t>Slander: oral defamation</a:t>
            </a:r>
          </a:p>
          <a:p>
            <a:pPr marL="0" indent="0">
              <a:buNone/>
            </a:pPr>
            <a:r>
              <a:rPr lang="en-US" sz="2200" dirty="0"/>
              <a:t>Slander involves something that is spoken, with the intention to harm someone’s reputation, and which can be heard. It is in verbal form. For example, Rahul says bad things about Seema’s character, which results in Seema losing her job. Rahul has committed the crime of defamation through slander.</a:t>
            </a:r>
          </a:p>
          <a:p>
            <a:endParaRPr lang="en-US" dirty="0"/>
          </a:p>
        </p:txBody>
      </p:sp>
      <p:sp>
        <p:nvSpPr>
          <p:cNvPr id="5" name="Title 1">
            <a:extLst>
              <a:ext uri="{FF2B5EF4-FFF2-40B4-BE49-F238E27FC236}">
                <a16:creationId xmlns:a16="http://schemas.microsoft.com/office/drawing/2014/main" id="{0CFB2183-EB6E-43E2-A2F2-91886E9629A3}"/>
              </a:ext>
            </a:extLst>
          </p:cNvPr>
          <p:cNvSpPr txBox="1">
            <a:spLocks/>
          </p:cNvSpPr>
          <p:nvPr/>
        </p:nvSpPr>
        <p:spPr>
          <a:xfrm>
            <a:off x="457200" y="-23191"/>
            <a:ext cx="8229600" cy="1143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dirty="0">
                <a:solidFill>
                  <a:srgbClr val="FFC000"/>
                </a:solidFill>
                <a:effectLst>
                  <a:outerShdw blurRad="38100" dist="38100" dir="2700000" algn="tl">
                    <a:srgbClr val="000000">
                      <a:alpha val="43137"/>
                    </a:srgbClr>
                  </a:outerShdw>
                </a:effectLst>
              </a:rPr>
              <a:t>Cyber defamation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3000" b="1" dirty="0">
                <a:solidFill>
                  <a:srgbClr val="FFC000"/>
                </a:solidFill>
                <a:effectLst>
                  <a:outerShdw blurRad="38100" dist="38100" dir="2700000" algn="tl">
                    <a:srgbClr val="000000">
                      <a:alpha val="43137"/>
                    </a:srgbClr>
                  </a:outerShdw>
                </a:effectLst>
              </a:rPr>
              <a:t>Internet Time Theft</a:t>
            </a:r>
          </a:p>
        </p:txBody>
      </p:sp>
      <p:sp>
        <p:nvSpPr>
          <p:cNvPr id="3" name="Content Placeholder 2"/>
          <p:cNvSpPr>
            <a:spLocks noGrp="1"/>
          </p:cNvSpPr>
          <p:nvPr>
            <p:ph idx="1"/>
          </p:nvPr>
        </p:nvSpPr>
        <p:spPr>
          <a:xfrm>
            <a:off x="0" y="1828800"/>
            <a:ext cx="9144000" cy="5029200"/>
          </a:xfrm>
        </p:spPr>
        <p:txBody>
          <a:bodyPr>
            <a:noAutofit/>
          </a:bodyPr>
          <a:lstStyle/>
          <a:p>
            <a:r>
              <a:rPr lang="en-US" sz="2200" b="0" i="0" dirty="0">
                <a:effectLst/>
              </a:rPr>
              <a:t>Hacking the username and password of ISP of an individual and surfing the internet at his  cost is Internet Time Theft. </a:t>
            </a:r>
          </a:p>
          <a:p>
            <a:r>
              <a:rPr lang="en-US" sz="2200" dirty="0"/>
              <a:t>The person get access to someone else’s ISP user ID and password, either by hacking or by gaining access to it by illegal means and uses the internet without the other person’s knowledge.</a:t>
            </a:r>
          </a:p>
          <a:p>
            <a:r>
              <a:rPr lang="en-US" sz="2200" dirty="0"/>
              <a:t>This theft can be identified when Internet time is recharged often, despite infrequent usage.</a:t>
            </a:r>
          </a:p>
          <a:p>
            <a:r>
              <a:rPr lang="en-US" sz="2200" dirty="0"/>
              <a:t>This comes under “identity theft”.</a:t>
            </a:r>
          </a:p>
          <a:p>
            <a:endParaRPr lang="en-US" sz="2200" dirty="0"/>
          </a:p>
        </p:txBody>
      </p:sp>
      <p:pic>
        <p:nvPicPr>
          <p:cNvPr id="61442" name="Picture 2" descr="http://www.pensoftblog.com/wp-content/uploads/2013/07/January-2013-PAYTECH-Publication.jpg"/>
          <p:cNvPicPr>
            <a:picLocks noChangeAspect="1" noChangeArrowheads="1"/>
          </p:cNvPicPr>
          <p:nvPr/>
        </p:nvPicPr>
        <p:blipFill>
          <a:blip r:embed="rId2"/>
          <a:srcRect/>
          <a:stretch>
            <a:fillRect/>
          </a:stretch>
        </p:blipFill>
        <p:spPr bwMode="auto">
          <a:xfrm>
            <a:off x="7362825" y="0"/>
            <a:ext cx="1781175" cy="238125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56267"/>
          </a:xfrm>
        </p:spPr>
        <p:txBody>
          <a:bodyPr>
            <a:normAutofit/>
          </a:bodyPr>
          <a:lstStyle/>
          <a:p>
            <a:pPr algn="ctr"/>
            <a:r>
              <a:rPr lang="en-US" sz="3000" b="1" dirty="0">
                <a:solidFill>
                  <a:srgbClr val="FFC000"/>
                </a:solidFill>
                <a:effectLst>
                  <a:outerShdw blurRad="38100" dist="38100" dir="2700000" algn="tl">
                    <a:srgbClr val="000000">
                      <a:alpha val="43137"/>
                    </a:srgbClr>
                  </a:outerShdw>
                </a:effectLst>
              </a:rPr>
              <a:t>Salami attack/ salami technique</a:t>
            </a:r>
          </a:p>
        </p:txBody>
      </p:sp>
      <p:sp>
        <p:nvSpPr>
          <p:cNvPr id="3" name="Content Placeholder 2"/>
          <p:cNvSpPr>
            <a:spLocks noGrp="1"/>
          </p:cNvSpPr>
          <p:nvPr>
            <p:ph idx="1"/>
          </p:nvPr>
        </p:nvSpPr>
        <p:spPr>
          <a:xfrm>
            <a:off x="0" y="1143000"/>
            <a:ext cx="9144000" cy="5715000"/>
          </a:xfrm>
        </p:spPr>
        <p:txBody>
          <a:bodyPr>
            <a:noAutofit/>
          </a:bodyPr>
          <a:lstStyle/>
          <a:p>
            <a:pPr marL="0" indent="0">
              <a:buNone/>
            </a:pPr>
            <a:r>
              <a:rPr lang="en-US" sz="2400" dirty="0"/>
              <a:t>It is an attack which proceeds with small increments and final add up to lead to a major  attack. The increments are so small that they remain unnoticed.</a:t>
            </a:r>
          </a:p>
          <a:p>
            <a:r>
              <a:rPr lang="en-US" sz="2400" dirty="0"/>
              <a:t>An example of salami attack  is gaining access to online banking of an individual and withdrawing amount in such a small  amounts that it remains unnoticed by the owner. Often there is default trigger set in the  banking website and transactions below say, Rs. 1000 withdrawal are not reported to the  owner of the account. Withdrawing amount of Rs. 1000 over a period of time will lead to total  withdrawal of a large sum. </a:t>
            </a:r>
          </a:p>
          <a:p>
            <a:endParaRPr lang="en-US" sz="2400" dirty="0"/>
          </a:p>
          <a:p>
            <a:pPr marL="0" indent="0">
              <a:buNone/>
            </a:pPr>
            <a:r>
              <a:rPr lang="en-US" sz="2400" dirty="0"/>
              <a:t>Examples:</a:t>
            </a:r>
          </a:p>
          <a:p>
            <a:r>
              <a:rPr lang="en-US" sz="2400" dirty="0"/>
              <a:t>Small “shavings” for Big gains!</a:t>
            </a:r>
          </a:p>
          <a:p>
            <a:r>
              <a:rPr lang="en-US" sz="2400" dirty="0"/>
              <a:t>The petrol pump fraud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rmAutofit/>
          </a:bodyPr>
          <a:lstStyle/>
          <a:p>
            <a:pPr algn="ctr"/>
            <a:r>
              <a:rPr lang="en-US" sz="3000" b="1" dirty="0">
                <a:solidFill>
                  <a:srgbClr val="FFC000"/>
                </a:solidFill>
                <a:effectLst>
                  <a:outerShdw blurRad="38100" dist="38100" dir="2700000" algn="tl">
                    <a:srgbClr val="000000">
                      <a:alpha val="43137"/>
                    </a:srgbClr>
                  </a:outerShdw>
                </a:effectLst>
              </a:rPr>
              <a:t>Data diddling</a:t>
            </a:r>
          </a:p>
        </p:txBody>
      </p:sp>
      <p:sp>
        <p:nvSpPr>
          <p:cNvPr id="3" name="Content Placeholder 2"/>
          <p:cNvSpPr>
            <a:spLocks noGrp="1"/>
          </p:cNvSpPr>
          <p:nvPr>
            <p:ph idx="1"/>
          </p:nvPr>
        </p:nvSpPr>
        <p:spPr>
          <a:xfrm>
            <a:off x="0" y="1295400"/>
            <a:ext cx="9144000" cy="5562600"/>
          </a:xfrm>
        </p:spPr>
        <p:txBody>
          <a:bodyPr>
            <a:noAutofit/>
          </a:bodyPr>
          <a:lstStyle/>
          <a:p>
            <a:pPr algn="just"/>
            <a:r>
              <a:rPr lang="en-US" sz="2200" dirty="0"/>
              <a:t>Data diddling involves changing data input in a computer. In other words, information is changed from the way it should be entered by a person typing in the data. Usually, a virus that changes data or a programmer of the database or application has pre-programmed it to be changed. </a:t>
            </a:r>
          </a:p>
          <a:p>
            <a:pPr algn="just"/>
            <a:r>
              <a:rPr lang="en-US" sz="2200" dirty="0"/>
              <a:t>A cybercrime where a person intentionally enters wrong information into a computer, system, or document. It is often used when businesses and individuals want to hide part of their profits for tax evasion purposes.</a:t>
            </a:r>
          </a:p>
          <a:p>
            <a:pPr algn="just"/>
            <a:r>
              <a:rPr lang="en-US" sz="2200" dirty="0"/>
              <a:t>To deal with this type of crime, a company must implement </a:t>
            </a:r>
            <a:r>
              <a:rPr lang="en-US" sz="2200" dirty="0">
                <a:hlinkClick r:id="rId2"/>
              </a:rPr>
              <a:t>policies</a:t>
            </a:r>
            <a:r>
              <a:rPr lang="en-US" sz="2200" dirty="0"/>
              <a:t> and internal controls.</a:t>
            </a:r>
          </a:p>
          <a:p>
            <a:r>
              <a:rPr lang="en-US" sz="2200" dirty="0"/>
              <a:t> This may include performing regular audits, using software with built-in features to combat such problems, and supervising </a:t>
            </a:r>
            <a:r>
              <a:rPr lang="en-US" sz="2200" dirty="0">
                <a:hlinkClick r:id="rId3"/>
              </a:rPr>
              <a:t>employees</a:t>
            </a:r>
            <a:r>
              <a:rPr lang="en-US" sz="2200" dirty="0"/>
              <a:t>.</a:t>
            </a:r>
          </a:p>
          <a:p>
            <a:pPr marL="0" indent="0">
              <a:buNone/>
            </a:pPr>
            <a:r>
              <a:rPr lang="en-US" sz="2200" dirty="0"/>
              <a:t>Ex: Electricity board in India have been victims to data diddling programs inserted when private parties computerized their systems.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051"/>
            <a:ext cx="7772400" cy="971550"/>
          </a:xfrm>
        </p:spPr>
        <p:txBody>
          <a:bodyPr>
            <a:normAutofit/>
          </a:bodyPr>
          <a:lstStyle/>
          <a:p>
            <a:pPr algn="ctr"/>
            <a:r>
              <a:rPr lang="en-US" sz="3000" b="1" dirty="0">
                <a:solidFill>
                  <a:srgbClr val="FFC000"/>
                </a:solidFill>
                <a:effectLst>
                  <a:outerShdw blurRad="38100" dist="38100" dir="2700000" algn="tl">
                    <a:srgbClr val="000000">
                      <a:alpha val="43137"/>
                    </a:srgbClr>
                  </a:outerShdw>
                </a:effectLst>
              </a:rPr>
              <a:t>Forgery </a:t>
            </a:r>
          </a:p>
        </p:txBody>
      </p:sp>
      <p:sp>
        <p:nvSpPr>
          <p:cNvPr id="3" name="Content Placeholder 2"/>
          <p:cNvSpPr>
            <a:spLocks noGrp="1"/>
          </p:cNvSpPr>
          <p:nvPr>
            <p:ph idx="1"/>
          </p:nvPr>
        </p:nvSpPr>
        <p:spPr>
          <a:xfrm>
            <a:off x="0" y="990600"/>
            <a:ext cx="9144000" cy="5848350"/>
          </a:xfrm>
        </p:spPr>
        <p:txBody>
          <a:bodyPr>
            <a:noAutofit/>
          </a:bodyPr>
          <a:lstStyle/>
          <a:p>
            <a:pPr algn="just"/>
            <a:r>
              <a:rPr lang="en-US" sz="2000" dirty="0"/>
              <a:t>The act of forging something, especially the unlawful act of counterfeiting a document or object for the purposes of fraud or deception.</a:t>
            </a:r>
          </a:p>
          <a:p>
            <a:pPr algn="just"/>
            <a:r>
              <a:rPr lang="en-US" sz="2000" dirty="0"/>
              <a:t>Something that has been forged, especially a document that has been copied or remade to look like the original.</a:t>
            </a:r>
          </a:p>
          <a:p>
            <a:pPr algn="just"/>
            <a:r>
              <a:rPr lang="en-US" sz="2000" dirty="0"/>
              <a:t>Counterfeit currency notes, postage, revenue stamps, mark sheets, etc., can be forged using sophisticated computers, printers and scanners.</a:t>
            </a:r>
          </a:p>
          <a:p>
            <a:pPr marL="0" indent="0" algn="just">
              <a:buNone/>
            </a:pPr>
            <a:r>
              <a:rPr lang="en-US" sz="2000" b="1" dirty="0"/>
              <a:t>Real life case:</a:t>
            </a:r>
            <a:endParaRPr lang="en-US" sz="2000" dirty="0"/>
          </a:p>
          <a:p>
            <a:r>
              <a:rPr lang="en-US" sz="2000" b="1" dirty="0"/>
              <a:t>Stamp Paper Scam – a racket that flourished on loopholes in the system </a:t>
            </a:r>
          </a:p>
          <a:p>
            <a:r>
              <a:rPr lang="en-US" sz="2000" dirty="0"/>
              <a:t>Abdul Karim </a:t>
            </a:r>
            <a:r>
              <a:rPr lang="en-US" sz="2000" dirty="0" err="1"/>
              <a:t>Telgi</a:t>
            </a:r>
            <a:r>
              <a:rPr lang="en-US" sz="2000" dirty="0"/>
              <a:t>, the mastermind of the multi-crore counterfeiting, printed fake stamp papers worth thousands of crores of rupees using printing machines purchased illegally with the help of some conniving officials of the Central Govt.’s Security Printing Press (India Security Press) located in Nasik. These fake stamp papers penetrated in more than 12 states through a widespread network of vendors who sold the counterfeits without any fear and earned hefty commissions.</a:t>
            </a:r>
          </a:p>
          <a:p>
            <a:r>
              <a:rPr lang="en-US" sz="2000" b="1" dirty="0"/>
              <a:t>Amount swindled </a:t>
            </a:r>
            <a:r>
              <a:rPr lang="en-US" sz="2000" dirty="0"/>
              <a:t>Rs. 172 crores</a:t>
            </a:r>
          </a:p>
          <a:p>
            <a:r>
              <a:rPr lang="en-US" sz="2000" dirty="0" err="1"/>
              <a:t>Telgi</a:t>
            </a:r>
            <a:r>
              <a:rPr lang="en-US" sz="2000" dirty="0"/>
              <a:t> is in jail serving his 13 plus 10 years term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http://www.lakeshorebranding.com/wp-content/uploads/2012/01/page-jackers.png"/>
          <p:cNvPicPr>
            <a:picLocks noChangeAspect="1" noChangeArrowheads="1"/>
          </p:cNvPicPr>
          <p:nvPr/>
        </p:nvPicPr>
        <p:blipFill>
          <a:blip r:embed="rId2"/>
          <a:srcRect/>
          <a:stretch>
            <a:fillRect/>
          </a:stretch>
        </p:blipFill>
        <p:spPr bwMode="auto">
          <a:xfrm>
            <a:off x="7162800" y="0"/>
            <a:ext cx="1981200" cy="1794036"/>
          </a:xfrm>
          <a:prstGeom prst="rect">
            <a:avLst/>
          </a:prstGeom>
          <a:noFill/>
        </p:spPr>
      </p:pic>
      <p:sp>
        <p:nvSpPr>
          <p:cNvPr id="2" name="Title 1"/>
          <p:cNvSpPr>
            <a:spLocks noGrp="1"/>
          </p:cNvSpPr>
          <p:nvPr>
            <p:ph type="title"/>
          </p:nvPr>
        </p:nvSpPr>
        <p:spPr>
          <a:xfrm>
            <a:off x="0" y="0"/>
            <a:ext cx="7772400" cy="1271588"/>
          </a:xfrm>
        </p:spPr>
        <p:txBody>
          <a:bodyPr>
            <a:normAutofit/>
          </a:bodyPr>
          <a:lstStyle/>
          <a:p>
            <a:pPr algn="ctr"/>
            <a:r>
              <a:rPr lang="en-US" sz="3000" b="1" dirty="0">
                <a:solidFill>
                  <a:srgbClr val="FFC000"/>
                </a:solidFill>
              </a:rPr>
              <a:t>Web jacking</a:t>
            </a:r>
          </a:p>
        </p:txBody>
      </p:sp>
      <p:sp>
        <p:nvSpPr>
          <p:cNvPr id="3" name="Content Placeholder 2"/>
          <p:cNvSpPr>
            <a:spLocks noGrp="1"/>
          </p:cNvSpPr>
          <p:nvPr>
            <p:ph idx="1"/>
          </p:nvPr>
        </p:nvSpPr>
        <p:spPr>
          <a:xfrm>
            <a:off x="0" y="1371600"/>
            <a:ext cx="9144000" cy="5462588"/>
          </a:xfrm>
        </p:spPr>
        <p:txBody>
          <a:bodyPr>
            <a:normAutofit/>
          </a:bodyPr>
          <a:lstStyle/>
          <a:p>
            <a:pPr algn="just"/>
            <a:r>
              <a:rPr lang="en-US" sz="2000" dirty="0">
                <a:latin typeface="+mj-lt"/>
              </a:rPr>
              <a:t>This term is derived from the term hi jacking.</a:t>
            </a:r>
          </a:p>
          <a:p>
            <a:pPr algn="just"/>
            <a:r>
              <a:rPr lang="en-US" sz="2000" dirty="0">
                <a:latin typeface="+mj-lt"/>
              </a:rPr>
              <a:t> In these kinds of offences the hacker gains access and control over the web site of another. He may even change the information on the site.</a:t>
            </a:r>
          </a:p>
          <a:p>
            <a:pPr algn="just"/>
            <a:r>
              <a:rPr lang="en-US" sz="2000" dirty="0">
                <a:latin typeface="+mj-lt"/>
              </a:rPr>
              <a:t>The first stage of this crime involves “password sniffing”.</a:t>
            </a:r>
          </a:p>
          <a:p>
            <a:pPr algn="just"/>
            <a:r>
              <a:rPr lang="en-US" sz="2000" dirty="0">
                <a:latin typeface="+mj-lt"/>
              </a:rPr>
              <a:t>The actual owner of the website does not have any more control over what appears on that website  </a:t>
            </a:r>
          </a:p>
          <a:p>
            <a:pPr algn="just"/>
            <a:r>
              <a:rPr lang="en-US" sz="2000" dirty="0">
                <a:latin typeface="+mj-lt"/>
              </a:rPr>
              <a:t>This may be done for fulfilling political objectives or for money. </a:t>
            </a:r>
          </a:p>
          <a:p>
            <a:pPr marL="0" indent="0" algn="just">
              <a:buNone/>
            </a:pPr>
            <a:r>
              <a:rPr lang="en-US" sz="2000" b="1" dirty="0">
                <a:latin typeface="+mj-lt"/>
              </a:rPr>
              <a:t>Real Life Examples:</a:t>
            </a:r>
          </a:p>
          <a:p>
            <a:pPr algn="just"/>
            <a:r>
              <a:rPr lang="en-US" sz="2000" dirty="0"/>
              <a:t> Recently the site of MIT (Ministry of Information Technology) was hacked by the Pakistani hackers and some obscene matter was placed therein.</a:t>
            </a:r>
          </a:p>
          <a:p>
            <a:pPr algn="just"/>
            <a:r>
              <a:rPr lang="en-US" sz="2000" dirty="0"/>
              <a:t> Further the site of Bombay crime branch was also web jacked.</a:t>
            </a:r>
          </a:p>
          <a:p>
            <a:pPr algn="just"/>
            <a:r>
              <a:rPr lang="en-US" sz="2000" dirty="0"/>
              <a:t> Another case of web jacking is that of the ‘gold fish’ case. In this case the site was hacked and the information pertaining to gold fish was changed.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56267"/>
          </a:xfrm>
        </p:spPr>
        <p:txBody>
          <a:bodyPr>
            <a:normAutofit/>
          </a:bodyPr>
          <a:lstStyle/>
          <a:p>
            <a:pPr marL="457200" indent="-457200" algn="ctr">
              <a:buFont typeface="+mj-lt"/>
              <a:buAutoNum type="arabicPeriod"/>
            </a:pPr>
            <a:r>
              <a:rPr lang="en-US" sz="3600" b="1" dirty="0">
                <a:solidFill>
                  <a:srgbClr val="FFC000"/>
                </a:solidFill>
                <a:effectLst>
                  <a:outerShdw blurRad="38100" dist="38100" dir="2700000" algn="tl">
                    <a:srgbClr val="000000">
                      <a:alpha val="43137"/>
                    </a:srgbClr>
                  </a:outerShdw>
                </a:effectLst>
              </a:rPr>
              <a:t>Definition and Origins of the Word </a:t>
            </a:r>
          </a:p>
        </p:txBody>
      </p:sp>
      <p:sp>
        <p:nvSpPr>
          <p:cNvPr id="3" name="TextBox 2"/>
          <p:cNvSpPr txBox="1"/>
          <p:nvPr/>
        </p:nvSpPr>
        <p:spPr>
          <a:xfrm>
            <a:off x="0" y="1752600"/>
            <a:ext cx="9144000" cy="4832092"/>
          </a:xfrm>
          <a:prstGeom prst="rect">
            <a:avLst/>
          </a:prstGeom>
          <a:noFill/>
        </p:spPr>
        <p:txBody>
          <a:bodyPr wrap="square" numCol="1" rtlCol="0">
            <a:spAutoFit/>
          </a:bodyPr>
          <a:lstStyle/>
          <a:p>
            <a:pPr marL="342900" indent="-342900">
              <a:buFont typeface="Arial" panose="020B0604020202020204" pitchFamily="34" charset="0"/>
              <a:buChar char="•"/>
            </a:pPr>
            <a:r>
              <a:rPr lang="en-US" sz="2200" dirty="0">
                <a:latin typeface="+mj-lt"/>
              </a:rPr>
              <a:t>The internet in India is growing rapidly. It has given rise to new opportunities in every field we can think of be it entertainment, business, sports or education. </a:t>
            </a:r>
          </a:p>
          <a:p>
            <a:pPr marL="342900" indent="-342900">
              <a:buFont typeface="Arial" panose="020B0604020202020204" pitchFamily="34" charset="0"/>
              <a:buChar char="•"/>
            </a:pPr>
            <a:endParaRPr lang="en-US" sz="2200" dirty="0">
              <a:latin typeface="+mj-lt"/>
            </a:endParaRPr>
          </a:p>
          <a:p>
            <a:pPr marL="342900" indent="-342900">
              <a:buFont typeface="Arial" panose="020B0604020202020204" pitchFamily="34" charset="0"/>
              <a:buChar char="•"/>
            </a:pPr>
            <a:r>
              <a:rPr lang="en-US" sz="2200" dirty="0">
                <a:latin typeface="+mj-lt"/>
              </a:rPr>
              <a:t>There’re two sides to a coin. Internet also has it’s own disadvantages. One is Cyber crime- illegal activity committed on the internet.</a:t>
            </a:r>
          </a:p>
          <a:p>
            <a:pPr marL="342900" indent="-342900">
              <a:buFont typeface="Arial" panose="020B0604020202020204" pitchFamily="34" charset="0"/>
              <a:buChar char="•"/>
            </a:pPr>
            <a:endParaRPr lang="en-US" sz="2200" dirty="0">
              <a:latin typeface="+mj-lt"/>
            </a:endParaRPr>
          </a:p>
          <a:p>
            <a:pPr marL="342900" indent="-342900">
              <a:buFont typeface="Arial" panose="020B0604020202020204" pitchFamily="34" charset="0"/>
              <a:buChar char="•"/>
            </a:pPr>
            <a:r>
              <a:rPr lang="en-US" sz="2200" i="1" dirty="0"/>
              <a:t>In 1820, </a:t>
            </a:r>
            <a:r>
              <a:rPr lang="en-US" sz="2200" i="1" dirty="0" err="1"/>
              <a:t>JosephMarie</a:t>
            </a:r>
            <a:r>
              <a:rPr lang="en-US" sz="2200" i="1" dirty="0"/>
              <a:t> Jacquard, a textile manufacturer in France, produced the loom. This device allowed the repetition of a series of steps in the weaving of special fabrics. This resulted in a fear amongst Jacquard's employees that their traditional employment and livelihood were being threatened. They committed acts of sabotage to discourage Jacquard from further use of the new technology. </a:t>
            </a:r>
            <a:r>
              <a:rPr lang="en-US" sz="2200" b="1" i="1" dirty="0">
                <a:solidFill>
                  <a:srgbClr val="FFC000"/>
                </a:solidFill>
              </a:rPr>
              <a:t>This is the first recorded cyber crime!</a:t>
            </a:r>
          </a:p>
          <a:p>
            <a:pPr marL="342900" indent="-342900">
              <a:buFont typeface="Arial" panose="020B0604020202020204" pitchFamily="34" charset="0"/>
              <a:buChar char="•"/>
            </a:pPr>
            <a:endParaRPr lang="en-IN" sz="22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
            <a:ext cx="7772400" cy="609600"/>
          </a:xfrm>
        </p:spPr>
        <p:txBody>
          <a:bodyPr>
            <a:normAutofit/>
          </a:bodyPr>
          <a:lstStyle/>
          <a:p>
            <a:pPr algn="ctr"/>
            <a:r>
              <a:rPr lang="en-US" sz="3000" b="1" dirty="0">
                <a:solidFill>
                  <a:srgbClr val="FFC000"/>
                </a:solidFill>
                <a:effectLst>
                  <a:outerShdw blurRad="38100" dist="38100" dir="2700000" algn="tl">
                    <a:srgbClr val="000000">
                      <a:alpha val="43137"/>
                    </a:srgbClr>
                  </a:outerShdw>
                </a:effectLst>
              </a:rPr>
              <a:t>Industrial spying/ Industrial Espionage</a:t>
            </a:r>
          </a:p>
        </p:txBody>
      </p:sp>
      <p:sp>
        <p:nvSpPr>
          <p:cNvPr id="3" name="Content Placeholder 2"/>
          <p:cNvSpPr>
            <a:spLocks noGrp="1"/>
          </p:cNvSpPr>
          <p:nvPr>
            <p:ph idx="1"/>
          </p:nvPr>
        </p:nvSpPr>
        <p:spPr>
          <a:xfrm>
            <a:off x="0" y="609602"/>
            <a:ext cx="9144000" cy="6248398"/>
          </a:xfrm>
        </p:spPr>
        <p:txBody>
          <a:bodyPr>
            <a:noAutofit/>
          </a:bodyPr>
          <a:lstStyle/>
          <a:p>
            <a:r>
              <a:rPr lang="en-US" sz="2000" dirty="0"/>
              <a:t>Industrial espionage is the covert and sometimes illegal practice of investigating competitors to gain a business advantage. The target of investigation might be a trade secret such as a proprietary product specification or formula, or information about business plans.</a:t>
            </a:r>
          </a:p>
          <a:p>
            <a:r>
              <a:rPr lang="en-US" sz="2000" dirty="0"/>
              <a:t> In many cases, industrial spies are simply seeking any data that their organization can exploit to its advantage.</a:t>
            </a:r>
          </a:p>
          <a:p>
            <a:pPr marL="0" indent="0">
              <a:buNone/>
            </a:pPr>
            <a:r>
              <a:rPr lang="en-US" sz="2000" b="1" dirty="0"/>
              <a:t>Real Life Cases:</a:t>
            </a:r>
          </a:p>
          <a:p>
            <a:r>
              <a:rPr lang="en-US" sz="2000" dirty="0"/>
              <a:t>A Chinese Trojan horse email campaign targeted some 140 senior Israeli defense corporation employees (2013) involved in highly classified, sensitive security projects. The email was made to appear as if it came from a known German company that regularly works with the Israeli defense industry.</a:t>
            </a:r>
          </a:p>
          <a:p>
            <a:r>
              <a:rPr lang="en-US" sz="2000" dirty="0"/>
              <a:t>However, it turned out to contain a Trojan horse, which, according to the report, attempted to funnel information from the recipients' computers. The Trojan horse was noticed by computer defense systems and shut down.</a:t>
            </a:r>
          </a:p>
          <a:p>
            <a:r>
              <a:rPr lang="en-US" sz="2000" dirty="0"/>
              <a:t>The defense establishment then realized how many Israelis received the email, and reportedly tracked the malicious program down to Chinese defense industries. The incident led security companies to reiterate to employees computer security guidelines.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456267"/>
          </a:xfrm>
        </p:spPr>
        <p:txBody>
          <a:bodyPr>
            <a:normAutofit/>
          </a:bodyPr>
          <a:lstStyle/>
          <a:p>
            <a:pPr algn="ctr"/>
            <a:r>
              <a:rPr lang="en-US" sz="3000" b="1" dirty="0">
                <a:solidFill>
                  <a:srgbClr val="FFC000"/>
                </a:solidFill>
                <a:effectLst>
                  <a:outerShdw blurRad="38100" dist="38100" dir="2700000" algn="tl">
                    <a:srgbClr val="000000">
                      <a:alpha val="43137"/>
                    </a:srgbClr>
                  </a:outerShdw>
                </a:effectLst>
              </a:rPr>
              <a:t>Hacking</a:t>
            </a:r>
          </a:p>
        </p:txBody>
      </p:sp>
      <p:sp>
        <p:nvSpPr>
          <p:cNvPr id="3" name="Content Placeholder 2"/>
          <p:cNvSpPr>
            <a:spLocks noGrp="1"/>
          </p:cNvSpPr>
          <p:nvPr>
            <p:ph idx="1"/>
          </p:nvPr>
        </p:nvSpPr>
        <p:spPr>
          <a:xfrm>
            <a:off x="0" y="1143000"/>
            <a:ext cx="9144000" cy="5715000"/>
          </a:xfrm>
        </p:spPr>
        <p:txBody>
          <a:bodyPr>
            <a:normAutofit/>
          </a:bodyPr>
          <a:lstStyle/>
          <a:p>
            <a:pPr indent="-15875">
              <a:buNone/>
            </a:pPr>
            <a:r>
              <a:rPr lang="en-US" sz="2200" i="1" dirty="0"/>
              <a:t>Every act committed towards breaking into a computer and/ or network is called hacking.</a:t>
            </a:r>
          </a:p>
          <a:p>
            <a:pPr indent="-15875">
              <a:buNone/>
            </a:pPr>
            <a:endParaRPr lang="en-US" sz="2200" dirty="0"/>
          </a:p>
          <a:p>
            <a:pPr indent="-15875">
              <a:buNone/>
            </a:pPr>
            <a:r>
              <a:rPr lang="en-US" sz="2200" dirty="0"/>
              <a:t>Purpose of hacking:</a:t>
            </a:r>
          </a:p>
          <a:p>
            <a:pPr marL="612775" indent="-342900"/>
            <a:r>
              <a:rPr lang="en-US" sz="2200" dirty="0"/>
              <a:t>Greed</a:t>
            </a:r>
          </a:p>
          <a:p>
            <a:pPr marL="612775" indent="-342900"/>
            <a:r>
              <a:rPr lang="en-US" sz="2200" dirty="0"/>
              <a:t>Power</a:t>
            </a:r>
          </a:p>
          <a:p>
            <a:pPr marL="612775" indent="-342900"/>
            <a:r>
              <a:rPr lang="en-US" sz="2200" dirty="0"/>
              <a:t>Publicity</a:t>
            </a:r>
          </a:p>
          <a:p>
            <a:pPr marL="612775" indent="-342900"/>
            <a:r>
              <a:rPr lang="en-US" sz="2200" dirty="0"/>
              <a:t>Revenge</a:t>
            </a:r>
          </a:p>
          <a:p>
            <a:pPr marL="612775" indent="-342900"/>
            <a:r>
              <a:rPr lang="en-US" sz="2200" dirty="0"/>
              <a:t>Adventure</a:t>
            </a:r>
          </a:p>
          <a:p>
            <a:pPr marL="612775" indent="-342900"/>
            <a:r>
              <a:rPr lang="en-US" sz="2200" dirty="0"/>
              <a:t>Desire to access forbidden information</a:t>
            </a:r>
          </a:p>
          <a:p>
            <a:pPr marL="612775" indent="-342900"/>
            <a:r>
              <a:rPr lang="en-US" sz="2200" dirty="0"/>
              <a:t>Destructive mindset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486400"/>
          </a:xfrm>
        </p:spPr>
        <p:txBody>
          <a:bodyPr>
            <a:noAutofit/>
          </a:bodyPr>
          <a:lstStyle/>
          <a:p>
            <a:pPr algn="just"/>
            <a:r>
              <a:rPr lang="en-US" sz="2200" i="1" dirty="0"/>
              <a:t>Hacking</a:t>
            </a:r>
            <a:r>
              <a:rPr lang="en-US" sz="2200" dirty="0"/>
              <a:t> is any technical effort to manipulate the normal behavior of network connections and connected systems.</a:t>
            </a:r>
          </a:p>
          <a:p>
            <a:pPr algn="just"/>
            <a:r>
              <a:rPr lang="en-US" sz="2200" dirty="0"/>
              <a:t> A </a:t>
            </a:r>
            <a:r>
              <a:rPr lang="en-US" sz="2200" i="1" dirty="0"/>
              <a:t>hacker</a:t>
            </a:r>
            <a:r>
              <a:rPr lang="en-US" sz="2200" dirty="0"/>
              <a:t> is any person engaged in hacking.</a:t>
            </a:r>
          </a:p>
          <a:p>
            <a:pPr algn="just"/>
            <a:r>
              <a:rPr lang="en-US" sz="2200" dirty="0"/>
              <a:t>The term "hacking" historically referred to constructive, clever technical work that was not necessarily related to computer systems. </a:t>
            </a:r>
          </a:p>
          <a:p>
            <a:pPr algn="just"/>
            <a:r>
              <a:rPr lang="en-US" sz="2200" dirty="0"/>
              <a:t>M.I.T. engineers in the 1950s and 1960s first popularized the term and concept of hacking.</a:t>
            </a:r>
          </a:p>
          <a:p>
            <a:pPr algn="just"/>
            <a:r>
              <a:rPr lang="en-US" sz="2200" dirty="0"/>
              <a:t> The so-called "hacks" perpetrated by these hackers were intended to be harmless technical experiments and fun learning activities.</a:t>
            </a:r>
          </a:p>
          <a:p>
            <a:pPr algn="just"/>
            <a:r>
              <a:rPr lang="en-US" sz="2200" dirty="0"/>
              <a:t>Later, outside of M.I.T., others began applying the term to less honorable pursuits. For example, several hackers in the U.S. experimented with methods to modify telephones for making free long-distance calls over the phone network illegally.</a:t>
            </a:r>
          </a:p>
          <a:p>
            <a:pPr algn="just"/>
            <a:r>
              <a:rPr lang="en-US" sz="2200" dirty="0"/>
              <a:t>As computer networking and the Internet exploded in popularity, data networks became by far the most common target of hackers and hacking.</a:t>
            </a:r>
          </a:p>
        </p:txBody>
      </p:sp>
      <p:sp>
        <p:nvSpPr>
          <p:cNvPr id="6" name="Title 1">
            <a:extLst>
              <a:ext uri="{FF2B5EF4-FFF2-40B4-BE49-F238E27FC236}">
                <a16:creationId xmlns:a16="http://schemas.microsoft.com/office/drawing/2014/main" id="{1E67A3A9-F8EE-00B4-07A0-DC2F5CF57292}"/>
              </a:ext>
            </a:extLst>
          </p:cNvPr>
          <p:cNvSpPr>
            <a:spLocks noGrp="1"/>
          </p:cNvSpPr>
          <p:nvPr>
            <p:ph type="title"/>
          </p:nvPr>
        </p:nvSpPr>
        <p:spPr>
          <a:xfrm>
            <a:off x="685800" y="1"/>
            <a:ext cx="7772400" cy="1066800"/>
          </a:xfrm>
        </p:spPr>
        <p:txBody>
          <a:bodyPr>
            <a:normAutofit/>
          </a:bodyPr>
          <a:lstStyle/>
          <a:p>
            <a:pPr algn="ctr"/>
            <a:r>
              <a:rPr lang="en-US" sz="3000" b="1" dirty="0">
                <a:solidFill>
                  <a:srgbClr val="FFC000"/>
                </a:solidFill>
                <a:effectLst>
                  <a:outerShdw blurRad="38100" dist="38100" dir="2700000" algn="tl">
                    <a:srgbClr val="000000">
                      <a:alpha val="43137"/>
                    </a:srgbClr>
                  </a:outerShdw>
                </a:effectLst>
              </a:rPr>
              <a:t>Hacking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8"/>
            <a:ext cx="8229600" cy="1143000"/>
          </a:xfrm>
        </p:spPr>
        <p:txBody>
          <a:bodyPr>
            <a:normAutofit/>
          </a:bodyPr>
          <a:lstStyle/>
          <a:p>
            <a:pPr algn="ctr"/>
            <a:r>
              <a:rPr lang="en-US" sz="3000" b="1" dirty="0">
                <a:solidFill>
                  <a:srgbClr val="FFC000"/>
                </a:solidFill>
                <a:effectLst>
                  <a:outerShdw blurRad="38100" dist="38100" dir="2700000" algn="tl">
                    <a:srgbClr val="000000">
                      <a:alpha val="43137"/>
                    </a:srgbClr>
                  </a:outerShdw>
                </a:effectLst>
              </a:rPr>
              <a:t>Hacking vs. Cracking</a:t>
            </a:r>
            <a:endParaRPr lang="en-US" sz="3000" dirty="0">
              <a:solidFill>
                <a:srgbClr val="FFC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990600"/>
            <a:ext cx="9144000" cy="5864902"/>
          </a:xfrm>
        </p:spPr>
        <p:txBody>
          <a:bodyPr>
            <a:normAutofit/>
          </a:bodyPr>
          <a:lstStyle/>
          <a:p>
            <a:pPr algn="just"/>
            <a:r>
              <a:rPr lang="en-US" sz="2200" dirty="0"/>
              <a:t>Hacking is the act of compromising digital devices to gain unauthorized access. Although the media commonly uses the term “hacking” to refer to illegal activities, people in the hacking community generally consider themselves the good guys, while crackers are the bad guys.</a:t>
            </a:r>
          </a:p>
          <a:p>
            <a:pPr algn="just"/>
            <a:r>
              <a:rPr lang="en-US" sz="2200" dirty="0"/>
              <a:t>This is because, in the hacking community, the goal of hacking is to improve or alter security systems and programs.</a:t>
            </a:r>
          </a:p>
          <a:p>
            <a:pPr algn="just"/>
            <a:r>
              <a:rPr lang="en-US" sz="2200" dirty="0"/>
              <a:t>Cracking is a technique that is used to break into computer software, systems, or networks with malicious intent. In the same way that a bank robber might crack a safe, a “cracker” breaks into a digital device or program. </a:t>
            </a:r>
          </a:p>
          <a:p>
            <a:pPr algn="just"/>
            <a:r>
              <a:rPr lang="en-US" sz="2200" dirty="0"/>
              <a:t>There are several types of cracking, and crackers employ many different techniques to break into computer systems and software. However, the three most common forms of cracking are password cracking, software cracking, and web cracking.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0CC4-F7F2-0E5C-8215-499E2FCB9066}"/>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F5E7CDBE-8264-5FEA-45AD-2EBBD2B72B17}"/>
              </a:ext>
            </a:extLst>
          </p:cNvPr>
          <p:cNvGraphicFramePr>
            <a:graphicFrameLocks noGrp="1"/>
          </p:cNvGraphicFramePr>
          <p:nvPr>
            <p:ph idx="1"/>
            <p:extLst>
              <p:ext uri="{D42A27DB-BD31-4B8C-83A1-F6EECF244321}">
                <p14:modId xmlns:p14="http://schemas.microsoft.com/office/powerpoint/2010/main" val="1313512919"/>
              </p:ext>
            </p:extLst>
          </p:nvPr>
        </p:nvGraphicFramePr>
        <p:xfrm>
          <a:off x="0" y="0"/>
          <a:ext cx="9144000" cy="6858001"/>
        </p:xfrm>
        <a:graphic>
          <a:graphicData uri="http://schemas.openxmlformats.org/drawingml/2006/table">
            <a:tbl>
              <a:tblPr/>
              <a:tblGrid>
                <a:gridCol w="4572000">
                  <a:extLst>
                    <a:ext uri="{9D8B030D-6E8A-4147-A177-3AD203B41FA5}">
                      <a16:colId xmlns:a16="http://schemas.microsoft.com/office/drawing/2014/main" val="376820167"/>
                    </a:ext>
                  </a:extLst>
                </a:gridCol>
                <a:gridCol w="4572000">
                  <a:extLst>
                    <a:ext uri="{9D8B030D-6E8A-4147-A177-3AD203B41FA5}">
                      <a16:colId xmlns:a16="http://schemas.microsoft.com/office/drawing/2014/main" val="828818037"/>
                    </a:ext>
                  </a:extLst>
                </a:gridCol>
              </a:tblGrid>
              <a:tr h="529737">
                <a:tc>
                  <a:txBody>
                    <a:bodyPr/>
                    <a:lstStyle/>
                    <a:p>
                      <a:pPr algn="ctr" fontAlgn="base"/>
                      <a:r>
                        <a:rPr lang="en-IN" sz="1600" b="1" dirty="0">
                          <a:solidFill>
                            <a:schemeClr val="tx2">
                              <a:lumMod val="10000"/>
                            </a:schemeClr>
                          </a:solidFill>
                          <a:effectLst/>
                        </a:rPr>
                        <a:t>Hacker</a:t>
                      </a:r>
                    </a:p>
                  </a:txBody>
                  <a:tcPr marL="26718" marR="26718" marT="66795" marB="6679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600" b="1">
                          <a:solidFill>
                            <a:schemeClr val="tx2">
                              <a:lumMod val="10000"/>
                            </a:schemeClr>
                          </a:solidFill>
                          <a:effectLst/>
                        </a:rPr>
                        <a:t>Cracker</a:t>
                      </a:r>
                    </a:p>
                  </a:txBody>
                  <a:tcPr marL="66795" marR="66795" marT="66795" marB="6679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920463101"/>
                  </a:ext>
                </a:extLst>
              </a:tr>
              <a:tr h="600488">
                <a:tc>
                  <a:txBody>
                    <a:bodyPr/>
                    <a:lstStyle/>
                    <a:p>
                      <a:pPr algn="l" fontAlgn="ctr"/>
                      <a:r>
                        <a:rPr lang="en-US" sz="1600" b="0" dirty="0">
                          <a:solidFill>
                            <a:schemeClr val="tx2">
                              <a:lumMod val="10000"/>
                            </a:schemeClr>
                          </a:solidFill>
                          <a:effectLst/>
                        </a:rPr>
                        <a:t>The good people who hack for knowledge purposes.</a:t>
                      </a:r>
                    </a:p>
                  </a:txBody>
                  <a:tcPr marL="66795" marR="66795" marT="93513" marB="935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600" b="0">
                          <a:solidFill>
                            <a:schemeClr val="tx2">
                              <a:lumMod val="10000"/>
                            </a:schemeClr>
                          </a:solidFill>
                          <a:effectLst/>
                        </a:rPr>
                        <a:t>The evil person who breaks into a system for benefits.</a:t>
                      </a:r>
                    </a:p>
                  </a:txBody>
                  <a:tcPr marL="66795" marR="66795" marT="93513" marB="935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1594858"/>
                  </a:ext>
                </a:extLst>
              </a:tr>
              <a:tr h="854548">
                <a:tc>
                  <a:txBody>
                    <a:bodyPr/>
                    <a:lstStyle/>
                    <a:p>
                      <a:pPr algn="l" fontAlgn="ctr"/>
                      <a:r>
                        <a:rPr lang="en-US" sz="1600" b="0" dirty="0">
                          <a:solidFill>
                            <a:schemeClr val="tx2">
                              <a:lumMod val="10000"/>
                            </a:schemeClr>
                          </a:solidFill>
                          <a:effectLst/>
                        </a:rPr>
                        <a:t>They are skilled and have advanced knowledge of computers OS and programming languages.</a:t>
                      </a:r>
                    </a:p>
                  </a:txBody>
                  <a:tcPr marL="66795" marR="66795" marT="93513" marB="935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600" b="0">
                          <a:solidFill>
                            <a:schemeClr val="tx2">
                              <a:lumMod val="10000"/>
                            </a:schemeClr>
                          </a:solidFill>
                          <a:effectLst/>
                        </a:rPr>
                        <a:t>They may or may not be skilled, some crackers just know a few tricks to steal data.</a:t>
                      </a:r>
                    </a:p>
                  </a:txBody>
                  <a:tcPr marL="66795" marR="66795" marT="93513" marB="935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12392864"/>
                  </a:ext>
                </a:extLst>
              </a:tr>
              <a:tr h="854548">
                <a:tc>
                  <a:txBody>
                    <a:bodyPr/>
                    <a:lstStyle/>
                    <a:p>
                      <a:pPr algn="l" fontAlgn="ctr"/>
                      <a:r>
                        <a:rPr lang="en-US" sz="1600" b="0" dirty="0">
                          <a:solidFill>
                            <a:schemeClr val="tx2">
                              <a:lumMod val="10000"/>
                            </a:schemeClr>
                          </a:solidFill>
                          <a:effectLst/>
                        </a:rPr>
                        <a:t>They work in an organization to help protect their data and give them expertise in internet security.</a:t>
                      </a:r>
                    </a:p>
                  </a:txBody>
                  <a:tcPr marL="66795" marR="66795" marT="93513" marB="935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600" b="0" dirty="0">
                          <a:solidFill>
                            <a:schemeClr val="tx2">
                              <a:lumMod val="10000"/>
                            </a:schemeClr>
                          </a:solidFill>
                          <a:effectLst/>
                        </a:rPr>
                        <a:t>These are the person from which hackers protect organizations.</a:t>
                      </a:r>
                    </a:p>
                  </a:txBody>
                  <a:tcPr marL="66795" marR="66795" marT="93513" marB="935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867868420"/>
                  </a:ext>
                </a:extLst>
              </a:tr>
              <a:tr h="854548">
                <a:tc>
                  <a:txBody>
                    <a:bodyPr/>
                    <a:lstStyle/>
                    <a:p>
                      <a:pPr algn="l" fontAlgn="ctr"/>
                      <a:r>
                        <a:rPr lang="en-US" sz="1600" b="0">
                          <a:solidFill>
                            <a:schemeClr val="tx2">
                              <a:lumMod val="10000"/>
                            </a:schemeClr>
                          </a:solidFill>
                          <a:effectLst/>
                        </a:rPr>
                        <a:t>Hackers share the knowledge and never damages the data.</a:t>
                      </a:r>
                    </a:p>
                  </a:txBody>
                  <a:tcPr marL="66795" marR="66795" marT="93513" marB="935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600" b="0" dirty="0">
                          <a:solidFill>
                            <a:schemeClr val="tx2">
                              <a:lumMod val="10000"/>
                            </a:schemeClr>
                          </a:solidFill>
                          <a:effectLst/>
                        </a:rPr>
                        <a:t>If they found any loophole they just delete the data or damages the data.</a:t>
                      </a:r>
                    </a:p>
                  </a:txBody>
                  <a:tcPr marL="66795" marR="66795" marT="93513" marB="935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856685436"/>
                  </a:ext>
                </a:extLst>
              </a:tr>
              <a:tr h="854548">
                <a:tc>
                  <a:txBody>
                    <a:bodyPr/>
                    <a:lstStyle/>
                    <a:p>
                      <a:pPr algn="l" fontAlgn="ctr"/>
                      <a:r>
                        <a:rPr lang="en-US" sz="1600" b="0">
                          <a:solidFill>
                            <a:schemeClr val="tx2">
                              <a:lumMod val="10000"/>
                            </a:schemeClr>
                          </a:solidFill>
                          <a:effectLst/>
                        </a:rPr>
                        <a:t>Hackers are the ethical professionals.</a:t>
                      </a:r>
                    </a:p>
                  </a:txBody>
                  <a:tcPr marL="66795" marR="66795" marT="93513" marB="935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600" b="0" dirty="0">
                          <a:solidFill>
                            <a:schemeClr val="tx2">
                              <a:lumMod val="10000"/>
                            </a:schemeClr>
                          </a:solidFill>
                          <a:effectLst/>
                        </a:rPr>
                        <a:t>Crackers are unethical and want to benefit themselves from illegal tasks.</a:t>
                      </a:r>
                    </a:p>
                  </a:txBody>
                  <a:tcPr marL="66795" marR="66795" marT="93513" marB="935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320554562"/>
                  </a:ext>
                </a:extLst>
              </a:tr>
              <a:tr h="854548">
                <a:tc>
                  <a:txBody>
                    <a:bodyPr/>
                    <a:lstStyle/>
                    <a:p>
                      <a:pPr algn="l" fontAlgn="ctr"/>
                      <a:r>
                        <a:rPr lang="en-US" sz="1600" b="0">
                          <a:solidFill>
                            <a:schemeClr val="tx2">
                              <a:lumMod val="10000"/>
                            </a:schemeClr>
                          </a:solidFill>
                          <a:effectLst/>
                        </a:rPr>
                        <a:t>Hackers program or hacks to check the integrity and vulnerability strength of a network.</a:t>
                      </a:r>
                    </a:p>
                  </a:txBody>
                  <a:tcPr marL="66795" marR="66795" marT="93513" marB="935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600" b="0" dirty="0">
                          <a:solidFill>
                            <a:schemeClr val="tx2">
                              <a:lumMod val="10000"/>
                            </a:schemeClr>
                          </a:solidFill>
                          <a:effectLst/>
                        </a:rPr>
                        <a:t>Crackers do not make new tools but use someone else tools for their cause and harm the network.</a:t>
                      </a:r>
                    </a:p>
                  </a:txBody>
                  <a:tcPr marL="66795" marR="66795" marT="93513" marB="935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870850393"/>
                  </a:ext>
                </a:extLst>
              </a:tr>
              <a:tr h="854548">
                <a:tc>
                  <a:txBody>
                    <a:bodyPr/>
                    <a:lstStyle/>
                    <a:p>
                      <a:pPr algn="l" fontAlgn="ctr"/>
                      <a:r>
                        <a:rPr lang="en-US" sz="1600" b="0">
                          <a:solidFill>
                            <a:schemeClr val="tx2">
                              <a:lumMod val="10000"/>
                            </a:schemeClr>
                          </a:solidFill>
                          <a:effectLst/>
                        </a:rPr>
                        <a:t>Hackers have legal certificates with them e.g CEH certificates.</a:t>
                      </a:r>
                    </a:p>
                  </a:txBody>
                  <a:tcPr marL="66795" marR="66795" marT="93513" marB="935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600" b="0" dirty="0">
                          <a:solidFill>
                            <a:schemeClr val="tx2">
                              <a:lumMod val="10000"/>
                            </a:schemeClr>
                          </a:solidFill>
                          <a:effectLst/>
                        </a:rPr>
                        <a:t>Crackers may or may not have certificates, as their motive is to stay anonymous.</a:t>
                      </a:r>
                    </a:p>
                  </a:txBody>
                  <a:tcPr marL="66795" marR="66795" marT="93513" marB="935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57514963"/>
                  </a:ext>
                </a:extLst>
              </a:tr>
              <a:tr h="600488">
                <a:tc>
                  <a:txBody>
                    <a:bodyPr/>
                    <a:lstStyle/>
                    <a:p>
                      <a:pPr algn="l" fontAlgn="ctr"/>
                      <a:r>
                        <a:rPr lang="en-US" sz="1600" b="0">
                          <a:solidFill>
                            <a:schemeClr val="tx2">
                              <a:lumMod val="10000"/>
                            </a:schemeClr>
                          </a:solidFill>
                          <a:effectLst/>
                        </a:rPr>
                        <a:t>They are known as White hats or saviors.</a:t>
                      </a:r>
                    </a:p>
                  </a:txBody>
                  <a:tcPr marL="66795" marR="66795" marT="93513" marB="935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600" b="0" dirty="0">
                          <a:solidFill>
                            <a:schemeClr val="tx2">
                              <a:lumMod val="10000"/>
                            </a:schemeClr>
                          </a:solidFill>
                          <a:effectLst/>
                        </a:rPr>
                        <a:t>They are known as Black hats or evildoers.</a:t>
                      </a:r>
                    </a:p>
                  </a:txBody>
                  <a:tcPr marL="66795" marR="66795" marT="93513" marB="935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837775767"/>
                  </a:ext>
                </a:extLst>
              </a:tr>
            </a:tbl>
          </a:graphicData>
        </a:graphic>
      </p:graphicFrame>
    </p:spTree>
    <p:extLst>
      <p:ext uri="{BB962C8B-B14F-4D97-AF65-F5344CB8AC3E}">
        <p14:creationId xmlns:p14="http://schemas.microsoft.com/office/powerpoint/2010/main" val="20263653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456267"/>
          </a:xfrm>
        </p:spPr>
        <p:txBody>
          <a:bodyPr>
            <a:normAutofit/>
          </a:bodyPr>
          <a:lstStyle/>
          <a:p>
            <a:pPr algn="ctr"/>
            <a:r>
              <a:rPr lang="en-US" sz="3000" b="1" dirty="0">
                <a:solidFill>
                  <a:srgbClr val="FFC000"/>
                </a:solidFill>
                <a:effectLst>
                  <a:outerShdw blurRad="38100" dist="38100" dir="2700000" algn="tl">
                    <a:srgbClr val="000000">
                      <a:alpha val="43137"/>
                    </a:srgbClr>
                  </a:outerShdw>
                </a:effectLst>
              </a:rPr>
              <a:t>types of modern hackers</a:t>
            </a:r>
            <a:endParaRPr lang="en-US" sz="3000" dirty="0">
              <a:solidFill>
                <a:srgbClr val="FFC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1066800"/>
            <a:ext cx="9144000" cy="5791200"/>
          </a:xfrm>
        </p:spPr>
        <p:txBody>
          <a:bodyPr>
            <a:normAutofit/>
          </a:bodyPr>
          <a:lstStyle/>
          <a:p>
            <a:r>
              <a:rPr lang="en-US" sz="2000" b="1" dirty="0">
                <a:solidFill>
                  <a:srgbClr val="FFC000"/>
                </a:solidFill>
              </a:rPr>
              <a:t>Hackers fall into three general categories: black hat hackers, white hat hackers, and gray hat hackers. </a:t>
            </a:r>
            <a:r>
              <a:rPr lang="en-US" sz="2000" dirty="0"/>
              <a:t>Although hackers are often associated with exploiting vulnerabilities to gain unauthorized access to computers, systems, or networks, not all hacking is malicious or illegal. In its purest sense, hacking is simply the application of computer skills to solve a particular problem. </a:t>
            </a:r>
          </a:p>
          <a:p>
            <a:pPr marL="0" indent="0">
              <a:buNone/>
            </a:pPr>
            <a:r>
              <a:rPr lang="en-US" sz="2200" b="1" dirty="0">
                <a:solidFill>
                  <a:srgbClr val="FFC000"/>
                </a:solidFill>
              </a:rPr>
              <a:t>Black hat hackers:</a:t>
            </a:r>
          </a:p>
          <a:p>
            <a:r>
              <a:rPr lang="en-US" sz="2000" dirty="0"/>
              <a:t>Black hat hackers are cybercriminals that illegally crack systems with malicious intent. Seeking to gain unauthorized access to computer systems is the definition of black hat hacking. Once a black hat hacker finds a security vulnerability, they try to exploit it, often by implanting a virus or other type of malware such as a trojan.</a:t>
            </a:r>
          </a:p>
          <a:p>
            <a:pPr marL="0" indent="0">
              <a:buNone/>
            </a:pPr>
            <a:r>
              <a:rPr lang="en-US" sz="2200" b="1" dirty="0">
                <a:solidFill>
                  <a:srgbClr val="FFC000"/>
                </a:solidFill>
              </a:rPr>
              <a:t>White hat hackers:</a:t>
            </a:r>
          </a:p>
          <a:p>
            <a:r>
              <a:rPr lang="en-US" sz="2000" dirty="0"/>
              <a:t>White hat hackers are ethical security hackers who identify and fix vulnerabilities. Hacking into systems with the permission of the organizations they hack into, white hat hackers try to uncover system weaknesses in order to fix them and help strengthen a system’s overall security.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A5EE3A-5CB8-C0A1-3057-9458FE05F178}"/>
              </a:ext>
            </a:extLst>
          </p:cNvPr>
          <p:cNvSpPr>
            <a:spLocks noGrp="1"/>
          </p:cNvSpPr>
          <p:nvPr>
            <p:ph idx="1"/>
          </p:nvPr>
        </p:nvSpPr>
        <p:spPr>
          <a:xfrm>
            <a:off x="0" y="1143000"/>
            <a:ext cx="9144000" cy="5715000"/>
          </a:xfrm>
        </p:spPr>
        <p:txBody>
          <a:bodyPr>
            <a:normAutofit/>
          </a:bodyPr>
          <a:lstStyle/>
          <a:p>
            <a:pPr marL="0" indent="0">
              <a:buNone/>
            </a:pPr>
            <a:r>
              <a:rPr lang="en-US" sz="2400" b="1" dirty="0">
                <a:solidFill>
                  <a:srgbClr val="FFC000"/>
                </a:solidFill>
              </a:rPr>
              <a:t>Gray hat hackers:</a:t>
            </a:r>
          </a:p>
          <a:p>
            <a:r>
              <a:rPr lang="en-US" dirty="0"/>
              <a:t>Gray hat hackers may not have the criminal or malicious intent of a black hat hacker, but they also don’t have the prior knowledge or consent of those whose systems they hack into. Nevertheless, when gray hat hackers uncover weaknesses such as zero-day vulnerabilities, they report them rather than fully exploiting them. But gray hat hackers may demand payment in exchange for providing full details of what they uncovered.</a:t>
            </a:r>
          </a:p>
          <a:p>
            <a:pPr marL="0" indent="0">
              <a:buNone/>
            </a:pPr>
            <a:r>
              <a:rPr lang="en-US" sz="2200" b="1" dirty="0">
                <a:solidFill>
                  <a:srgbClr val="FFC000"/>
                </a:solidFill>
              </a:rPr>
              <a:t>Other types of hackers:</a:t>
            </a:r>
          </a:p>
          <a:p>
            <a:pPr marL="0" indent="0">
              <a:buNone/>
            </a:pPr>
            <a:r>
              <a:rPr lang="en-US" dirty="0"/>
              <a:t>Although nearly all hackers fall into one of the three categories (black hat, white hat, or gray hat), there are other types and sub-types of hackers.</a:t>
            </a:r>
          </a:p>
          <a:p>
            <a:r>
              <a:rPr lang="en-US" b="1" dirty="0">
                <a:solidFill>
                  <a:srgbClr val="FFC000"/>
                </a:solidFill>
              </a:rPr>
              <a:t>Green hat hackers: </a:t>
            </a:r>
            <a:r>
              <a:rPr lang="en-US" dirty="0"/>
              <a:t>Green hat hackers are “green” in the sense that they’re inexperienced and may lack the technical skills of more experienced hackers. Green hats may rely on phishing and other social engineering techniques to bypass security systems.</a:t>
            </a:r>
          </a:p>
          <a:p>
            <a:r>
              <a:rPr lang="en-US" b="1" dirty="0">
                <a:solidFill>
                  <a:srgbClr val="FFC000"/>
                </a:solidFill>
              </a:rPr>
              <a:t>Blue hat hackers: </a:t>
            </a:r>
            <a:r>
              <a:rPr lang="en-US" dirty="0"/>
              <a:t>Blue hat hackers are white hat hackers who are actually employed by an organization to help improve their security systems by conducting penetration tests.</a:t>
            </a:r>
          </a:p>
          <a:p>
            <a:r>
              <a:rPr lang="en-US" b="1" dirty="0">
                <a:solidFill>
                  <a:srgbClr val="FFC000"/>
                </a:solidFill>
              </a:rPr>
              <a:t>Red hat hackers: </a:t>
            </a:r>
            <a:r>
              <a:rPr lang="en-US" dirty="0"/>
              <a:t>Also known as vigilante hackers, red hat hackers are motivated by a desire to fight back against black hat hackers, but they do this by infiltrating black hat communities on the dark web and launching hacking attacks against their networks and devices.</a:t>
            </a:r>
            <a:endParaRPr lang="en-IN" dirty="0"/>
          </a:p>
        </p:txBody>
      </p:sp>
      <p:sp>
        <p:nvSpPr>
          <p:cNvPr id="4" name="Title 1">
            <a:extLst>
              <a:ext uri="{FF2B5EF4-FFF2-40B4-BE49-F238E27FC236}">
                <a16:creationId xmlns:a16="http://schemas.microsoft.com/office/drawing/2014/main" id="{76119D53-D8B5-066D-14E2-ABBB5A84B835}"/>
              </a:ext>
            </a:extLst>
          </p:cNvPr>
          <p:cNvSpPr>
            <a:spLocks noGrp="1"/>
          </p:cNvSpPr>
          <p:nvPr>
            <p:ph type="title"/>
          </p:nvPr>
        </p:nvSpPr>
        <p:spPr>
          <a:xfrm>
            <a:off x="685800" y="0"/>
            <a:ext cx="7772400" cy="1456267"/>
          </a:xfrm>
        </p:spPr>
        <p:txBody>
          <a:bodyPr>
            <a:normAutofit/>
          </a:bodyPr>
          <a:lstStyle/>
          <a:p>
            <a:pPr algn="ctr"/>
            <a:r>
              <a:rPr lang="en-US" sz="3000" b="1" dirty="0">
                <a:solidFill>
                  <a:srgbClr val="FFC000"/>
                </a:solidFill>
              </a:rPr>
              <a:t>types of modern hackers</a:t>
            </a:r>
            <a:endParaRPr lang="en-US" sz="3000" dirty="0">
              <a:solidFill>
                <a:srgbClr val="FFC000"/>
              </a:solidFill>
            </a:endParaRPr>
          </a:p>
        </p:txBody>
      </p:sp>
    </p:spTree>
    <p:extLst>
      <p:ext uri="{BB962C8B-B14F-4D97-AF65-F5344CB8AC3E}">
        <p14:creationId xmlns:p14="http://schemas.microsoft.com/office/powerpoint/2010/main" val="42130341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pPr algn="ctr"/>
            <a:r>
              <a:rPr lang="en-US" sz="3000" b="1" dirty="0">
                <a:solidFill>
                  <a:srgbClr val="FFC000"/>
                </a:solidFill>
                <a:effectLst>
                  <a:outerShdw blurRad="38100" dist="38100" dir="2700000" algn="tl">
                    <a:srgbClr val="000000">
                      <a:alpha val="43137"/>
                    </a:srgbClr>
                  </a:outerShdw>
                </a:effectLst>
              </a:rPr>
              <a:t>Real life case : dec 2009</a:t>
            </a:r>
            <a:br>
              <a:rPr lang="en-US" sz="3000" b="1" dirty="0">
                <a:solidFill>
                  <a:srgbClr val="FFC000"/>
                </a:solidFill>
                <a:effectLst>
                  <a:outerShdw blurRad="38100" dist="38100" dir="2700000" algn="tl">
                    <a:srgbClr val="000000">
                      <a:alpha val="43137"/>
                    </a:srgbClr>
                  </a:outerShdw>
                </a:effectLst>
              </a:rPr>
            </a:br>
            <a:r>
              <a:rPr lang="en-US" sz="3000" b="1" dirty="0">
                <a:solidFill>
                  <a:srgbClr val="FFC000"/>
                </a:solidFill>
                <a:effectLst>
                  <a:outerShdw blurRad="38100" dist="38100" dir="2700000" algn="tl">
                    <a:srgbClr val="000000">
                      <a:alpha val="43137"/>
                    </a:srgbClr>
                  </a:outerShdw>
                </a:effectLst>
              </a:rPr>
              <a:t>NASA site hacked via SQL Injection </a:t>
            </a:r>
          </a:p>
        </p:txBody>
      </p:sp>
      <p:sp>
        <p:nvSpPr>
          <p:cNvPr id="3" name="Content Placeholder 2"/>
          <p:cNvSpPr>
            <a:spLocks noGrp="1"/>
          </p:cNvSpPr>
          <p:nvPr>
            <p:ph idx="1"/>
          </p:nvPr>
        </p:nvSpPr>
        <p:spPr>
          <a:xfrm>
            <a:off x="0" y="1143000"/>
            <a:ext cx="9144000" cy="5715000"/>
          </a:xfrm>
        </p:spPr>
        <p:txBody>
          <a:bodyPr>
            <a:noAutofit/>
          </a:bodyPr>
          <a:lstStyle/>
          <a:p>
            <a:pPr algn="just"/>
            <a:r>
              <a:rPr lang="en-US" sz="1800" dirty="0"/>
              <a:t>Two NASA sites recently were hacked by an individual wanting to demonstrate that the sites are susceptible to </a:t>
            </a:r>
            <a:r>
              <a:rPr lang="en-US" sz="1800" dirty="0">
                <a:hlinkClick r:id="rId2"/>
              </a:rPr>
              <a:t>SQL injection</a:t>
            </a:r>
            <a:r>
              <a:rPr lang="en-US" sz="1800" dirty="0"/>
              <a:t>.</a:t>
            </a:r>
          </a:p>
          <a:p>
            <a:pPr algn="just"/>
            <a:r>
              <a:rPr lang="en-US" sz="1800" dirty="0"/>
              <a:t>The websites for NASA's Instrument Systems and Technology Division and Software Engineering Division were  accessed by a researcher, who </a:t>
            </a:r>
            <a:r>
              <a:rPr lang="en-US" sz="1800" dirty="0">
                <a:hlinkClick r:id="rId3"/>
              </a:rPr>
              <a:t>posted</a:t>
            </a:r>
            <a:r>
              <a:rPr lang="en-US" sz="1800" dirty="0"/>
              <a:t> to his blog screen shots taken during the hack.</a:t>
            </a:r>
          </a:p>
          <a:p>
            <a:pPr algn="just"/>
            <a:r>
              <a:rPr lang="en-US" sz="1800" dirty="0"/>
              <a:t>The researcher, using the alias "c0de.breaker," used </a:t>
            </a:r>
            <a:r>
              <a:rPr lang="en-US" sz="1800" dirty="0">
                <a:hlinkClick r:id="rId2"/>
              </a:rPr>
              <a:t>SQL injection</a:t>
            </a:r>
            <a:r>
              <a:rPr lang="en-US" sz="1800" dirty="0"/>
              <a:t> to hijack the sites.</a:t>
            </a:r>
          </a:p>
          <a:p>
            <a:pPr algn="just"/>
            <a:r>
              <a:rPr lang="en-US" sz="1800" dirty="0"/>
              <a:t>SQL injection is an attack process where a hacker adds additional SQL code commands to a page request and the web server then tries to execute those commands within the backend database</a:t>
            </a:r>
          </a:p>
          <a:p>
            <a:pPr algn="just"/>
            <a:r>
              <a:rPr lang="en-US" sz="1800" dirty="0"/>
              <a:t>The NASA hack yielded the credentials of some 25 administrator accounts.</a:t>
            </a:r>
          </a:p>
          <a:p>
            <a:r>
              <a:rPr lang="en-US" sz="1800" dirty="0"/>
              <a:t>The researcher also gained access to a web portal used for managing and editing those websites. </a:t>
            </a:r>
          </a:p>
          <a:p>
            <a:r>
              <a:rPr lang="en-US" sz="1800" dirty="0"/>
              <a:t>In this particular case, the researcher found the vulnerabilities, made NASA aware of them, then published findings after the websites had been fixed.</a:t>
            </a:r>
          </a:p>
          <a:p>
            <a:r>
              <a:rPr lang="en-US" sz="1800" dirty="0"/>
              <a:t> An attacker, however, could have tried to use that web server as an entry point into other systems NASA might control or edit the content of the sites and use them for drive-by downloads.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9" name="Picture 5" descr="D:\Documents and Settings\user.IS-7D62F3111AC9\Desktop\index.jpeg"/>
          <p:cNvPicPr>
            <a:picLocks noChangeAspect="1" noChangeArrowheads="1"/>
          </p:cNvPicPr>
          <p:nvPr/>
        </p:nvPicPr>
        <p:blipFill>
          <a:blip r:embed="rId2"/>
          <a:srcRect/>
          <a:stretch>
            <a:fillRect/>
          </a:stretch>
        </p:blipFill>
        <p:spPr bwMode="auto">
          <a:xfrm>
            <a:off x="6858000" y="0"/>
            <a:ext cx="2286000" cy="1524000"/>
          </a:xfrm>
          <a:prstGeom prst="rect">
            <a:avLst/>
          </a:prstGeom>
          <a:noFill/>
        </p:spPr>
      </p:pic>
      <p:sp>
        <p:nvSpPr>
          <p:cNvPr id="2" name="Title 1"/>
          <p:cNvSpPr>
            <a:spLocks noGrp="1"/>
          </p:cNvSpPr>
          <p:nvPr>
            <p:ph type="title"/>
          </p:nvPr>
        </p:nvSpPr>
        <p:spPr>
          <a:xfrm>
            <a:off x="457200" y="-152400"/>
            <a:ext cx="8229600" cy="1143000"/>
          </a:xfrm>
        </p:spPr>
        <p:txBody>
          <a:bodyPr>
            <a:normAutofit/>
          </a:bodyPr>
          <a:lstStyle/>
          <a:p>
            <a:pPr algn="ctr"/>
            <a:r>
              <a:rPr lang="en-US" sz="3000" b="1" dirty="0">
                <a:solidFill>
                  <a:srgbClr val="FFC000"/>
                </a:solidFill>
                <a:effectLst>
                  <a:outerShdw blurRad="38100" dist="38100" dir="2700000" algn="tl">
                    <a:srgbClr val="000000">
                      <a:alpha val="43137"/>
                    </a:srgbClr>
                  </a:outerShdw>
                </a:effectLst>
              </a:rPr>
              <a:t>Online frauds </a:t>
            </a:r>
          </a:p>
        </p:txBody>
      </p:sp>
      <p:sp>
        <p:nvSpPr>
          <p:cNvPr id="3" name="Content Placeholder 2"/>
          <p:cNvSpPr>
            <a:spLocks noGrp="1"/>
          </p:cNvSpPr>
          <p:nvPr>
            <p:ph idx="1"/>
          </p:nvPr>
        </p:nvSpPr>
        <p:spPr>
          <a:xfrm>
            <a:off x="0" y="1524000"/>
            <a:ext cx="9144000" cy="5334000"/>
          </a:xfrm>
        </p:spPr>
        <p:txBody>
          <a:bodyPr>
            <a:noAutofit/>
          </a:bodyPr>
          <a:lstStyle/>
          <a:p>
            <a:pPr algn="just"/>
            <a:r>
              <a:rPr lang="en-US" sz="2000" dirty="0"/>
              <a:t>Fraud that is committed using the internet is “online fraud.”  Online fraud can involve financial fraud and identity theft. </a:t>
            </a:r>
          </a:p>
          <a:p>
            <a:pPr algn="just"/>
            <a:r>
              <a:rPr lang="en-US" sz="2000" dirty="0"/>
              <a:t>Online fraud comes in many forms. </a:t>
            </a:r>
          </a:p>
          <a:p>
            <a:pPr lvl="1" algn="just"/>
            <a:r>
              <a:rPr lang="en-US" sz="2000" dirty="0"/>
              <a:t>  viruses that attack computers with the goal of retrieving personal information, to email schemes that lure victims into wiring money to fraudulent sources,</a:t>
            </a:r>
          </a:p>
          <a:p>
            <a:pPr lvl="1" algn="just"/>
            <a:r>
              <a:rPr lang="en-US" sz="2000" dirty="0"/>
              <a:t> “phishing” emails that purport to be from official entities (such as banks or the Internal Revenue Service) that solicit personal information from victims to be used to commit identity theft,</a:t>
            </a:r>
          </a:p>
          <a:p>
            <a:pPr lvl="1" algn="just"/>
            <a:r>
              <a:rPr lang="en-US" sz="2000" dirty="0"/>
              <a:t> to fraud on online auction sites (such as </a:t>
            </a:r>
            <a:r>
              <a:rPr lang="en-US" sz="2000" dirty="0" err="1"/>
              <a:t>Ebay</a:t>
            </a:r>
            <a:r>
              <a:rPr lang="en-US" sz="2000" dirty="0"/>
              <a:t>) where perpetrators sell fictional goods. </a:t>
            </a:r>
          </a:p>
          <a:p>
            <a:pPr lvl="1" algn="just"/>
            <a:r>
              <a:rPr lang="en-US" sz="2000" dirty="0"/>
              <a:t>E-Mail spoofing to make the user to enter the personal information : financial fraud</a:t>
            </a:r>
          </a:p>
          <a:p>
            <a:pPr lvl="1" algn="just"/>
            <a:r>
              <a:rPr lang="en-US" sz="2000" dirty="0"/>
              <a:t>Illegal intrusion: log-in to a computer illegally by having previously obtained actual password. Creates a new identity fooling the computer that the hacker is the genuine operator. Hacker commits  innumerable number of frauds.</a:t>
            </a:r>
          </a:p>
        </p:txBody>
      </p:sp>
      <p:sp>
        <p:nvSpPr>
          <p:cNvPr id="26626" name="AutoShape 2" descr="Image result for images for online fraud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6628" name="AutoShape 4" descr="Image result for images for online fraud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752600"/>
          </a:xfrm>
        </p:spPr>
        <p:txBody>
          <a:bodyPr>
            <a:noAutofit/>
          </a:bodyPr>
          <a:lstStyle/>
          <a:p>
            <a:pPr algn="ctr"/>
            <a:r>
              <a:rPr lang="en-US" sz="3000" b="1" dirty="0">
                <a:solidFill>
                  <a:srgbClr val="FFC000"/>
                </a:solidFill>
                <a:effectLst>
                  <a:outerShdw blurRad="38100" dist="38100" dir="2700000" algn="tl">
                    <a:srgbClr val="000000">
                      <a:alpha val="43137"/>
                    </a:srgbClr>
                  </a:outerShdw>
                </a:effectLst>
              </a:rPr>
              <a:t>Pornographic offenses: Child pornography</a:t>
            </a:r>
          </a:p>
        </p:txBody>
      </p:sp>
      <p:sp>
        <p:nvSpPr>
          <p:cNvPr id="3" name="Content Placeholder 2"/>
          <p:cNvSpPr>
            <a:spLocks noGrp="1"/>
          </p:cNvSpPr>
          <p:nvPr>
            <p:ph idx="1"/>
          </p:nvPr>
        </p:nvSpPr>
        <p:spPr>
          <a:xfrm>
            <a:off x="0" y="1295400"/>
            <a:ext cx="9144000" cy="3657600"/>
          </a:xfrm>
        </p:spPr>
        <p:txBody>
          <a:bodyPr>
            <a:normAutofit/>
          </a:bodyPr>
          <a:lstStyle/>
          <a:p>
            <a:pPr marL="0" indent="0">
              <a:buNone/>
            </a:pPr>
            <a:r>
              <a:rPr lang="en-US" sz="2400" dirty="0"/>
              <a:t>Means any visual depiction, including but not limited to the following:</a:t>
            </a:r>
          </a:p>
          <a:p>
            <a:pPr marL="514350" indent="-514350">
              <a:buAutoNum type="arabicPeriod"/>
            </a:pPr>
            <a:r>
              <a:rPr lang="en-US" sz="2400" dirty="0"/>
              <a:t>Any photograph that can be considered obscene and/ or unsuitable for the age of child viewer.</a:t>
            </a:r>
          </a:p>
          <a:p>
            <a:pPr marL="514350" indent="-514350">
              <a:buAutoNum type="arabicPeriod"/>
            </a:pPr>
            <a:r>
              <a:rPr lang="en-US" sz="2400" dirty="0"/>
              <a:t>Film ,video, picture;</a:t>
            </a:r>
          </a:p>
          <a:p>
            <a:pPr marL="514350" indent="-514350">
              <a:buAutoNum type="arabicPeriod"/>
            </a:pPr>
            <a:r>
              <a:rPr lang="en-US" sz="2400" dirty="0"/>
              <a:t>Obscene Computer generated image or picture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456267"/>
          </a:xfrm>
        </p:spPr>
        <p:txBody>
          <a:bodyPr>
            <a:normAutofit/>
          </a:bodyPr>
          <a:lstStyle/>
          <a:p>
            <a:pPr algn="ctr"/>
            <a:r>
              <a:rPr lang="en-US" sz="3000" b="1" dirty="0">
                <a:solidFill>
                  <a:srgbClr val="FFC000"/>
                </a:solidFill>
                <a:effectLst>
                  <a:outerShdw blurRad="38100" dist="38100" dir="2700000" algn="tl">
                    <a:srgbClr val="000000">
                      <a:alpha val="43137"/>
                    </a:srgbClr>
                  </a:outerShdw>
                </a:effectLst>
              </a:rPr>
              <a:t>What is cybercrime?</a:t>
            </a:r>
          </a:p>
        </p:txBody>
      </p:sp>
      <p:sp>
        <p:nvSpPr>
          <p:cNvPr id="3" name="Content Placeholder 2"/>
          <p:cNvSpPr>
            <a:spLocks noGrp="1"/>
          </p:cNvSpPr>
          <p:nvPr>
            <p:ph idx="1"/>
          </p:nvPr>
        </p:nvSpPr>
        <p:spPr>
          <a:xfrm>
            <a:off x="0" y="1295400"/>
            <a:ext cx="9144000" cy="5562600"/>
          </a:xfrm>
        </p:spPr>
        <p:txBody>
          <a:bodyPr>
            <a:normAutofit/>
          </a:bodyPr>
          <a:lstStyle/>
          <a:p>
            <a:pPr algn="just"/>
            <a:r>
              <a:rPr lang="en-US" sz="2000" dirty="0"/>
              <a:t>Any illegal act where a special knowledge of computer technology is essential for its perpetration, investigation or prosecution.</a:t>
            </a:r>
          </a:p>
          <a:p>
            <a:pPr algn="just"/>
            <a:r>
              <a:rPr lang="en-US" sz="2000" dirty="0"/>
              <a:t>Any traditional crime that has acquired a new dimension  or order of magnitude through the aid of a computer, and abuses that have come into being because of computers.</a:t>
            </a:r>
          </a:p>
          <a:p>
            <a:pPr algn="just"/>
            <a:r>
              <a:rPr lang="en-US" sz="2000" dirty="0"/>
              <a:t>Any financial dishonesty that takes place in a computer environment.</a:t>
            </a:r>
          </a:p>
          <a:p>
            <a:pPr algn="just"/>
            <a:r>
              <a:rPr lang="en-US" sz="2000" dirty="0"/>
              <a:t>Any threats to the computer itself, such as theft of hardware or software, sabotage and demands for ransom.</a:t>
            </a:r>
          </a:p>
          <a:p>
            <a:pPr algn="just"/>
            <a:r>
              <a:rPr lang="en-US" sz="2000" b="1" dirty="0">
                <a:solidFill>
                  <a:srgbClr val="FFC000"/>
                </a:solidFill>
              </a:rPr>
              <a:t>“</a:t>
            </a:r>
            <a:r>
              <a:rPr lang="en-US" sz="2000" b="1" i="1" dirty="0">
                <a:solidFill>
                  <a:srgbClr val="FFC000"/>
                </a:solidFill>
              </a:rPr>
              <a:t>Cybercrime (computer crime) is any illegal behavior, directed by means of electronic operations, that target the security of computer systems and the data processed by them</a:t>
            </a:r>
            <a:r>
              <a:rPr lang="en-US" sz="2000" b="1" dirty="0">
                <a:solidFill>
                  <a:srgbClr val="FFC000"/>
                </a:solidFill>
              </a:rPr>
              <a:t>”.</a:t>
            </a:r>
          </a:p>
          <a:p>
            <a:pPr marL="0" indent="0" algn="just">
              <a:buNone/>
            </a:pPr>
            <a:r>
              <a:rPr lang="en-US" sz="2000" dirty="0"/>
              <a:t>Hence all criminal activities done using the medium of computers, the Internet, cyberspace and the  WWW. Cybercrime can sometimes be called as </a:t>
            </a:r>
            <a:r>
              <a:rPr lang="en-US" sz="2000" i="1" dirty="0"/>
              <a:t>computer-related crime, computer crime, E-crime, Internet crime, High-tech crime</a:t>
            </a:r>
            <a:r>
              <a:rPr lang="en-US" sz="2000"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ctr"/>
            <a:r>
              <a:rPr lang="en-US" sz="3000" b="1" dirty="0">
                <a:solidFill>
                  <a:srgbClr val="FFC000"/>
                </a:solidFill>
                <a:effectLst>
                  <a:outerShdw blurRad="38100" dist="38100" dir="2700000" algn="tl">
                    <a:srgbClr val="000000">
                      <a:alpha val="43137"/>
                    </a:srgbClr>
                  </a:outerShdw>
                </a:effectLst>
              </a:rPr>
              <a:t>How do they Operate</a:t>
            </a:r>
          </a:p>
        </p:txBody>
      </p:sp>
      <p:sp>
        <p:nvSpPr>
          <p:cNvPr id="3" name="Content Placeholder 2"/>
          <p:cNvSpPr>
            <a:spLocks noGrp="1"/>
          </p:cNvSpPr>
          <p:nvPr>
            <p:ph idx="1"/>
          </p:nvPr>
        </p:nvSpPr>
        <p:spPr>
          <a:xfrm>
            <a:off x="0" y="1143000"/>
            <a:ext cx="9144000" cy="5715000"/>
          </a:xfrm>
        </p:spPr>
        <p:txBody>
          <a:bodyPr>
            <a:noAutofit/>
          </a:bodyPr>
          <a:lstStyle/>
          <a:p>
            <a:pPr marL="514350" indent="-514350">
              <a:buFont typeface="+mj-lt"/>
              <a:buAutoNum type="arabicPeriod"/>
            </a:pPr>
            <a:r>
              <a:rPr lang="en-US" sz="2000" dirty="0"/>
              <a:t>Pedophiles use false identity to trap the children/teenagers</a:t>
            </a:r>
          </a:p>
          <a:p>
            <a:pPr marL="514350" indent="-514350">
              <a:buFont typeface="+mj-lt"/>
              <a:buAutoNum type="arabicPeriod"/>
            </a:pPr>
            <a:r>
              <a:rPr lang="en-US" sz="2000" dirty="0"/>
              <a:t>Pedophiles contact children/teens in various chat rooms which are used by children/teen to interact with other children/teen.</a:t>
            </a:r>
          </a:p>
          <a:p>
            <a:pPr marL="514350" indent="-514350">
              <a:buFont typeface="+mj-lt"/>
              <a:buAutoNum type="arabicPeriod"/>
            </a:pPr>
            <a:r>
              <a:rPr lang="en-US" sz="2000" dirty="0"/>
              <a:t>Befriend the child/teen.</a:t>
            </a:r>
          </a:p>
          <a:p>
            <a:pPr marL="514350" indent="-514350">
              <a:buFont typeface="+mj-lt"/>
              <a:buAutoNum type="arabicPeriod"/>
            </a:pPr>
            <a:r>
              <a:rPr lang="en-US" sz="2000" dirty="0"/>
              <a:t>Extract personal information from the child/teen by winning his confidence.</a:t>
            </a:r>
          </a:p>
          <a:p>
            <a:pPr marL="514350" indent="-514350">
              <a:buFont typeface="+mj-lt"/>
              <a:buAutoNum type="arabicPeriod"/>
            </a:pPr>
            <a:r>
              <a:rPr lang="en-US" sz="2000" dirty="0"/>
              <a:t>Gets the e-mail address of the child/teen and starts making contacts on the victims e-mail address as well.</a:t>
            </a:r>
          </a:p>
          <a:p>
            <a:pPr marL="514350" indent="-514350">
              <a:buFont typeface="+mj-lt"/>
              <a:buAutoNum type="arabicPeriod"/>
            </a:pPr>
            <a:r>
              <a:rPr lang="en-US" sz="2000" dirty="0"/>
              <a:t>Starts sending pornographic images/text to the victim including child pornographic images in order to help child/teen shed his inhibitions so that a feeling is created in the mind of the victim that what is being fed to him is normal and that everybody does it.</a:t>
            </a:r>
          </a:p>
          <a:p>
            <a:pPr marL="514350" indent="-514350">
              <a:buFont typeface="+mj-lt"/>
              <a:buAutoNum type="arabicPeriod"/>
            </a:pPr>
            <a:r>
              <a:rPr lang="en-US" sz="2000" dirty="0"/>
              <a:t>Extract personal information from child/teen</a:t>
            </a:r>
          </a:p>
          <a:p>
            <a:pPr marL="514350" indent="-514350">
              <a:buFont typeface="+mj-lt"/>
              <a:buAutoNum type="arabicPeriod"/>
            </a:pPr>
            <a:r>
              <a:rPr lang="en-US" sz="2000" dirty="0"/>
              <a:t>At the end of it, the pedophile set up a meeting with the child/teen out of the house and then drag him into the net to further sexually assault him or to use him as a sex object.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ctr"/>
            <a:r>
              <a:rPr lang="en-US" sz="3000" b="1" dirty="0">
                <a:solidFill>
                  <a:srgbClr val="FFC000"/>
                </a:solidFill>
                <a:effectLst>
                  <a:outerShdw blurRad="38100" dist="38100" dir="2700000" algn="tl">
                    <a:srgbClr val="000000">
                      <a:alpha val="43137"/>
                    </a:srgbClr>
                  </a:outerShdw>
                </a:effectLst>
              </a:rPr>
              <a:t>Software piracy</a:t>
            </a:r>
          </a:p>
        </p:txBody>
      </p:sp>
      <p:sp>
        <p:nvSpPr>
          <p:cNvPr id="3" name="Content Placeholder 2"/>
          <p:cNvSpPr>
            <a:spLocks noGrp="1"/>
          </p:cNvSpPr>
          <p:nvPr>
            <p:ph idx="1"/>
          </p:nvPr>
        </p:nvSpPr>
        <p:spPr>
          <a:xfrm>
            <a:off x="0" y="1143000"/>
            <a:ext cx="9144000" cy="5715000"/>
          </a:xfrm>
        </p:spPr>
        <p:txBody>
          <a:bodyPr>
            <a:normAutofit/>
          </a:bodyPr>
          <a:lstStyle/>
          <a:p>
            <a:pPr algn="just"/>
            <a:r>
              <a:rPr lang="en-US" sz="2000" dirty="0"/>
              <a:t>Theft of software through the illegal copying of genuine programs or the counterfeiting and distribution of products intended to pass for the original.</a:t>
            </a:r>
          </a:p>
          <a:p>
            <a:pPr algn="just"/>
            <a:r>
              <a:rPr lang="en-US" sz="2000" dirty="0"/>
              <a:t>End-user copying</a:t>
            </a:r>
          </a:p>
          <a:p>
            <a:pPr algn="just"/>
            <a:r>
              <a:rPr lang="en-US" sz="2000" dirty="0"/>
              <a:t>Hard disk loading with illicit means</a:t>
            </a:r>
          </a:p>
          <a:p>
            <a:pPr algn="just"/>
            <a:r>
              <a:rPr lang="en-US" sz="2000" dirty="0"/>
              <a:t>Counterfeiting</a:t>
            </a:r>
          </a:p>
          <a:p>
            <a:pPr algn="just"/>
            <a:r>
              <a:rPr lang="en-US" sz="2000" dirty="0"/>
              <a:t>Illegal downloads from internet</a:t>
            </a:r>
          </a:p>
          <a:p>
            <a:pPr marL="0" indent="0" algn="just">
              <a:buNone/>
            </a:pPr>
            <a:endParaRPr lang="en-US" sz="2000" dirty="0"/>
          </a:p>
          <a:p>
            <a:pPr marL="0" indent="0" algn="just">
              <a:buNone/>
            </a:pPr>
            <a:r>
              <a:rPr lang="en-US" sz="2000" i="1" dirty="0"/>
              <a:t>Buying Pirated software have a lot to lose:</a:t>
            </a:r>
          </a:p>
          <a:p>
            <a:r>
              <a:rPr lang="en-US" sz="2000" dirty="0"/>
              <a:t>Getting untested software that may have been copied thousands of times.</a:t>
            </a:r>
          </a:p>
          <a:p>
            <a:r>
              <a:rPr lang="en-US" sz="2000" dirty="0"/>
              <a:t>Potentially contain hard-ware infecting viruses</a:t>
            </a:r>
          </a:p>
          <a:p>
            <a:r>
              <a:rPr lang="en-US" sz="2000" dirty="0"/>
              <a:t>No technical support in case of software failure</a:t>
            </a:r>
          </a:p>
          <a:p>
            <a:r>
              <a:rPr lang="en-US" sz="2000" dirty="0"/>
              <a:t>No warranty protection</a:t>
            </a:r>
          </a:p>
          <a:p>
            <a:r>
              <a:rPr lang="en-US" sz="2000" dirty="0"/>
              <a:t>No legal right to use the product</a:t>
            </a:r>
          </a:p>
        </p:txBody>
      </p:sp>
      <p:sp>
        <p:nvSpPr>
          <p:cNvPr id="23554" name="AutoShape 2" descr="Image result for images for software pirac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3555" name="Picture 3" descr="D:\Documents and Settings\user.IS-7D62F3111AC9\Desktop\index.jpeg"/>
          <p:cNvPicPr>
            <a:picLocks noChangeAspect="1" noChangeArrowheads="1"/>
          </p:cNvPicPr>
          <p:nvPr/>
        </p:nvPicPr>
        <p:blipFill>
          <a:blip r:embed="rId2"/>
          <a:srcRect/>
          <a:stretch>
            <a:fillRect/>
          </a:stretch>
        </p:blipFill>
        <p:spPr bwMode="auto">
          <a:xfrm>
            <a:off x="5810250" y="4953000"/>
            <a:ext cx="3333750" cy="19050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456267"/>
          </a:xfrm>
        </p:spPr>
        <p:txBody>
          <a:bodyPr>
            <a:normAutofit/>
          </a:bodyPr>
          <a:lstStyle/>
          <a:p>
            <a:pPr algn="ctr"/>
            <a:r>
              <a:rPr lang="en-US" sz="3000" b="1" dirty="0">
                <a:solidFill>
                  <a:srgbClr val="FFC000"/>
                </a:solidFill>
                <a:effectLst>
                  <a:outerShdw blurRad="38100" dist="38100" dir="2700000" algn="tl">
                    <a:srgbClr val="000000">
                      <a:alpha val="43137"/>
                    </a:srgbClr>
                  </a:outerShdw>
                </a:effectLst>
              </a:rPr>
              <a:t>Computer sabotage </a:t>
            </a:r>
          </a:p>
        </p:txBody>
      </p:sp>
      <p:sp>
        <p:nvSpPr>
          <p:cNvPr id="3" name="Content Placeholder 2"/>
          <p:cNvSpPr>
            <a:spLocks noGrp="1"/>
          </p:cNvSpPr>
          <p:nvPr>
            <p:ph idx="1"/>
          </p:nvPr>
        </p:nvSpPr>
        <p:spPr>
          <a:xfrm>
            <a:off x="0" y="1456268"/>
            <a:ext cx="9144000" cy="5401732"/>
          </a:xfrm>
        </p:spPr>
        <p:txBody>
          <a:bodyPr>
            <a:noAutofit/>
          </a:bodyPr>
          <a:lstStyle/>
          <a:p>
            <a:r>
              <a:rPr lang="en-US" sz="2200" dirty="0"/>
              <a:t>Computer sabotage involves deliberate attacks intended to disable computers or networks for the purpose of disrupting commerce, education and recreation for personal gain, committing espionage, or facilitating criminal conspiracies through viruses, worms, logic bombs.</a:t>
            </a:r>
          </a:p>
          <a:p>
            <a:pPr marL="0" indent="0">
              <a:buNone/>
            </a:pPr>
            <a:r>
              <a:rPr lang="en-US" sz="2200" b="1" dirty="0">
                <a:solidFill>
                  <a:srgbClr val="FFC000"/>
                </a:solidFill>
              </a:rPr>
              <a:t>Chernobyl  virus</a:t>
            </a:r>
          </a:p>
          <a:p>
            <a:pPr marL="548640" lvl="2" indent="-274320">
              <a:buClr>
                <a:schemeClr val="accent3"/>
              </a:buClr>
              <a:buSzPct val="95000"/>
            </a:pPr>
            <a:r>
              <a:rPr lang="en-US" sz="2200" dirty="0"/>
              <a:t>The Chernobyl virus is a computer virus with a potentially devastating payload that destroys all computer data when an infected file is executed., </a:t>
            </a:r>
          </a:p>
          <a:p>
            <a:pPr marL="0" indent="0">
              <a:buNone/>
            </a:pPr>
            <a:r>
              <a:rPr lang="en-US" sz="2200" b="1" dirty="0">
                <a:solidFill>
                  <a:srgbClr val="FFC000"/>
                </a:solidFill>
              </a:rPr>
              <a:t>Y2K virus</a:t>
            </a:r>
          </a:p>
          <a:p>
            <a:pPr lvl="1"/>
            <a:r>
              <a:rPr lang="en-US" sz="2200" b="1" dirty="0"/>
              <a:t>Y2K bug,</a:t>
            </a:r>
            <a:r>
              <a:rPr lang="en-US" sz="2200" dirty="0"/>
              <a:t> also called Year 2000 bug or Millennium Bug,  a problem in the coding of computerized systems that was projected to create havoc in </a:t>
            </a:r>
            <a:r>
              <a:rPr lang="en-US" sz="2200" dirty="0">
                <a:hlinkClick r:id="rId2"/>
              </a:rPr>
              <a:t>computers</a:t>
            </a:r>
            <a:r>
              <a:rPr lang="en-US" sz="2200" dirty="0"/>
              <a:t> and </a:t>
            </a:r>
            <a:r>
              <a:rPr lang="en-US" sz="2200" dirty="0">
                <a:hlinkClick r:id="rId3"/>
              </a:rPr>
              <a:t>computer networks</a:t>
            </a:r>
            <a:r>
              <a:rPr lang="en-US" sz="2200" dirty="0"/>
              <a:t> around the world at the beginning of the </a:t>
            </a:r>
            <a:r>
              <a:rPr lang="en-US" sz="2200" dirty="0">
                <a:hlinkClick r:id="rId4"/>
              </a:rPr>
              <a:t>year</a:t>
            </a:r>
            <a:r>
              <a:rPr lang="en-US" sz="2200" dirty="0"/>
              <a:t> 2000.</a:t>
            </a:r>
          </a:p>
        </p:txBody>
      </p:sp>
      <p:sp>
        <p:nvSpPr>
          <p:cNvPr id="14338" name="AutoShape 2" descr="Image result for images for computer sabot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0" name="AutoShape 4" descr="Image result for images for computer sabot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341" name="Picture 5" descr="D:\Documents and Settings\user.IS-7D62F3111AC9\Desktop\index.jpeg"/>
          <p:cNvPicPr>
            <a:picLocks noChangeAspect="1" noChangeArrowheads="1"/>
          </p:cNvPicPr>
          <p:nvPr/>
        </p:nvPicPr>
        <p:blipFill>
          <a:blip r:embed="rId5"/>
          <a:srcRect/>
          <a:stretch>
            <a:fillRect/>
          </a:stretch>
        </p:blipFill>
        <p:spPr bwMode="auto">
          <a:xfrm>
            <a:off x="6515100" y="0"/>
            <a:ext cx="2628900" cy="1743075"/>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38" name="Picture 26" descr="http://telecharger.logiciel.net/wp-content/uploads/2011/12/Mail-Bomber.jpg"/>
          <p:cNvPicPr>
            <a:picLocks noChangeAspect="1" noChangeArrowheads="1"/>
          </p:cNvPicPr>
          <p:nvPr/>
        </p:nvPicPr>
        <p:blipFill>
          <a:blip r:embed="rId2"/>
          <a:srcRect/>
          <a:stretch>
            <a:fillRect/>
          </a:stretch>
        </p:blipFill>
        <p:spPr bwMode="auto">
          <a:xfrm>
            <a:off x="0" y="0"/>
            <a:ext cx="1905000" cy="1733551"/>
          </a:xfrm>
          <a:prstGeom prst="rect">
            <a:avLst/>
          </a:prstGeom>
          <a:noFill/>
        </p:spPr>
      </p:pic>
      <p:sp>
        <p:nvSpPr>
          <p:cNvPr id="2" name="Title 1"/>
          <p:cNvSpPr>
            <a:spLocks noGrp="1"/>
          </p:cNvSpPr>
          <p:nvPr>
            <p:ph type="title"/>
          </p:nvPr>
        </p:nvSpPr>
        <p:spPr>
          <a:xfrm>
            <a:off x="936261" y="8744"/>
            <a:ext cx="7772400" cy="1456267"/>
          </a:xfrm>
        </p:spPr>
        <p:txBody>
          <a:bodyPr>
            <a:normAutofit/>
          </a:bodyPr>
          <a:lstStyle/>
          <a:p>
            <a:pPr algn="ctr"/>
            <a:r>
              <a:rPr lang="en-US" sz="3000" b="1" dirty="0">
                <a:solidFill>
                  <a:srgbClr val="FFC000"/>
                </a:solidFill>
                <a:effectLst>
                  <a:outerShdw blurRad="38100" dist="38100" dir="2700000" algn="tl">
                    <a:srgbClr val="000000">
                      <a:alpha val="43137"/>
                    </a:srgbClr>
                  </a:outerShdw>
                </a:effectLst>
              </a:rPr>
              <a:t>	E-mail bombing/mail bombs</a:t>
            </a:r>
          </a:p>
        </p:txBody>
      </p:sp>
      <p:sp>
        <p:nvSpPr>
          <p:cNvPr id="3" name="Content Placeholder 2"/>
          <p:cNvSpPr>
            <a:spLocks noGrp="1"/>
          </p:cNvSpPr>
          <p:nvPr>
            <p:ph idx="1"/>
          </p:nvPr>
        </p:nvSpPr>
        <p:spPr>
          <a:xfrm>
            <a:off x="0" y="1878014"/>
            <a:ext cx="9144000" cy="4979986"/>
          </a:xfrm>
        </p:spPr>
        <p:txBody>
          <a:bodyPr>
            <a:normAutofit/>
          </a:bodyPr>
          <a:lstStyle/>
          <a:p>
            <a:pPr algn="just"/>
            <a:r>
              <a:rPr lang="en-US" sz="2200" dirty="0"/>
              <a:t>In Internet usage, an </a:t>
            </a:r>
            <a:r>
              <a:rPr lang="en-US" sz="2200" i="1" dirty="0"/>
              <a:t>email bomb</a:t>
            </a:r>
            <a:r>
              <a:rPr lang="en-US" sz="2200" dirty="0"/>
              <a:t> is a form of net abuse consisting of sending huge volumes of </a:t>
            </a:r>
            <a:r>
              <a:rPr lang="en-US" sz="2200" i="1" dirty="0"/>
              <a:t>email</a:t>
            </a:r>
            <a:r>
              <a:rPr lang="en-US" sz="2200" dirty="0"/>
              <a:t> to an address in an attempt to overflow the mailbox or overwhelm the server where the </a:t>
            </a:r>
            <a:r>
              <a:rPr lang="en-US" sz="2200" i="1" dirty="0"/>
              <a:t>email</a:t>
            </a:r>
            <a:r>
              <a:rPr lang="en-US" sz="2200" dirty="0"/>
              <a:t> address is hosted in a denial-of-service attack.</a:t>
            </a:r>
          </a:p>
          <a:p>
            <a:pPr algn="just"/>
            <a:r>
              <a:rPr lang="en-US" sz="2200" dirty="0"/>
              <a:t>Construct a computer to repeatedly send E-mail to a specified person’s E-mail address.</a:t>
            </a:r>
          </a:p>
          <a:p>
            <a:pPr algn="just"/>
            <a:r>
              <a:rPr lang="en-US" sz="2200" dirty="0"/>
              <a:t>Can overwhelm the recipient’s personal account and potentially shut down the entire system.</a:t>
            </a:r>
          </a:p>
        </p:txBody>
      </p:sp>
      <p:sp>
        <p:nvSpPr>
          <p:cNvPr id="13314" name="AutoShape 2" descr="Image result for images for E-mail bom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data:image/jpeg;base64,/9j/4AAQSkZJRgABAQAAAQABAAD/2wCEAAkGBhQSERQUExQWFRUWGR8YGRgYGBocIBoeHh8cIBsbGx0cHCYeHx8kHhgaHzEgIycpLCwsHCAxNTAqNSYsLCkBCQoKDgwOGg8PGiwlHyUqLywtLSwpLCwxNCwuLCwsLSwqLCwvLCwqLCwsLCksLCksLCwsKSksLCwsLCwsLCwsKf/AABEIAPAAuQMBIgACEQEDEQH/xAAcAAACAwEBAQEAAAAAAAAAAAAFBgAEBwMCAQj/xABQEAACAQIEBAQDBAUHCAYLAAABAgMEEQASITEFBhNBIjJRYQdxgRQjQpFSYoKhsRUzQ3LB0fAkU2OSlLLT4RYXk6LC8SVEVWRzg6Ozw9Li/8QAGwEAAgMBAQEAAAAAAAAAAAAABAUAAgYDAQf/xAAyEQABAwIFAgMIAQUBAAAAAAABAAIDBBEFEiExQRNRImFxBhQygZGhsfDBI0LR4fEV/9oADAMBAAIRAxEAPwDcMTExMRRTExMTEUUx8Zrb4hNsJnPPP/2RlggQS1TrnCk2VFuRnkINwLg2A1Nu2Ioj/HuOw0qB5Wtc2VQCWc75UUasbX9hudBhBl5n4jK2ZXSlT8MYiEr27F5GbLm9Qot/HCGvMMzzSSS1nVmbRhFAZMoH4V8JAUH0A1udcdW4vIx/naz6Uq/8LFg1x2C8uE2yS1hJP8oVQv2Aht8haPQY89Ws/wDaNX/9H/hYVE4rJ/nKz/ZV/wCFj2eOSfp1f+yD/hY96buxUzBNGerO/Eav6GIfvEV8V/5Mc+arrWv/AO9TD9wIH7sLx49KPx1P1ox/w8eW4/N2lqP9i/8A5x5kd2UuExNwYnQ1NZ/tcx/8WK0/KcTqVaSoZTurVEpB+YJwDHMEw3qCB+tRuP7cejzWw3qYP2qeQfwfHhaRwpcIhByJSRkFBIjDYrKykfUNfB3gvMUnDHGeSSaiY2fOxd6cn+kVjq0Z/Eu43F9iof8ATVhtUUf1Wcf+LHen5nnkNg9DID+ESSgt7WYnEII3Xt1+gaepV1DIQysAQRsQRcEHvocdcZb8JeZHVmoahchXM9OM2YdO+sQb8RQsLabE+lsaiDjxRfcTExMRRTExMTEUUxMTExFFMTExMRRTExMTEUXx9jjA+cpTJW15Jys9RFSgj9EBBcHsSHN7aaDTG+PtjBOcoilfUAixPEIHHuGWIg/uxeO2cXXh2KNUtMsShEGVVFgB/j9+PCVas7oGu6AFlubi+309xf6Y7jA3jHD1YGXN0pIlJWUa2AGoYbFfY41Thlb4QElaczrOXeTisYkMRPiC527BV922HqMdaPiMcl+nIjgblWvb572+eE1IHnpVll0asqI1ewtaMHKij28JP5YM8WhEU9M8YymTPEwGxXpkqD8iNMDickZraf5XZ0LQbconNxeMQ9bOCm2YC41YKP3nHyKrMYjWeReo5Kgi9mO4+VxhZ4lIE4InvHHb55gf78F+P0zSUiyJ54gkyga3KgHLb3Bx71SeOLqFmw80Qm4rlqIoLEs6s7EHyKvc99dsDF5wRmtHDUOpNuosd199b+uOHD5VmnqqoG6LCqR22GZM7C/qGNj88deT6WVKeAmUGMx5ggjsRc3899dTfUYo2Rzjpz5cLoY2tFymDKDuPoQMVZ+EQPcPDG19/ALn674uY+Wwd02kahB5j3SaGaEzZWN6KVJYmJuyrYOwv3GW66+ut8founlDAMNmAI+RAIx+cOMj7ziVv8yv+6f7hj9FcM/mo/6i/wC6MZOYZZHAd07YbtBVrExMTHJWUxMTExFFMTExMRRTExMTEUUxMTExFF8OMJ+IUn/pSZfSpoz+aL/+uN2Y6Yw/4jUZXikrX88lE9vkWT+KnF4/jC8OxRPHCrpllRo3uVYWNjY2+eLB019NThXouFxzRCqmdlll8aSZ8vSH4VW5tb1HfGpe8gAAX+yTxtvdyOVvCUli6JGRRYqUNihXylT6i2KcHCGMiS1E/VyA5PAIwtxZmYXNyf7cD8iVdU8ZkJihiWxiewLsScxy6XFtPkMUK6miqqOaeTM00KPGTmIGZLgNb1OjfX2wM57TqB6fJd2ggWV2DliOVOkarqwJfJGpXwXva5BOovhkplUKEUg5QFIuCdBbUYq8F4ZFFHGY40Qsq5io30Hf5m+E1a9oHkqFBJqjMoFrgOr5UA/O+JnbCAbbquUyOIvsnKh4VFHE0cSgI5Y2Gu+h1/gO2BkPKtIrJGxeQhLqkkjEWBAuF0AsSMdOTqcxpLAxJaKZl97EKQb+92OBUr3nauuSsUwgHoI7FHY/tOLYhc3K02/5yo1rrlt03mRVyKbLm0Uethew+QGOl/7f3b/wwD43UWraIHt1m/KNv7ceuTHzUcbH8Rka595GwSya78n7x/lcnR2bmKC8XFzxPuSqAf8AYjH6K4f/ADUY7hF/gMfnirltNWe8sCf6yxqf44/RqjGZn1kd6lNmfCPResTExMcVdTExMTEUUxMTExFFMTEOBfEOZKanOWaohiNr2eRFNvkWv+7EURTHnNhKr/jBw6NSUn67fhjhVmdj6AWA+pOAR5qqeIgr99RxbsqxsshGmjSuABve0a/t4iib+Yef6SiOSeVRIbWjUF317lV1A1G9r4yLmnic1VWzTxwOEZoOn1Sqm0JJOmY+Ym+/fB/ilFSRQyQXSNplOgDPI58wchbySMGGa5uD664Cx1hRA1QjQk6XcMqt6NmsQLixysQRoNd8etJBuF4ddFah5hR3EbpJAznKvUAsx9mUkX9Ad8KPGUiFL0ZIpTUQLkU5XK5Vbz3HhykXwc43LG1NKcy2yMVOYeYC6lTfe43GLtJzFTvDGZJUu6DMpIJvbUMACR382muG0M3vAIeQCEI5gi1aEOhMVDO0wjZKeaNCuQFgHGuX5kHQ49rw1l4fU5lIebqSlO4zDwi1t8oX88MsLKygrYqQCpBBHtbHu2GTacD97oQzE8LjSKenGBe4RdPcKN8CeWeHf5NF1UAdGkdcw2JdiDg7if4/x+eOpiFxfgWVOppbugHiiq6khWKywiRSB+JBltf8j9cUqPk5Wo1DNKJClyvUewffy3tvY/PDZj4dcc+g0nX9urCZ3CWZaCWZ6KbKQRFIHB0szRka/Mn9+B3LHFan7MsUUMaiLMjSSs1ibkkKFANxf1OGjjtYYqeZ76hDa53Oyj8yB9cB+E0dRHDHGtHNcADMxRVzfiYkvfU66i+FlW8wuGQ6ouC0jfENEI4jQVCZ5DLHeaVD01Q+OQEGNBc33UXN9sbFw7nepjH+V06P3LUrFivsY5LMT7oW+QwpcG5XZZBPUsryC/TRdUivuQTqzfrbenY4Y8KSSTco0C2iauBc301YCaeUOV8y2IZf6yHxC3ywZBxk3MHAvtCExkR1AsI5hmDJr2ZCG+h0wMfmbi1I0EP2yOctdiXhuVRdyWuMwvoLa++PFFtuJjJ/+sniKsCYqWVBuq9SJiPYs7KD8wcaDyxzFHWw9WO41yujaNG48yMOxB+YIsQcRRF8TExMRRI3xD5peHpU1O2SafMxk0JjjXdgD+Jicov7ntjPKPhUcZuq3Y6s5uXYncsx8RJOvp/EsfxJjMfEoJCPBLTmJW/XSRnKn5hgR62PpgOTbX07/LEUV/keUmiRT/Rs8Q+SOwW/0tg/gJydT5aSM6nqFpfkHYsP3EYtcQ47HEwTWSVvLDEM8jfJRsP1jYe+IoiF8UuJcXjhFmOZ28sakF3J0AC729zoO5xXqeHSM+Wrqfs19qWkHVqHB2LuoJAIv5VsP0ha+EaOrkoK+VjGQHZl6VTJZ1W4EbdRrswtcmxsdRfHoBOgXhNt1ocHCoQwdYI1k3BESBr/AItQL74yLmOgtVzRxSf5MGzsQRlUk3ZSRoWB0sNcMVdxmoqLiSXLGdo4SVFu15POw9tN/TTA8cNQZbCwXyr+EH9K2xPucFx0ztyh3ztGyKco10jpIkUTPIZS+VrqkYbbO5va9ictiTg/V8i9ZGaeV5ZQLx5QVjja3hyoDc2PdiSfbADgvGlo6gSNmMUi9OQKCxzDWNrDc5iV9fF7YZeJ8wtLIkFNPBBIVLOau8WT8KrZwG6lzcWB2xeaZ48BOyOo46fpmQ7rnyfwKPi0plnTNSwqF6ZzAPOygvex2iBC/NsUOLcQpqRrUlV9qiVsrQeIyx2NvA2S0ii1sra+57PHAqibhlNHC9G8kMdgZaaTrEliS8jIypJqxJIVW30v2zrgPEImQqGAfqynIbBxd2IBVtdjhdVYhLB/WaLlWo6KOpd0nGwVoczK18kU7n06TLf6tYDA6p5mnjWfPEiMqK8YDFvM2TxHuQWB0wSquKxRmzyqp/RJufqBrhb5nrUl6fSGZnzRnMrDQ2IIJAuQVvpfHOnxqqqJQC2zT2CLqsHpYInOD7uVGm4czVkKzFWWV1d5n0NxqVLHy3IsPW+NlJ/88ZVFGSpWQKxHe2jDsSCDrixFLIn83NKgsBZXNgBtYNmA+Qw1lpXO1B+qQsqGtNiE0cxcZko3Rw4lSZwggZlUqbWzRvoFXykiTQnuL2BCLmSLMI5c9PKb2jqFyE2/RY+Fv2TbGZ17GaVXqKrqZARlbITY+ZbC1yflf0w/y0U9PwaA1kqMq5R9kmgSQlWfLGisGEgcI2bS5AFuxwG9mTdFNcHbJiwo8VQ/bpdD4oYip9g0gNvXU9vXB2k5OZ4ln4TUlYWJH2erV2UZWKMFJvJHqp0t+WKHHeWOIS5JEox1oza61EbK6EjMjBrMAbZhpocUVlQw0fCnMKquH4MsJNtup95m/ay5Lj5YBU3JPFZjl6cFKDbxvL1CNdQFUWJt2Nh7jGncq8rx0MPTQlmY5pJDvI53Y+nsOwsMRRGcTExMRRDOPcvxVkLwzAlWG4NmUjZlO4I9fn64zjjHwmqyhihqYpEIteZXVwvcZ0urX2uVGNax8y4iizmL4fVkoC1FWkEY06dIjAkdrSynMPSwXsNdThm4LyvS8PjbooE0JeRjd27kvIdT622wwZcJ/wATq0pQyRqbPUEQJt+M2k09BGG/PFXEAXKs1pcQAkrh3NNZmSpLU7SNCEI6TAEMQ4DZJN1JYDT8R01xV514lPxJY0ioEklhcNmSXqFQfOjK0SgBh+Et2GhtjxVVqQhL3GYhEVVJJPYADUnYaYb/AIZ1cTUrxR69GZ1ItawY5hcEA7Na5F7qcKaKqnkcXE6cafym2KQQU8YyDxc6/wALMIXuNrW0ttlI3W3bKbrb2x7wwfESihhrM8TXMpBqEFz03awjc6eHqWsRfcA2sTheXbGwgl6jLrIyMynTZfHjBBB2O+Nl5Y42ldRZpQrsgKTIwBGdRc6G4IYWYezflhdNxYyMFVMtzYNIwUG2hsbHNqO2GXg1PVQmb78RrKFV1iF7hdjmddDYstwNjhZX1tPGPE7VNaCgqZD4RomKl52i4VwylQJmnlHVMI0EYlYyMWKghQqsbDchfQXF/wCL9fSJQv1BCZ5FHRLqC5GdMxVrXFlN98IkfBouoYwgWONDHa27SL4jf8VlyC/61sNfIFXNUSTyz3BiWOjjsQARGt5G+ZYqfrbtgKmnbUOLB+3R9RSOpgH/ALovnw/534fCtT1KiNXkn8Is12RUjVDYKdLhvywv838xCvrDKjEwRAxwb2bbPKL+p8I02XDhz5xzoUxjVrSz3RR+iv8ASSfsqSB7suM5iiCgKLWGgt6AW/x74a01MGegSmrlLrnkr1iYr1lcseXNfxNlFsSoqSEzJZy2i2/ET5bYPdI1t7nZLg06dl94Tw/qVayIAn2chs4VTeXcCxFiBufe2GCLiMckzJnMkoFyzkudNxna50J1UaC+OHCeASiNVlkyAXJSIbk753OtzftbbHXjVIsMcUsagCnbYf5ttH+Z2OvvjBVlYKmctzb7AbD1Tel9oaKnlip4hmubOcRoPROHw2rik9RTm2VwKiMf9yXt+l02Ov48aOq6YxFOJmmaKqTXote1/NG1lk/7puB6hcNUvxWElZTQUqdSKSVY3lcMPMSB0x32vmOhvphlRTZ4hm3Gib19I5sziwEjfRaIFx6x4V8e8HpUpiYmJiKKYmJiYiimMu+JNXKa2JDDM0EUZkVkgeQGVrqTdQfKnr3Jv2xp7PbCxzHIKmT7CjHxjNU5SbpCQfCTY2aU+ADfLmI20o9ge0tPK6RSGN4eNwlrlLl0zUstXa0sqH7NnUfdgeKJ/m0ipIfZV+vfj+SunijjCxjoR1HWAZagI7PZI3BHTUBddTq9gu5w3/y3AhKRkyslwUiXPly2upy+FSL+UkG3bTGfwVPRnjMgaJo53hCSWztT1RDwNZb3yTAxgAnLqDY6YtCxsYDQNAvJXulcXO3KYP5Dh6L0+QdNwQygkls2hYkkszXsQxN7jGVVdI8EskEvnj2Y6511CuB72P1vjRuJcWmapenp2ROkgaV2QyWZ/IoGdVvkDNfXdfkBvFeV2qTGZqmQvECAUSJT4rZhYIbi4H5fmwZIGHReGjfM3QJM4JIM8kDgMjXkjvYjcZ0ttuQ31xf/AJNeM3gksP8ANSXZP2T5l/hgvNyOqIXjkledPFGZCMt+4yqLeIXX6j0xWpqkOisNmF/7/wAjpjKYq10M3UZ8LuPNarDmHoiOX4m8+SFcv1JAMUoKTlndgdn1OoPewsPphi4BPJHUlIgjGpBP3kjKA8SkgiyPcst9gDZMLVRxSKWem6cisVkdSAddUYbHe5A29sG6TglVVL16cxosMivDnXWV421IP4VFimoIN22GoHikMEwmf4Qd77b2XOtdGaZzL3I0H0umSs+HgqZutVzuxC5BHD92gXcqL5nuW1zBhfQWFsJfNnA1pKt4oriMokiBixtoVYXN76pffvhy5j+IyQQqqJaqY26EgYZLeZ2I8yX0VlJDE6HeybzXzWtZHSsI8lUC0RQXIOe2VkNtVzLcjcXO++NHTVBEguVkzSTvjMmU22uu3K3B+utRINCPu4iRsynOzj5MEsfVfbBSflhJTFUxDoyjx5SD0yxBDBk7G/dT8wcF6cR0lMqlrJCoUm1yToL+pJJ/PHGilmu4WDKjSlg0pCWDWLEqMz36mdhoBYjUdiZLPuHDdOW0sfREThcEaoRJUyxtaWCQAfjjHUU/LL4/zXHNOKwSsYQ4ZiCGQhgbd9GUYZPsspHjmsNbiNAgHvmYu4I3uG+mEqokIaWqiiaWaWywJ4nZkH4rbnN5zYaAjbGbq8LhjGdlwSdB5rH4rgFNTAPiLg4mzRflLzU5jdomuWiNhck+E+Ui+2mn0xa4bVdKogkuPu5Y2N/Z1v8Auwag+HNW0E1RM2SUAuFOVnfKC1mIbKg0sB4jpsMLRAdfZh+44s4OicHOX1rBpRV0JpiQXtZZxG17ft1+mktcY64Ufhrx81NFHnN5IvunN9yo8LftLY/PN6YbsOQbi6wT2GNxY7caKYmJiY9VVMTExMRRV60Plbp5c9jlzXtm7XtrbGZ8N4HU0rTPxBaiq6kgkZ6WW6Wy2GaJck5C6DKM400A76VxCqWJGkdsqIpZm9AASSR7DXGfc3859alSGESwzVVhaSNkZYrXd1O17WUG+52G+KOkaz4lZjC8ho3QThXONR1HlpXVaUuRDTtCoTpgAKQFyshJLNcE9tO2LXMnNkM9PN16MLMImCToUkMZF2RgzBJRaQhrBd/W+Feu4r0SIY4wcqjdrADZRYb4oUvE2apiNSzmBDmtGgsWGqBhe5AI7k4VwVMz33JAadr9lppMLZ0QWsJO1x3WhcsU7iASTW60560thYXa1hbbRQq6enzwP4lWTNUyrFM0YjVEy5UZCzAsbhlOwK9++LK870dszTdMHs6OD21Fl1098C+C3ZXmbQzyNLbUWDWC76+VVOCsSqujBmjOpKy/tFWOoaQNjJDrgBdoqmtG9TGfS9Oo/g2OHJnLrz1RpzIJIIz1Z2yZdWNxCCGI8RuSNwLgG+oIUlK9RL0IjZrXkfLcRKdiR+k2oVdz5tANdEoOGx0lOY4lsqKSNrsbeZiPMSfxbm3ywJRdeoGefbgW+6VYTV18oMkzzY6Ad0s8q8lUtRw5FnhRgXmKkABlUzSMmVlAYWBGxtivWiXhEPiy1FHGLJ4ljmjX8KHOQko7XBDextrc5f5TlkpKcTVtR0+kh6cOSEeJQbFlHUNr75hfA/m6Ki4ZHmSnjmq5NIzNeVyV/pGaXM2VPa1zlX3B9RTQzsyyi43TmMPc4NZuVl8vF2qmaoc3dzsNlA2QbWAHtqbnvjmwB39b+/tY9vpj27sSxZizMSzMTcksbkn545SyZVJAudgPUnQD8zhSdX+D5L6rTRNp6MNlAsBr2R6Dm6QU0kNTeUFSElI1BtoJPUAgeL31xpDNmJI1BJsR3/x64WKf4ZwU4T7d1WR1BeZJWQRObZkkCmwjvoJNgQc1tDgzwzkzhTwNJBUTGGIspZauUIuTza3AAA9NLYfwuc1tnar5/PXw9QmFpA8yufF4Hn6dKjZWnuHb9GJf51x7m4jHoXBvphq4XwGCnXLDGEFgCbEsbbXY3Y2t3OFbh/AqMTdT/wBIRKQESpeeQI4YjRWLFlBIUgsEB09rla/lamjIzVNaXbyqKqYu5G+VQbm2l+w72xSRpebpPVOdO+6Ymi30/dv8/wCGMQl5QZa2WmaeCmjjIIlmlQXja5TIhKlmsLEaAHvqMaBwmkqIeIhGklMT0zv0nlMpQiSNULO34rF9BoNrtvgXz3UwzTw9P7yaIsrlQGRUJ8Ss/aQEXAW5GoIF8CygNF3C9l3w6WeGYshJGbQ27I9yovDKBT0quneRwBJI1RGS9ttA1gB2AGGzhPGoalS8EiyIDlLKbi/cX+oxkIAtoB+Qw2/Cma/25dLLOpFveJL/AMMcaOu94cWhtrI6voDTt6jnXJKf8TExMM0pXN3sLnCbU/FrhykWmLje6RuwH1tglz7WGLhtWwFz0mUa284yX+me/wBMYVw2kV5Yo2cQxk2aQ/hH9hPludBe5wNPOIgLJpQUAqGPleSA3sLrWm5gTi2UQZvsiG8pePL1XUgpEA2uUEZ2Nv0R3IBLinB4qlCky5lvcalSp7MrDVWHqMVZOJwUaJBGjOwX7uCFS7sL2vYbC+7sQL3ud8co0rqnSyUUZ+Uk++4H81Hp65zjFyitxKfqxjI0fCTohC+OLdZdzTSCnrZos7PYR5S1ixzKLCw83pfFes4VPCoaeCSJSbAuABc7A2JsT6G2NeWioqAmaSRFlYeKed1MklgL6trbXyoANBpoMUOK/ESlKssaPUBhqMtozcbMzi9j7K2NdDQPlAaAXOsNk4oceqxkihjuBvpqfnwskqomKkD1FwdLjuL++2G7g3FmqrRQQP1SPCCfAANMxa+iDbWxPbtgFLw5M7uEFiSViBORPQKCb2+f7tsHOQahURlqK00byP4rJlaRRbKvXe6KgGbwqFILXzHYGTYEWRAzgntbj1Vfaehjrsk00bg4edwPXhaVwyGDh0SRO+aaUljYEvM5HiKouttLDsBYXxx6c3EYgVdqWlkW3ht1pBexufLENCLDM/8AV2wW4LwuniXNAqeMAmQHO0g7FpCSz/Mk+3pihyohheqpzYLHMZI//hTXddSe0glX9jHoAAsFn2gAWCucV4hHRU4ZlLBcsUca+Z2NljjW53Jtqfc6Wwi8b4HTGWGbiSxPLKHzkliAwClIowCCQuwUasbnc4+8b411ammrmErQJM0VOiAkyARTZ5go8xdgqoewXNoGvgzQULyOKipAz7xxaMIFIsVBvYyMvnb10XS9wpoJ6mZsbCQwC5I39P5V2uaBdLMXw0ikZnBmpkNgkSurMB6sXDWJ7KNh37CjPyutLXUiwmStcOZHpx0wwCi8bO1gqrnynxbgHBaD7bO1SslWYlSV4bRwoDlyqVYOdRdXUg2xd4dwuWCMxw1TxJ3yRQAsbaszdK7N+sdThh0I2iwFyOTumDHVbmWDjlPGbRHouWJapR/KTq4vf7NEWWEbWznzykEX8XhvawwO5h5a6NT9rsXozlapplGmaPyVGUaOEspaOw8ubxEWxTP2mOSFzXVLjrwqyP0crBpY1YHLGp2bthuq+ZFDGOFetKDYgGyIbf0j6hfQqLsLjw645ySNiaXPNh5oJ8TmHKUSaeOSG4KtG63vupUjc9iCPXTChy4sETS1NCwqIJHKylczyIVC2WNm1aNc1+nqRm8N9sduGcsCJCruZFLFhEb9KPMblUQk+G+2a9u1u3AcLL100ZqZokkjSYpEyrnIvG93ILgALGPAR21wopcYhqpzDFr5rx0ZaLlLPPnHlavb78rEaeIKEYr1c7OwFh43Gg8vrrcaYEz1jwmFTTSxrJYKWUIMtwt8nmVQWRfEALkDvjWBwqloY3lWJIzqSwW8jsx2zm7uzMbC5NyRhb534fKnDaieS7zyPAxUW8CiaPLCp0uq63J8zEk2vYGzUjZjd1z2CNpq50ADWADXU8lLRwz/AAqcZ68/6aP/AO0uAkHLNXILsYqe99GvK49LqpCfTOfrtjvLyh9lVqiOedpY3Sa7PZbIy5gY0yoR0ww1Fx6nA2GYdNC4vkFtEbitfFOwMYb6rVlOPuOcDAi42P8Agfux0w2SFI/xdrDHwuXLclmjQAd7uNP3Yy5OX16WaV3BC5nswAXuRqPQ2+mHLnbjAqqoQoxMVKbyWIs8x8q//LFyfc2tpfAiokUKxc2WxzH2Om3fCLEKkiVsbN+Vp8Kic2BzydCufL3KlfOadqeSSCKPWOecJmMZFwioBnkj7hXYLck2GNBfik9LpVoGjABFTEpyk636sQzNHt5gWT+ra2AvA6SpkpoI55XhiRMvTRiskgBOXquAGTw5R0xY6atrYXYY56Ni1Pmmp7eKmJ8aH9KB3Jvvcxucvow2w8bTnINFmZssjj/Cz7m/ghHEZZ89+uBJC/hdStgGCk7ZTpodQw2wKqZ5YwWISQe11Y+lhtjQuYeW4aynFVw9rdIs7QqCFOh6idM6xS7eHS5FyO+EXMGIOYZVAY303Hh3/P8ALGjw1zTDlBs4ef3Wqwd7HU+Rrsrgf0rzHXEi7xSR/Nb/AML4q1dqkdNGIUau3uPKuo+uGLhnAKmp1ggZl/Tb7tD7hmF2/ZBwRl+H86zQRSVCKJeoXEKklURL5g7jU5ii2yDcY71FbEBke/MObDVFVWIQsb05JMw5AGv12Stw6qqKVi0LsgOrdE2v3JaNrodPQDDPyvVVHFZ5madOl0o6eoyoUZ1zyvlAuVBOZlJFjY6AHXBTk3kilno6aeZXleWIMweRrXPfKtgO35nDrw7g8NOuWGKOMaeRQL22uQLk+5ucZ6sq4nn+k23qsnX1kEmkLLev+kM49TgSUVh5JSq20y3ie1vTwoRbb2wGHPtIXZI2eVk0YRxk5T6G9v3YN83SrHCkzsFWGaNyTsAzdJmPplExa/6uM44twEPK9ekTRwTFfErMJF9ZmX8KPfUa20YgXNhmyPZCXMGoQtIGyODXnQq8OOSCpmljpjknCE9WUIQyKVLBQG0KiPTQ6b4qcc43VGLwSiNiyqvTW3mYAjM7Mdr7W2xwDTRCzDrqO6izjtqmzfMW+WOY4gkskKxsCQWdgfMuVSozL28TjQ4RmuqXPzAi3Nlr46WGOPKb/NF/tLVVJUU8gvPGuYW8PUVWzRvcbXK2I7H5jD5wNIvs0JgVUiZFZAugAYX/ALcZzNGQVkjsJU1QsdD6o3qjDQ/Q7jDHyVR1NRSqEmWngVpEsoEk4AdwEYt93EVXKB4WJAB0vgOuifi0DBGbOB1vtbultfF7u4E7Jsqq5I1LSOqKO7sFH5k2OFritLUVc1PLQ5lyCRWmYtEpWQAgDTqMA6q1gADbza4ZKbkalDh5EaocG4edjKRp2VvAv0GD7rtjthuAso3iVzruHbb/AGlL5c2iz/hFRVPFR1NQftcQi6hMSAPHKVsXZAfvAv3iAqAVubhjqDfMtStXwyq+zuj3iexB2ZRmAPdWFvKRcHfHnlriCx/bYnKqKaocknRQkv8AlCknYACUr9BhI5052pWaT7CrGoIKNOngjIIseppafTYEG3ZhjQlwbqSqxRPmdkYCSvHCPisrqpqIHS4vnjIkB07iykbe9sFqrnyiaOwcSNJ4BCboXzArlJYBFU31YmwF/rltPHlRVvewtfHQoCNbW9/4nAgxN4OW1wtm72XYY87Hlpsv0PyzDPHSwpUsrzKtnZb2JB9SBfw21sLnBLrD1/jjIPhVy1KzLViWSKnUsEjV2AlOoLlL5Al/bUg9hrrPTP63+sf7sFtdmF7LGTsbFIWBwNuQk9vhPTKD0pKiIklriUuLk3bSQEG/c2vgHwjg/Rr5I6iRmaK704eMJ1Et4pbgkMy3yaWy6sQL6ao2M+5j4iK9hFF4Y4ZTmqdmWRCPDBrcEG6s50sGAzXJEEbMwcWi66RyTOHTa4o1f62v+fofTXTCZS821klU9O1KtP01zszCSo8BNgyrGUJX3F9cXYOYnp5RBUAzM4vC0QJkcDS0yCwU2Hn0U67agfeJUk1S8b9U0piJaLp5WcMRlOdjdSLaFF0PduwNc+40VGU0hJaBsrdBwCCafO3EH67oVaOELTNIva6Eddgo0DMxIGxx25V+FVNRuzkNM2YlOr5YxfwhV18YGmc6n2wR5e4ylbG9PUohnisJ4ioZWv5ZEVrho23B7HQgHE4ny7BTwSPArxMASiwytGGc6IirmMa5nKqAF3IwLchUuW3CZUYAb4zHnfmWQ1c8dObBIBE8w/oizFpFXsZCqxa/hs3e1qvGeLSnJHT11SzoctRIGUx5lADpFeO7EvcX2X52GBUtIOkyLZbqyjfci1yd9TqTqThXWV7YfA3f8JrQYc6YdR48P5WickRdPh1GrHUQJ+9QcHgcZFDxeuCRQmqYtYLHHTxxozBABbMwNxYbnLbf2LFwjlJ2RjWyy1DybqZZMkf6oylQx9WI+QtgmFonOZh072SeeifEfGRc8XTNzPQtNR1CLu0Thbg2vlNr/W2FLmWv+1U9LEh1rnTPbtEB1Jzrrt4fpbFofDzh2/2OM+/jP1838ccuAUwarmdUyQUq/ZKcDbQ5piD6BgqfIfPDGKEx6Hlc2syBBuKcLNJMEuTBJrExJORu8TH96n08PzpVPDo5DmIsw2dTlbY/iGv0OHXmuISU7QCxee0cQ00ffP7CMKZC3YL62GFOopngmenlN5F1VrW6sZJyyaaX7Edj8xjPYrSmF/WhPqtRhda2UdCXfhUODVbOrhzmaORo81rZstrG3yIwe5b4x9kqM7MVgkIE1/KLeSX6eVvYg/g1WFp3FRP05ShYJJlyhlN7qSQdb3TsRjv16lP5yKOQHT7prG39V7X/ADwAwmOYSMI1todEwlY2WExSDa+u+q3tZARcG4OumI2M2+GPNZ6poZVkUomeDOpBEemaMnY5SQFO2XS5IxpBf2ONO05hcLHvYWOLSkLnDlOCqr1SdGImgJQhyMskLjULsSVm3sdF9L4SKrkWSGdUnmCUx/8AWshIH6rAXEbfrscn8MPPxB5vpoljKVERqYZVdIwwYm945VIXW/TlewuDcLbDRKBY+h0sf4EEY4StBIvqF7FXTUlzE6191g3GuEmmnkhzF1Uho3J88bC6tcaHuLjTTBflLkJ+IB3cmOnAKhtjI21h6Ip3I81iPcNfMHwtp5gz05NNIRoUF0O9rp233W2vY7G1U80ycPpEikpeiyhYo5M2enB0AZ5POiruQy3OwJ1xzjgaX5k6lx98tI2nbobWcUxcicVNRQQs2kir05FtlKvGcjAr+E3W+XS1xhgwE5T4cscJcTfaGmbqvKCuV2IAJQL4QvhAABO2pJucGOgPU/mcGpCuddULHG7uQqopZmOwC6knTsBf6YyDiPPFFT1LGGYS0895CIwxMUtxm0IHgfzd/Fm7HDZ8YONmn4ZIFNnmIhXfZtX2/UVsfniFGYhVBJOygEkn0Cjc+ww9wrC21bXTSOytaV51zC67d061PP8AGlT1qWBlEmk6yEASWvZgBcqwBOuaxva2l8PvL/MkNZHmiOo8yEjOvsR6frbHCRyz8IKmfxVF6ePfUXkPtk/CfdvyOGKfgXDKCXoj7SKrp5xLGHZwP0gf5qx7g3XsbbY54icPhGWncXOG54XeCulz2cL34AR2r4bmZZUcxTR+SVQLgd1YfiQ9109iu+OjfEOFnggqbwzBy0qBSwPTF1K+ElkdsrKRZgV18uq1Sc1VRUBqeMNbztLlvbZjGFYi4sbZu++PZ4pUEg54kIGW8cVzbsLuzXH0GM9LXU7N3Jy+gdUeJosrnNEIkmM9HTTBjcyhgkazDbMqs+bqgDRgvivY62OBUMoYAjVTsfT2I3BG2K3E6tgoDTTSOTcIJCgNv0ggWyj/AJYFcOganH3ZzXuWUnQkndfQj9/78CPw5+JRmenbt30v6JpQwTQeDdv49FYoqF4KlpWqp1jkXK7xZM8YvcFgyG6DvlsRvbD3ByZEbMZ6uXNYhjVSWbTQ+BgpB3uMK0fE0aMyZrIpOYsLEEHysPXArhnxBek+0xGMiMozU4NyUYrcA22QnXL+E+muCcIknlzRuYfD5JNitLHGeow77/8AUzcu8pUlV16iSnDq8zLCGLtaOPwA6tclmVibn0wX4zzXRcNjCXUFR4YYgC3sLbLf9bffvjMqj4iTLTxU1KOhEkapmOsjaeI32UE3sBc2+eCXwu5JNXP9pnUmCJrrfXqyD1J3Ve/qbD1xp5KN0EHXm0HA5Kz5eFpnK1FJKftdSmSV1yxRk36MWht/Xc2ZvkBoBbF7mnl4VUQXNkkU5o3tfK3oR3UjQi+22owZt+eIR64y7jmJLuVwEpDszd1iTzFapFdcjkPDIp3Dr4xf1UqCVYaEEHBfhtJJUyGOAAZTZ5WGZE0vlFiM8n6gIt+Ir3a+buRI62aCbqPDJGbMybtHrdddAdTZu1ze+mLtTPHSRx09NEGkIIhgU2vY+JmJ1VAdWkPc/iJsQ/conPDjxwnv/symLIz4juUB4HRT0VUKOJYDJOGl+2SZ2eRF3R40FlZC1gxYIRbTMbY5c9cgvlWoerqp1QhpA4WRVsbiUQBQjqn4owLldQbrZmLkVozCKqRgamoF52cgFWQspiUaZURgygD0ublr4OVPMVKnnqIE/rSxj+LYatGUBL7k7pFpeJwxRNFVU8EUEyi1VTKogkB8rNlXNEddCbgH8Q0xY43wmoSmM0XEqlgmQ6dAApmUMbrHqchJBvrpjzxHilLRgvSVNO8RJaSnFRFpc3ZoPHuSSTEfC1zYqd6sfB45qZ5OHy9KKdWvHYmB82jXjPiQ/rR2t6G2LmLNqz6LiWchMNfwWKKMvPV1JRN2eoKD65Mt/kNTcDvjOuOcbE75YUnipycrus0pnddfIry5FBFvPc67dsNa8pNNTZK2X7RN0youLJG2XKpRRbW41drnTYdkOnclBfRhow9GGjA/I4Y4fh7J3ESHVOsHw+Gse5sh1A0WqcjcX4bDAlPSyLGL36crFXLNufH5ibfhuMOHW9v3f88fn2ZSVsFzsbBUtfM1/Ctvc2GHL/qTg/X/ANYf3YtV0LKd+XP9l0r8NZSyZM/2S18d+KZ6yGAEWhiLkd80h1+fhjT8zjOaGqeJ1kjZkdTdWUkEH10x+nuN8JoWDSVUVMQbBpJVjHyBka1vlfGfcT+HvDJ9aOKrNzf7jSI7jR5xkt3ut8H4fjMNNTe7yx3bz53SF8dze6PfD3nwV8RWQBaiMDOBazDs6+nuOx+YwZ5j5eWrjsPBKlzFKBqje/qrfiXZh7gHGc8C+EFXHKJvtKU7I2aMBesw1Oj2yIdNDa4sTjS+DcXLjpyhUqFH3kYNxvYOl9TG3Y+um4xnq4U4lJp7lp4PHkuQcWnMDqs3gkJuCMrKSrKSfCy6Ea76i4PcEYHce5jjphZrl229PmT2Hy1w68/cLEQNYthYBZgSBmW9lcXIuybaakEjWwsvZh7bb+392MhPA2nlzOF2n5LeUVY6sg8Js8bpYj4kpOfxuzbsI2t8h6D2/vx3atX0b/Vb+7BGq4PG12UdNv00sPfxAaEfP88Coqs53W4kCi/UjDFQBa5a1wtswubke+PomDYzDOwQgZOwtojo6h0JyyOAv5LksqSyDKGIF73DAEgaXG1x6/8ALAbmoffL/UH+8+GGOQJ1BfTNmt/WAtb1uQQPpixxj4ZVszxMpjN0GfOwXpakhNPE1gdTbfD6nqYqWQOfa5NzYeVknxl7fdMhPic6+nks9tjR/hl8RkpFFLUsRCWvG4GkZY+LPbXKSSc34flsHm+GkyVCwSVNHGWjzqzyOqt4suVSUF2uRpjtN8HOJrc9GNgNssqeL3AJGCsQrcOr4uk99jwbbLGBjgt/RwbEag6gjv7jHq+Ma5D43X0EppZ6ad4FF3AXO0GlwQVJBFtelvY3Udm1an43BJCZ0lQxAFjJfQAatf0IG4Oox86qKcxPLQQRwRsquYQufHeLpTRNK9zawRBu7sbKi+5J/t2GAXKNY4rJkqgvXqFEiOuq5EsDTqf9ExLfrBySNMLi8bmmrGqKmLLBGqpFm3gEwLCVlFwC6gIzXul1vYE4N8WpJGVXiNpom6sOumdbjK3qrAsp9mO9sdI4srdd00pqQOiLv7lb45yJRS8QpmemiOfryykr/OEBAC2v6Ul8F6zlfh1PGXalo440F2ZoogAPcsp/87YD1vOsAqKSViQDTTNlAJbOZIE6SpuXzqy5fVT6HHKoz1RWSoUArqsV8yx+hPZ5P1+1yF7lrgXUhgMhsEh82c6pIskdDAKWAggPHGiPKSDa+VQUU66eY31I2Ok8Bq0kpoHjACNGpUCwsLDSw0FtrdsZ9zPye0RaaBSYzdnjH9H3LJ3K73HbcYGcE50qKSPpRiJo3csM+YlS2py5XAtfX5/PFI5+jIRJsdk4lw1ssLTTi5GjgfytjB74zbm2mSOsPTZbSqWdQwJWQeZmA2zix9yDgHxnmGqqVyyTuPZDkHyOW1wfQ4nAommJSnpmJQDMECXAvvqwLDTfXDXDqyJ8ubNlt35RNLhkuHzCWZwaPL8Jt+H/AAMz1XVNjHTkMB3MhHh7bKCW+YX3xqvRHq35/wDPAD4b8HenoEEqGOV2d5FNrgljlGmnkCafPDL0B6DAtZMZ5S9JK+o96ndIduPRJHGeVulWGuWP7XcAPHJ43iAuc1NmOX5xAXP4SDoTvC+IJURiWM5lOg0NwRurA6hgbgqdQQdMHSg9MK3HuAvG7VlGCZwPvIA2VKgW1DDYS2AtJv4QDcHAT2XS57Lq3xeeZIZGp0EkwUlEY5Qx9L/4voLi98Z9wxqmsjNQkcrV8d0ztNFEsD/5roE+RtM2YEuO+gtonC+IpURLLGbq3qLFSNGVhurKbgqdQRihxjlxZm6kTmnqQLCePzHbwyDaRNB4WvbtbHNrspsVxjcG6FAEo69wJKygjqZFJKo1TEsUd9sqENc2/G+ZvQ4FcN5JrFkgimeGJJC4AjJkdVUMwALL07hcq3sbjDlRc5hJxSVjxxzkAqVcZJddMoJzIx08D/slhri9WQ5uIU+pyxwTN+0zRKL9/KzWFsXkiZIBmF0wimfFrGbXVGj+HFGpBkRqhhYgztnFxfZNEG/6OPPE1Ar1UbJSnTsM8oC2A9o2FvbHbiXN4DmKlCzSKSrtf7uI/wCkYak6+Rbna5TfCvScWWGrqHqqkM8kcOUNYHzz+CJEGYqCRZbM3i1JwRC0NItso5sjxnNyvUXw9p1rBUrmAHi6I8mYHwsB2A3C7A20w0A4F/8ASSn/AEn/AOxqD/8AixUh53pnBMQqJgpykxU8zgEdjZND7YOzNG5XFwdu4LuaCOXiJSaNJFekNldQwJWUX0PcZxgBzFJTcOmSCinejmkIZgHZokT8RaFg4Z2GyLYk6kgbleGcR+0cTgdIahESCZWaWF4gCzRFQC4F/KcM3EeX6epAM0SORYhiLMvcZWFnXXXQjXCyVwEl+EO9+VyXOGcVpYY8kPVe5zM3RmZnY+Z3Yxi7Nrr72FhYYDcegiDPUGCsEbFXqIhCAk7Ibxs2Zxls1ixG4Av6k5xWnegQyLWAxbCKqu2tx4YpU+9v6KVkP8RxpOZYZ4slSj0vVXLlnAUG43Vj4Sd7BrMbbYLY9jwuzfFqAr/DaVz9oM8QTqyeQsrnJ0oksxUkalGNvf3wBSsFDUJSSMOlJYUzFrsmg+6cb5eyN3AsTfXBem4oY6XxC80f3GWxu0q+ECx1sRZ7n8JDba4qR8EQxyLMBK02sz2tnOmgv4gq6BR+Gwtri7yMqOo43l2YLxS8sQx1MtSATJJ67JfzZR+sbkn3PbF2vr44EMkrZU7sf3AevywCHGZKS1PMjzMdKdl1Mw18L/ougtc7EAthY+IPL9UQKh5esg8yqCFi9MovYrbQk6kgk6Gw9p42SSNa82BO6Okk6bCY26r7xfno1ReOImOPbXRpB766Lr5R9fQAHp1ZwCNEGg7a6f2YX3OoI7bHFscUkt+G9gL21NsF4n7NVbX54Dmafsi8PxylZFlnbZ3JHP79EZWC3luvy2xzbijU7rKrqkkZujroynvpqCCNCuxBIxqXJfw/oJ4IqjNLVB12kcKqm1nUrGBqDpYk/Pa5mi5fppaspFDEtPSWDZFUCScaqGI1YQjs1/HJfddM1HSujPiOq7V2OwzMLIo9D3On0RnkTj71lFHNLC0Dm4ZSCASPxLfXKb3H1Fza5YceY9sesGrKofPx2FWKl/EDlKgMTc+oAOlrm+1gTsDijLzdTAHNJYi4tlbUhQTlNrHzCx7k23xbk4FEzmQqc5IJYMwJIuBsdrEi21jjn/0ZgvmyWI0FmbQaab7aA/TEUS1xicJerpXCO4vNTvcLN6kkD7qRQP50X0WxBAFvVTHIzMtbViAZbmGmzLYeLR6gqXZrEaIE12Bwynl2C7HJ5gQfEx0IINgTYXBO3rjpVcEilvnXNfe5P0O+47H5Y8yhVyhA+C8CoJIpoYIIzE3hl8B+8zKCCWbxN5r73U+hxUj5En6zK9XI9I0axlSAJmVS5ERlG8Z6jXIs5AAJ7lsoeGpFfILXtfUnYWB1O9gB9Bi5j1WWc8T5dXhuaWK4o2N5I9xAdB1IwNRHvnHuGHfFlbeYAXIHiAGo7X9sO1VEGBVgCrAgg7EHQg+2FWl+HccegqqvpjRI+qoCDsoITOQBoLsTi7XcI2CqyNs4aKvqcCuKcGN3ngZoarKQsiNYMfwrKCCrITuG2vca4ZIPh5ShszPUyE/p1MxH5BwMev8Aq44eGD/ZY2YbF8z/ALnYg/XHmZdZKxjhYtQLhvN0ggjnqEElO6g/aYFYhGHhdZYtXTKwYZlLL8sdqznAyKrUUbzRMbPU5GaKIDdsujzEbZVsPfth0o+HJEmSJEjQbKihQLkk6KANycdY4MoAWwA2AFrewAtbHLIEo6Tb3Spw7lSiqI2kYrXGVcpncq5I/RjK6RgHUBLEHXACSB6eX7JUjqRPdYZmsRKttYpBpaQDS/4wLi2uG2r5WsxkpX+yyk3bIM0ch79WIkIxI/EMrXtqbaieZOKqYTDxOB403FRDmeNWBBV8wHVhZSb3ZbCxGZu/RpsioZDEbj5oLwvlKGCUyR9TYqqM7Osd9ygbUXAC77YtV3MFPDfqzxIRuGdcwv8Aq3zfkMVqX+T3RS01dxG9x4UnZDc2NxEiJoRbX+zBem4Non2bhdNT2UZXqBFcengiDuxt2Z1Pvi2eyMFYGfA1LPFfiLTRIGXqSh7hGWNgjkbhXaym3e17YT+KfFKokBEccUSkW1u57ggk2Xv6Y17hfICimnp6p1qIpX6gQRCJIid+koZst2ObQ7k6akY7cK+GXDoLZaWJiBa8g6hPzz3BP0GC6aogjuZWFx9bBCy1Mr9jZfmqngMrBIlZ2OyoCxPr4Vufy0wWouSq+YkR0dQbb5kKf7+XH6fo+FxQqVijjjX0RFUfkoti0q4cu9pajLlja0AepQXRHJWM/Dj4b1iSn7ZHJHTshIRahlIkzLY5Y3FiVDC+u4xrXBeCRUsfThXKuYsdSSWY3ZiSSSSe+L+JjOzSumeZHbldQLaKYmJiY5L1f//Z"/>
          <p:cNvSpPr>
            <a:spLocks noChangeAspect="1" noChangeArrowheads="1"/>
          </p:cNvSpPr>
          <p:nvPr/>
        </p:nvSpPr>
        <p:spPr bwMode="auto">
          <a:xfrm>
            <a:off x="155575" y="-1371600"/>
            <a:ext cx="2209800" cy="2857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0" name="AutoShape 8" descr="Image result for images for E-mail bom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2" name="AutoShape 10" descr="Image result for images for E-mail bom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4" name="AutoShape 12" descr="Image result for images for E-mail bom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6" name="AutoShape 14" descr="Image result for images for E-mail bom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8" name="AutoShape 16" descr="Image result for images for E-mail bom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30" name="AutoShape 18" descr="Image result for images for E-mail bom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32" name="AutoShape 20" descr="Image result for images for E-mail bom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34" name="AutoShape 22" descr="data:image/jpeg;base64,/9j/4AAQSkZJRgABAQAAAQABAAD/2wCEAAkGBxQTEhUUEBMVFhQVGBQWGBYYFxoXFxQXGBIXGBgYFxkYHCghGBolHBgUITIiJiksLi4uFx8zODMsNygtLisBCgoKDg0OGxAQGzclHyI2Li4vLCw0NC40LTU0LCwtLS8vNywtNy4rLzM0NzQwMDcwNC8wNys3Liw3LjQsLSw4NP/AABEIAOAA4QMBIgACEQEDEQH/xAAcAAEAAgIDAQAAAAAAAAAAAAAABQYEBwIDCAH/xABHEAABAwIDBQQGBwUHAgcAAAABAAIDBBEFITEGEkFRYRMicYEHMlKRobEUI0JygpLBM1NiouEIQ3ODstHwY6MVFiQ0VJPC/8QAGgEBAAIDAQAAAAAAAAAAAAAAAAMEAQUGAv/EAC4RAQACAQIDBgUEAwAAAAAAAAABAhEDBBIhMQVBUWHh8BMiccHRMpGhsSNigf/aAAwDAQACEQMRAD8A3iiIgIiICIiAiIgIiICIiAiIgIiICIiAte7abcxtc6ngibK5hO8937Njm3uABm4jQ5gcM81eMTq+yic/kMhzJyHxWr8Rw4BkjmtHaSXsLDU5lzuufHndantLf10ZjS77f023Ze3pe3HqdI6fX0bH2YqDJSQSON3PjY5xyF3Fo3shpndd1TMXu7KM/fcPsA8B/EfhqtS4VtZV0UHZARub3twOu5zbm53d05tub2PNbQ2cpJo6cdu4Omdd7ho1rnZ7txmbcSbk58LBXdDXrq1+VDvtlbQtNpxiZnDOp3EOLBHuxsDbO4OPIDkBx6rskYBd4aC8NIByBtru73AXsuum3mtAkcHyZk2FhmdAOAGmeeS41L5AWbrA+7rO726GNtrpmVLnFc29/spY+bEe/wB2RETYb1r2F7aX42vwXNfHnI2Fzy59F1Uu/u/W7odybcgdLnXxsPBe/J5x3u5ERZYEREBERAREQEREBERAREQEREBERAREQEREENtSLxNbzf8AJrj+gVKqKbs4nl7i65vvakXAH6ALZFVBvDTMadFWdqaB7ouzYGd7NzneqwDkLEudy0A1uub7W2epfVnVz8uIbXYbmK4p5qHU4C2YGQyFoa2xFr3zJ55ZH5KTq9vquONrfqd+wAIa9zncLnvAX8szwWQCIGFpdckWyyVdqsPDz2zN4EEWIdkHNIt619OnJUNlvdSkzHFire8FNaM6sZiOmWy8DiqIoe0qi+apkF+yFmtjvozKzQRxefC54zeHulMYM7WNkN7tY4uaBc2zIFza1+t1RtlsbxSpOTacxtNjI8FpNuQY7M/hAVtmkjYQKiqAJ4F7Yh5Wsfiur0rxMcWeXdn3zc1utK1bzWYjP+vd5eTJnxONkgjLu8fc3K/ePBYdbhxne1zppA1jg5rY7sBseLvtcslIUsMYG9G1uee8Bm7rfU+KyF7nT4/1zn6cvvz98laL8M5ry9/wIiKVGIiICIiAiIgIiICIiAiIgIiICIiAiIgLorKkRtLj5dSu9VHaPEt54aPUGV/188li04ZiMs3BcZLpXMlPrZx8PFv+3gpqri3hla//ADRa1midUzMgjJHeF3D7JGZdf+HXxWxKyhL2gNlkY4Cwc12Z+8Dkfn4KG0cdJrjKTERaOeFL2ma8OPqv17vEdNbXVPpMXldII2QSS2cSYe8SRkCO63eYB0yF1esSwatF7NjqBzDuzkv91+X86x8Apaps4IpnwkgtdI8Rlu7rY7rySLgaLmtLaatNb/JpTjP19HRaW5066HWJmI8cev3WPApXFoH0J1PlbMxgW6Fji73gLlLs9E6QSPZvEEOALyRcEG5BGenHmpN0TnMLXPs4i28wWt1bvXXcF0s6NL44q5x0zjk56dW0WmazjPhn7uipphIAHtuBn6xHysu5gsLAWAXyGTeHqluZFjr8Day+xyBwuDdTcsopz0ckRFlgREQEREBERAREQEREBERAREQEREBERBHY7XCKInicsuXE/wDOao+IVQDC7Uu08T/sp7aKo3pC2/q2FvL+pVdwvDfpNWGXtEwFzhzAIuByuSB4BRXnMpaxiMrNsHg4ih7V1y+XO51az7I8/W8xyVnXwC2QX1SRGIwjmczkREWWBERAREQEREBERAREQEREBERAREQEREBERARFA0G0Yl3ixt2hzgM9Wg5OHQjPognlwmfutJ5An4KNbtBDvBj3hryLhpI3iL2uBe5GRztwXzGqxphO44G+WRzH/MkkhU8SddzpL2IvnztzUp6OqQiF8rh3nut+Fv8AUu9wVYxidzI7OBNyBca2GeY8gtjYDR9jTxxnUNufvHvO+JKirzsltyqz0RFKiEREBERAREQEREBERAREQEREBERAREQEUDtFtjR0WVTO0P1ETe/IeXcbcgdTYdVQ6/0wOebUlMAOD5jc/wD1sNh+dBtpFpZu2NdMe9OWg8GNa0DzA3vipShmmf680rvGRx+ZQXra+v7KmcGnvyfVt8XXufJu8fcsLZylEUJd0sFS8EnkqZi2XIxOI3M7tvzuczlr0V5xmXs4wwcvigrWObOwYiHNqWDuBxbK3J8fgdCOhBCh9jqQwCaJ1UZwSzs2uLt5gG9vDdcTb7Pqm2XBWTFJ+wpD7UnyH9fktY3Ln363SYyROF0xaUCRgdoLE+G9n8AtjYdjEcwG6bE8DkfLmtXYdK5wAk74/izI/Fqpl9S0MLBcX0vmB5jMe7gq2tOpp0m2nXinw9+qanDe0RacQ2Qi1tS7R1lGN6eIz0183Nc3fYP4d4gu+6R5hbCoqpssbJYySyRrXtJBBLXAEGxzGRGql0tTjrnGJ8JNbR+HOMxMeMO9ERSIRERAREQEREBERAREQEREBEVX2922gwyDtJe9K64ihBs6Qj/SwZXd8zYIJfHscgo4jNVStjYOJ1cfZa0Zud0C0Ltn6ZKmqJjod6mg03su3eOrhlH+E3y9ZUHanaipxCbtqt+8cw1gyZGPZY3gNOptmSo2IoJSnNyScyTck5kk6knieqnaBV+lcpyhegt2FjRXXBgMlQsNm0VvwqqtZBaazZwyltRSPEVWwZOIvHKP3czRq08xmMuQUQcbMlSyCtjNNUE5MeRuS9YJNJG9PWHEKboMUsNV0bQPhqYjFURtkYfsuF7HmDq09RmgqvpAxLefuNPdZ3R5Ks4bDcrqx7Z6eEl1JMZWD+5mN3AcmScRwAPvKwMM2shjduVTJIHjW7S4fAX+CC/0Edhdd1KzfesGkxeCRv1M0b+jXgnzGoVgwOCwL3aNBcfJM4jMkRMziGBtRGZ5aagZ/euHaW4MA3nnoQwG3Wy2axgAAAsAAABoANAvP8fpEbSYsZpY+0jc10biPXja5zTvM4E93TiOIW+cOr454mTQPD45AHNc3Qj9DwtqCLKvt4zE3nrbn+FvdzFZjSjpXl/3v/lkoiKwqCIiAiIgIiICIiAiIgIi+PcACSQAMyTkABxKCD2z2oiw6lfUTZ27rGXsZZCDusHuuTwAJXkzaPHpq2ofUVL957/JrG8GMHBo5eZuSSrD6VNsjiVYXMP/AKeG7IRzFxvSHq4i/gGjgqWgLtjK6lyaUEjTvUtSSqBies+nlQW2hqVYKKusqNT1YGpUzSTOIu1rj4An5ILzBifVcpcU6qn/AE0t9a48cvmjsQ6oJqtr78VWsWc2QWe0OHUaeHJfJ61RdTUoIauwpoN4yR0OY9+qwu3mYN0SPDeTXm3uBUjUTKPmegycJwR9QHFpzHDiVdPRnttLhM/Y1W8aSV3eGZ7Jxy7Ro/1AajmQFAbDYkIphfQnPwKvu2OzTJYu0jGRF8lq9XfTo7j4d/0z0ls9vs669OU/N3fhvmKQOAc0gtcAQQbggi4II1C5LTvoN2scL4ZUu70YLqdxObmDN0efFuo6X0DQtxLZxOYzDXXrNLTW3WBERZeRERAREQEREBERAWsfT1tR9FoRTxm0tXvMPSEW7Q+d2s8HO5LZy8p+mPHfpeKT2N2QH6Oz/LJD/G8hkN+VkFIREQEX0Dkpqhw0MzkALvZ1Dfvc3dNB10AdWF4Q+WziRHH7TtT9xozdxzyGWZCtmG4VTMt9WZXe1K4hvlHGQB4Oc9YcLr6qRjma0XcQAOJNh8UFgw6qczKIMiHKKNkfxY0Eq4YKZHkb0kh8XuP6rVR2tgjPd3nn+EWHvdb4LPofSqYj3KUED2pbfAMQb4iwklubiehN/mqhtDg0OfaQRO67u4787LFVuj9PWglocubJ7n3OjHzXKo9J1HU6l8Ljwkbl+ZpIHnZBB4ps3C+/YSmF/Bk3ejPQStG8z8TT4qk4zRy079ydhY4i44te32mOHde3qCVfq2YOzaQQcwQbgjmCNVgTVALDFMwSwk3Mbst0+3G7WN/UeYIyQa4llWM9yl9o8H7Ah0bi+CS/ZvtYgjVkgHqyNuLjQggjIqEJQd1JNuuBW3dkseEkPZPPDJabU1gOKGNwBK1/aG0jXp5wvbLcfDviei2Y9G+CZlTTm0sLxI09Wm9jbUHQjiCvRmzuLsq6aGpi9WVjX213T9pptxa67T1BXnGpxEPbnxCv39nrG7x1NE4/sX9rGP4HmzgOgcAf8xetja3Bw27lntWKWtXVr39W4URFeagREQEREBERAREQYOO4gKemnnOkMUknjuMLrfBeLJZC4lzjckkknUkm5JXqv0zVZjweqLdXCNnk+ZjXfyly8pICIs3C6cOcXPF44xvuGm9mA1l+G84tHS5PBBl0EHZgPP7Rwu0ew06O+8eHIZ8QRlwlYjpS5xc43JNz49BwHTgsylAs57/UjG87rnZrQebnEDoLngUH2rxERDm46D9T0UDVVT5Dd7ieXIeA4LjUzl7i52p5aDkB0AyWdhGEGY3c7cjGr7XJPssbcbx8wBxIuLhGgqboNmK2YXipZi06O3C1p/E6w+KtmFmOC30aNrD+8dZ8x675Hc/AG+aznVjnm73OcebiXH3lBVBsHiH/AMf/ALsV/dvqPxPZ2spxeemmY0faLCWfnHd+Ktkm0VO126ZRfiQHOA82g38rqVgxOSM3ikc37rsj42yIQazw3FpIDeN2R1Yc2u8Rz6jNW2lxNszN5uR0c06tP6jkePvC7toqGGqY9wjZHUtBcHxgMbPYFzmyMb3Q8i5DmgXORGdxR8NrDE8HgcnDmP6a+SC3SOa5ropP2clgcr7jhfckA9ppJ8QXN+0qVUwFj3Md6zSWnxBsrTK9QWMt74dzAH5QB8t1BHoiIMptc4C11cvQriphxeC5ymD4Xdd5t2j87WKhqS2aquyrKaT93NC/8srT+ixFYjo9TaZ5S9ooiLLyIiICIiAiIgIiINc+nx1sIf1lhH81/wBF5iXqL07Q72DzH2HwO/7zW/8A6Xl1AUuG7kEbeMpMrvutJjjHvEx82qIU3jQ3Zdz92yKP8sTd7+bePmgx2FZWOHs4IIuMg+kP00JLIW+TA54/xysBzsj4FZ+2rR9OmjYMonNgaB/0WNhAH5EEXQ0u+c8mi1z46AdTn7irJC+wAGQAsByCjmtDAGD7Op5u+0fC+Q6ALuZIglY5lBYzjRfdkZszQni7+nzXzFqkhoaPta+A/r8lExRlxDWglziAABckk2AAGpQZuB0IllAd6je+/wC6CMvEktaOrgri+o/4NFG08AgZ2QILyQ6UggjfAsGAjUMuRcauLtQGlDMgyaifI56AnwsFR1YMXqt2O32n5eDQcz5nL8yr6CxNG6xgPsMPvYD+qwsSzjvyc34td/sFI4szck3DqxkLHdHMgja8eTg4KOrf2JPN7LeTH3/1N96CKREQF9BXxd9DT9pIyMavc1n5nAfqg9ttOS+oiAiIgIiICIiAiIgrfpHw/t8MrI7XJhe4Dm6Mdo3zu0LyAvcT2ggg5g5EcwvGu1GDmlq56cg/VSPYL8W3ux3m0tPmgh1O7Rf+6n/xHfPL4KDIU5jx3pGyfvooZPPswx387HoI8OtmeGfuU7tDARita4/3c1VKPzuMZ/M5hUAQrXjz2uqIqhzg2OvpWAvPqsmawRPv0EsYJ5ByCuscu1r101MLo3FkjS1w4H5jmORGRXyIkmzQSToBmT4AIJiv2XqJBHKxrBA6KIiV0jGRtuwGQOc5wsRIZARrlpovlOIqYEQO7SUjddPYta0EWc2AGzs8wZCASMgAM3R74WsN5iGH2QA6T8oPd/ER5rsmqGlrAxu7kSTe7iToCbC9gBpYXccuJDs7RfRIMy42AFyeg5dTkB1IWJvrHrp+6GjjmfAaD33PuQY1XUF7i48dBwAGQA8ApDZijbJO0yC8UQM0vEGOMbxb+I2YOrwolWiqp/olMIHZVE+5JOOMUQ70MLuTnEiRw4WjvxQR9TUue5z3nvPc57j/ABOcXOPvJXRixsGR8Wjfd0c+xt5MEYI5grIpwGtMsgBa02a0/wB7JqG24tGRd0sNXBRMshc4ucbucSSeZJuSg4IiICsvo2oO3xSjj/6zHnwjPaO+DCq0tuf2c8G7SsmqXDuwR7jTb+8lNrg9GNePxBB6HREQEREBERAREQEREBaH/tBbN7s8VaxvdmAikI/eMF2E9SwEf5QW+FEbV4EyupJaaTISN7rvYeDvMePBwB6i44oPHckSlYPraUt+3TEuA5wyEb1vuvsfCQ8l2Yphb4ZHxSt3ZI3Frm8nA2NuY4g8QQVh0kzoZGyMtccDmHNIs5rhxaRcHxQYysWBsFXTuoXH60OdNSE8ZC20kFzoJA1pGg32Dmo3E6JoAlguYHmwvmYn8Yn9RwP2hnzWA1xBBBIIsQRkQRoQeBQc4sUqIgY99wDSR2bxvBpBzG48ENN+i4T4tM4WMrt05FrTutP4W2Css0sOJAds9kFcBbtnd2GrsLDtSMopv4/VdxsVWsVwqameY6iN0b+ThqObTo4dRcIMJTc8W+3toxdlhv2zMTrWIeODSQSHaEHmCFCLtpql8bt6NzmOHFpIPvCDLDlJ0ZoXsAqmVDJG3HaQdm4SAuJG+yQizhe1wcwBllngHGi79rFDIfaLNx3m6EsJ87r63EGOIDKSMuJAA35zcnQACS90E1DiVHTEGhglkn+xNVbh7J3Axwsu1z+RcTY2yUbURbpMlY52+4lxjveaRxzJeT+zBJzLu9yHEY8+LzNLmtDYCO65sbBG4EHMOd6/kSoslB31tY6QgusABZrW5NY3k0e88ySSbkrHREBF9AXNsaDgAvVnoe2c+hYbEHi0s318gOoLwN1pB0IYGAjndaQ9E2x/0+tb2jb08G7LNfR2fcjP3iDfo1y9SoCIiAiIgIiICIiAiIgIiINZel7Yvt2/TIG3lY20rRrJGNHgcXNHvb90BaPnpF69Wo/SLsBuF1TSN+rNzJGB+zPFzR7HMfZ8NA0zSyvhJLQC1w3XscLskbycPkdRwXKTC2y50hO9qYHH6xv+GdJm+He5hSs9D0WBNRdEEG9pBIcCCMiCLEdCDopfDtpZ4mdkSyaD9xOwSxj7odmz8JCyX1byAJ2tmaMh2gO+B/DI0h495HRYz6Sndp20J/DMwefcd80HaanDpf2tJPAedPMHsJ+5O24/OuH0HDDmKitb0NNG4+8T2XS7Co/s1Uf4mTM+THD4rh/4W0etUw26CZx9wiQZgbhbMwyumI4OdDAx3iW77gPBc/8AzS6MbtBBFSA5b0YL6hwPDt5Lu19nd4LB+jU7dZJZOjIxGPzSEn+RDXltxTsbDf7QJdKR/iOzH4Q1Bh466V0t6gl0pa3eLjd+Qs0SHXf3Q3XO1r53UfurLEC5inQYQYuxsSzmUq746RBHsgUlhWEyTyshhYXySODWtHE9TwAFyTwAJWbQYU+R7WRsL3uIDWtFy49F6B9G+wjMPZ2ktnVUgs52ojbr2bPhc8SBwAQS+w2y8eHUrYGWc/1pX2/aSHU+AyAHAAKwJdEBERAREQEREBERB//Z"/>
          <p:cNvSpPr>
            <a:spLocks noChangeAspect="1" noChangeArrowheads="1"/>
          </p:cNvSpPr>
          <p:nvPr/>
        </p:nvSpPr>
        <p:spPr bwMode="auto">
          <a:xfrm>
            <a:off x="155575" y="-2674938"/>
            <a:ext cx="5610225" cy="55816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36" name="AutoShape 24" descr="data:image/jpeg;base64,/9j/4AAQSkZJRgABAQAAAQABAAD/2wCEAAkGBxQTEhUUEBMVFhQVGBQWGBYYFxoXFxQXGBIXGBgYFxkYHCghGBolHBgUITIiJiksLi4uFx8zODMsNygtLisBCgoKDg0OGxAQGzclHyI2Li4vLCw0NC40LTU0LCwtLS8vNywtNy4rLzM0NzQwMDcwNC8wNys3Liw3LjQsLSw4NP/AABEIAOAA4QMBIgACEQEDEQH/xAAcAAEAAgIDAQAAAAAAAAAAAAAABQYEBwIDCAH/xABHEAABAwIDBQQGBwUHAgcAAAABAAIDBBEFITEGEkFRYRMicYEHMlKRobEUI0JygpLBM1NiouEIQ3ODstHwY6MVFiQ0VJPC/8QAGgEBAAIDAQAAAAAAAAAAAAAAAAMEAQUGAv/EAC4RAQACAQIDBgUEAwAAAAAAAAABAhEDBBIhMQVBUWHh8BMiccHRMpGhsSNigf/aAAwDAQACEQMRAD8A3iiIgIiICIiAiIgIiICIiAiIgIiICIiAte7abcxtc6ngibK5hO8937Njm3uABm4jQ5gcM81eMTq+yic/kMhzJyHxWr8Rw4BkjmtHaSXsLDU5lzuufHndantLf10ZjS77f023Ze3pe3HqdI6fX0bH2YqDJSQSON3PjY5xyF3Fo3shpndd1TMXu7KM/fcPsA8B/EfhqtS4VtZV0UHZARub3twOu5zbm53d05tub2PNbQ2cpJo6cdu4Omdd7ho1rnZ7txmbcSbk58LBXdDXrq1+VDvtlbQtNpxiZnDOp3EOLBHuxsDbO4OPIDkBx6rskYBd4aC8NIByBtru73AXsuum3mtAkcHyZk2FhmdAOAGmeeS41L5AWbrA+7rO726GNtrpmVLnFc29/spY+bEe/wB2RETYb1r2F7aX42vwXNfHnI2Fzy59F1Uu/u/W7odybcgdLnXxsPBe/J5x3u5ERZYEREBERAREQEREBERAREQEREBERAREQEREENtSLxNbzf8AJrj+gVKqKbs4nl7i65vvakXAH6ALZFVBvDTMadFWdqaB7ouzYGd7NzneqwDkLEudy0A1uub7W2epfVnVz8uIbXYbmK4p5qHU4C2YGQyFoa2xFr3zJ55ZH5KTq9vquONrfqd+wAIa9zncLnvAX8szwWQCIGFpdckWyyVdqsPDz2zN4EEWIdkHNIt619OnJUNlvdSkzHFire8FNaM6sZiOmWy8DiqIoe0qi+apkF+yFmtjvozKzQRxefC54zeHulMYM7WNkN7tY4uaBc2zIFza1+t1RtlsbxSpOTacxtNjI8FpNuQY7M/hAVtmkjYQKiqAJ4F7Yh5Wsfiur0rxMcWeXdn3zc1utK1bzWYjP+vd5eTJnxONkgjLu8fc3K/ePBYdbhxne1zppA1jg5rY7sBseLvtcslIUsMYG9G1uee8Bm7rfU+KyF7nT4/1zn6cvvz98laL8M5ry9/wIiKVGIiICIiAiIgIiICIiAiIgIiICIiAiIgLorKkRtLj5dSu9VHaPEt54aPUGV/188li04ZiMs3BcZLpXMlPrZx8PFv+3gpqri3hla//ADRa1midUzMgjJHeF3D7JGZdf+HXxWxKyhL2gNlkY4Cwc12Z+8Dkfn4KG0cdJrjKTERaOeFL2ma8OPqv17vEdNbXVPpMXldII2QSS2cSYe8SRkCO63eYB0yF1esSwatF7NjqBzDuzkv91+X86x8Apaps4IpnwkgtdI8Rlu7rY7rySLgaLmtLaatNb/JpTjP19HRaW5066HWJmI8cev3WPApXFoH0J1PlbMxgW6Fji73gLlLs9E6QSPZvEEOALyRcEG5BGenHmpN0TnMLXPs4i28wWt1bvXXcF0s6NL44q5x0zjk56dW0WmazjPhn7uipphIAHtuBn6xHysu5gsLAWAXyGTeHqluZFjr8Day+xyBwuDdTcsopz0ckRFlgREQEREBERAREQEREBERAREQEREBERBHY7XCKInicsuXE/wDOao+IVQDC7Uu08T/sp7aKo3pC2/q2FvL+pVdwvDfpNWGXtEwFzhzAIuByuSB4BRXnMpaxiMrNsHg4ih7V1y+XO51az7I8/W8xyVnXwC2QX1SRGIwjmczkREWWBERAREQEREBERAREQEREBERAREQEREBERARFA0G0Yl3ixt2hzgM9Wg5OHQjPognlwmfutJ5An4KNbtBDvBj3hryLhpI3iL2uBe5GRztwXzGqxphO44G+WRzH/MkkhU8SddzpL2IvnztzUp6OqQiF8rh3nut+Fv8AUu9wVYxidzI7OBNyBca2GeY8gtjYDR9jTxxnUNufvHvO+JKirzsltyqz0RFKiEREBERAREQEREBERAREQEREBERAREQEUDtFtjR0WVTO0P1ETe/IeXcbcgdTYdVQ6/0wOebUlMAOD5jc/wD1sNh+dBtpFpZu2NdMe9OWg8GNa0DzA3vipShmmf680rvGRx+ZQXra+v7KmcGnvyfVt8XXufJu8fcsLZylEUJd0sFS8EnkqZi2XIxOI3M7tvzuczlr0V5xmXs4wwcvigrWObOwYiHNqWDuBxbK3J8fgdCOhBCh9jqQwCaJ1UZwSzs2uLt5gG9vDdcTb7Pqm2XBWTFJ+wpD7UnyH9fktY3Ln363SYyROF0xaUCRgdoLE+G9n8AtjYdjEcwG6bE8DkfLmtXYdK5wAk74/izI/Fqpl9S0MLBcX0vmB5jMe7gq2tOpp0m2nXinw9+qanDe0RacQ2Qi1tS7R1lGN6eIz0183Nc3fYP4d4gu+6R5hbCoqpssbJYySyRrXtJBBLXAEGxzGRGql0tTjrnGJ8JNbR+HOMxMeMO9ERSIRERAREQEREBERAREQEREBEVX2922gwyDtJe9K64ihBs6Qj/SwZXd8zYIJfHscgo4jNVStjYOJ1cfZa0Zud0C0Ltn6ZKmqJjod6mg03su3eOrhlH+E3y9ZUHanaipxCbtqt+8cw1gyZGPZY3gNOptmSo2IoJSnNyScyTck5kk6knieqnaBV+lcpyhegt2FjRXXBgMlQsNm0VvwqqtZBaazZwyltRSPEVWwZOIvHKP3czRq08xmMuQUQcbMlSyCtjNNUE5MeRuS9YJNJG9PWHEKboMUsNV0bQPhqYjFURtkYfsuF7HmDq09RmgqvpAxLefuNPdZ3R5Ks4bDcrqx7Z6eEl1JMZWD+5mN3AcmScRwAPvKwMM2shjduVTJIHjW7S4fAX+CC/0Edhdd1KzfesGkxeCRv1M0b+jXgnzGoVgwOCwL3aNBcfJM4jMkRMziGBtRGZ5aagZ/euHaW4MA3nnoQwG3Wy2axgAAAsAAABoANAvP8fpEbSYsZpY+0jc10biPXja5zTvM4E93TiOIW+cOr454mTQPD45AHNc3Qj9DwtqCLKvt4zE3nrbn+FvdzFZjSjpXl/3v/lkoiKwqCIiAiIgIiICIiAiIgIi+PcACSQAMyTkABxKCD2z2oiw6lfUTZ27rGXsZZCDusHuuTwAJXkzaPHpq2ofUVL957/JrG8GMHBo5eZuSSrD6VNsjiVYXMP/AKeG7IRzFxvSHq4i/gGjgqWgLtjK6lyaUEjTvUtSSqBies+nlQW2hqVYKKusqNT1YGpUzSTOIu1rj4An5ILzBifVcpcU6qn/AE0t9a48cvmjsQ6oJqtr78VWsWc2QWe0OHUaeHJfJ61RdTUoIauwpoN4yR0OY9+qwu3mYN0SPDeTXm3uBUjUTKPmegycJwR9QHFpzHDiVdPRnttLhM/Y1W8aSV3eGZ7Jxy7Ro/1AajmQFAbDYkIphfQnPwKvu2OzTJYu0jGRF8lq9XfTo7j4d/0z0ls9vs669OU/N3fhvmKQOAc0gtcAQQbggi4II1C5LTvoN2scL4ZUu70YLqdxObmDN0efFuo6X0DQtxLZxOYzDXXrNLTW3WBERZeRERAREQEREBERAWsfT1tR9FoRTxm0tXvMPSEW7Q+d2s8HO5LZy8p+mPHfpeKT2N2QH6Oz/LJD/G8hkN+VkFIREQEX0Dkpqhw0MzkALvZ1Dfvc3dNB10AdWF4Q+WziRHH7TtT9xozdxzyGWZCtmG4VTMt9WZXe1K4hvlHGQB4Oc9YcLr6qRjma0XcQAOJNh8UFgw6qczKIMiHKKNkfxY0Eq4YKZHkb0kh8XuP6rVR2tgjPd3nn+EWHvdb4LPofSqYj3KUED2pbfAMQb4iwklubiehN/mqhtDg0OfaQRO67u4787LFVuj9PWglocubJ7n3OjHzXKo9J1HU6l8Ljwkbl+ZpIHnZBB4ps3C+/YSmF/Bk3ejPQStG8z8TT4qk4zRy079ydhY4i44te32mOHde3qCVfq2YOzaQQcwQbgjmCNVgTVALDFMwSwk3Mbst0+3G7WN/UeYIyQa4llWM9yl9o8H7Ah0bi+CS/ZvtYgjVkgHqyNuLjQggjIqEJQd1JNuuBW3dkseEkPZPPDJabU1gOKGNwBK1/aG0jXp5wvbLcfDviei2Y9G+CZlTTm0sLxI09Wm9jbUHQjiCvRmzuLsq6aGpi9WVjX213T9pptxa67T1BXnGpxEPbnxCv39nrG7x1NE4/sX9rGP4HmzgOgcAf8xetja3Bw27lntWKWtXVr39W4URFeagREQEREBERAREQYOO4gKemnnOkMUknjuMLrfBeLJZC4lzjckkknUkm5JXqv0zVZjweqLdXCNnk+ZjXfyly8pICIs3C6cOcXPF44xvuGm9mA1l+G84tHS5PBBl0EHZgPP7Rwu0ew06O+8eHIZ8QRlwlYjpS5xc43JNz49BwHTgsylAs57/UjG87rnZrQebnEDoLngUH2rxERDm46D9T0UDVVT5Dd7ieXIeA4LjUzl7i52p5aDkB0AyWdhGEGY3c7cjGr7XJPssbcbx8wBxIuLhGgqboNmK2YXipZi06O3C1p/E6w+KtmFmOC30aNrD+8dZ8x675Hc/AG+aznVjnm73OcebiXH3lBVBsHiH/AMf/ALsV/dvqPxPZ2spxeemmY0faLCWfnHd+Ktkm0VO126ZRfiQHOA82g38rqVgxOSM3ikc37rsj42yIQazw3FpIDeN2R1Yc2u8Rz6jNW2lxNszN5uR0c06tP6jkePvC7toqGGqY9wjZHUtBcHxgMbPYFzmyMb3Q8i5DmgXORGdxR8NrDE8HgcnDmP6a+SC3SOa5ropP2clgcr7jhfckA9ppJ8QXN+0qVUwFj3Md6zSWnxBsrTK9QWMt74dzAH5QB8t1BHoiIMptc4C11cvQriphxeC5ymD4Xdd5t2j87WKhqS2aquyrKaT93NC/8srT+ixFYjo9TaZ5S9ooiLLyIiICIiAiIgIiINc+nx1sIf1lhH81/wBF5iXqL07Q72DzH2HwO/7zW/8A6Xl1AUuG7kEbeMpMrvutJjjHvEx82qIU3jQ3Zdz92yKP8sTd7+bePmgx2FZWOHs4IIuMg+kP00JLIW+TA54/xysBzsj4FZ+2rR9OmjYMonNgaB/0WNhAH5EEXQ0u+c8mi1z46AdTn7irJC+wAGQAsByCjmtDAGD7Op5u+0fC+Q6ALuZIglY5lBYzjRfdkZszQni7+nzXzFqkhoaPta+A/r8lExRlxDWglziAABckk2AAGpQZuB0IllAd6je+/wC6CMvEktaOrgri+o/4NFG08AgZ2QILyQ6UggjfAsGAjUMuRcauLtQGlDMgyaifI56AnwsFR1YMXqt2O32n5eDQcz5nL8yr6CxNG6xgPsMPvYD+qwsSzjvyc34td/sFI4szck3DqxkLHdHMgja8eTg4KOrf2JPN7LeTH3/1N96CKREQF9BXxd9DT9pIyMavc1n5nAfqg9ttOS+oiAiIgIiICIiAiIgrfpHw/t8MrI7XJhe4Dm6Mdo3zu0LyAvcT2ggg5g5EcwvGu1GDmlq56cg/VSPYL8W3ux3m0tPmgh1O7Rf+6n/xHfPL4KDIU5jx3pGyfvooZPPswx387HoI8OtmeGfuU7tDARita4/3c1VKPzuMZ/M5hUAQrXjz2uqIqhzg2OvpWAvPqsmawRPv0EsYJ5ByCuscu1r101MLo3FkjS1w4H5jmORGRXyIkmzQSToBmT4AIJiv2XqJBHKxrBA6KIiV0jGRtuwGQOc5wsRIZARrlpovlOIqYEQO7SUjddPYta0EWc2AGzs8wZCASMgAM3R74WsN5iGH2QA6T8oPd/ER5rsmqGlrAxu7kSTe7iToCbC9gBpYXccuJDs7RfRIMy42AFyeg5dTkB1IWJvrHrp+6GjjmfAaD33PuQY1XUF7i48dBwAGQA8ApDZijbJO0yC8UQM0vEGOMbxb+I2YOrwolWiqp/olMIHZVE+5JOOMUQ70MLuTnEiRw4WjvxQR9TUue5z3nvPc57j/ABOcXOPvJXRixsGR8Wjfd0c+xt5MEYI5grIpwGtMsgBa02a0/wB7JqG24tGRd0sNXBRMshc4ucbucSSeZJuSg4IiICsvo2oO3xSjj/6zHnwjPaO+DCq0tuf2c8G7SsmqXDuwR7jTb+8lNrg9GNePxBB6HREQEREBERAREQEREBaH/tBbN7s8VaxvdmAikI/eMF2E9SwEf5QW+FEbV4EyupJaaTISN7rvYeDvMePBwB6i44oPHckSlYPraUt+3TEuA5wyEb1vuvsfCQ8l2Yphb4ZHxSt3ZI3Frm8nA2NuY4g8QQVh0kzoZGyMtccDmHNIs5rhxaRcHxQYysWBsFXTuoXH60OdNSE8ZC20kFzoJA1pGg32Dmo3E6JoAlguYHmwvmYn8Yn9RwP2hnzWA1xBBBIIsQRkQRoQeBQc4sUqIgY99wDSR2bxvBpBzG48ENN+i4T4tM4WMrt05FrTutP4W2Css0sOJAds9kFcBbtnd2GrsLDtSMopv4/VdxsVWsVwqameY6iN0b+ThqObTo4dRcIMJTc8W+3toxdlhv2zMTrWIeODSQSHaEHmCFCLtpql8bt6NzmOHFpIPvCDLDlJ0ZoXsAqmVDJG3HaQdm4SAuJG+yQizhe1wcwBllngHGi79rFDIfaLNx3m6EsJ87r63EGOIDKSMuJAA35zcnQACS90E1DiVHTEGhglkn+xNVbh7J3Axwsu1z+RcTY2yUbURbpMlY52+4lxjveaRxzJeT+zBJzLu9yHEY8+LzNLmtDYCO65sbBG4EHMOd6/kSoslB31tY6QgusABZrW5NY3k0e88ySSbkrHREBF9AXNsaDgAvVnoe2c+hYbEHi0s318gOoLwN1pB0IYGAjndaQ9E2x/0+tb2jb08G7LNfR2fcjP3iDfo1y9SoCIiAiIgIiICIiAiIgIiINZel7Yvt2/TIG3lY20rRrJGNHgcXNHvb90BaPnpF69Wo/SLsBuF1TSN+rNzJGB+zPFzR7HMfZ8NA0zSyvhJLQC1w3XscLskbycPkdRwXKTC2y50hO9qYHH6xv+GdJm+He5hSs9D0WBNRdEEG9pBIcCCMiCLEdCDopfDtpZ4mdkSyaD9xOwSxj7odmz8JCyX1byAJ2tmaMh2gO+B/DI0h495HRYz6Sndp20J/DMwefcd80HaanDpf2tJPAedPMHsJ+5O24/OuH0HDDmKitb0NNG4+8T2XS7Co/s1Uf4mTM+THD4rh/4W0etUw26CZx9wiQZgbhbMwyumI4OdDAx3iW77gPBc/8AzS6MbtBBFSA5b0YL6hwPDt5Lu19nd4LB+jU7dZJZOjIxGPzSEn+RDXltxTsbDf7QJdKR/iOzH4Q1Bh466V0t6gl0pa3eLjd+Qs0SHXf3Q3XO1r53UfurLEC5inQYQYuxsSzmUq746RBHsgUlhWEyTyshhYXySODWtHE9TwAFyTwAJWbQYU+R7WRsL3uIDWtFy49F6B9G+wjMPZ2ktnVUgs52ojbr2bPhc8SBwAQS+w2y8eHUrYGWc/1pX2/aSHU+AyAHAAKwJdEBERAREQEREBERB//Z"/>
          <p:cNvSpPr>
            <a:spLocks noChangeAspect="1" noChangeArrowheads="1"/>
          </p:cNvSpPr>
          <p:nvPr/>
        </p:nvSpPr>
        <p:spPr bwMode="auto">
          <a:xfrm>
            <a:off x="155575" y="-2674938"/>
            <a:ext cx="5610225" cy="55816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Image result for images for computer network intrusion"/>
          <p:cNvPicPr>
            <a:picLocks noChangeAspect="1" noChangeArrowheads="1"/>
          </p:cNvPicPr>
          <p:nvPr/>
        </p:nvPicPr>
        <p:blipFill>
          <a:blip r:embed="rId2"/>
          <a:srcRect/>
          <a:stretch>
            <a:fillRect/>
          </a:stretch>
        </p:blipFill>
        <p:spPr bwMode="auto">
          <a:xfrm>
            <a:off x="5829300" y="5476874"/>
            <a:ext cx="3314700" cy="1381126"/>
          </a:xfrm>
          <a:prstGeom prst="rect">
            <a:avLst/>
          </a:prstGeom>
          <a:noFill/>
        </p:spPr>
      </p:pic>
      <p:sp>
        <p:nvSpPr>
          <p:cNvPr id="2" name="Title 1"/>
          <p:cNvSpPr>
            <a:spLocks noGrp="1"/>
          </p:cNvSpPr>
          <p:nvPr>
            <p:ph type="title"/>
          </p:nvPr>
        </p:nvSpPr>
        <p:spPr>
          <a:xfrm>
            <a:off x="685800" y="17930"/>
            <a:ext cx="7772400" cy="1456267"/>
          </a:xfrm>
        </p:spPr>
        <p:txBody>
          <a:bodyPr>
            <a:normAutofit/>
          </a:bodyPr>
          <a:lstStyle/>
          <a:p>
            <a:pPr algn="ctr"/>
            <a:r>
              <a:rPr lang="en-US" sz="3000" b="1" dirty="0">
                <a:solidFill>
                  <a:srgbClr val="FFC000"/>
                </a:solidFill>
                <a:effectLst>
                  <a:outerShdw blurRad="38100" dist="38100" dir="2700000" algn="tl">
                    <a:srgbClr val="000000">
                      <a:alpha val="43137"/>
                    </a:srgbClr>
                  </a:outerShdw>
                </a:effectLst>
              </a:rPr>
              <a:t>Computer network intrusions</a:t>
            </a:r>
          </a:p>
        </p:txBody>
      </p:sp>
      <p:sp>
        <p:nvSpPr>
          <p:cNvPr id="3" name="Content Placeholder 2"/>
          <p:cNvSpPr>
            <a:spLocks noGrp="1"/>
          </p:cNvSpPr>
          <p:nvPr>
            <p:ph idx="1"/>
          </p:nvPr>
        </p:nvSpPr>
        <p:spPr>
          <a:xfrm>
            <a:off x="0" y="1492128"/>
            <a:ext cx="9144000" cy="3460872"/>
          </a:xfrm>
        </p:spPr>
        <p:txBody>
          <a:bodyPr>
            <a:normAutofit/>
          </a:bodyPr>
          <a:lstStyle/>
          <a:p>
            <a:r>
              <a:rPr lang="en-US" sz="2200" dirty="0"/>
              <a:t>An intrusion to computer network from any where in the world and steal data, plant viruses, create backdoors, insert </a:t>
            </a:r>
            <a:r>
              <a:rPr lang="en-US" sz="2200" dirty="0" err="1"/>
              <a:t>trojan</a:t>
            </a:r>
            <a:r>
              <a:rPr lang="en-US" sz="2200" dirty="0"/>
              <a:t> horse or change passwords and user names.</a:t>
            </a:r>
          </a:p>
          <a:p>
            <a:r>
              <a:rPr lang="en-US" sz="2200" dirty="0"/>
              <a:t>An intrusion detection system (IDS) inspects all inbound and outbound network activity and identifies suspicious patterns that may indicate a network or system attack from someone attempting to break into or compromise a system.</a:t>
            </a:r>
          </a:p>
        </p:txBody>
      </p:sp>
      <p:sp>
        <p:nvSpPr>
          <p:cNvPr id="12290" name="AutoShape 2" descr="Image result for images for computer network intru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930"/>
            <a:ext cx="7772400" cy="1456267"/>
          </a:xfrm>
        </p:spPr>
        <p:txBody>
          <a:bodyPr>
            <a:normAutofit/>
          </a:bodyPr>
          <a:lstStyle/>
          <a:p>
            <a:pPr algn="ctr"/>
            <a:r>
              <a:rPr lang="en-US" sz="3000" b="1" dirty="0">
                <a:solidFill>
                  <a:srgbClr val="FFC000"/>
                </a:solidFill>
                <a:effectLst>
                  <a:outerShdw blurRad="38100" dist="38100" dir="2700000" algn="tl">
                    <a:srgbClr val="000000">
                      <a:alpha val="43137"/>
                    </a:srgbClr>
                  </a:outerShdw>
                </a:effectLst>
              </a:rPr>
              <a:t>Password sniffing</a:t>
            </a:r>
          </a:p>
        </p:txBody>
      </p:sp>
      <p:sp>
        <p:nvSpPr>
          <p:cNvPr id="3" name="Content Placeholder 2"/>
          <p:cNvSpPr>
            <a:spLocks noGrp="1"/>
          </p:cNvSpPr>
          <p:nvPr>
            <p:ph idx="1"/>
          </p:nvPr>
        </p:nvSpPr>
        <p:spPr>
          <a:xfrm>
            <a:off x="0" y="1295401"/>
            <a:ext cx="9144000" cy="4038600"/>
          </a:xfrm>
        </p:spPr>
        <p:txBody>
          <a:bodyPr>
            <a:normAutofit/>
          </a:bodyPr>
          <a:lstStyle/>
          <a:p>
            <a:r>
              <a:rPr lang="en-US" sz="2200" dirty="0"/>
              <a:t>Password sniffers are programs that monitor and record the name and password of network users as they login, jeopardizing  security at a site.</a:t>
            </a:r>
          </a:p>
          <a:p>
            <a:r>
              <a:rPr lang="en-US" sz="2200" dirty="0"/>
              <a:t>Through  sniffers installed, anyone can impersonate an authorized user and login to access restricted documents.</a:t>
            </a:r>
          </a:p>
          <a:p>
            <a:endParaRPr lang="en-US" sz="2200" dirty="0"/>
          </a:p>
        </p:txBody>
      </p:sp>
      <p:sp>
        <p:nvSpPr>
          <p:cNvPr id="11266" name="AutoShape 2" descr="Image result for images for password sniff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68" name="AutoShape 4" descr="Image result for images for password sniff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70" name="AutoShape 6" descr="Image result for images for password sniff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272" name="Picture 8" descr="Image result for images for cyber crime"/>
          <p:cNvPicPr>
            <a:picLocks noChangeAspect="1" noChangeArrowheads="1"/>
          </p:cNvPicPr>
          <p:nvPr/>
        </p:nvPicPr>
        <p:blipFill>
          <a:blip r:embed="rId2"/>
          <a:srcRect/>
          <a:stretch>
            <a:fillRect/>
          </a:stretch>
        </p:blipFill>
        <p:spPr bwMode="auto">
          <a:xfrm>
            <a:off x="5943600" y="4724400"/>
            <a:ext cx="3206228" cy="213360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456267"/>
          </a:xfrm>
        </p:spPr>
        <p:txBody>
          <a:bodyPr>
            <a:normAutofit/>
          </a:bodyPr>
          <a:lstStyle/>
          <a:p>
            <a:pPr algn="ctr"/>
            <a:r>
              <a:rPr lang="en-US" sz="3000" b="1" dirty="0">
                <a:solidFill>
                  <a:srgbClr val="FFC000"/>
                </a:solidFill>
                <a:effectLst>
                  <a:outerShdw blurRad="38100" dist="38100" dir="2700000" algn="tl">
                    <a:srgbClr val="000000">
                      <a:alpha val="43137"/>
                    </a:srgbClr>
                  </a:outerShdw>
                </a:effectLst>
              </a:rPr>
              <a:t>Credit card frauds</a:t>
            </a:r>
          </a:p>
        </p:txBody>
      </p:sp>
      <p:sp>
        <p:nvSpPr>
          <p:cNvPr id="3" name="Content Placeholder 2"/>
          <p:cNvSpPr>
            <a:spLocks noGrp="1"/>
          </p:cNvSpPr>
          <p:nvPr>
            <p:ph idx="1"/>
          </p:nvPr>
        </p:nvSpPr>
        <p:spPr>
          <a:xfrm>
            <a:off x="0" y="1295400"/>
            <a:ext cx="9144000" cy="4572000"/>
          </a:xfrm>
        </p:spPr>
        <p:txBody>
          <a:bodyPr>
            <a:normAutofit/>
          </a:bodyPr>
          <a:lstStyle/>
          <a:p>
            <a:r>
              <a:rPr lang="en-US" sz="2200" b="1" dirty="0"/>
              <a:t>Credit card fraud</a:t>
            </a:r>
            <a:r>
              <a:rPr lang="en-US" sz="2200" dirty="0"/>
              <a:t> is a wide-ranging term for </a:t>
            </a:r>
            <a:r>
              <a:rPr lang="en-US" sz="2200" dirty="0">
                <a:hlinkClick r:id="rId2" tooltip="Theft"/>
              </a:rPr>
              <a:t>theft</a:t>
            </a:r>
            <a:r>
              <a:rPr lang="en-US" sz="2200" dirty="0"/>
              <a:t> and </a:t>
            </a:r>
            <a:r>
              <a:rPr lang="en-US" sz="2200" dirty="0">
                <a:hlinkClick r:id="rId3" tooltip="Fraud"/>
              </a:rPr>
              <a:t>fraud</a:t>
            </a:r>
            <a:r>
              <a:rPr lang="en-US" sz="2200" dirty="0"/>
              <a:t> committed using or involving a </a:t>
            </a:r>
            <a:r>
              <a:rPr lang="en-US" sz="2200" dirty="0">
                <a:hlinkClick r:id="rId4" tooltip="Payment card"/>
              </a:rPr>
              <a:t>payment card</a:t>
            </a:r>
            <a:r>
              <a:rPr lang="en-US" sz="2200" dirty="0"/>
              <a:t>, such as a </a:t>
            </a:r>
            <a:r>
              <a:rPr lang="en-US" sz="2200" dirty="0">
                <a:hlinkClick r:id="rId5" tooltip="Credit card"/>
              </a:rPr>
              <a:t>credit card</a:t>
            </a:r>
            <a:r>
              <a:rPr lang="en-US" sz="2200" dirty="0"/>
              <a:t> or </a:t>
            </a:r>
            <a:r>
              <a:rPr lang="en-US" sz="2200" dirty="0">
                <a:hlinkClick r:id="rId6" tooltip="Debit card"/>
              </a:rPr>
              <a:t>debit card</a:t>
            </a:r>
            <a:r>
              <a:rPr lang="en-US" sz="2200" dirty="0"/>
              <a:t>, as a fraudulent source of funds in a transaction. </a:t>
            </a:r>
          </a:p>
          <a:p>
            <a:r>
              <a:rPr lang="en-US" sz="2200" dirty="0"/>
              <a:t>The purpose may be to obtain goods without paying, or to obtain unauthorized funds from an account. </a:t>
            </a:r>
          </a:p>
          <a:p>
            <a:r>
              <a:rPr lang="en-US" sz="2200" dirty="0"/>
              <a:t>Credit card fraud is also an adjunct to </a:t>
            </a:r>
            <a:r>
              <a:rPr lang="en-US" sz="2200" dirty="0">
                <a:hlinkClick r:id="rId7" tooltip="Identity theft"/>
              </a:rPr>
              <a:t>identity theft</a:t>
            </a:r>
            <a:r>
              <a:rPr lang="en-US" sz="2200" dirty="0"/>
              <a:t>. </a:t>
            </a:r>
          </a:p>
        </p:txBody>
      </p:sp>
      <p:pic>
        <p:nvPicPr>
          <p:cNvPr id="10242" name="Picture 2" descr="https://encrypted-tbn3.gstatic.com/images?q=tbn:ANd9GcSFv57LaDYidHcbgjblTXwxItJRHaPGHa1S1sAG3vlAtxfrTq7N"/>
          <p:cNvPicPr>
            <a:picLocks noChangeAspect="1" noChangeArrowheads="1"/>
          </p:cNvPicPr>
          <p:nvPr/>
        </p:nvPicPr>
        <p:blipFill>
          <a:blip r:embed="rId8"/>
          <a:srcRect/>
          <a:stretch>
            <a:fillRect/>
          </a:stretch>
        </p:blipFill>
        <p:spPr bwMode="auto">
          <a:xfrm>
            <a:off x="7089775" y="4800600"/>
            <a:ext cx="2054225" cy="2047238"/>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930"/>
            <a:ext cx="7772400" cy="1456267"/>
          </a:xfrm>
        </p:spPr>
        <p:txBody>
          <a:bodyPr>
            <a:normAutofit/>
          </a:bodyPr>
          <a:lstStyle/>
          <a:p>
            <a:pPr algn="ctr"/>
            <a:r>
              <a:rPr lang="en-US" sz="3000" b="1" dirty="0">
                <a:solidFill>
                  <a:srgbClr val="FFC000"/>
                </a:solidFill>
                <a:effectLst>
                  <a:outerShdw blurRad="38100" dist="38100" dir="2700000" algn="tl">
                    <a:srgbClr val="000000">
                      <a:alpha val="43137"/>
                    </a:srgbClr>
                  </a:outerShdw>
                </a:effectLst>
              </a:rPr>
              <a:t> Identity theft</a:t>
            </a:r>
          </a:p>
        </p:txBody>
      </p:sp>
      <p:sp>
        <p:nvSpPr>
          <p:cNvPr id="3" name="Content Placeholder 2"/>
          <p:cNvSpPr>
            <a:spLocks noGrp="1"/>
          </p:cNvSpPr>
          <p:nvPr>
            <p:ph idx="1"/>
          </p:nvPr>
        </p:nvSpPr>
        <p:spPr>
          <a:xfrm>
            <a:off x="0" y="1619250"/>
            <a:ext cx="9144000" cy="5220820"/>
          </a:xfrm>
        </p:spPr>
        <p:txBody>
          <a:bodyPr>
            <a:noAutofit/>
          </a:bodyPr>
          <a:lstStyle/>
          <a:p>
            <a:r>
              <a:rPr lang="en-US" sz="2200" dirty="0"/>
              <a:t>Identity theft is a fraud involving another person’s identity for an illicit purpose.</a:t>
            </a:r>
          </a:p>
          <a:p>
            <a:r>
              <a:rPr lang="en-US" sz="2200" dirty="0"/>
              <a:t>The criminal uses someone else’s identity for his/ her own illegal purposes. </a:t>
            </a:r>
          </a:p>
          <a:p>
            <a:r>
              <a:rPr lang="en-US" sz="2200" dirty="0"/>
              <a:t>Phishing and identity theft are related offenses.</a:t>
            </a:r>
          </a:p>
          <a:p>
            <a:pPr marL="0" indent="0">
              <a:buNone/>
            </a:pPr>
            <a:r>
              <a:rPr lang="en-US" sz="2200" dirty="0"/>
              <a:t>Examples:</a:t>
            </a:r>
          </a:p>
          <a:p>
            <a:pPr lvl="1"/>
            <a:r>
              <a:rPr lang="en-US" sz="2200" dirty="0"/>
              <a:t>Fraudulently obtaining credit</a:t>
            </a:r>
          </a:p>
          <a:p>
            <a:pPr lvl="1"/>
            <a:r>
              <a:rPr lang="en-US" sz="2200" dirty="0"/>
              <a:t>Stealing money from victim’s bank account</a:t>
            </a:r>
          </a:p>
          <a:p>
            <a:pPr lvl="1"/>
            <a:r>
              <a:rPr lang="en-US" sz="2200" dirty="0"/>
              <a:t>Using victim’s credit card number</a:t>
            </a:r>
          </a:p>
          <a:p>
            <a:pPr lvl="1"/>
            <a:r>
              <a:rPr lang="en-US" sz="2200" dirty="0"/>
              <a:t>Establishing accounts with utility companies</a:t>
            </a:r>
          </a:p>
          <a:p>
            <a:pPr lvl="1"/>
            <a:r>
              <a:rPr lang="en-US" sz="2200" dirty="0"/>
              <a:t>Renting an apartment </a:t>
            </a:r>
          </a:p>
          <a:p>
            <a:pPr lvl="1"/>
            <a:r>
              <a:rPr lang="en-US" sz="2200" dirty="0"/>
              <a:t>Filing bankruptcy using the victim’s name </a:t>
            </a:r>
          </a:p>
        </p:txBody>
      </p:sp>
      <p:sp>
        <p:nvSpPr>
          <p:cNvPr id="9218" name="AutoShape 2" descr="data:image/jpeg;base64,/9j/4AAQSkZJRgABAQAAAQABAAD/2wCEAAkGBhQRERUTEhIWFRMVGBoXGRgYGBkaHhgeGBkbGyAYGxsXHiYeGxokGxoeIi8gIycrLCw4GB4xNzAqNSYrLCkBCQoKDgwOGg8PGiwkHyUyLS8qLi81KiwsKSwsNC0tLTAsLCwyKiosLTU0KiwtLC8sLSwsLCwuLCosNC8sLCwsLP/AABEIAJUBUQMBIgACEQEDEQH/xAAbAAEAAgMBAQAAAAAAAAAAAAAABAUDBgcCAf/EAEcQAAIBAgQDBQUFAwoFBAMAAAECEQADBBIhMQVBUQYTImFxBxQygZEjQqGxwXLR8DM0Q1JTYoKisuEVFiSS8TVzwtIlk7P/xAAbAQACAwEBAQAAAAAAAAAAAAAAAwECBAUGB//EADcRAAEDAgQDBQYGAQUAAAAAAAEAAhEDIQQSMUFRYXETgZGh8BQiM7HB0QUjMlLh8SQ0QkNicv/aAAwDAQACEQMRAD8A7jSlKEJSlKELBfxOVlETm5yBG3Xes9QcbbJuW9JXWdJ6b6afXrU6lsJLnSruAACV4v3cqlomBNY8XiSgBClvSsXvedXGRhC8x1G3ry+Rq5OyovN/HnuTcTKSNxm0iddTGsdYrPhcTmRGaAzKDG246EmqviBy4Q6SWYAyCd3AzEKDmiOehjXSa9IcosZVnwABSYOw/Tkehqr3ZKYchgzPjkrmseIw63FKuJU7isVziNpTla4oImQSNIAOvTQivicUtFsouoW0EZhuSRHrKnTyq5bIghQHQbFa5e4faXvVaxc7zM2TKGIj7sHaOs+dbThlIRQRBAEgctNqp1u3rLXAO6Kl2cZrkET10qdxCGsyY+6eoEkagxtrvFcrCsZSzOaIPCI477roV3OflBPnPDbZTqh2uI5rzWu7cFROY5cpHh2hp1nmB8LdKr8Uha/YUOygAE5XIBK6wVGhBG8+W0GfuFQjH3SQNbehAI08GhOcg+sD8K67RaeS5hcZgcVd0rCuMUqXnwjnBqNxG+Tam2VA5sWK5YOkQpkzpB9KWXBNg6qVib2RS0THKY3Mc6923kA9RNVFpW7i4HIZ8wDEEtr4eTABfIDTY1a4f4F9B+VAMqFkpSlWQlKUoQlKUoQlKUoQlKUoQlKUoQlKUoQlKUoQlKUoQlKUoQlKUoQlKUoQlKUoQlKUoQqzGcPYuX94ZFlTlmAIiRuND+p30ipv8PW14LmMYRbUCc2i/DPxHfKAZ0+etXnFj4NJmRtWC5ZV78MFeVggqpgbwSdYnWPOoFYhxaeSq6kMuYKtyW80++kQwA3GUmdN41npG01lw620ZWuYg3RkZcrBjIZlMkEnQQOU67xFS8VhrS3BmtoEClyTbWBAPizcoAFU3Z/tRw/G3ms2rIDhTGe0oDrOuXfTWYMHyprXdoHEA210SnAMIBIk6aq3u4uzfttYtXArNosCPuh5WRB8JnTz6GM9m/bAUFyWtjISM4kwNxJmdNya1nCcaNlHY2rBui7iQseEhLBKx4LegACrmMACJJJis+D7Uk4h1a3Nt8rqSAAoOGW4bSkDx3WMmDyDGdhUVKTzZsRz9BTTrM1dryVziLeFYszjUwWPjExoPlPKsuGwFhz4U/k2HUagltucMx35k1VYHtWps3L160Etpat3pU5pFwHwgMFJIgANEGd9DWHh/a+3j8NfOHV0dIzKQA0MfiGUmZAb6GkvFem1z3XDeH9prHUXuDBqVnxXCGl2NgXCWuCZEsH1VtdisR86ucUpFgAkAwoJEaGRMaj5VVY29hjhwqMJUTbCk5gx2gbzNWOKvDu1S4Ydgs+Gdd9R5kEaa1yqIpsz5SLgaERfnA8+vFdCoXHLmnU7H7lRLtn/AKqwVBPg1ItgjQMBLfd30+e/L5hSBjL2uY5N8y6Rl8OUQRE7nXbyr33iG5bfvFJRYP2Zk6HY/dGsxrty1qV75ZDFwPGRE5TJEA9OYA9co6CuqMRTy/qGnFc/sXzpusCT3BOs5p5HpMa6fXSpGLI938UnRP7pmRBnZYaD5RWEKvctlJIzTJkbkHlrAnnNZMa7LZCqpYkAeFQwA0nRvKYn50hplxI4Jxs2DxWDClsrgqXfOA5zg8lIIZQsQI0gfrUn3u4oAFnloAenKoNrBXSgFl2tgFgQ6ou+XZbYjkROhBaZ0g+wbmFD3cRfHcKCzTJjRYjSdwdB12k00UnOEh0crfZK7QN1b3qfbxFyQDb0JMmdojWPOfwqXVDwbjOGx+drF1mynxDVSsqQDBExuQdpB86z8Ut2rFpr124ypbEk7xoVgCJk5oA84q4Y9pymSeaM7XDMIhWly6FBJOgEn0ryMUsA5gJE6mNK1rs32mw+Mt3jYa4HVQGW4AGA8UMCpMyZ59NqmcT4phsLYS9iTlnwDQsx38IA1mCZ6VLm1A7KBfgqtqMLc024q7S6G2IPoZrFiL7qRlTMNJMx1/d+NUeJxtq5gjewzg23K+KG0AIWPDDoQRuNRrsdR54g4BUlzAtAhLjOh56q3N+WsnbU1nxL3UqWZ1jPrUH5Sn0WipUyjSPXqVeYXFMxIZMsCd+p0HrpP061KrXbl9Wde/Z0tmypTMxXXnJES4/gVjwqvcbDrdL627kiSCwB0mDO0VlbjY92J/sC9ra24hPOH30/om3HS/BbNStVwJIXDXM7lmulDLMZUFhEExyr5ausWlnC3u9g+Ny0ZvhFsCCsfKoH4iIEt158gfG/8qfZLmD6uPCy2ulatir2l4s7jEBz3ahmmJGXKo0II30rJiLRdsUWZpRVKgMwAbJMwD1FScfwb5/+jfgfd0Uey8T5dNOIvqtlpWr3r7Myd6wCmypUs7ICxGplRq3lVrgrNxrSHvTOXfKdd9dYMxGvl506hixWcWgevXVLqUDTaHEqzpUH3K5H8sZ/ZHWpVq+GkqZgxWwFZ1kpSlShKUpQhKUpQhKUpQhKUpQhKUpQhQuKpKfPz/GKru0XaD3VrQPdorzmuXJAEMihRH3octqdkaJ5TONXoVVOUBidWJgQP7utUPabGnNhh3sKyXSYxJwysVNuDnHiYgE+HYyTyqKLQaxngq1nRTsVcYUm+Ee5aKi5ZXOpnw51JKmY2kjXX01rX+xfZ7h1rEO+ExHfXVBGUurZFJ1IgCembX8ascXxRu5a0Iy+6lpzPcJJtsRFwiHGnxbnU1zb2Un/APIp+w/+mtdGiQyoQY3WStWHaUwRO0rszcKsk5jZtli2cnIs5ojNMfFGk71VX+0nD7LZGvWFZSNBl0KiB8OxAEeVa57W+0r2baYa0xU3QWcgwcg0y6f1jM+Skc61nsb7PUxVj3jE3TZskkJBUFoMFiWkATpEawfnZlEFmeoYGyrUxBFTs6bZO63Xtk2HbhWIfDd0UfKS1rLDHvFkkrufXWta9jhacXkALRZ3/auT+FVfa/sm/Dkz2LzXMLiAEbbl4lDRo20hgBsRz1uPYp8eK/ZtfncpzmAYd2UyD47LO15OKZmbBHhut/TDupLdzbzSTmhQYk7kHp/BqPi+2WBRsr4m1mGhg5o8vDMVovtZ7VubvudtiqKAbsH4iwkIf7oUgxzzeVTOzfsltNYR8U1zvHUNlUhQk6gbGWjfl+dY6WDp0qeZ5N9rLbUxdSpULKYFtSt94dxTD4gE2Llu4BvlIMeoGo+dSmw6kglRI28q4b2j4Nd4PjFNm60EZ7b8yJgowGh8xsQRXWsPxcYrhxvrpnsMSB91gpBE+TA1ath2tAc24KKOJLyWuEOCkYDjOFxRdLN5LhWCwRtdDodNxI3FQuJdpMEimw2KtKwgQWzRlIMMBy0gg1xTs4t9rwtYZsty8DakGPC0FtdwIWSRrANb9jfY2q2GNu+7XlUkAhQjECYgaidpk01+Eo03e8dfFIp4ytVZLG6eC3zgQtm3ms3FuIx+JIIJAAJJB1YkST51Qe1LiFtcBdtG4gutkKpmGZgLiyQu5Gh+laB7LeMPaxyWwT3d+VZeUhSytHUER6E1tPtT7JWzbuY4O4uAIpXTKfEFnaRoevKhtBtKsGk22QcQa2Hc5ovcFU3sk4rZsXMQb123aDKkZ2CzBbbMdd/xrp/GsLZv4a4t5h3DLLNmAAA8QcNtpAM+Vcb7B9kU4g91blx0FsKfDGuYnqD0rf8Atlhks8FuWrJbJbW0gLSCR3ibyBuD0q+Ja01gAbkhUwr3DDkuFgD3rN2J7P4K3bvHB3zeLwrvmErEkLChYGs+da37XMXbNuxZS6jvbZgyhgSvhEZhJI+dRvY/iRbfFMZyi2hMAk6M3IVB9oXZmzh8mIsu5GIuXGho01mRpMEnnrVm0wMT7xuqPqF2F90ADfldXvYLG224d7v39pLzXSVVrmRt1IiDmEnoK3m9xnDYbu7N28iOQAqs2vQHxaxOkmuZdiOwdjF4cYi9cuAC4VKpEGI5wSN+VffbBworiUv7peTL6MnL5qR9Gqr2U6lYsnj4q7KtSlQFQt4eC67ft5lIBgkaHp51VcUxgwyZ72KW2pIUFgN94HOSB+dYuw3GPesDZuEy4XI/XMnhJPrE/Oude1zjHe4tbC6iyuoH9d4O3M5cv1NZqeHz1Mh71qrYgMpdoN9O9ddw2IV7aujB1IzBhBBEbiK1vg3aS5dxAVguV5gAfDoSNee1MIW4bgcPZyZmywxkwGbxN/mYx6Vr+AxZs3FuASV5H0I/WsFd4a8BpsFqZJbJ1XSHMCelahwLjl18Qod5V5kaQNCdOm1X3CeKHEWmZkyxI8jpuK07gmJW3eR2MKsk/wDaarUfdpBsrBbc9/FTAtJEnUxoNddH15RtOshYE4jisYdO6SQJ3gEydJzE7ROnnPKqzEds7hPgtqF/vST+BAqz4H2kF85GXK+4jZvTofKntrsJgJZYeJWbCX8Tn+0RBbJmdPCMi6aMfv5uv61I4V8LSCPGd/QajyqVfuqqlmICgSSelarc7VwcuHsqBykb/wCFYoqVACCVLWwttpWp2u2FxWi7aHyBU/Rpq+biqmwb1sZwBMDfTkekVDajXaK0Kv7T8bezlS3ozCSYmBtpOn/iqnCvjnUXEZyp2Mrr8j+6q/i3FDiHDlQsDLA15k/rVxwHtEw7uz3cgaSDr6xWbOHvuTGylSOO8bvWRbUZQ5UM5iddoHlM1dcLxZu2UciCw19dq0fjPFTiHDFcuUZYmeZOvnVr2e7QMDbsd3I2kEyJMzHSrMq++b2RC22lKVrVUpSlCEpSlCFW8YukZArCQZy58hMefMeXOfKqXjecpYM3GtZbmY2TaL5hly+K/EoFDyRuQpOk1Z8Wwx7xWENOgU2w50HKSNPU/nVZxt/FhmtsO9KXEANjOmR2tqxKG4mQ58ijxfeIIIkgo/ES6v6F4xhuBYu5e8OCIfKywGFts2VRsCemhjyrn3sq/wDUbf7D/wCmt/t2FNu3bsksvuOVJJDOO7IUss5enINJ6A1onsnw7HiAIUwiPm0+GREHoZ5etdGl8N/T7rm1QTVp9fspHtitkY6233TYUA+Ye5I/EfWt27PYlf8Ag9jLJm2E8O4YGDryOYb8jXz2j9kWxthWtCb9mSo2zqYzJrpOgInpHOub9ne22J4ZmtFJSZNq6CpU9RzWeYIj8alo7aiA3UbIcewruc7R26332jMF4QAdCTaCgkTIIJGmhOUHbzql9inx4r9m1+dyqrjVzH8VtPiblvJh7CllUAgNtJWdXMbtsADG5q39ilozing5SLSg8iR3hInqAR9RUluTDuBN/wClUPz4prgLRbmtT9oQI4liZ/rA/IopH4VudvslxggEcQWCAR9rc/8ApUj2m9h3xBGJw65rgGV0G7AbMvVhtHMRG0Gi4D7UbuDtjD4iwXNsZVJJRwBsrAjWNp02571YOdUpN7OCRqFXI2lWd2pIB0IUniPs24hfKnE4y04SYLO5ygxMSg6DnyrdcHwhcHw44cOGK2bhnbMWDMSBO0mubcU45jeNOLVq0RZkeBZyD+9cuEQY6fQE10WzwZrGHXDKxdkw5QnbMcrgaE7TsOVZ8QXta0OI10Gy04YMLnOYD1O65h7L1niVnyFz/wDm1dqHEUYlVzE+ITkbLImfFEcutca9leHY8SSFP2auX0+HwldehzGIrqWEvjvyomSz+HvGMTnklNhqP861n/FKxZWYAReBv5J34XTDqDiQbSuPez//ANSw37Z/0NXSe38/8NxM/wBokfEf6Vdp0+Q2/Cue9gsE44pZQqc1t2ziPhyqwM9NdPmK6n2q4G97A4m2qy7eNQCdSrBgNeZj8a04v/U03bBZsE0nC1G73WnexX+VxP7Fv83rYO3AH/CcRAgFkjWf6S3XNey/au5w27cItglhlZHlSCDI8wRrp51uuI4vfx/BsUzYcWyGUrkUgOqujFgDvAB1G8UyvSd24qbSPol0KrThzS3gqm9lp0xuhb7EaAAnUtyJAP1qb7TmJweDJJJzPvryHMEg+oMHesPsmwrMMYwTMptqo6FvEQs6a7c9JG1W3tG4LducPsMttibLS6wCQrAjNCADcCYGk67GrPIGI7/ooY0nCW4H5rL7OSP+FkGNbzRJifhq87d8D96wDqBL2wLieqDUD1WR865f2W9oV3A2Ws27aOGYspadCQBEDcafnXZez2PuX8Nbu3rfdXHWWTXTXeDqARrB61lrUX0qxrcdFrw9VlagKPK65r7JO0K2feLVwwgQ3wemQQ/+XKf8Jqp7GYNuIcUF24JAdsQ/lBlV/wC4qI6A9Kr+2HCTgsbetpKo0skaeC5Ph05DVf8ADXRfZFwXusK19h4r7afsJIH1OY/MVtqlrGOqt/3QsFEOqPbRdo2ZW6+8Bi6wfCNyNDI5Vo3Zv+c2vU/6TW4YYfaXdp02855SQPlWndnWjE2p01P4qR+deeqn3mrvhbdfxbjEd3p3fdEnrmkwBrpoCY1mOUa6XwjCi7etodidfQCf0rb7tlvei+WV7uM0Rl30nNrJ8unnWr9m/wCc2vU/6TVsQAXNVGbrc7WV89oooVREDaDPKBFaTwjw4m3HJwPxitzwQBu3G100+vyk7VpvDv50n/uj/VSSScpPEpzhBWwds8SRbRB94kn/AAxp9SPpUHs1xCxZVjcaLjGPhYwo8wDzn8Knds8MTbRx9wkH0aNfqB9ai9lsNYuqyuim4DOu5B/cf0q7p7WypsvfaDi2Hv2iFabggr4WHPUSR0/SvnYq8ZuL92A3odR+P6VaYvhmFtKWe2gA/HyHU157O4+3cDi1a7sKRO2szG3PSrZT2gJIlRsqTtkPt1/YH+pq2PgA/wCmtfs1rvbP+XX/ANsf6mrYuAfza1+zRT+K5B0WvdtP5ZP2P/kav+zg/wCmt+h/M1Q9tB9qn7H6mrzs5cHu1vUaAj/MaGfFKNlaUpStKhKVzCxxHF8Yxd5LOJbD4Wyd0mSJIUyCCS2UneBH1tOC2uIYPHJh7jvisLcB+1IJyQCZLGSpkAQSQZ01rQaEakTrCytxGa4aY0n1st7pXLOO8ZxjcZuYXD3ymcLaUEnKga0rs4XbMPEZ3rYMFhcTwuxiL2JxZxNtElFaZzcvExJAJIG53mh1CAL3MQOqluIzE2MCZPRbbicItwDNOmoKsVI+akGtR7X3bJe1YzWk7tXYu63XKEZCqRadW8fxEkme7GkkVR8CwuK4jaOJvcTawWLd2ltsoEGJKhhpIgDeBMmas+wfbC65xGHxbB3wwZu8H3lQlWmNDBiDzBqwo9mS4XI1VDWFSGkQDpz+y2TgWCzJaxGtsvat/ZLlyJ4B4RCyQJ01iq7H9rDZ4pZwS2ly3VzM8wZOeNtD8HPr5a6t2ebHcYuXL3vb4ayjQq250MTlgETAIkmZn6Q7IxC8dw6Ypg9y3CBwIzrkdlYjr4oPpz3LBREuzESAbcEs1zlaWggEi/H7LoV7jl8Y9MMMKxsMmY39YBgnpG4AiZ1monGO1i2uIWMGbAfvQD3hI8OYsBAjXVddRvVPjeNXhx+1ZF1hZKwbc+EzaZpI2nMAZ30rXe1PCb3/ABm1b96YvcKslzLraDO8KADqFg9N6hlFpIzftndFSu4A5f3Rsuq4rvA0h0VdgDzJjT10P1rHluLChrakjbaepAj9++tVXGMM1rDYdbl03WS4ua4wgto2pipGNxCtjbAVgYDTBmJBrhVcV2b3M4Fo11zFdmnQztDuTj0hWWGxOU5LlxC/IAifodaYgzdVCiMpUkkkZtOinUjzrXLlgLbuMBbvWcxLTKXAZ6/xPzqw7wNi8OwBANqQDvqG3pLca4wCIu3wJjWII6HwTjhmi4vY+IHiO9ZsXxK4jRbW13cwGLqJIGoiRrOkfwMV7F4kQ7WbaxGpZOe/iLaD5feiDEmDw/Ao2HxLsoLBrkE8oUER01NeWIK4PvT9lrM7SNp/jrQPxJ+WSwXAIueOW/jKqcE0ugONjfThNvkrfAYq47QyIgdWOZGXMYKgHQncE9Yy761jwd896PExBZ0E3ATKhtWXLoNOvMdaiqlsY5RZKjwNOWIDQeQ06aVnw16LozOzEF5ItgZozwpMyRCkgf3R5UHEGq8EwIdFiIMRxvvspFEU2kTMib678F9s4rE5wGGHUkAOeYJbQRmk+HafXyrFd4lissBsPJXQg/eJIBgvttv5n+7WW7hMOzl3tszFg2pkA5ANIaIIHzPWNMVrhuHYkGy5DKoILMQMxIMy09NTrBHKuz2jFy8j/R/hTeJY5UKnIjeBnLGNlA+E8ySRXy1xK53V0uqC5bXNpMarmAIOsjnUfFI4dLa4QPbScssDMRBk/D6Hf5Vnw9l8l7PZChzOQEGZEMSU1M1yDUqPrOa0mLgWIAtxiNdL+S6QY1tMFwE9Qd+v0WW3xRVBHdlSCBHgHxLmneP1oOOKQWCPlCC4T4dAwJAiZJ0jSsZysZNh50M+Ia5Y0jyMRtvNAFVSFsHKRkMzqo8jsIY/j0p0V5/UI9Rt4pc0o0WbA3A9y5NsKVy8hOonUgmaoOM+0/DYa+9h0us1vQlVWJiYEsDzq81torWLRY3GXNLGQvJjm3gRpWucU4AuKbvL3DlZ4GZszIWOg1KNMAA7zyFdDCtgfnX13524LFiXH/ht1B/lc34hibvFuIeEENdYKo3yIOZ8gJY+pru+Bwa2bSWkEJbUIo8lECte4Rw33QkWMAluWylg8nKNiWILGenLerjA4u6SxvWxbUIraGddcwnyEcutaK9TOAG2AWfDUuzJLruOuq9YSe9uTmO0Egee0D861/ivZQrmdbii3qfFPh8tAZq6tYxVuM2c5Wnw5TuBP9UGdDz1qT75bueA65tCpU8xMHTpXOe0PbG+y3jW61bgdyzZcu9+SQVhVfn1JGtYuEizZvB2vAqsxCPJkRrppvVn2iwNq2Laqip3jAFo+EaSfx/OrEdmMPljJ88xn13/ANq5DfbC8025Pdj92/eugWYUNDjmv02UjhuMtXcxtGdp+Ifg1UFrgq2sUC10QGzAAMW1MgGBA+tZuCYnu7OICZJtZocjRomC2XUjT6Gsi4tmIuZo0TOFcAGTAyqykt0mRPKtTKxfh2VXRM3jTed+XFJfSaKzqd1c4pwSLbKGVwQZI29OdUGJ7HENms3I6BpkejCrrFmLtrfn92fxG1fMExF24NYJkaQBr+Zma2vylwBCzNEglUQ7I3nP2t4H5sx/zRWxcO4clhMiDzJO5PU1KpV202tuFWVRdoOz7YhldGAIGUgztMyI9atsDhe6tqkzlAE9az0qwYAZUKq47wP3gLDZXWYPIg8j9Ko07F3SfE6AeUn8IFbjSqOpNcZKmVS/8sD+2u/91fKu6VPZt4Ilck7NcRHBcZiLOKVltXYyXACQQhbKwjcFW1iYIiK2DAduLuNx9u3g0JwiT3rsm+h5n4eUDc66QK3i7ZVxDKGHQgH86+27QUQoAHQCPyra6s13vFt/LrCxsoOYMod7s9/SVzHuz/zPseu3L3SJ9J0mt67WcJOKwd6yvxOvh5eJSGAJ5AkAVZ90M2aBmiJjWOk9K91R9XMWkbAeSYyiGhwO5J8Vxzsxf4ZatG1xGwExNtmBLo5LAmR8OxExr0BraOxYs4kYr3fBDD4Z07tbuua5IIO/Ib6Hp8tu4kEADOiNBjxAGPSQa+e/nvDbVBCkKSXAOoB0WNRr+FWqYgOnWTzt4KlPDlkCRA5X7yuZ9ie068KN7CY1WtnPnDBSdYCnTcqQoII0OtY7XFGxPHcPeNtraPBtBhBZAjgOR5kMfSPWunYmznvKCAQADqqnrsSJn0qNZx6L3112L925XVBKSQMqnmJqPa2kuOW5kG/yUeyODWtzWFxb5rTMep/5ls6fdn5dw+vpWHt/iRh+MYXEXARaCoZA/qu+aOpAYGPMVvqccsm4uhlvCtwpAM8gx8/lVZisV3+J7pjcW2IgBAdZ+JgwPh8zptUe1tBBibQh2GJBE6mVNwXaPDYzDtdUF7QbIcyESRH9bSNRrsPKK+pfsoykWQqqjXA0CV1g7bz1EzpX3EcZsAFAHyIYLW1OVSD1WvOLbDW1tlpKuHAIJIYN4jMHWSR8zXMxDS5+anl79demi6VJwayHz3aL7cfDNNw2QWBg6LoYzSTOXbz/ABr2eJ28+cqNMoRoAMOubUsQB/ArA2Nw+VWfvRLlfFmBBygGddojb99eEx2HEoFuqwyjJD5mAXKIHMZevrSctQG2UfXgm9pTOsq4S1bW2YUKjSzCN8w1kVWY+4rIi2mTIu6OhysDtrlMQefnUrDcUsdxnBi0nhII2iBljnuKx2uJ2XdEa26E6pnTKDGulOq087cogW9XG3zSmVMrpMqLw/CsbhvAIMiEJbQGJMnUkDX94r1ZDeEr8TOpZu6ylS6tm3G+g9J1JmvvDOKk4m7bhskgKMkZYGubTSfOvtrGg4cucQwCu0uVAPOFAG+pBpVPDNgX4k9fH1tCu7EEkmEvYm8pcLOnemck5iioV+pJr02MvCQZjOAWyxANsN0IjNpMHpvULCYm45W37xcRjqM9vKWGuizoY32kxBmicQZHg4i44tNDItrcKBJJ10zZtdNCOayWmhuKp8/BKFf/AKfJSeIksLBupccFTnW2rjWBBOxHPQ66+VfbV1bds90ty1LAHvAZOh27ya98Qx1m4ltzeuIrTHd5hO0zAOo/fXjhl1Ml1nuObKsCLl1iuka6mIAP6Vkj/ILGkEne06eI9cVrn8nMZjy18Cs13CYli0XwFYaQACsjeYP0+c6a+XwWKOnfqB4pgakEaa5QZH6VlxDszgoXKQAptlYzBiGzT5QNejc6j3RiIeM+aLk7Zd/Bk84/Wa6/aEbLm5Ad1O4VZuqpF580EBTpJAAknzLT8gvOah/9YGMZCMzxmjQaZQApB6iSZ11FebyXkztmfKGeJI+HupB//ZSyt5gINwKe7kkiZ8WciPuxl/So7W+iMlolO/xpEhLYIgRsCeZ+KSOY2+e9TbrXwDCo3kfy310qNcS8GIGc6nWRlyZDH+LNHnvyrzZs3wVJZzramSI1H2n8cuVUqHPa46KzBl59VnC3W/o7UdY5Hpr9f1r0Ld4SQluYGw58+fnUbDJeBtSG+FQRoAN5Omh5SCJ6GvFtb+XUvPgzgRPxeLIZ6dNOmtKyc3JmfkFKxnD/AHmzFzwsCSCOUEgSJ6biaqh2cxEZfePB+023p+k1KbgRvW8rsyRcdhMGQTpIHOKjP2JEaXdfNf8AeuZisO978wol1tc2UnqF0MPWa1sGpHLLMKa3DVw2FuqpYkqZYaEkiBGhj9OdQ7d1otElVhVy5jazbxlM67zMdABrXjhFlVw2IU5sy5g6zp4Qdo5Hn6V6sKmVCJ+FCWVRAiPhzsW2hgddtJmtAcHYNhYMt9AdNfXVZyCMS7MZtqrfFwb1sSJEmM0H6Trt+dZcFbIa4SIBMjfXfr/G9esVfKsgBADGDIJ6aCNj61i4Yfj3jNpLZtK32L+n2Wa4b1U6lKU5USlKUISlKUISlKUISlKUISlKUIUHi4OQQTvyIHI669P3VDu3guIIItMSyxIOddFEaIR56nnU3ilpmUKqgydZAMDrqw/D8Kr8TdX3jLqDnX78Embf3Y2+E765G85U/VSp7fzgbfD19f4+flVFcw7dxjBlaTdkaHXxgyOule+0fELtq/8AYq0qttv5MkPmuFWGYKxJCDYZcsySZgV3EuIYq4L1vxn7RShW2wChcXbUA+FWByEkiWDBWYMBpV24YnU6z5pdSuBtorri1g91hQFOly3MDbTn0rNYtH366YIBtDWNPu8/kfpVJxLjOLRXRTcLob+RhZ/lO7FsoCQpEnORCqM2U+JYM5BxTGXLsAsiNf7ofZTCe6Le7wFh/ayknTUjU1f2c6z6Cr2w0gqRgcQbFh7D2nNzxAQpIfNsQRyoOHunuSspJVmLc8skNB/jlUbA8cxjmyWXIWTDkobbAP3ig3D8BIZTOmYZYGbQ197O4y/dxVprxuT7tc7xTaZFt3DctTbBIhogxuYkyQaj2YgXOiO2BMQrftDZLPh4UmLomBMbb0Syffy2Ux3W8abjnWftBhw1hz3ZuMil1UFtSAY+AyfQb1Wdjbsi5C+EZfGFuoGYFwQFusToAraH+kjdajspBcrF8ODVhsi4mHvlbZJ747rOmniAO8V9uAtesOpvXFD6s6kAExoBAgaGTHTWr68z5zldQBAg7zoY9SD+I064rbXYBa4gECYg8xOsR5fPnvWfKNJTbqDhr3dYy9mVvtMgUhSQdI3HL91V9nAXDhNEJKXi5WNWA0MDn/5q9DXBAN1JjTziB9N/nHpUnD55OZgRyjUgxzgCasGg26+aLhU+Kv8AvV2x3aOBbfOzMpWIg5deelZuDWSHxUqRLmJG++3Xf8ahdlcJeLLfe/3ivbIjPcOngyyjABWJDuSRINzLstTOAYzwXcxclXJIZiSFIEEFo8MCR9edONKDMpTakxZQOHXGSxYts5sqxuFmiDIOiy2izJPyr5xS4Lli4j3syrcGS4UDj4STmEgMFXMZkbSNQKuMZjAzWV8IS5LEuAZyx4Rykz+FVfFGL2LtvKty2l1JKWRcyr8UraghnUwNAY3gxFYKNsSBm3jy0iYjfTVbKl8ObbfXp3ar1wR/sbZlw7XT3gaLcMYMZEZlGkczuZ1NXGAIz3Y2mdQRzYc+Uj86qeFo3dWyUIHesQe77tmDPOd7emVmMk6AneBMVb4B5e6DEhtYgdR1PICtdX4o6n5LPS+Ge5eb2MJR4ERoDodJjb9IrI+PW0iG6wXNAk9Yn9KiIoFu6NvFrBMmT11g17v5XsCMrMFlA4nxAQNJBmdNIopOkAuKmoIJyrBfxaEmMUFE7DWNV8+pUD186+HFgkC3iVZmcrA11+U7H61g+0t5v+jR9QZUZc0sCTBBghhm3M6c69l2QyuBEqWIII35kQpif19aucMw6T4/yliu/wBBTRi395ZNcgt5h4NJkc+fp69KyYfHHuy7akcgpXkNIJJqBgwPfnPhDd2CRs2uXccwP61ZsOg7q4QNSY0PIRG/r+horEtFuCmlc34rJxPv3RDhyFJ1MxMRpuKrDhsefvj6r+6pXFcdctWrSWz9pcIUEwf9uY1qtRMYbjW+98agNE7g9NK4OKqNNWPzCbTlMCYmOq6+HaQyfci+ovqrngHCGsKxcgu5kxrt5nc617v4Qm9mNlHAy5WJAKx8tddag8Bxnd23e/fg58hDtGVhyljufKptprrSO81IBXSREbmBpJBgVvw7GOw7IBA20PjMhZKz3NrOkye9ZscfHbE/emPQj6+n7oP3h9nKX0gFtNIrBYW4wJW6CBpqOg8x85/OpeGtOCS7ZpAA+U67eY+nyrWwSc3FZ3G0KRSlKcqJSlKEJSlKEJSlKEJSlKEJSlKEKDjbkXbepA1neOgmKw37C2ouXMQ8AxJFvX+7ok6+VZsav2tskGBmPkNOdU3EsUEw/gZFJuSp1YGFk+Rnoeo6UmmM1Qjn9ArVDDAVMZXW7caXAa4AWChiE7sHw+E6ZtNj9ZNfRjrwGqtmK248B/tCGJ00OSCQdpqZxEKMru4UCRtOrRqPMRWJ7TAx3rlmHh3AmN5Gm+sUpzy1xH1G/qyuGSAVHbE3wCRmJIu6ZPhy3AFI0kkqSYO8VK4TOa6SWILCCy5SRkXWIH5Vk9wb+2b+Dvv8v96x4jD3wU7u54VVswIHiYlcup1AAzU2mHF1xCo6ALXWQ8OOpFxhqx3MeLyn1+tQUdTveciBHxT6+U+XSvD4jFyFmz3mUNlBieuhJOWdNOm/KsmfEsblvKinK2RwNJkZDqTruSI00pxpcwldpyKj8a4rbs4Z82IKd7mVbjZhlY2y4EjUaDSNdRGtYOx2Llbrd7auBQoFuzfOIywXMliAczAhYjXuwZkmJ99cSRlNu06lNQdiTygnUDn6adK+Wzi5Iy29XU6QMqgLmHPczB3g8tAGgQzLulmc+ZZblxCxLWWJJGokz4Rr8pP41jz2pH2L5o25xMdfP8B0FZLL4olc4tgSMwXeJHVo2J+nyqXcF3McuWJETvEaj6/r5VgfhuYPcFsbWnY+JUexgbbggIyQQAZM6QZ108qkWQls92oIJ12MHfnt/wCa8hr/AETbz3+u2kfPyrEyt3y7BsozamNJmB+XzqzKbWQQL9FVzy5a72SwD28SS+HS2TbJJTDLbCz3fh7wDxHOHGWdQitsRVtwZSti6SgHiaDlAzLAMyAucSTrz11qo7J4JLV9la5bDEOAjI9u5dzC2GdhcjNPd5iVzAlyZ67NgOEi1bdAdGJOgCxKheXPTf8AKt1U6rJRFgo1yD3NkqjBsxOYckOoUf1teukHeq3i1vNaaxkswt9BlOYW3DahXCg/jpMb7GdxkKltbZtd7Cs+piAkSQRrOvKoWLw6nDXLb2VVVdfCto4mZE5isGf2uUVyaTv8uPvw00jnrOy6NRv+NP2466zy0Uvs9wm5bXJcSyttWL2xadyFkk5ArKAFA6HroNqtcPhirMZENrtHM/vqu7I2MmHjuwgzvA7oWZGbRu7Hwkjrqd6uq6NRoL5WSmYZCrr+FKpcOac3TTn+JgxFLy/yPxDb66b/AJ/I1MxNjOpXkajXsIxNuMuVI6zoRO3oD8qzVGQ2Gj1Kc10ukqViL2RS0THLrUQ4ks1vXLmEwIPyM8vTWpGOnu2AEyI2nfTYVHSy2a14dFUgxpGm0NrFWqzty+ahmqiW3nGuJIItwBoQfh8XxaemXqalNhylhwxB5/gN4idan5RMxrX2mvGcRyhLZ7plUXFMC7WbL2hL2iGA67bfMCsGNvXUe3iRZMlCjpqY1kbaj/apPam7cVEKMyrm8TLuOm3L/arW3jEYSrqR5EVyHUWvrPYHFpGU7ajQgeR2XRFRzabXEAi/HTgfmtYTvRZvXCrK964uUBGaCDMlQJjlrofnVza/lLf9YWwCJ1mDprr9TOo86s1YHYzX2t9OgGUm0wZgzPHdZH1M1QvI1tHBVeEb7G6Z/rb8vCOm45/OpPCyO7EEHfYyBGkCvWBsFVMzJJOsHp05VJqaVMiCeCHuBkBKUpWhKSlKUISlKUISlKUISlKUISlKUISqPH4O6bBVA2bNMSJiORmN+Z157irylAsZUESIUPiROTSZkbCf4FfLik3UOWQBufPpHPTnUq7ZVtGUMN9QD+de6SaZc6Ty8k0OAEdUpSlOS1Vm1mxYYT4UgmJEmdJAhWAjczB21qZiMGHIJJBAI0jY+oomAtq5uC2ouNu8DMdAN99gPpUipdBVWiFDPCk8x6HfbfrtPzJrNhsKLYIE6mdfQD9KzUqsBWSoHFOE99B7x0IVllTBhipOvI+AfjU+lWBhQQDYqm/5c3i/dAJc/FsXk8o0k7elWS4QZlaSWC5ZMa+e2+vKs9KCSdVAaG6KqXsvhwP5IFsyPnYszkowdSbjEuYYbT5Va0pQSTqpDQNFgxGCRypYSVmNSNxBGm4PSqninZ6bBt2VV5dWZbztldV+4xAYkRsIjQTOxvaUsMYH54E8VYucW5JsqXszgL1hGt3EsomYsgtXHYKGJOQB0XKoG0HroBpV1SlMcZMqjW5RCUpSoVkpSlCErzcuBQWYwAJJ6AV6qFxr+b3f2G/Kl1XZGF3AFWY3M4BYcfw+3i0UhzlEkFefLnVeOxls/wBI3+X91SOCfzH/AA3PzavvZL+bD9pvzrkinQxL2GpTBLmzPSPuuhnq0WuDHWaY+f2UrhPBlw4YKzHNEzHL0qwpSutTptpNDGCAFge9z3ZnGSlKUpiolKUoQlKUoQlKUoQlKUoQlKUoQlKUoQlKUoQlKUoQlKUoQlKUoQlKUoQlKUoQlKUoQlKUoQlKUoQlKUoQlKUoQlKUoQlYMdh+8tukxmUiekilKq9oc0gqQYMhc8a6yyoZoEiJIH0ryl9gIDMB5EilK+ZOc4OsdF7UAELb+ySt3RZnLZjoDrEevWr2lK+hfh4jDU+gXksWfzndUpSlbVmSlKUISlKUISlKUISlKUIX/9k="/>
          <p:cNvSpPr>
            <a:spLocks noChangeAspect="1" noChangeArrowheads="1"/>
          </p:cNvSpPr>
          <p:nvPr/>
        </p:nvSpPr>
        <p:spPr bwMode="auto">
          <a:xfrm>
            <a:off x="155575" y="-1485900"/>
            <a:ext cx="6991350" cy="31051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0" name="AutoShape 4" descr="data:image/jpeg;base64,/9j/4AAQSkZJRgABAQAAAQABAAD/2wCEAAkGBhQRERUTEhIWFRMVGBoXGRgYGBkaHhgeGBkbGyAYGxsXHiYeGxokGxoeIi8gIycrLCw4GB4xNzAqNSYrLCkBCQoKDgwOGg8PGiwkHyUyLS8qLi81KiwsKSwsNC0tLTAsLCwyKiosLTU0KiwtLC8sLSwsLCwuLCosNC8sLCwsLP/AABEIAJUBUQMBIgACEQEDEQH/xAAbAAEAAgMBAQAAAAAAAAAAAAAABAUDBgcCAf/EAEcQAAIBAgQDBQUFAwoFBAMAAAECEQADBBIhMQVBUQYTImFxBxQygZEjQqGxwXLR8DM0Q1JTYoKisuEVFiSS8TVzwtIlk7P/xAAbAQACAwEBAQAAAAAAAAAAAAAAAwECBAUGB//EADcRAAEDAgQDBQYGAQUAAAAAAAEAAhEDIQQSMUFRYXETgZGh8BQiM7HB0QUjMlLh8SQ0QkNicv/aAAwDAQACEQMRAD8A7jSlKEJSlKELBfxOVlETm5yBG3Xes9QcbbJuW9JXWdJ6b6afXrU6lsJLnSruAACV4v3cqlomBNY8XiSgBClvSsXvedXGRhC8x1G3ry+Rq5OyovN/HnuTcTKSNxm0iddTGsdYrPhcTmRGaAzKDG246EmqviBy4Q6SWYAyCd3AzEKDmiOehjXSa9IcosZVnwABSYOw/Tkehqr3ZKYchgzPjkrmseIw63FKuJU7isVziNpTla4oImQSNIAOvTQivicUtFsouoW0EZhuSRHrKnTyq5bIghQHQbFa5e4faXvVaxc7zM2TKGIj7sHaOs+dbThlIRQRBAEgctNqp1u3rLXAO6Kl2cZrkET10qdxCGsyY+6eoEkagxtrvFcrCsZSzOaIPCI477roV3OflBPnPDbZTqh2uI5rzWu7cFROY5cpHh2hp1nmB8LdKr8Uha/YUOygAE5XIBK6wVGhBG8+W0GfuFQjH3SQNbehAI08GhOcg+sD8K67RaeS5hcZgcVd0rCuMUqXnwjnBqNxG+Tam2VA5sWK5YOkQpkzpB9KWXBNg6qVib2RS0THKY3Mc6923kA9RNVFpW7i4HIZ8wDEEtr4eTABfIDTY1a4f4F9B+VAMqFkpSlWQlKUoQlKUoQlKUoQlKUoQlKUoQlKUoQlKUoQlKUoQlKUoQlKUoQlKUoQlKUoQlKUoQqzGcPYuX94ZFlTlmAIiRuND+p30ipv8PW14LmMYRbUCc2i/DPxHfKAZ0+etXnFj4NJmRtWC5ZV78MFeVggqpgbwSdYnWPOoFYhxaeSq6kMuYKtyW80++kQwA3GUmdN41npG01lw620ZWuYg3RkZcrBjIZlMkEnQQOU67xFS8VhrS3BmtoEClyTbWBAPizcoAFU3Z/tRw/G3ms2rIDhTGe0oDrOuXfTWYMHyprXdoHEA210SnAMIBIk6aq3u4uzfttYtXArNosCPuh5WRB8JnTz6GM9m/bAUFyWtjISM4kwNxJmdNya1nCcaNlHY2rBui7iQseEhLBKx4LegACrmMACJJJis+D7Uk4h1a3Nt8rqSAAoOGW4bSkDx3WMmDyDGdhUVKTzZsRz9BTTrM1dryVziLeFYszjUwWPjExoPlPKsuGwFhz4U/k2HUagltucMx35k1VYHtWps3L160Etpat3pU5pFwHwgMFJIgANEGd9DWHh/a+3j8NfOHV0dIzKQA0MfiGUmZAb6GkvFem1z3XDeH9prHUXuDBqVnxXCGl2NgXCWuCZEsH1VtdisR86ucUpFgAkAwoJEaGRMaj5VVY29hjhwqMJUTbCk5gx2gbzNWOKvDu1S4Ydgs+Gdd9R5kEaa1yqIpsz5SLgaERfnA8+vFdCoXHLmnU7H7lRLtn/AKqwVBPg1ItgjQMBLfd30+e/L5hSBjL2uY5N8y6Rl8OUQRE7nXbyr33iG5bfvFJRYP2Zk6HY/dGsxrty1qV75ZDFwPGRE5TJEA9OYA9co6CuqMRTy/qGnFc/sXzpusCT3BOs5p5HpMa6fXSpGLI938UnRP7pmRBnZYaD5RWEKvctlJIzTJkbkHlrAnnNZMa7LZCqpYkAeFQwA0nRvKYn50hplxI4Jxs2DxWDClsrgqXfOA5zg8lIIZQsQI0gfrUn3u4oAFnloAenKoNrBXSgFl2tgFgQ6ou+XZbYjkROhBaZ0g+wbmFD3cRfHcKCzTJjRYjSdwdB12k00UnOEh0crfZK7QN1b3qfbxFyQDb0JMmdojWPOfwqXVDwbjOGx+drF1mynxDVSsqQDBExuQdpB86z8Ut2rFpr124ypbEk7xoVgCJk5oA84q4Y9pymSeaM7XDMIhWly6FBJOgEn0ryMUsA5gJE6mNK1rs32mw+Mt3jYa4HVQGW4AGA8UMCpMyZ59NqmcT4phsLYS9iTlnwDQsx38IA1mCZ6VLm1A7KBfgqtqMLc024q7S6G2IPoZrFiL7qRlTMNJMx1/d+NUeJxtq5gjewzg23K+KG0AIWPDDoQRuNRrsdR54g4BUlzAtAhLjOh56q3N+WsnbU1nxL3UqWZ1jPrUH5Sn0WipUyjSPXqVeYXFMxIZMsCd+p0HrpP061KrXbl9Wde/Z0tmypTMxXXnJES4/gVjwqvcbDrdL627kiSCwB0mDO0VlbjY92J/sC9ra24hPOH30/om3HS/BbNStVwJIXDXM7lmulDLMZUFhEExyr5ausWlnC3u9g+Ny0ZvhFsCCsfKoH4iIEt158gfG/8qfZLmD6uPCy2ulatir2l4s7jEBz3ahmmJGXKo0II30rJiLRdsUWZpRVKgMwAbJMwD1FScfwb5/+jfgfd0Uey8T5dNOIvqtlpWr3r7Myd6wCmypUs7ICxGplRq3lVrgrNxrSHvTOXfKdd9dYMxGvl506hixWcWgevXVLqUDTaHEqzpUH3K5H8sZ/ZHWpVq+GkqZgxWwFZ1kpSlShKUpQhKUpQhKUpQhKUpQhKUpQhQuKpKfPz/GKru0XaD3VrQPdorzmuXJAEMihRH3octqdkaJ5TONXoVVOUBidWJgQP7utUPabGnNhh3sKyXSYxJwysVNuDnHiYgE+HYyTyqKLQaxngq1nRTsVcYUm+Ee5aKi5ZXOpnw51JKmY2kjXX01rX+xfZ7h1rEO+ExHfXVBGUurZFJ1IgCembX8ascXxRu5a0Iy+6lpzPcJJtsRFwiHGnxbnU1zb2Un/APIp+w/+mtdGiQyoQY3WStWHaUwRO0rszcKsk5jZtli2cnIs5ojNMfFGk71VX+0nD7LZGvWFZSNBl0KiB8OxAEeVa57W+0r2baYa0xU3QWcgwcg0y6f1jM+Skc61nsb7PUxVj3jE3TZskkJBUFoMFiWkATpEawfnZlEFmeoYGyrUxBFTs6bZO63Xtk2HbhWIfDd0UfKS1rLDHvFkkrufXWta9jhacXkALRZ3/auT+FVfa/sm/Dkz2LzXMLiAEbbl4lDRo20hgBsRz1uPYp8eK/ZtfncpzmAYd2UyD47LO15OKZmbBHhut/TDupLdzbzSTmhQYk7kHp/BqPi+2WBRsr4m1mGhg5o8vDMVovtZ7VubvudtiqKAbsH4iwkIf7oUgxzzeVTOzfsltNYR8U1zvHUNlUhQk6gbGWjfl+dY6WDp0qeZ5N9rLbUxdSpULKYFtSt94dxTD4gE2Llu4BvlIMeoGo+dSmw6kglRI28q4b2j4Nd4PjFNm60EZ7b8yJgowGh8xsQRXWsPxcYrhxvrpnsMSB91gpBE+TA1ath2tAc24KKOJLyWuEOCkYDjOFxRdLN5LhWCwRtdDodNxI3FQuJdpMEimw2KtKwgQWzRlIMMBy0gg1xTs4t9rwtYZsty8DakGPC0FtdwIWSRrANb9jfY2q2GNu+7XlUkAhQjECYgaidpk01+Eo03e8dfFIp4ytVZLG6eC3zgQtm3ms3FuIx+JIIJAAJJB1YkST51Qe1LiFtcBdtG4gutkKpmGZgLiyQu5Gh+laB7LeMPaxyWwT3d+VZeUhSytHUER6E1tPtT7JWzbuY4O4uAIpXTKfEFnaRoevKhtBtKsGk22QcQa2Hc5ovcFU3sk4rZsXMQb123aDKkZ2CzBbbMdd/xrp/GsLZv4a4t5h3DLLNmAAA8QcNtpAM+Vcb7B9kU4g91blx0FsKfDGuYnqD0rf8Atlhks8FuWrJbJbW0gLSCR3ibyBuD0q+Ja01gAbkhUwr3DDkuFgD3rN2J7P4K3bvHB3zeLwrvmErEkLChYGs+da37XMXbNuxZS6jvbZgyhgSvhEZhJI+dRvY/iRbfFMZyi2hMAk6M3IVB9oXZmzh8mIsu5GIuXGho01mRpMEnnrVm0wMT7xuqPqF2F90ADfldXvYLG224d7v39pLzXSVVrmRt1IiDmEnoK3m9xnDYbu7N28iOQAqs2vQHxaxOkmuZdiOwdjF4cYi9cuAC4VKpEGI5wSN+VffbBworiUv7peTL6MnL5qR9Gqr2U6lYsnj4q7KtSlQFQt4eC67ft5lIBgkaHp51VcUxgwyZ72KW2pIUFgN94HOSB+dYuw3GPesDZuEy4XI/XMnhJPrE/Oude1zjHe4tbC6iyuoH9d4O3M5cv1NZqeHz1Mh71qrYgMpdoN9O9ddw2IV7aujB1IzBhBBEbiK1vg3aS5dxAVguV5gAfDoSNee1MIW4bgcPZyZmywxkwGbxN/mYx6Vr+AxZs3FuASV5H0I/WsFd4a8BpsFqZJbJ1XSHMCelahwLjl18Qod5V5kaQNCdOm1X3CeKHEWmZkyxI8jpuK07gmJW3eR2MKsk/wDaarUfdpBsrBbc9/FTAtJEnUxoNddH15RtOshYE4jisYdO6SQJ3gEydJzE7ROnnPKqzEds7hPgtqF/vST+BAqz4H2kF85GXK+4jZvTofKntrsJgJZYeJWbCX8Tn+0RBbJmdPCMi6aMfv5uv61I4V8LSCPGd/QajyqVfuqqlmICgSSelarc7VwcuHsqBykb/wCFYoqVACCVLWwttpWp2u2FxWi7aHyBU/Rpq+biqmwb1sZwBMDfTkekVDajXaK0Kv7T8bezlS3ozCSYmBtpOn/iqnCvjnUXEZyp2Mrr8j+6q/i3FDiHDlQsDLA15k/rVxwHtEw7uz3cgaSDr6xWbOHvuTGylSOO8bvWRbUZQ5UM5iddoHlM1dcLxZu2UciCw19dq0fjPFTiHDFcuUZYmeZOvnVr2e7QMDbsd3I2kEyJMzHSrMq++b2RC22lKVrVUpSlCEpSlCFW8YukZArCQZy58hMefMeXOfKqXjecpYM3GtZbmY2TaL5hly+K/EoFDyRuQpOk1Z8Wwx7xWENOgU2w50HKSNPU/nVZxt/FhmtsO9KXEANjOmR2tqxKG4mQ58ijxfeIIIkgo/ES6v6F4xhuBYu5e8OCIfKywGFts2VRsCemhjyrn3sq/wDUbf7D/wCmt/t2FNu3bsksvuOVJJDOO7IUss5enINJ6A1onsnw7HiAIUwiPm0+GREHoZ5etdGl8N/T7rm1QTVp9fspHtitkY6233TYUA+Ye5I/EfWt27PYlf8Ag9jLJm2E8O4YGDryOYb8jXz2j9kWxthWtCb9mSo2zqYzJrpOgInpHOub9ne22J4ZmtFJSZNq6CpU9RzWeYIj8alo7aiA3UbIcewruc7R26332jMF4QAdCTaCgkTIIJGmhOUHbzql9inx4r9m1+dyqrjVzH8VtPiblvJh7CllUAgNtJWdXMbtsADG5q39ilozing5SLSg8iR3hInqAR9RUluTDuBN/wClUPz4prgLRbmtT9oQI4liZ/rA/IopH4VudvslxggEcQWCAR9rc/8ApUj2m9h3xBGJw65rgGV0G7AbMvVhtHMRG0Gi4D7UbuDtjD4iwXNsZVJJRwBsrAjWNp02571YOdUpN7OCRqFXI2lWd2pIB0IUniPs24hfKnE4y04SYLO5ygxMSg6DnyrdcHwhcHw44cOGK2bhnbMWDMSBO0mubcU45jeNOLVq0RZkeBZyD+9cuEQY6fQE10WzwZrGHXDKxdkw5QnbMcrgaE7TsOVZ8QXta0OI10Gy04YMLnOYD1O65h7L1niVnyFz/wDm1dqHEUYlVzE+ITkbLImfFEcutca9leHY8SSFP2auX0+HwldehzGIrqWEvjvyomSz+HvGMTnklNhqP861n/FKxZWYAReBv5J34XTDqDiQbSuPez//ANSw37Z/0NXSe38/8NxM/wBokfEf6Vdp0+Q2/Cue9gsE44pZQqc1t2ziPhyqwM9NdPmK6n2q4G97A4m2qy7eNQCdSrBgNeZj8a04v/U03bBZsE0nC1G73WnexX+VxP7Fv83rYO3AH/CcRAgFkjWf6S3XNey/au5w27cItglhlZHlSCDI8wRrp51uuI4vfx/BsUzYcWyGUrkUgOqujFgDvAB1G8UyvSd24qbSPol0KrThzS3gqm9lp0xuhb7EaAAnUtyJAP1qb7TmJweDJJJzPvryHMEg+oMHesPsmwrMMYwTMptqo6FvEQs6a7c9JG1W3tG4LducPsMttibLS6wCQrAjNCADcCYGk67GrPIGI7/ooY0nCW4H5rL7OSP+FkGNbzRJifhq87d8D96wDqBL2wLieqDUD1WR865f2W9oV3A2Ws27aOGYspadCQBEDcafnXZez2PuX8Nbu3rfdXHWWTXTXeDqARrB61lrUX0qxrcdFrw9VlagKPK65r7JO0K2feLVwwgQ3wemQQ/+XKf8Jqp7GYNuIcUF24JAdsQ/lBlV/wC4qI6A9Kr+2HCTgsbetpKo0skaeC5Ph05DVf8ADXRfZFwXusK19h4r7afsJIH1OY/MVtqlrGOqt/3QsFEOqPbRdo2ZW6+8Bi6wfCNyNDI5Vo3Zv+c2vU/6TW4YYfaXdp02855SQPlWndnWjE2p01P4qR+deeqn3mrvhbdfxbjEd3p3fdEnrmkwBrpoCY1mOUa6XwjCi7etodidfQCf0rb7tlvei+WV7uM0Rl30nNrJ8unnWr9m/wCc2vU/6TVsQAXNVGbrc7WV89oooVREDaDPKBFaTwjw4m3HJwPxitzwQBu3G100+vyk7VpvDv50n/uj/VSSScpPEpzhBWwds8SRbRB94kn/AAxp9SPpUHs1xCxZVjcaLjGPhYwo8wDzn8Knds8MTbRx9wkH0aNfqB9ai9lsNYuqyuim4DOu5B/cf0q7p7WypsvfaDi2Hv2iFabggr4WHPUSR0/SvnYq8ZuL92A3odR+P6VaYvhmFtKWe2gA/HyHU157O4+3cDi1a7sKRO2szG3PSrZT2gJIlRsqTtkPt1/YH+pq2PgA/wCmtfs1rvbP+XX/ANsf6mrYuAfza1+zRT+K5B0WvdtP5ZP2P/kav+zg/wCmt+h/M1Q9tB9qn7H6mrzs5cHu1vUaAj/MaGfFKNlaUpStKhKVzCxxHF8Yxd5LOJbD4Wyd0mSJIUyCCS2UneBH1tOC2uIYPHJh7jvisLcB+1IJyQCZLGSpkAQSQZ01rQaEakTrCytxGa4aY0n1st7pXLOO8ZxjcZuYXD3ymcLaUEnKga0rs4XbMPEZ3rYMFhcTwuxiL2JxZxNtElFaZzcvExJAJIG53mh1CAL3MQOqluIzE2MCZPRbbicItwDNOmoKsVI+akGtR7X3bJe1YzWk7tXYu63XKEZCqRadW8fxEkme7GkkVR8CwuK4jaOJvcTawWLd2ltsoEGJKhhpIgDeBMmas+wfbC65xGHxbB3wwZu8H3lQlWmNDBiDzBqwo9mS4XI1VDWFSGkQDpz+y2TgWCzJaxGtsvat/ZLlyJ4B4RCyQJ01iq7H9rDZ4pZwS2ly3VzM8wZOeNtD8HPr5a6t2ebHcYuXL3vb4ayjQq250MTlgETAIkmZn6Q7IxC8dw6Ypg9y3CBwIzrkdlYjr4oPpz3LBREuzESAbcEs1zlaWggEi/H7LoV7jl8Y9MMMKxsMmY39YBgnpG4AiZ1monGO1i2uIWMGbAfvQD3hI8OYsBAjXVddRvVPjeNXhx+1ZF1hZKwbc+EzaZpI2nMAZ30rXe1PCb3/ABm1b96YvcKslzLraDO8KADqFg9N6hlFpIzftndFSu4A5f3Rsuq4rvA0h0VdgDzJjT10P1rHluLChrakjbaepAj9++tVXGMM1rDYdbl03WS4ua4wgto2pipGNxCtjbAVgYDTBmJBrhVcV2b3M4Fo11zFdmnQztDuTj0hWWGxOU5LlxC/IAifodaYgzdVCiMpUkkkZtOinUjzrXLlgLbuMBbvWcxLTKXAZ6/xPzqw7wNi8OwBANqQDvqG3pLca4wCIu3wJjWII6HwTjhmi4vY+IHiO9ZsXxK4jRbW13cwGLqJIGoiRrOkfwMV7F4kQ7WbaxGpZOe/iLaD5feiDEmDw/Ao2HxLsoLBrkE8oUER01NeWIK4PvT9lrM7SNp/jrQPxJ+WSwXAIueOW/jKqcE0ugONjfThNvkrfAYq47QyIgdWOZGXMYKgHQncE9Yy761jwd896PExBZ0E3ATKhtWXLoNOvMdaiqlsY5RZKjwNOWIDQeQ06aVnw16LozOzEF5ItgZozwpMyRCkgf3R5UHEGq8EwIdFiIMRxvvspFEU2kTMib678F9s4rE5wGGHUkAOeYJbQRmk+HafXyrFd4lissBsPJXQg/eJIBgvttv5n+7WW7hMOzl3tszFg2pkA5ANIaIIHzPWNMVrhuHYkGy5DKoILMQMxIMy09NTrBHKuz2jFy8j/R/hTeJY5UKnIjeBnLGNlA+E8ySRXy1xK53V0uqC5bXNpMarmAIOsjnUfFI4dLa4QPbScssDMRBk/D6Hf5Vnw9l8l7PZChzOQEGZEMSU1M1yDUqPrOa0mLgWIAtxiNdL+S6QY1tMFwE9Qd+v0WW3xRVBHdlSCBHgHxLmneP1oOOKQWCPlCC4T4dAwJAiZJ0jSsZysZNh50M+Ia5Y0jyMRtvNAFVSFsHKRkMzqo8jsIY/j0p0V5/UI9Rt4pc0o0WbA3A9y5NsKVy8hOonUgmaoOM+0/DYa+9h0us1vQlVWJiYEsDzq81torWLRY3GXNLGQvJjm3gRpWucU4AuKbvL3DlZ4GZszIWOg1KNMAA7zyFdDCtgfnX13524LFiXH/ht1B/lc34hibvFuIeEENdYKo3yIOZ8gJY+pru+Bwa2bSWkEJbUIo8lECte4Rw33QkWMAluWylg8nKNiWILGenLerjA4u6SxvWxbUIraGddcwnyEcutaK9TOAG2AWfDUuzJLruOuq9YSe9uTmO0Egee0D861/ivZQrmdbii3qfFPh8tAZq6tYxVuM2c5Wnw5TuBP9UGdDz1qT75bueA65tCpU8xMHTpXOe0PbG+y3jW61bgdyzZcu9+SQVhVfn1JGtYuEizZvB2vAqsxCPJkRrppvVn2iwNq2Laqip3jAFo+EaSfx/OrEdmMPljJ88xn13/ANq5DfbC8025Pdj92/eugWYUNDjmv02UjhuMtXcxtGdp+Ifg1UFrgq2sUC10QGzAAMW1MgGBA+tZuCYnu7OICZJtZocjRomC2XUjT6Gsi4tmIuZo0TOFcAGTAyqykt0mRPKtTKxfh2VXRM3jTed+XFJfSaKzqd1c4pwSLbKGVwQZI29OdUGJ7HENms3I6BpkejCrrFmLtrfn92fxG1fMExF24NYJkaQBr+Zma2vylwBCzNEglUQ7I3nP2t4H5sx/zRWxcO4clhMiDzJO5PU1KpV202tuFWVRdoOz7YhldGAIGUgztMyI9atsDhe6tqkzlAE9az0qwYAZUKq47wP3gLDZXWYPIg8j9Ko07F3SfE6AeUn8IFbjSqOpNcZKmVS/8sD+2u/91fKu6VPZt4Ilck7NcRHBcZiLOKVltXYyXACQQhbKwjcFW1iYIiK2DAduLuNx9u3g0JwiT3rsm+h5n4eUDc66QK3i7ZVxDKGHQgH86+27QUQoAHQCPyra6s13vFt/LrCxsoOYMod7s9/SVzHuz/zPseu3L3SJ9J0mt67WcJOKwd6yvxOvh5eJSGAJ5AkAVZ90M2aBmiJjWOk9K91R9XMWkbAeSYyiGhwO5J8Vxzsxf4ZatG1xGwExNtmBLo5LAmR8OxExr0BraOxYs4kYr3fBDD4Z07tbuua5IIO/Ib6Hp8tu4kEADOiNBjxAGPSQa+e/nvDbVBCkKSXAOoB0WNRr+FWqYgOnWTzt4KlPDlkCRA5X7yuZ9ie068KN7CY1WtnPnDBSdYCnTcqQoII0OtY7XFGxPHcPeNtraPBtBhBZAjgOR5kMfSPWunYmznvKCAQADqqnrsSJn0qNZx6L3112L925XVBKSQMqnmJqPa2kuOW5kG/yUeyODWtzWFxb5rTMep/5ls6fdn5dw+vpWHt/iRh+MYXEXARaCoZA/qu+aOpAYGPMVvqccsm4uhlvCtwpAM8gx8/lVZisV3+J7pjcW2IgBAdZ+JgwPh8zptUe1tBBibQh2GJBE6mVNwXaPDYzDtdUF7QbIcyESRH9bSNRrsPKK+pfsoykWQqqjXA0CV1g7bz1EzpX3EcZsAFAHyIYLW1OVSD1WvOLbDW1tlpKuHAIJIYN4jMHWSR8zXMxDS5+anl79demi6VJwayHz3aL7cfDNNw2QWBg6LoYzSTOXbz/ABr2eJ28+cqNMoRoAMOubUsQB/ArA2Nw+VWfvRLlfFmBBygGddojb99eEx2HEoFuqwyjJD5mAXKIHMZevrSctQG2UfXgm9pTOsq4S1bW2YUKjSzCN8w1kVWY+4rIi2mTIu6OhysDtrlMQefnUrDcUsdxnBi0nhII2iBljnuKx2uJ2XdEa26E6pnTKDGulOq087cogW9XG3zSmVMrpMqLw/CsbhvAIMiEJbQGJMnUkDX94r1ZDeEr8TOpZu6ylS6tm3G+g9J1JmvvDOKk4m7bhskgKMkZYGubTSfOvtrGg4cucQwCu0uVAPOFAG+pBpVPDNgX4k9fH1tCu7EEkmEvYm8pcLOnemck5iioV+pJr02MvCQZjOAWyxANsN0IjNpMHpvULCYm45W37xcRjqM9vKWGuizoY32kxBmicQZHg4i44tNDItrcKBJJ10zZtdNCOayWmhuKp8/BKFf/AKfJSeIksLBupccFTnW2rjWBBOxHPQ66+VfbV1bds90ty1LAHvAZOh27ya98Qx1m4ltzeuIrTHd5hO0zAOo/fXjhl1Ml1nuObKsCLl1iuka6mIAP6Vkj/ILGkEne06eI9cVrn8nMZjy18Cs13CYli0XwFYaQACsjeYP0+c6a+XwWKOnfqB4pgakEaa5QZH6VlxDszgoXKQAptlYzBiGzT5QNejc6j3RiIeM+aLk7Zd/Bk84/Wa6/aEbLm5Ad1O4VZuqpF580EBTpJAAknzLT8gvOah/9YGMZCMzxmjQaZQApB6iSZ11FebyXkztmfKGeJI+HupB//ZSyt5gINwKe7kkiZ8WciPuxl/So7W+iMlolO/xpEhLYIgRsCeZ+KSOY2+e9TbrXwDCo3kfy310qNcS8GIGc6nWRlyZDH+LNHnvyrzZs3wVJZzramSI1H2n8cuVUqHPa46KzBl59VnC3W/o7UdY5Hpr9f1r0Ld4SQluYGw58+fnUbDJeBtSG+FQRoAN5Omh5SCJ6GvFtb+XUvPgzgRPxeLIZ6dNOmtKyc3JmfkFKxnD/AHmzFzwsCSCOUEgSJ6biaqh2cxEZfePB+023p+k1KbgRvW8rsyRcdhMGQTpIHOKjP2JEaXdfNf8AeuZisO978wol1tc2UnqF0MPWa1sGpHLLMKa3DVw2FuqpYkqZYaEkiBGhj9OdQ7d1otElVhVy5jazbxlM67zMdABrXjhFlVw2IU5sy5g6zp4Qdo5Hn6V6sKmVCJ+FCWVRAiPhzsW2hgddtJmtAcHYNhYMt9AdNfXVZyCMS7MZtqrfFwb1sSJEmM0H6Trt+dZcFbIa4SIBMjfXfr/G9esVfKsgBADGDIJ6aCNj61i4Yfj3jNpLZtK32L+n2Wa4b1U6lKU5USlKUISlKUISlKUISlKUISlKUIUHi4OQQTvyIHI669P3VDu3guIIItMSyxIOddFEaIR56nnU3ilpmUKqgydZAMDrqw/D8Kr8TdX3jLqDnX78Embf3Y2+E765G85U/VSp7fzgbfD19f4+flVFcw7dxjBlaTdkaHXxgyOule+0fELtq/8AYq0qttv5MkPmuFWGYKxJCDYZcsySZgV3EuIYq4L1vxn7RShW2wChcXbUA+FWByEkiWDBWYMBpV24YnU6z5pdSuBtorri1g91hQFOly3MDbTn0rNYtH366YIBtDWNPu8/kfpVJxLjOLRXRTcLob+RhZ/lO7FsoCQpEnORCqM2U+JYM5BxTGXLsAsiNf7ofZTCe6Le7wFh/ayknTUjU1f2c6z6Cr2w0gqRgcQbFh7D2nNzxAQpIfNsQRyoOHunuSspJVmLc8skNB/jlUbA8cxjmyWXIWTDkobbAP3ig3D8BIZTOmYZYGbQ197O4y/dxVprxuT7tc7xTaZFt3DctTbBIhogxuYkyQaj2YgXOiO2BMQrftDZLPh4UmLomBMbb0Syffy2Ux3W8abjnWftBhw1hz3ZuMil1UFtSAY+AyfQb1Wdjbsi5C+EZfGFuoGYFwQFusToAraH+kjdajspBcrF8ODVhsi4mHvlbZJ747rOmniAO8V9uAtesOpvXFD6s6kAExoBAgaGTHTWr68z5zldQBAg7zoY9SD+I064rbXYBa4gECYg8xOsR5fPnvWfKNJTbqDhr3dYy9mVvtMgUhSQdI3HL91V9nAXDhNEJKXi5WNWA0MDn/5q9DXBAN1JjTziB9N/nHpUnD55OZgRyjUgxzgCasGg26+aLhU+Kv8AvV2x3aOBbfOzMpWIg5deelZuDWSHxUqRLmJG++3Xf8ahdlcJeLLfe/3ivbIjPcOngyyjABWJDuSRINzLstTOAYzwXcxclXJIZiSFIEEFo8MCR9edONKDMpTakxZQOHXGSxYts5sqxuFmiDIOiy2izJPyr5xS4Lli4j3syrcGS4UDj4STmEgMFXMZkbSNQKuMZjAzWV8IS5LEuAZyx4Rykz+FVfFGL2LtvKty2l1JKWRcyr8UraghnUwNAY3gxFYKNsSBm3jy0iYjfTVbKl8ObbfXp3ar1wR/sbZlw7XT3gaLcMYMZEZlGkczuZ1NXGAIz3Y2mdQRzYc+Uj86qeFo3dWyUIHesQe77tmDPOd7emVmMk6AneBMVb4B5e6DEhtYgdR1PICtdX4o6n5LPS+Ge5eb2MJR4ERoDodJjb9IrI+PW0iG6wXNAk9Yn9KiIoFu6NvFrBMmT11g17v5XsCMrMFlA4nxAQNJBmdNIopOkAuKmoIJyrBfxaEmMUFE7DWNV8+pUD186+HFgkC3iVZmcrA11+U7H61g+0t5v+jR9QZUZc0sCTBBghhm3M6c69l2QyuBEqWIII35kQpif19aucMw6T4/yliu/wBBTRi395ZNcgt5h4NJkc+fp69KyYfHHuy7akcgpXkNIJJqBgwPfnPhDd2CRs2uXccwP61ZsOg7q4QNSY0PIRG/r+horEtFuCmlc34rJxPv3RDhyFJ1MxMRpuKrDhsefvj6r+6pXFcdctWrSWz9pcIUEwf9uY1qtRMYbjW+98agNE7g9NK4OKqNNWPzCbTlMCYmOq6+HaQyfci+ovqrngHCGsKxcgu5kxrt5nc617v4Qm9mNlHAy5WJAKx8tddag8Bxnd23e/fg58hDtGVhyljufKptprrSO81IBXSREbmBpJBgVvw7GOw7IBA20PjMhZKz3NrOkye9ZscfHbE/emPQj6+n7oP3h9nKX0gFtNIrBYW4wJW6CBpqOg8x85/OpeGtOCS7ZpAA+U67eY+nyrWwSc3FZ3G0KRSlKcqJSlKEJSlKEJSlKEJSlKEJSlKEKDjbkXbepA1neOgmKw37C2ouXMQ8AxJFvX+7ok6+VZsav2tskGBmPkNOdU3EsUEw/gZFJuSp1YGFk+Rnoeo6UmmM1Qjn9ArVDDAVMZXW7caXAa4AWChiE7sHw+E6ZtNj9ZNfRjrwGqtmK248B/tCGJ00OSCQdpqZxEKMru4UCRtOrRqPMRWJ7TAx3rlmHh3AmN5Gm+sUpzy1xH1G/qyuGSAVHbE3wCRmJIu6ZPhy3AFI0kkqSYO8VK4TOa6SWILCCy5SRkXWIH5Vk9wb+2b+Dvv8v96x4jD3wU7u54VVswIHiYlcup1AAzU2mHF1xCo6ALXWQ8OOpFxhqx3MeLyn1+tQUdTveciBHxT6+U+XSvD4jFyFmz3mUNlBieuhJOWdNOm/KsmfEsblvKinK2RwNJkZDqTruSI00pxpcwldpyKj8a4rbs4Z82IKd7mVbjZhlY2y4EjUaDSNdRGtYOx2Llbrd7auBQoFuzfOIywXMliAczAhYjXuwZkmJ99cSRlNu06lNQdiTygnUDn6adK+Wzi5Iy29XU6QMqgLmHPczB3g8tAGgQzLulmc+ZZblxCxLWWJJGokz4Rr8pP41jz2pH2L5o25xMdfP8B0FZLL4olc4tgSMwXeJHVo2J+nyqXcF3McuWJETvEaj6/r5VgfhuYPcFsbWnY+JUexgbbggIyQQAZM6QZ108qkWQls92oIJ12MHfnt/wCa8hr/AETbz3+u2kfPyrEyt3y7BsozamNJmB+XzqzKbWQQL9FVzy5a72SwD28SS+HS2TbJJTDLbCz3fh7wDxHOHGWdQitsRVtwZSti6SgHiaDlAzLAMyAucSTrz11qo7J4JLV9la5bDEOAjI9u5dzC2GdhcjNPd5iVzAlyZ67NgOEi1bdAdGJOgCxKheXPTf8AKt1U6rJRFgo1yD3NkqjBsxOYckOoUf1teukHeq3i1vNaaxkswt9BlOYW3DahXCg/jpMb7GdxkKltbZtd7Cs+piAkSQRrOvKoWLw6nDXLb2VVVdfCto4mZE5isGf2uUVyaTv8uPvw00jnrOy6NRv+NP2466zy0Uvs9wm5bXJcSyttWL2xadyFkk5ArKAFA6HroNqtcPhirMZENrtHM/vqu7I2MmHjuwgzvA7oWZGbRu7Hwkjrqd6uq6NRoL5WSmYZCrr+FKpcOac3TTn+JgxFLy/yPxDb66b/AJ/I1MxNjOpXkajXsIxNuMuVI6zoRO3oD8qzVGQ2Gj1Kc10ukqViL2RS0THLrUQ4ks1vXLmEwIPyM8vTWpGOnu2AEyI2nfTYVHSy2a14dFUgxpGm0NrFWqzty+ahmqiW3nGuJIItwBoQfh8XxaemXqalNhylhwxB5/gN4idan5RMxrX2mvGcRyhLZ7plUXFMC7WbL2hL2iGA67bfMCsGNvXUe3iRZMlCjpqY1kbaj/apPam7cVEKMyrm8TLuOm3L/arW3jEYSrqR5EVyHUWvrPYHFpGU7ajQgeR2XRFRzabXEAi/HTgfmtYTvRZvXCrK964uUBGaCDMlQJjlrofnVza/lLf9YWwCJ1mDprr9TOo86s1YHYzX2t9OgGUm0wZgzPHdZH1M1QvI1tHBVeEb7G6Z/rb8vCOm45/OpPCyO7EEHfYyBGkCvWBsFVMzJJOsHp05VJqaVMiCeCHuBkBKUpWhKSlKUISlKUISlKUISlKUISlKUISqPH4O6bBVA2bNMSJiORmN+Z157irylAsZUESIUPiROTSZkbCf4FfLik3UOWQBufPpHPTnUq7ZVtGUMN9QD+de6SaZc6Ty8k0OAEdUpSlOS1Vm1mxYYT4UgmJEmdJAhWAjczB21qZiMGHIJJBAI0jY+oomAtq5uC2ouNu8DMdAN99gPpUipdBVWiFDPCk8x6HfbfrtPzJrNhsKLYIE6mdfQD9KzUqsBWSoHFOE99B7x0IVllTBhipOvI+AfjU+lWBhQQDYqm/5c3i/dAJc/FsXk8o0k7elWS4QZlaSWC5ZMa+e2+vKs9KCSdVAaG6KqXsvhwP5IFsyPnYszkowdSbjEuYYbT5Va0pQSTqpDQNFgxGCRypYSVmNSNxBGm4PSqninZ6bBt2VV5dWZbztldV+4xAYkRsIjQTOxvaUsMYH54E8VYucW5JsqXszgL1hGt3EsomYsgtXHYKGJOQB0XKoG0HroBpV1SlMcZMqjW5RCUpSoVkpSlCErzcuBQWYwAJJ6AV6qFxr+b3f2G/Kl1XZGF3AFWY3M4BYcfw+3i0UhzlEkFefLnVeOxls/wBI3+X91SOCfzH/AA3PzavvZL+bD9pvzrkinQxL2GpTBLmzPSPuuhnq0WuDHWaY+f2UrhPBlw4YKzHNEzHL0qwpSutTptpNDGCAFge9z3ZnGSlKUpiolKUoQlKUoQlKUoQlKUoQlKUoQlKUoQlKUoQlKUoQlKUoQlKUoQlKUoQlKUoQlKUoQlKUoQlKUoQlKUoQlKUoQlKUoQlYMdh+8tukxmUiekilKq9oc0gqQYMhc8a6yyoZoEiJIH0ryl9gIDMB5EilK+ZOc4OsdF7UAELb+ySt3RZnLZjoDrEevWr2lK+hfh4jDU+gXksWfzndUpSlbVmSlKUISlKUISlKUISlKUIX/9k="/>
          <p:cNvSpPr>
            <a:spLocks noChangeAspect="1" noChangeArrowheads="1"/>
          </p:cNvSpPr>
          <p:nvPr/>
        </p:nvSpPr>
        <p:spPr bwMode="auto">
          <a:xfrm>
            <a:off x="155575" y="-1485900"/>
            <a:ext cx="6991350" cy="31051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2" name="AutoShape 6" descr="data:image/jpeg;base64,/9j/4AAQSkZJRgABAQAAAQABAAD/2wCEAAkGBhQRERUTEhIWFRMVGBoXGRgYGBkaHhgeGBkbGyAYGxsXHiYeGxokGxoeIi8gIycrLCw4GB4xNzAqNSYrLCkBCQoKDgwOGg8PGiwkHyUyLS8qLi81KiwsKSwsNC0tLTAsLCwyKiosLTU0KiwtLC8sLSwsLCwuLCosNC8sLCwsLP/AABEIAJUBUQMBIgACEQEDEQH/xAAbAAEAAgMBAQAAAAAAAAAAAAAABAUDBgcCAf/EAEcQAAIBAgQDBQUFAwoFBAMAAAECEQADBBIhMQVBUQYTImFxBxQygZEjQqGxwXLR8DM0Q1JTYoKisuEVFiSS8TVzwtIlk7P/xAAbAQACAwEBAQAAAAAAAAAAAAAAAwECBAUGB//EADcRAAEDAgQDBQYGAQUAAAAAAAEAAhEDIQQSMUFRYXETgZGh8BQiM7HB0QUjMlLh8SQ0QkNicv/aAAwDAQACEQMRAD8A7jSlKEJSlKELBfxOVlETm5yBG3Xes9QcbbJuW9JXWdJ6b6afXrU6lsJLnSruAACV4v3cqlomBNY8XiSgBClvSsXvedXGRhC8x1G3ry+Rq5OyovN/HnuTcTKSNxm0iddTGsdYrPhcTmRGaAzKDG246EmqviBy4Q6SWYAyCd3AzEKDmiOehjXSa9IcosZVnwABSYOw/Tkehqr3ZKYchgzPjkrmseIw63FKuJU7isVziNpTla4oImQSNIAOvTQivicUtFsouoW0EZhuSRHrKnTyq5bIghQHQbFa5e4faXvVaxc7zM2TKGIj7sHaOs+dbThlIRQRBAEgctNqp1u3rLXAO6Kl2cZrkET10qdxCGsyY+6eoEkagxtrvFcrCsZSzOaIPCI477roV3OflBPnPDbZTqh2uI5rzWu7cFROY5cpHh2hp1nmB8LdKr8Uha/YUOygAE5XIBK6wVGhBG8+W0GfuFQjH3SQNbehAI08GhOcg+sD8K67RaeS5hcZgcVd0rCuMUqXnwjnBqNxG+Tam2VA5sWK5YOkQpkzpB9KWXBNg6qVib2RS0THKY3Mc6923kA9RNVFpW7i4HIZ8wDEEtr4eTABfIDTY1a4f4F9B+VAMqFkpSlWQlKUoQlKUoQlKUoQlKUoQlKUoQlKUoQlKUoQlKUoQlKUoQlKUoQlKUoQlKUoQlKUoQqzGcPYuX94ZFlTlmAIiRuND+p30ipv8PW14LmMYRbUCc2i/DPxHfKAZ0+etXnFj4NJmRtWC5ZV78MFeVggqpgbwSdYnWPOoFYhxaeSq6kMuYKtyW80++kQwA3GUmdN41npG01lw620ZWuYg3RkZcrBjIZlMkEnQQOU67xFS8VhrS3BmtoEClyTbWBAPizcoAFU3Z/tRw/G3ms2rIDhTGe0oDrOuXfTWYMHyprXdoHEA210SnAMIBIk6aq3u4uzfttYtXArNosCPuh5WRB8JnTz6GM9m/bAUFyWtjISM4kwNxJmdNya1nCcaNlHY2rBui7iQseEhLBKx4LegACrmMACJJJis+D7Uk4h1a3Nt8rqSAAoOGW4bSkDx3WMmDyDGdhUVKTzZsRz9BTTrM1dryVziLeFYszjUwWPjExoPlPKsuGwFhz4U/k2HUagltucMx35k1VYHtWps3L160Etpat3pU5pFwHwgMFJIgANEGd9DWHh/a+3j8NfOHV0dIzKQA0MfiGUmZAb6GkvFem1z3XDeH9prHUXuDBqVnxXCGl2NgXCWuCZEsH1VtdisR86ucUpFgAkAwoJEaGRMaj5VVY29hjhwqMJUTbCk5gx2gbzNWOKvDu1S4Ydgs+Gdd9R5kEaa1yqIpsz5SLgaERfnA8+vFdCoXHLmnU7H7lRLtn/AKqwVBPg1ItgjQMBLfd30+e/L5hSBjL2uY5N8y6Rl8OUQRE7nXbyr33iG5bfvFJRYP2Zk6HY/dGsxrty1qV75ZDFwPGRE5TJEA9OYA9co6CuqMRTy/qGnFc/sXzpusCT3BOs5p5HpMa6fXSpGLI938UnRP7pmRBnZYaD5RWEKvctlJIzTJkbkHlrAnnNZMa7LZCqpYkAeFQwA0nRvKYn50hplxI4Jxs2DxWDClsrgqXfOA5zg8lIIZQsQI0gfrUn3u4oAFnloAenKoNrBXSgFl2tgFgQ6ou+XZbYjkROhBaZ0g+wbmFD3cRfHcKCzTJjRYjSdwdB12k00UnOEh0crfZK7QN1b3qfbxFyQDb0JMmdojWPOfwqXVDwbjOGx+drF1mynxDVSsqQDBExuQdpB86z8Ut2rFpr124ypbEk7xoVgCJk5oA84q4Y9pymSeaM7XDMIhWly6FBJOgEn0ryMUsA5gJE6mNK1rs32mw+Mt3jYa4HVQGW4AGA8UMCpMyZ59NqmcT4phsLYS9iTlnwDQsx38IA1mCZ6VLm1A7KBfgqtqMLc024q7S6G2IPoZrFiL7qRlTMNJMx1/d+NUeJxtq5gjewzg23K+KG0AIWPDDoQRuNRrsdR54g4BUlzAtAhLjOh56q3N+WsnbU1nxL3UqWZ1jPrUH5Sn0WipUyjSPXqVeYXFMxIZMsCd+p0HrpP061KrXbl9Wde/Z0tmypTMxXXnJES4/gVjwqvcbDrdL627kiSCwB0mDO0VlbjY92J/sC9ra24hPOH30/om3HS/BbNStVwJIXDXM7lmulDLMZUFhEExyr5ausWlnC3u9g+Ny0ZvhFsCCsfKoH4iIEt158gfG/8qfZLmD6uPCy2ulatir2l4s7jEBz3ahmmJGXKo0II30rJiLRdsUWZpRVKgMwAbJMwD1FScfwb5/+jfgfd0Uey8T5dNOIvqtlpWr3r7Myd6wCmypUs7ICxGplRq3lVrgrNxrSHvTOXfKdd9dYMxGvl506hixWcWgevXVLqUDTaHEqzpUH3K5H8sZ/ZHWpVq+GkqZgxWwFZ1kpSlShKUpQhKUpQhKUpQhKUpQhKUpQhQuKpKfPz/GKru0XaD3VrQPdorzmuXJAEMihRH3octqdkaJ5TONXoVVOUBidWJgQP7utUPabGnNhh3sKyXSYxJwysVNuDnHiYgE+HYyTyqKLQaxngq1nRTsVcYUm+Ee5aKi5ZXOpnw51JKmY2kjXX01rX+xfZ7h1rEO+ExHfXVBGUurZFJ1IgCembX8ascXxRu5a0Iy+6lpzPcJJtsRFwiHGnxbnU1zb2Un/APIp+w/+mtdGiQyoQY3WStWHaUwRO0rszcKsk5jZtli2cnIs5ojNMfFGk71VX+0nD7LZGvWFZSNBl0KiB8OxAEeVa57W+0r2baYa0xU3QWcgwcg0y6f1jM+Skc61nsb7PUxVj3jE3TZskkJBUFoMFiWkATpEawfnZlEFmeoYGyrUxBFTs6bZO63Xtk2HbhWIfDd0UfKS1rLDHvFkkrufXWta9jhacXkALRZ3/auT+FVfa/sm/Dkz2LzXMLiAEbbl4lDRo20hgBsRz1uPYp8eK/ZtfncpzmAYd2UyD47LO15OKZmbBHhut/TDupLdzbzSTmhQYk7kHp/BqPi+2WBRsr4m1mGhg5o8vDMVovtZ7VubvudtiqKAbsH4iwkIf7oUgxzzeVTOzfsltNYR8U1zvHUNlUhQk6gbGWjfl+dY6WDp0qeZ5N9rLbUxdSpULKYFtSt94dxTD4gE2Llu4BvlIMeoGo+dSmw6kglRI28q4b2j4Nd4PjFNm60EZ7b8yJgowGh8xsQRXWsPxcYrhxvrpnsMSB91gpBE+TA1ath2tAc24KKOJLyWuEOCkYDjOFxRdLN5LhWCwRtdDodNxI3FQuJdpMEimw2KtKwgQWzRlIMMBy0gg1xTs4t9rwtYZsty8DakGPC0FtdwIWSRrANb9jfY2q2GNu+7XlUkAhQjECYgaidpk01+Eo03e8dfFIp4ytVZLG6eC3zgQtm3ms3FuIx+JIIJAAJJB1YkST51Qe1LiFtcBdtG4gutkKpmGZgLiyQu5Gh+laB7LeMPaxyWwT3d+VZeUhSytHUER6E1tPtT7JWzbuY4O4uAIpXTKfEFnaRoevKhtBtKsGk22QcQa2Hc5ovcFU3sk4rZsXMQb123aDKkZ2CzBbbMdd/xrp/GsLZv4a4t5h3DLLNmAAA8QcNtpAM+Vcb7B9kU4g91blx0FsKfDGuYnqD0rf8Atlhks8FuWrJbJbW0gLSCR3ibyBuD0q+Ja01gAbkhUwr3DDkuFgD3rN2J7P4K3bvHB3zeLwrvmErEkLChYGs+da37XMXbNuxZS6jvbZgyhgSvhEZhJI+dRvY/iRbfFMZyi2hMAk6M3IVB9oXZmzh8mIsu5GIuXGho01mRpMEnnrVm0wMT7xuqPqF2F90ADfldXvYLG224d7v39pLzXSVVrmRt1IiDmEnoK3m9xnDYbu7N28iOQAqs2vQHxaxOkmuZdiOwdjF4cYi9cuAC4VKpEGI5wSN+VffbBworiUv7peTL6MnL5qR9Gqr2U6lYsnj4q7KtSlQFQt4eC67ft5lIBgkaHp51VcUxgwyZ72KW2pIUFgN94HOSB+dYuw3GPesDZuEy4XI/XMnhJPrE/Oude1zjHe4tbC6iyuoH9d4O3M5cv1NZqeHz1Mh71qrYgMpdoN9O9ddw2IV7aujB1IzBhBBEbiK1vg3aS5dxAVguV5gAfDoSNee1MIW4bgcPZyZmywxkwGbxN/mYx6Vr+AxZs3FuASV5H0I/WsFd4a8BpsFqZJbJ1XSHMCelahwLjl18Qod5V5kaQNCdOm1X3CeKHEWmZkyxI8jpuK07gmJW3eR2MKsk/wDaarUfdpBsrBbc9/FTAtJEnUxoNddH15RtOshYE4jisYdO6SQJ3gEydJzE7ROnnPKqzEds7hPgtqF/vST+BAqz4H2kF85GXK+4jZvTofKntrsJgJZYeJWbCX8Tn+0RBbJmdPCMi6aMfv5uv61I4V8LSCPGd/QajyqVfuqqlmICgSSelarc7VwcuHsqBykb/wCFYoqVACCVLWwttpWp2u2FxWi7aHyBU/Rpq+biqmwb1sZwBMDfTkekVDajXaK0Kv7T8bezlS3ozCSYmBtpOn/iqnCvjnUXEZyp2Mrr8j+6q/i3FDiHDlQsDLA15k/rVxwHtEw7uz3cgaSDr6xWbOHvuTGylSOO8bvWRbUZQ5UM5iddoHlM1dcLxZu2UciCw19dq0fjPFTiHDFcuUZYmeZOvnVr2e7QMDbsd3I2kEyJMzHSrMq++b2RC22lKVrVUpSlCEpSlCFW8YukZArCQZy58hMefMeXOfKqXjecpYM3GtZbmY2TaL5hly+K/EoFDyRuQpOk1Z8Wwx7xWENOgU2w50HKSNPU/nVZxt/FhmtsO9KXEANjOmR2tqxKG4mQ58ijxfeIIIkgo/ES6v6F4xhuBYu5e8OCIfKywGFts2VRsCemhjyrn3sq/wDUbf7D/wCmt/t2FNu3bsksvuOVJJDOO7IUss5enINJ6A1onsnw7HiAIUwiPm0+GREHoZ5etdGl8N/T7rm1QTVp9fspHtitkY6233TYUA+Ye5I/EfWt27PYlf8Ag9jLJm2E8O4YGDryOYb8jXz2j9kWxthWtCb9mSo2zqYzJrpOgInpHOub9ne22J4ZmtFJSZNq6CpU9RzWeYIj8alo7aiA3UbIcewruc7R26332jMF4QAdCTaCgkTIIJGmhOUHbzql9inx4r9m1+dyqrjVzH8VtPiblvJh7CllUAgNtJWdXMbtsADG5q39ilozing5SLSg8iR3hInqAR9RUluTDuBN/wClUPz4prgLRbmtT9oQI4liZ/rA/IopH4VudvslxggEcQWCAR9rc/8ApUj2m9h3xBGJw65rgGV0G7AbMvVhtHMRG0Gi4D7UbuDtjD4iwXNsZVJJRwBsrAjWNp02571YOdUpN7OCRqFXI2lWd2pIB0IUniPs24hfKnE4y04SYLO5ygxMSg6DnyrdcHwhcHw44cOGK2bhnbMWDMSBO0mubcU45jeNOLVq0RZkeBZyD+9cuEQY6fQE10WzwZrGHXDKxdkw5QnbMcrgaE7TsOVZ8QXta0OI10Gy04YMLnOYD1O65h7L1niVnyFz/wDm1dqHEUYlVzE+ITkbLImfFEcutca9leHY8SSFP2auX0+HwldehzGIrqWEvjvyomSz+HvGMTnklNhqP861n/FKxZWYAReBv5J34XTDqDiQbSuPez//ANSw37Z/0NXSe38/8NxM/wBokfEf6Vdp0+Q2/Cue9gsE44pZQqc1t2ziPhyqwM9NdPmK6n2q4G97A4m2qy7eNQCdSrBgNeZj8a04v/U03bBZsE0nC1G73WnexX+VxP7Fv83rYO3AH/CcRAgFkjWf6S3XNey/au5w27cItglhlZHlSCDI8wRrp51uuI4vfx/BsUzYcWyGUrkUgOqujFgDvAB1G8UyvSd24qbSPol0KrThzS3gqm9lp0xuhb7EaAAnUtyJAP1qb7TmJweDJJJzPvryHMEg+oMHesPsmwrMMYwTMptqo6FvEQs6a7c9JG1W3tG4LducPsMttibLS6wCQrAjNCADcCYGk67GrPIGI7/ooY0nCW4H5rL7OSP+FkGNbzRJifhq87d8D96wDqBL2wLieqDUD1WR865f2W9oV3A2Ws27aOGYspadCQBEDcafnXZez2PuX8Nbu3rfdXHWWTXTXeDqARrB61lrUX0qxrcdFrw9VlagKPK65r7JO0K2feLVwwgQ3wemQQ/+XKf8Jqp7GYNuIcUF24JAdsQ/lBlV/wC4qI6A9Kr+2HCTgsbetpKo0skaeC5Ph05DVf8ADXRfZFwXusK19h4r7afsJIH1OY/MVtqlrGOqt/3QsFEOqPbRdo2ZW6+8Bi6wfCNyNDI5Vo3Zv+c2vU/6TW4YYfaXdp02855SQPlWndnWjE2p01P4qR+deeqn3mrvhbdfxbjEd3p3fdEnrmkwBrpoCY1mOUa6XwjCi7etodidfQCf0rb7tlvei+WV7uM0Rl30nNrJ8unnWr9m/wCc2vU/6TVsQAXNVGbrc7WV89oooVREDaDPKBFaTwjw4m3HJwPxitzwQBu3G100+vyk7VpvDv50n/uj/VSSScpPEpzhBWwds8SRbRB94kn/AAxp9SPpUHs1xCxZVjcaLjGPhYwo8wDzn8Knds8MTbRx9wkH0aNfqB9ai9lsNYuqyuim4DOu5B/cf0q7p7WypsvfaDi2Hv2iFabggr4WHPUSR0/SvnYq8ZuL92A3odR+P6VaYvhmFtKWe2gA/HyHU157O4+3cDi1a7sKRO2szG3PSrZT2gJIlRsqTtkPt1/YH+pq2PgA/wCmtfs1rvbP+XX/ANsf6mrYuAfza1+zRT+K5B0WvdtP5ZP2P/kav+zg/wCmt+h/M1Q9tB9qn7H6mrzs5cHu1vUaAj/MaGfFKNlaUpStKhKVzCxxHF8Yxd5LOJbD4Wyd0mSJIUyCCS2UneBH1tOC2uIYPHJh7jvisLcB+1IJyQCZLGSpkAQSQZ01rQaEakTrCytxGa4aY0n1st7pXLOO8ZxjcZuYXD3ymcLaUEnKga0rs4XbMPEZ3rYMFhcTwuxiL2JxZxNtElFaZzcvExJAJIG53mh1CAL3MQOqluIzE2MCZPRbbicItwDNOmoKsVI+akGtR7X3bJe1YzWk7tXYu63XKEZCqRadW8fxEkme7GkkVR8CwuK4jaOJvcTawWLd2ltsoEGJKhhpIgDeBMmas+wfbC65xGHxbB3wwZu8H3lQlWmNDBiDzBqwo9mS4XI1VDWFSGkQDpz+y2TgWCzJaxGtsvat/ZLlyJ4B4RCyQJ01iq7H9rDZ4pZwS2ly3VzM8wZOeNtD8HPr5a6t2ebHcYuXL3vb4ayjQq250MTlgETAIkmZn6Q7IxC8dw6Ypg9y3CBwIzrkdlYjr4oPpz3LBREuzESAbcEs1zlaWggEi/H7LoV7jl8Y9MMMKxsMmY39YBgnpG4AiZ1monGO1i2uIWMGbAfvQD3hI8OYsBAjXVddRvVPjeNXhx+1ZF1hZKwbc+EzaZpI2nMAZ30rXe1PCb3/ABm1b96YvcKslzLraDO8KADqFg9N6hlFpIzftndFSu4A5f3Rsuq4rvA0h0VdgDzJjT10P1rHluLChrakjbaepAj9++tVXGMM1rDYdbl03WS4ua4wgto2pipGNxCtjbAVgYDTBmJBrhVcV2b3M4Fo11zFdmnQztDuTj0hWWGxOU5LlxC/IAifodaYgzdVCiMpUkkkZtOinUjzrXLlgLbuMBbvWcxLTKXAZ6/xPzqw7wNi8OwBANqQDvqG3pLca4wCIu3wJjWII6HwTjhmi4vY+IHiO9ZsXxK4jRbW13cwGLqJIGoiRrOkfwMV7F4kQ7WbaxGpZOe/iLaD5feiDEmDw/Ao2HxLsoLBrkE8oUER01NeWIK4PvT9lrM7SNp/jrQPxJ+WSwXAIueOW/jKqcE0ugONjfThNvkrfAYq47QyIgdWOZGXMYKgHQncE9Yy761jwd896PExBZ0E3ATKhtWXLoNOvMdaiqlsY5RZKjwNOWIDQeQ06aVnw16LozOzEF5ItgZozwpMyRCkgf3R5UHEGq8EwIdFiIMRxvvspFEU2kTMib678F9s4rE5wGGHUkAOeYJbQRmk+HafXyrFd4lissBsPJXQg/eJIBgvttv5n+7WW7hMOzl3tszFg2pkA5ANIaIIHzPWNMVrhuHYkGy5DKoILMQMxIMy09NTrBHKuz2jFy8j/R/hTeJY5UKnIjeBnLGNlA+E8ySRXy1xK53V0uqC5bXNpMarmAIOsjnUfFI4dLa4QPbScssDMRBk/D6Hf5Vnw9l8l7PZChzOQEGZEMSU1M1yDUqPrOa0mLgWIAtxiNdL+S6QY1tMFwE9Qd+v0WW3xRVBHdlSCBHgHxLmneP1oOOKQWCPlCC4T4dAwJAiZJ0jSsZysZNh50M+Ia5Y0jyMRtvNAFVSFsHKRkMzqo8jsIY/j0p0V5/UI9Rt4pc0o0WbA3A9y5NsKVy8hOonUgmaoOM+0/DYa+9h0us1vQlVWJiYEsDzq81torWLRY3GXNLGQvJjm3gRpWucU4AuKbvL3DlZ4GZszIWOg1KNMAA7zyFdDCtgfnX13524LFiXH/ht1B/lc34hibvFuIeEENdYKo3yIOZ8gJY+pru+Bwa2bSWkEJbUIo8lECte4Rw33QkWMAluWylg8nKNiWILGenLerjA4u6SxvWxbUIraGddcwnyEcutaK9TOAG2AWfDUuzJLruOuq9YSe9uTmO0Egee0D861/ivZQrmdbii3qfFPh8tAZq6tYxVuM2c5Wnw5TuBP9UGdDz1qT75bueA65tCpU8xMHTpXOe0PbG+y3jW61bgdyzZcu9+SQVhVfn1JGtYuEizZvB2vAqsxCPJkRrppvVn2iwNq2Laqip3jAFo+EaSfx/OrEdmMPljJ88xn13/ANq5DfbC8025Pdj92/eugWYUNDjmv02UjhuMtXcxtGdp+Ifg1UFrgq2sUC10QGzAAMW1MgGBA+tZuCYnu7OICZJtZocjRomC2XUjT6Gsi4tmIuZo0TOFcAGTAyqykt0mRPKtTKxfh2VXRM3jTed+XFJfSaKzqd1c4pwSLbKGVwQZI29OdUGJ7HENms3I6BpkejCrrFmLtrfn92fxG1fMExF24NYJkaQBr+Zma2vylwBCzNEglUQ7I3nP2t4H5sx/zRWxcO4clhMiDzJO5PU1KpV202tuFWVRdoOz7YhldGAIGUgztMyI9atsDhe6tqkzlAE9az0qwYAZUKq47wP3gLDZXWYPIg8j9Ko07F3SfE6AeUn8IFbjSqOpNcZKmVS/8sD+2u/91fKu6VPZt4Ilck7NcRHBcZiLOKVltXYyXACQQhbKwjcFW1iYIiK2DAduLuNx9u3g0JwiT3rsm+h5n4eUDc66QK3i7ZVxDKGHQgH86+27QUQoAHQCPyra6s13vFt/LrCxsoOYMod7s9/SVzHuz/zPseu3L3SJ9J0mt67WcJOKwd6yvxOvh5eJSGAJ5AkAVZ90M2aBmiJjWOk9K91R9XMWkbAeSYyiGhwO5J8Vxzsxf4ZatG1xGwExNtmBLo5LAmR8OxExr0BraOxYs4kYr3fBDD4Z07tbuua5IIO/Ib6Hp8tu4kEADOiNBjxAGPSQa+e/nvDbVBCkKSXAOoB0WNRr+FWqYgOnWTzt4KlPDlkCRA5X7yuZ9ie068KN7CY1WtnPnDBSdYCnTcqQoII0OtY7XFGxPHcPeNtraPBtBhBZAjgOR5kMfSPWunYmznvKCAQADqqnrsSJn0qNZx6L3112L925XVBKSQMqnmJqPa2kuOW5kG/yUeyODWtzWFxb5rTMep/5ls6fdn5dw+vpWHt/iRh+MYXEXARaCoZA/qu+aOpAYGPMVvqccsm4uhlvCtwpAM8gx8/lVZisV3+J7pjcW2IgBAdZ+JgwPh8zptUe1tBBibQh2GJBE6mVNwXaPDYzDtdUF7QbIcyESRH9bSNRrsPKK+pfsoykWQqqjXA0CV1g7bz1EzpX3EcZsAFAHyIYLW1OVSD1WvOLbDW1tlpKuHAIJIYN4jMHWSR8zXMxDS5+anl79demi6VJwayHz3aL7cfDNNw2QWBg6LoYzSTOXbz/ABr2eJ28+cqNMoRoAMOubUsQB/ArA2Nw+VWfvRLlfFmBBygGddojb99eEx2HEoFuqwyjJD5mAXKIHMZevrSctQG2UfXgm9pTOsq4S1bW2YUKjSzCN8w1kVWY+4rIi2mTIu6OhysDtrlMQefnUrDcUsdxnBi0nhII2iBljnuKx2uJ2XdEa26E6pnTKDGulOq087cogW9XG3zSmVMrpMqLw/CsbhvAIMiEJbQGJMnUkDX94r1ZDeEr8TOpZu6ylS6tm3G+g9J1JmvvDOKk4m7bhskgKMkZYGubTSfOvtrGg4cucQwCu0uVAPOFAG+pBpVPDNgX4k9fH1tCu7EEkmEvYm8pcLOnemck5iioV+pJr02MvCQZjOAWyxANsN0IjNpMHpvULCYm45W37xcRjqM9vKWGuizoY32kxBmicQZHg4i44tNDItrcKBJJ10zZtdNCOayWmhuKp8/BKFf/AKfJSeIksLBupccFTnW2rjWBBOxHPQ66+VfbV1bds90ty1LAHvAZOh27ya98Qx1m4ltzeuIrTHd5hO0zAOo/fXjhl1Ml1nuObKsCLl1iuka6mIAP6Vkj/ILGkEne06eI9cVrn8nMZjy18Cs13CYli0XwFYaQACsjeYP0+c6a+XwWKOnfqB4pgakEaa5QZH6VlxDszgoXKQAptlYzBiGzT5QNejc6j3RiIeM+aLk7Zd/Bk84/Wa6/aEbLm5Ad1O4VZuqpF580EBTpJAAknzLT8gvOah/9YGMZCMzxmjQaZQApB6iSZ11FebyXkztmfKGeJI+HupB//ZSyt5gINwKe7kkiZ8WciPuxl/So7W+iMlolO/xpEhLYIgRsCeZ+KSOY2+e9TbrXwDCo3kfy310qNcS8GIGc6nWRlyZDH+LNHnvyrzZs3wVJZzramSI1H2n8cuVUqHPa46KzBl59VnC3W/o7UdY5Hpr9f1r0Ld4SQluYGw58+fnUbDJeBtSG+FQRoAN5Omh5SCJ6GvFtb+XUvPgzgRPxeLIZ6dNOmtKyc3JmfkFKxnD/AHmzFzwsCSCOUEgSJ6biaqh2cxEZfePB+023p+k1KbgRvW8rsyRcdhMGQTpIHOKjP2JEaXdfNf8AeuZisO978wol1tc2UnqF0MPWa1sGpHLLMKa3DVw2FuqpYkqZYaEkiBGhj9OdQ7d1otElVhVy5jazbxlM67zMdABrXjhFlVw2IU5sy5g6zp4Qdo5Hn6V6sKmVCJ+FCWVRAiPhzsW2hgddtJmtAcHYNhYMt9AdNfXVZyCMS7MZtqrfFwb1sSJEmM0H6Trt+dZcFbIa4SIBMjfXfr/G9esVfKsgBADGDIJ6aCNj61i4Yfj3jNpLZtK32L+n2Wa4b1U6lKU5USlKUISlKUISlKUISlKUISlKUIUHi4OQQTvyIHI669P3VDu3guIIItMSyxIOddFEaIR56nnU3ilpmUKqgydZAMDrqw/D8Kr8TdX3jLqDnX78Embf3Y2+E765G85U/VSp7fzgbfD19f4+flVFcw7dxjBlaTdkaHXxgyOule+0fELtq/8AYq0qttv5MkPmuFWGYKxJCDYZcsySZgV3EuIYq4L1vxn7RShW2wChcXbUA+FWByEkiWDBWYMBpV24YnU6z5pdSuBtorri1g91hQFOly3MDbTn0rNYtH366YIBtDWNPu8/kfpVJxLjOLRXRTcLob+RhZ/lO7FsoCQpEnORCqM2U+JYM5BxTGXLsAsiNf7ofZTCe6Le7wFh/ayknTUjU1f2c6z6Cr2w0gqRgcQbFh7D2nNzxAQpIfNsQRyoOHunuSspJVmLc8skNB/jlUbA8cxjmyWXIWTDkobbAP3ig3D8BIZTOmYZYGbQ197O4y/dxVprxuT7tc7xTaZFt3DctTbBIhogxuYkyQaj2YgXOiO2BMQrftDZLPh4UmLomBMbb0Syffy2Ux3W8abjnWftBhw1hz3ZuMil1UFtSAY+AyfQb1Wdjbsi5C+EZfGFuoGYFwQFusToAraH+kjdajspBcrF8ODVhsi4mHvlbZJ747rOmniAO8V9uAtesOpvXFD6s6kAExoBAgaGTHTWr68z5zldQBAg7zoY9SD+I064rbXYBa4gECYg8xOsR5fPnvWfKNJTbqDhr3dYy9mVvtMgUhSQdI3HL91V9nAXDhNEJKXi5WNWA0MDn/5q9DXBAN1JjTziB9N/nHpUnD55OZgRyjUgxzgCasGg26+aLhU+Kv8AvV2x3aOBbfOzMpWIg5deelZuDWSHxUqRLmJG++3Xf8ahdlcJeLLfe/3ivbIjPcOngyyjABWJDuSRINzLstTOAYzwXcxclXJIZiSFIEEFo8MCR9edONKDMpTakxZQOHXGSxYts5sqxuFmiDIOiy2izJPyr5xS4Lli4j3syrcGS4UDj4STmEgMFXMZkbSNQKuMZjAzWV8IS5LEuAZyx4Rykz+FVfFGL2LtvKty2l1JKWRcyr8UraghnUwNAY3gxFYKNsSBm3jy0iYjfTVbKl8ObbfXp3ar1wR/sbZlw7XT3gaLcMYMZEZlGkczuZ1NXGAIz3Y2mdQRzYc+Uj86qeFo3dWyUIHesQe77tmDPOd7emVmMk6AneBMVb4B5e6DEhtYgdR1PICtdX4o6n5LPS+Ge5eb2MJR4ERoDodJjb9IrI+PW0iG6wXNAk9Yn9KiIoFu6NvFrBMmT11g17v5XsCMrMFlA4nxAQNJBmdNIopOkAuKmoIJyrBfxaEmMUFE7DWNV8+pUD186+HFgkC3iVZmcrA11+U7H61g+0t5v+jR9QZUZc0sCTBBghhm3M6c69l2QyuBEqWIII35kQpif19aucMw6T4/yliu/wBBTRi395ZNcgt5h4NJkc+fp69KyYfHHuy7akcgpXkNIJJqBgwPfnPhDd2CRs2uXccwP61ZsOg7q4QNSY0PIRG/r+horEtFuCmlc34rJxPv3RDhyFJ1MxMRpuKrDhsefvj6r+6pXFcdctWrSWz9pcIUEwf9uY1qtRMYbjW+98agNE7g9NK4OKqNNWPzCbTlMCYmOq6+HaQyfci+ovqrngHCGsKxcgu5kxrt5nc617v4Qm9mNlHAy5WJAKx8tddag8Bxnd23e/fg58hDtGVhyljufKptprrSO81IBXSREbmBpJBgVvw7GOw7IBA20PjMhZKz3NrOkye9ZscfHbE/emPQj6+n7oP3h9nKX0gFtNIrBYW4wJW6CBpqOg8x85/OpeGtOCS7ZpAA+U67eY+nyrWwSc3FZ3G0KRSlKcqJSlKEJSlKEJSlKEJSlKEJSlKEKDjbkXbepA1neOgmKw37C2ouXMQ8AxJFvX+7ok6+VZsav2tskGBmPkNOdU3EsUEw/gZFJuSp1YGFk+Rnoeo6UmmM1Qjn9ArVDDAVMZXW7caXAa4AWChiE7sHw+E6ZtNj9ZNfRjrwGqtmK248B/tCGJ00OSCQdpqZxEKMru4UCRtOrRqPMRWJ7TAx3rlmHh3AmN5Gm+sUpzy1xH1G/qyuGSAVHbE3wCRmJIu6ZPhy3AFI0kkqSYO8VK4TOa6SWILCCy5SRkXWIH5Vk9wb+2b+Dvv8v96x4jD3wU7u54VVswIHiYlcup1AAzU2mHF1xCo6ALXWQ8OOpFxhqx3MeLyn1+tQUdTveciBHxT6+U+XSvD4jFyFmz3mUNlBieuhJOWdNOm/KsmfEsblvKinK2RwNJkZDqTruSI00pxpcwldpyKj8a4rbs4Z82IKd7mVbjZhlY2y4EjUaDSNdRGtYOx2Llbrd7auBQoFuzfOIywXMliAczAhYjXuwZkmJ99cSRlNu06lNQdiTygnUDn6adK+Wzi5Iy29XU6QMqgLmHPczB3g8tAGgQzLulmc+ZZblxCxLWWJJGokz4Rr8pP41jz2pH2L5o25xMdfP8B0FZLL4olc4tgSMwXeJHVo2J+nyqXcF3McuWJETvEaj6/r5VgfhuYPcFsbWnY+JUexgbbggIyQQAZM6QZ108qkWQls92oIJ12MHfnt/wCa8hr/AETbz3+u2kfPyrEyt3y7BsozamNJmB+XzqzKbWQQL9FVzy5a72SwD28SS+HS2TbJJTDLbCz3fh7wDxHOHGWdQitsRVtwZSti6SgHiaDlAzLAMyAucSTrz11qo7J4JLV9la5bDEOAjI9u5dzC2GdhcjNPd5iVzAlyZ67NgOEi1bdAdGJOgCxKheXPTf8AKt1U6rJRFgo1yD3NkqjBsxOYckOoUf1teukHeq3i1vNaaxkswt9BlOYW3DahXCg/jpMb7GdxkKltbZtd7Cs+piAkSQRrOvKoWLw6nDXLb2VVVdfCto4mZE5isGf2uUVyaTv8uPvw00jnrOy6NRv+NP2466zy0Uvs9wm5bXJcSyttWL2xadyFkk5ArKAFA6HroNqtcPhirMZENrtHM/vqu7I2MmHjuwgzvA7oWZGbRu7Hwkjrqd6uq6NRoL5WSmYZCrr+FKpcOac3TTn+JgxFLy/yPxDb66b/AJ/I1MxNjOpXkajXsIxNuMuVI6zoRO3oD8qzVGQ2Gj1Kc10ukqViL2RS0THLrUQ4ks1vXLmEwIPyM8vTWpGOnu2AEyI2nfTYVHSy2a14dFUgxpGm0NrFWqzty+ahmqiW3nGuJIItwBoQfh8XxaemXqalNhylhwxB5/gN4idan5RMxrX2mvGcRyhLZ7plUXFMC7WbL2hL2iGA67bfMCsGNvXUe3iRZMlCjpqY1kbaj/apPam7cVEKMyrm8TLuOm3L/arW3jEYSrqR5EVyHUWvrPYHFpGU7ajQgeR2XRFRzabXEAi/HTgfmtYTvRZvXCrK964uUBGaCDMlQJjlrofnVza/lLf9YWwCJ1mDprr9TOo86s1YHYzX2t9OgGUm0wZgzPHdZH1M1QvI1tHBVeEb7G6Z/rb8vCOm45/OpPCyO7EEHfYyBGkCvWBsFVMzJJOsHp05VJqaVMiCeCHuBkBKUpWhKSlKUISlKUISlKUISlKUISlKUISqPH4O6bBVA2bNMSJiORmN+Z157irylAsZUESIUPiROTSZkbCf4FfLik3UOWQBufPpHPTnUq7ZVtGUMN9QD+de6SaZc6Ty8k0OAEdUpSlOS1Vm1mxYYT4UgmJEmdJAhWAjczB21qZiMGHIJJBAI0jY+oomAtq5uC2ouNu8DMdAN99gPpUipdBVWiFDPCk8x6HfbfrtPzJrNhsKLYIE6mdfQD9KzUqsBWSoHFOE99B7x0IVllTBhipOvI+AfjU+lWBhQQDYqm/5c3i/dAJc/FsXk8o0k7elWS4QZlaSWC5ZMa+e2+vKs9KCSdVAaG6KqXsvhwP5IFsyPnYszkowdSbjEuYYbT5Va0pQSTqpDQNFgxGCRypYSVmNSNxBGm4PSqninZ6bBt2VV5dWZbztldV+4xAYkRsIjQTOxvaUsMYH54E8VYucW5JsqXszgL1hGt3EsomYsgtXHYKGJOQB0XKoG0HroBpV1SlMcZMqjW5RCUpSoVkpSlCErzcuBQWYwAJJ6AV6qFxr+b3f2G/Kl1XZGF3AFWY3M4BYcfw+3i0UhzlEkFefLnVeOxls/wBI3+X91SOCfzH/AA3PzavvZL+bD9pvzrkinQxL2GpTBLmzPSPuuhnq0WuDHWaY+f2UrhPBlw4YKzHNEzHL0qwpSutTptpNDGCAFge9z3ZnGSlKUpiolKUoQlKUoQlKUoQlKUoQlKUoQlKUoQlKUoQlKUoQlKUoQlKUoQlKUoQlKUoQlKUoQlKUoQlKUoQlKUoQlKUoQlKUoQlYMdh+8tukxmUiekilKq9oc0gqQYMhc8a6yyoZoEiJIH0ryl9gIDMB5EilK+ZOc4OsdF7UAELb+ySt3RZnLZjoDrEevWr2lK+hfh4jDU+gXksWfzndUpSlbVmSlKUISlKUISlKUISlKUIX/9k="/>
          <p:cNvSpPr>
            <a:spLocks noChangeAspect="1" noChangeArrowheads="1"/>
          </p:cNvSpPr>
          <p:nvPr/>
        </p:nvSpPr>
        <p:spPr bwMode="auto">
          <a:xfrm>
            <a:off x="155575" y="-1485900"/>
            <a:ext cx="6991350" cy="31051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4" name="AutoShape 8" descr="data:image/jpeg;base64,/9j/4AAQSkZJRgABAQAAAQABAAD/2wCEAAkGBhQRERUTEhIWFRMVGBoXGRgYGBkaHhgeGBkbGyAYGxsXHiYeGxokGxoeIi8gIycrLCw4GB4xNzAqNSYrLCkBCQoKDgwOGg8PGiwkHyUyLS8qLi81KiwsKSwsNC0tLTAsLCwyKiosLTU0KiwtLC8sLSwsLCwuLCosNC8sLCwsLP/AABEIAJUBUQMBIgACEQEDEQH/xAAbAAEAAgMBAQAAAAAAAAAAAAAABAUDBgcCAf/EAEcQAAIBAgQDBQUFAwoFBAMAAAECEQADBBIhMQVBUQYTImFxBxQygZEjQqGxwXLR8DM0Q1JTYoKisuEVFiSS8TVzwtIlk7P/xAAbAQACAwEBAQAAAAAAAAAAAAAAAwECBAUGB//EADcRAAEDAgQDBQYGAQUAAAAAAAEAAhEDIQQSMUFRYXETgZGh8BQiM7HB0QUjMlLh8SQ0QkNicv/aAAwDAQACEQMRAD8A7jSlKEJSlKELBfxOVlETm5yBG3Xes9QcbbJuW9JXWdJ6b6afXrU6lsJLnSruAACV4v3cqlomBNY8XiSgBClvSsXvedXGRhC8x1G3ry+Rq5OyovN/HnuTcTKSNxm0iddTGsdYrPhcTmRGaAzKDG246EmqviBy4Q6SWYAyCd3AzEKDmiOehjXSa9IcosZVnwABSYOw/Tkehqr3ZKYchgzPjkrmseIw63FKuJU7isVziNpTla4oImQSNIAOvTQivicUtFsouoW0EZhuSRHrKnTyq5bIghQHQbFa5e4faXvVaxc7zM2TKGIj7sHaOs+dbThlIRQRBAEgctNqp1u3rLXAO6Kl2cZrkET10qdxCGsyY+6eoEkagxtrvFcrCsZSzOaIPCI477roV3OflBPnPDbZTqh2uI5rzWu7cFROY5cpHh2hp1nmB8LdKr8Uha/YUOygAE5XIBK6wVGhBG8+W0GfuFQjH3SQNbehAI08GhOcg+sD8K67RaeS5hcZgcVd0rCuMUqXnwjnBqNxG+Tam2VA5sWK5YOkQpkzpB9KWXBNg6qVib2RS0THKY3Mc6923kA9RNVFpW7i4HIZ8wDEEtr4eTABfIDTY1a4f4F9B+VAMqFkpSlWQlKUoQlKUoQlKUoQlKUoQlKUoQlKUoQlKUoQlKUoQlKUoQlKUoQlKUoQlKUoQlKUoQqzGcPYuX94ZFlTlmAIiRuND+p30ipv8PW14LmMYRbUCc2i/DPxHfKAZ0+etXnFj4NJmRtWC5ZV78MFeVggqpgbwSdYnWPOoFYhxaeSq6kMuYKtyW80++kQwA3GUmdN41npG01lw620ZWuYg3RkZcrBjIZlMkEnQQOU67xFS8VhrS3BmtoEClyTbWBAPizcoAFU3Z/tRw/G3ms2rIDhTGe0oDrOuXfTWYMHyprXdoHEA210SnAMIBIk6aq3u4uzfttYtXArNosCPuh5WRB8JnTz6GM9m/bAUFyWtjISM4kwNxJmdNya1nCcaNlHY2rBui7iQseEhLBKx4LegACrmMACJJJis+D7Uk4h1a3Nt8rqSAAoOGW4bSkDx3WMmDyDGdhUVKTzZsRz9BTTrM1dryVziLeFYszjUwWPjExoPlPKsuGwFhz4U/k2HUagltucMx35k1VYHtWps3L160Etpat3pU5pFwHwgMFJIgANEGd9DWHh/a+3j8NfOHV0dIzKQA0MfiGUmZAb6GkvFem1z3XDeH9prHUXuDBqVnxXCGl2NgXCWuCZEsH1VtdisR86ucUpFgAkAwoJEaGRMaj5VVY29hjhwqMJUTbCk5gx2gbzNWOKvDu1S4Ydgs+Gdd9R5kEaa1yqIpsz5SLgaERfnA8+vFdCoXHLmnU7H7lRLtn/AKqwVBPg1ItgjQMBLfd30+e/L5hSBjL2uY5N8y6Rl8OUQRE7nXbyr33iG5bfvFJRYP2Zk6HY/dGsxrty1qV75ZDFwPGRE5TJEA9OYA9co6CuqMRTy/qGnFc/sXzpusCT3BOs5p5HpMa6fXSpGLI938UnRP7pmRBnZYaD5RWEKvctlJIzTJkbkHlrAnnNZMa7LZCqpYkAeFQwA0nRvKYn50hplxI4Jxs2DxWDClsrgqXfOA5zg8lIIZQsQI0gfrUn3u4oAFnloAenKoNrBXSgFl2tgFgQ6ou+XZbYjkROhBaZ0g+wbmFD3cRfHcKCzTJjRYjSdwdB12k00UnOEh0crfZK7QN1b3qfbxFyQDb0JMmdojWPOfwqXVDwbjOGx+drF1mynxDVSsqQDBExuQdpB86z8Ut2rFpr124ypbEk7xoVgCJk5oA84q4Y9pymSeaM7XDMIhWly6FBJOgEn0ryMUsA5gJE6mNK1rs32mw+Mt3jYa4HVQGW4AGA8UMCpMyZ59NqmcT4phsLYS9iTlnwDQsx38IA1mCZ6VLm1A7KBfgqtqMLc024q7S6G2IPoZrFiL7qRlTMNJMx1/d+NUeJxtq5gjewzg23K+KG0AIWPDDoQRuNRrsdR54g4BUlzAtAhLjOh56q3N+WsnbU1nxL3UqWZ1jPrUH5Sn0WipUyjSPXqVeYXFMxIZMsCd+p0HrpP061KrXbl9Wde/Z0tmypTMxXXnJES4/gVjwqvcbDrdL627kiSCwB0mDO0VlbjY92J/sC9ra24hPOH30/om3HS/BbNStVwJIXDXM7lmulDLMZUFhEExyr5ausWlnC3u9g+Ny0ZvhFsCCsfKoH4iIEt158gfG/8qfZLmD6uPCy2ulatir2l4s7jEBz3ahmmJGXKo0II30rJiLRdsUWZpRVKgMwAbJMwD1FScfwb5/+jfgfd0Uey8T5dNOIvqtlpWr3r7Myd6wCmypUs7ICxGplRq3lVrgrNxrSHvTOXfKdd9dYMxGvl506hixWcWgevXVLqUDTaHEqzpUH3K5H8sZ/ZHWpVq+GkqZgxWwFZ1kpSlShKUpQhKUpQhKUpQhKUpQhKUpQhQuKpKfPz/GKru0XaD3VrQPdorzmuXJAEMihRH3octqdkaJ5TONXoVVOUBidWJgQP7utUPabGnNhh3sKyXSYxJwysVNuDnHiYgE+HYyTyqKLQaxngq1nRTsVcYUm+Ee5aKi5ZXOpnw51JKmY2kjXX01rX+xfZ7h1rEO+ExHfXVBGUurZFJ1IgCembX8ascXxRu5a0Iy+6lpzPcJJtsRFwiHGnxbnU1zb2Un/APIp+w/+mtdGiQyoQY3WStWHaUwRO0rszcKsk5jZtli2cnIs5ojNMfFGk71VX+0nD7LZGvWFZSNBl0KiB8OxAEeVa57W+0r2baYa0xU3QWcgwcg0y6f1jM+Skc61nsb7PUxVj3jE3TZskkJBUFoMFiWkATpEawfnZlEFmeoYGyrUxBFTs6bZO63Xtk2HbhWIfDd0UfKS1rLDHvFkkrufXWta9jhacXkALRZ3/auT+FVfa/sm/Dkz2LzXMLiAEbbl4lDRo20hgBsRz1uPYp8eK/ZtfncpzmAYd2UyD47LO15OKZmbBHhut/TDupLdzbzSTmhQYk7kHp/BqPi+2WBRsr4m1mGhg5o8vDMVovtZ7VubvudtiqKAbsH4iwkIf7oUgxzzeVTOzfsltNYR8U1zvHUNlUhQk6gbGWjfl+dY6WDp0qeZ5N9rLbUxdSpULKYFtSt94dxTD4gE2Llu4BvlIMeoGo+dSmw6kglRI28q4b2j4Nd4PjFNm60EZ7b8yJgowGh8xsQRXWsPxcYrhxvrpnsMSB91gpBE+TA1ath2tAc24KKOJLyWuEOCkYDjOFxRdLN5LhWCwRtdDodNxI3FQuJdpMEimw2KtKwgQWzRlIMMBy0gg1xTs4t9rwtYZsty8DakGPC0FtdwIWSRrANb9jfY2q2GNu+7XlUkAhQjECYgaidpk01+Eo03e8dfFIp4ytVZLG6eC3zgQtm3ms3FuIx+JIIJAAJJB1YkST51Qe1LiFtcBdtG4gutkKpmGZgLiyQu5Gh+laB7LeMPaxyWwT3d+VZeUhSytHUER6E1tPtT7JWzbuY4O4uAIpXTKfEFnaRoevKhtBtKsGk22QcQa2Hc5ovcFU3sk4rZsXMQb123aDKkZ2CzBbbMdd/xrp/GsLZv4a4t5h3DLLNmAAA8QcNtpAM+Vcb7B9kU4g91blx0FsKfDGuYnqD0rf8Atlhks8FuWrJbJbW0gLSCR3ibyBuD0q+Ja01gAbkhUwr3DDkuFgD3rN2J7P4K3bvHB3zeLwrvmErEkLChYGs+da37XMXbNuxZS6jvbZgyhgSvhEZhJI+dRvY/iRbfFMZyi2hMAk6M3IVB9oXZmzh8mIsu5GIuXGho01mRpMEnnrVm0wMT7xuqPqF2F90ADfldXvYLG224d7v39pLzXSVVrmRt1IiDmEnoK3m9xnDYbu7N28iOQAqs2vQHxaxOkmuZdiOwdjF4cYi9cuAC4VKpEGI5wSN+VffbBworiUv7peTL6MnL5qR9Gqr2U6lYsnj4q7KtSlQFQt4eC67ft5lIBgkaHp51VcUxgwyZ72KW2pIUFgN94HOSB+dYuw3GPesDZuEy4XI/XMnhJPrE/Oude1zjHe4tbC6iyuoH9d4O3M5cv1NZqeHz1Mh71qrYgMpdoN9O9ddw2IV7aujB1IzBhBBEbiK1vg3aS5dxAVguV5gAfDoSNee1MIW4bgcPZyZmywxkwGbxN/mYx6Vr+AxZs3FuASV5H0I/WsFd4a8BpsFqZJbJ1XSHMCelahwLjl18Qod5V5kaQNCdOm1X3CeKHEWmZkyxI8jpuK07gmJW3eR2MKsk/wDaarUfdpBsrBbc9/FTAtJEnUxoNddH15RtOshYE4jisYdO6SQJ3gEydJzE7ROnnPKqzEds7hPgtqF/vST+BAqz4H2kF85GXK+4jZvTofKntrsJgJZYeJWbCX8Tn+0RBbJmdPCMi6aMfv5uv61I4V8LSCPGd/QajyqVfuqqlmICgSSelarc7VwcuHsqBykb/wCFYoqVACCVLWwttpWp2u2FxWi7aHyBU/Rpq+biqmwb1sZwBMDfTkekVDajXaK0Kv7T8bezlS3ozCSYmBtpOn/iqnCvjnUXEZyp2Mrr8j+6q/i3FDiHDlQsDLA15k/rVxwHtEw7uz3cgaSDr6xWbOHvuTGylSOO8bvWRbUZQ5UM5iddoHlM1dcLxZu2UciCw19dq0fjPFTiHDFcuUZYmeZOvnVr2e7QMDbsd3I2kEyJMzHSrMq++b2RC22lKVrVUpSlCEpSlCFW8YukZArCQZy58hMefMeXOfKqXjecpYM3GtZbmY2TaL5hly+K/EoFDyRuQpOk1Z8Wwx7xWENOgU2w50HKSNPU/nVZxt/FhmtsO9KXEANjOmR2tqxKG4mQ58ijxfeIIIkgo/ES6v6F4xhuBYu5e8OCIfKywGFts2VRsCemhjyrn3sq/wDUbf7D/wCmt/t2FNu3bsksvuOVJJDOO7IUss5enINJ6A1onsnw7HiAIUwiPm0+GREHoZ5etdGl8N/T7rm1QTVp9fspHtitkY6233TYUA+Ye5I/EfWt27PYlf8Ag9jLJm2E8O4YGDryOYb8jXz2j9kWxthWtCb9mSo2zqYzJrpOgInpHOub9ne22J4ZmtFJSZNq6CpU9RzWeYIj8alo7aiA3UbIcewruc7R26332jMF4QAdCTaCgkTIIJGmhOUHbzql9inx4r9m1+dyqrjVzH8VtPiblvJh7CllUAgNtJWdXMbtsADG5q39ilozing5SLSg8iR3hInqAR9RUluTDuBN/wClUPz4prgLRbmtT9oQI4liZ/rA/IopH4VudvslxggEcQWCAR9rc/8ApUj2m9h3xBGJw65rgGV0G7AbMvVhtHMRG0Gi4D7UbuDtjD4iwXNsZVJJRwBsrAjWNp02571YOdUpN7OCRqFXI2lWd2pIB0IUniPs24hfKnE4y04SYLO5ygxMSg6DnyrdcHwhcHw44cOGK2bhnbMWDMSBO0mubcU45jeNOLVq0RZkeBZyD+9cuEQY6fQE10WzwZrGHXDKxdkw5QnbMcrgaE7TsOVZ8QXta0OI10Gy04YMLnOYD1O65h7L1niVnyFz/wDm1dqHEUYlVzE+ITkbLImfFEcutca9leHY8SSFP2auX0+HwldehzGIrqWEvjvyomSz+HvGMTnklNhqP861n/FKxZWYAReBv5J34XTDqDiQbSuPez//ANSw37Z/0NXSe38/8NxM/wBokfEf6Vdp0+Q2/Cue9gsE44pZQqc1t2ziPhyqwM9NdPmK6n2q4G97A4m2qy7eNQCdSrBgNeZj8a04v/U03bBZsE0nC1G73WnexX+VxP7Fv83rYO3AH/CcRAgFkjWf6S3XNey/au5w27cItglhlZHlSCDI8wRrp51uuI4vfx/BsUzYcWyGUrkUgOqujFgDvAB1G8UyvSd24qbSPol0KrThzS3gqm9lp0xuhb7EaAAnUtyJAP1qb7TmJweDJJJzPvryHMEg+oMHesPsmwrMMYwTMptqo6FvEQs6a7c9JG1W3tG4LducPsMttibLS6wCQrAjNCADcCYGk67GrPIGI7/ooY0nCW4H5rL7OSP+FkGNbzRJifhq87d8D96wDqBL2wLieqDUD1WR865f2W9oV3A2Ws27aOGYspadCQBEDcafnXZez2PuX8Nbu3rfdXHWWTXTXeDqARrB61lrUX0qxrcdFrw9VlagKPK65r7JO0K2feLVwwgQ3wemQQ/+XKf8Jqp7GYNuIcUF24JAdsQ/lBlV/wC4qI6A9Kr+2HCTgsbetpKo0skaeC5Ph05DVf8ADXRfZFwXusK19h4r7afsJIH1OY/MVtqlrGOqt/3QsFEOqPbRdo2ZW6+8Bi6wfCNyNDI5Vo3Zv+c2vU/6TW4YYfaXdp02855SQPlWndnWjE2p01P4qR+deeqn3mrvhbdfxbjEd3p3fdEnrmkwBrpoCY1mOUa6XwjCi7etodidfQCf0rb7tlvei+WV7uM0Rl30nNrJ8unnWr9m/wCc2vU/6TVsQAXNVGbrc7WV89oooVREDaDPKBFaTwjw4m3HJwPxitzwQBu3G100+vyk7VpvDv50n/uj/VSSScpPEpzhBWwds8SRbRB94kn/AAxp9SPpUHs1xCxZVjcaLjGPhYwo8wDzn8Knds8MTbRx9wkH0aNfqB9ai9lsNYuqyuim4DOu5B/cf0q7p7WypsvfaDi2Hv2iFabggr4WHPUSR0/SvnYq8ZuL92A3odR+P6VaYvhmFtKWe2gA/HyHU157O4+3cDi1a7sKRO2szG3PSrZT2gJIlRsqTtkPt1/YH+pq2PgA/wCmtfs1rvbP+XX/ANsf6mrYuAfza1+zRT+K5B0WvdtP5ZP2P/kav+zg/wCmt+h/M1Q9tB9qn7H6mrzs5cHu1vUaAj/MaGfFKNlaUpStKhKVzCxxHF8Yxd5LOJbD4Wyd0mSJIUyCCS2UneBH1tOC2uIYPHJh7jvisLcB+1IJyQCZLGSpkAQSQZ01rQaEakTrCytxGa4aY0n1st7pXLOO8ZxjcZuYXD3ymcLaUEnKga0rs4XbMPEZ3rYMFhcTwuxiL2JxZxNtElFaZzcvExJAJIG53mh1CAL3MQOqluIzE2MCZPRbbicItwDNOmoKsVI+akGtR7X3bJe1YzWk7tXYu63XKEZCqRadW8fxEkme7GkkVR8CwuK4jaOJvcTawWLd2ltsoEGJKhhpIgDeBMmas+wfbC65xGHxbB3wwZu8H3lQlWmNDBiDzBqwo9mS4XI1VDWFSGkQDpz+y2TgWCzJaxGtsvat/ZLlyJ4B4RCyQJ01iq7H9rDZ4pZwS2ly3VzM8wZOeNtD8HPr5a6t2ebHcYuXL3vb4ayjQq250MTlgETAIkmZn6Q7IxC8dw6Ypg9y3CBwIzrkdlYjr4oPpz3LBREuzESAbcEs1zlaWggEi/H7LoV7jl8Y9MMMKxsMmY39YBgnpG4AiZ1monGO1i2uIWMGbAfvQD3hI8OYsBAjXVddRvVPjeNXhx+1ZF1hZKwbc+EzaZpI2nMAZ30rXe1PCb3/ABm1b96YvcKslzLraDO8KADqFg9N6hlFpIzftndFSu4A5f3Rsuq4rvA0h0VdgDzJjT10P1rHluLChrakjbaepAj9++tVXGMM1rDYdbl03WS4ua4wgto2pipGNxCtjbAVgYDTBmJBrhVcV2b3M4Fo11zFdmnQztDuTj0hWWGxOU5LlxC/IAifodaYgzdVCiMpUkkkZtOinUjzrXLlgLbuMBbvWcxLTKXAZ6/xPzqw7wNi8OwBANqQDvqG3pLca4wCIu3wJjWII6HwTjhmi4vY+IHiO9ZsXxK4jRbW13cwGLqJIGoiRrOkfwMV7F4kQ7WbaxGpZOe/iLaD5feiDEmDw/Ao2HxLsoLBrkE8oUER01NeWIK4PvT9lrM7SNp/jrQPxJ+WSwXAIueOW/jKqcE0ugONjfThNvkrfAYq47QyIgdWOZGXMYKgHQncE9Yy761jwd896PExBZ0E3ATKhtWXLoNOvMdaiqlsY5RZKjwNOWIDQeQ06aVnw16LozOzEF5ItgZozwpMyRCkgf3R5UHEGq8EwIdFiIMRxvvspFEU2kTMib678F9s4rE5wGGHUkAOeYJbQRmk+HafXyrFd4lissBsPJXQg/eJIBgvttv5n+7WW7hMOzl3tszFg2pkA5ANIaIIHzPWNMVrhuHYkGy5DKoILMQMxIMy09NTrBHKuz2jFy8j/R/hTeJY5UKnIjeBnLGNlA+E8ySRXy1xK53V0uqC5bXNpMarmAIOsjnUfFI4dLa4QPbScssDMRBk/D6Hf5Vnw9l8l7PZChzOQEGZEMSU1M1yDUqPrOa0mLgWIAtxiNdL+S6QY1tMFwE9Qd+v0WW3xRVBHdlSCBHgHxLmneP1oOOKQWCPlCC4T4dAwJAiZJ0jSsZysZNh50M+Ia5Y0jyMRtvNAFVSFsHKRkMzqo8jsIY/j0p0V5/UI9Rt4pc0o0WbA3A9y5NsKVy8hOonUgmaoOM+0/DYa+9h0us1vQlVWJiYEsDzq81torWLRY3GXNLGQvJjm3gRpWucU4AuKbvL3DlZ4GZszIWOg1KNMAA7zyFdDCtgfnX13524LFiXH/ht1B/lc34hibvFuIeEENdYKo3yIOZ8gJY+pru+Bwa2bSWkEJbUIo8lECte4Rw33QkWMAluWylg8nKNiWILGenLerjA4u6SxvWxbUIraGddcwnyEcutaK9TOAG2AWfDUuzJLruOuq9YSe9uTmO0Egee0D861/ivZQrmdbii3qfFPh8tAZq6tYxVuM2c5Wnw5TuBP9UGdDz1qT75bueA65tCpU8xMHTpXOe0PbG+y3jW61bgdyzZcu9+SQVhVfn1JGtYuEizZvB2vAqsxCPJkRrppvVn2iwNq2Laqip3jAFo+EaSfx/OrEdmMPljJ88xn13/ANq5DfbC8025Pdj92/eugWYUNDjmv02UjhuMtXcxtGdp+Ifg1UFrgq2sUC10QGzAAMW1MgGBA+tZuCYnu7OICZJtZocjRomC2XUjT6Gsi4tmIuZo0TOFcAGTAyqykt0mRPKtTKxfh2VXRM3jTed+XFJfSaKzqd1c4pwSLbKGVwQZI29OdUGJ7HENms3I6BpkejCrrFmLtrfn92fxG1fMExF24NYJkaQBr+Zma2vylwBCzNEglUQ7I3nP2t4H5sx/zRWxcO4clhMiDzJO5PU1KpV202tuFWVRdoOz7YhldGAIGUgztMyI9atsDhe6tqkzlAE9az0qwYAZUKq47wP3gLDZXWYPIg8j9Ko07F3SfE6AeUn8IFbjSqOpNcZKmVS/8sD+2u/91fKu6VPZt4Ilck7NcRHBcZiLOKVltXYyXACQQhbKwjcFW1iYIiK2DAduLuNx9u3g0JwiT3rsm+h5n4eUDc66QK3i7ZVxDKGHQgH86+27QUQoAHQCPyra6s13vFt/LrCxsoOYMod7s9/SVzHuz/zPseu3L3SJ9J0mt67WcJOKwd6yvxOvh5eJSGAJ5AkAVZ90M2aBmiJjWOk9K91R9XMWkbAeSYyiGhwO5J8Vxzsxf4ZatG1xGwExNtmBLo5LAmR8OxExr0BraOxYs4kYr3fBDD4Z07tbuua5IIO/Ib6Hp8tu4kEADOiNBjxAGPSQa+e/nvDbVBCkKSXAOoB0WNRr+FWqYgOnWTzt4KlPDlkCRA5X7yuZ9ie068KN7CY1WtnPnDBSdYCnTcqQoII0OtY7XFGxPHcPeNtraPBtBhBZAjgOR5kMfSPWunYmznvKCAQADqqnrsSJn0qNZx6L3112L925XVBKSQMqnmJqPa2kuOW5kG/yUeyODWtzWFxb5rTMep/5ls6fdn5dw+vpWHt/iRh+MYXEXARaCoZA/qu+aOpAYGPMVvqccsm4uhlvCtwpAM8gx8/lVZisV3+J7pjcW2IgBAdZ+JgwPh8zptUe1tBBibQh2GJBE6mVNwXaPDYzDtdUF7QbIcyESRH9bSNRrsPKK+pfsoykWQqqjXA0CV1g7bz1EzpX3EcZsAFAHyIYLW1OVSD1WvOLbDW1tlpKuHAIJIYN4jMHWSR8zXMxDS5+anl79demi6VJwayHz3aL7cfDNNw2QWBg6LoYzSTOXbz/ABr2eJ28+cqNMoRoAMOubUsQB/ArA2Nw+VWfvRLlfFmBBygGddojb99eEx2HEoFuqwyjJD5mAXKIHMZevrSctQG2UfXgm9pTOsq4S1bW2YUKjSzCN8w1kVWY+4rIi2mTIu6OhysDtrlMQefnUrDcUsdxnBi0nhII2iBljnuKx2uJ2XdEa26E6pnTKDGulOq087cogW9XG3zSmVMrpMqLw/CsbhvAIMiEJbQGJMnUkDX94r1ZDeEr8TOpZu6ylS6tm3G+g9J1JmvvDOKk4m7bhskgKMkZYGubTSfOvtrGg4cucQwCu0uVAPOFAG+pBpVPDNgX4k9fH1tCu7EEkmEvYm8pcLOnemck5iioV+pJr02MvCQZjOAWyxANsN0IjNpMHpvULCYm45W37xcRjqM9vKWGuizoY32kxBmicQZHg4i44tNDItrcKBJJ10zZtdNCOayWmhuKp8/BKFf/AKfJSeIksLBupccFTnW2rjWBBOxHPQ66+VfbV1bds90ty1LAHvAZOh27ya98Qx1m4ltzeuIrTHd5hO0zAOo/fXjhl1Ml1nuObKsCLl1iuka6mIAP6Vkj/ILGkEne06eI9cVrn8nMZjy18Cs13CYli0XwFYaQACsjeYP0+c6a+XwWKOnfqB4pgakEaa5QZH6VlxDszgoXKQAptlYzBiGzT5QNejc6j3RiIeM+aLk7Zd/Bk84/Wa6/aEbLm5Ad1O4VZuqpF580EBTpJAAknzLT8gvOah/9YGMZCMzxmjQaZQApB6iSZ11FebyXkztmfKGeJI+HupB//ZSyt5gINwKe7kkiZ8WciPuxl/So7W+iMlolO/xpEhLYIgRsCeZ+KSOY2+e9TbrXwDCo3kfy310qNcS8GIGc6nWRlyZDH+LNHnvyrzZs3wVJZzramSI1H2n8cuVUqHPa46KzBl59VnC3W/o7UdY5Hpr9f1r0Ld4SQluYGw58+fnUbDJeBtSG+FQRoAN5Omh5SCJ6GvFtb+XUvPgzgRPxeLIZ6dNOmtKyc3JmfkFKxnD/AHmzFzwsCSCOUEgSJ6biaqh2cxEZfePB+023p+k1KbgRvW8rsyRcdhMGQTpIHOKjP2JEaXdfNf8AeuZisO978wol1tc2UnqF0MPWa1sGpHLLMKa3DVw2FuqpYkqZYaEkiBGhj9OdQ7d1otElVhVy5jazbxlM67zMdABrXjhFlVw2IU5sy5g6zp4Qdo5Hn6V6sKmVCJ+FCWVRAiPhzsW2hgddtJmtAcHYNhYMt9AdNfXVZyCMS7MZtqrfFwb1sSJEmM0H6Trt+dZcFbIa4SIBMjfXfr/G9esVfKsgBADGDIJ6aCNj61i4Yfj3jNpLZtK32L+n2Wa4b1U6lKU5USlKUISlKUISlKUISlKUISlKUIUHi4OQQTvyIHI669P3VDu3guIIItMSyxIOddFEaIR56nnU3ilpmUKqgydZAMDrqw/D8Kr8TdX3jLqDnX78Embf3Y2+E765G85U/VSp7fzgbfD19f4+flVFcw7dxjBlaTdkaHXxgyOule+0fELtq/8AYq0qttv5MkPmuFWGYKxJCDYZcsySZgV3EuIYq4L1vxn7RShW2wChcXbUA+FWByEkiWDBWYMBpV24YnU6z5pdSuBtorri1g91hQFOly3MDbTn0rNYtH366YIBtDWNPu8/kfpVJxLjOLRXRTcLob+RhZ/lO7FsoCQpEnORCqM2U+JYM5BxTGXLsAsiNf7ofZTCe6Le7wFh/ayknTUjU1f2c6z6Cr2w0gqRgcQbFh7D2nNzxAQpIfNsQRyoOHunuSspJVmLc8skNB/jlUbA8cxjmyWXIWTDkobbAP3ig3D8BIZTOmYZYGbQ197O4y/dxVprxuT7tc7xTaZFt3DctTbBIhogxuYkyQaj2YgXOiO2BMQrftDZLPh4UmLomBMbb0Syffy2Ux3W8abjnWftBhw1hz3ZuMil1UFtSAY+AyfQb1Wdjbsi5C+EZfGFuoGYFwQFusToAraH+kjdajspBcrF8ODVhsi4mHvlbZJ747rOmniAO8V9uAtesOpvXFD6s6kAExoBAgaGTHTWr68z5zldQBAg7zoY9SD+I064rbXYBa4gECYg8xOsR5fPnvWfKNJTbqDhr3dYy9mVvtMgUhSQdI3HL91V9nAXDhNEJKXi5WNWA0MDn/5q9DXBAN1JjTziB9N/nHpUnD55OZgRyjUgxzgCasGg26+aLhU+Kv8AvV2x3aOBbfOzMpWIg5deelZuDWSHxUqRLmJG++3Xf8ahdlcJeLLfe/3ivbIjPcOngyyjABWJDuSRINzLstTOAYzwXcxclXJIZiSFIEEFo8MCR9edONKDMpTakxZQOHXGSxYts5sqxuFmiDIOiy2izJPyr5xS4Lli4j3syrcGS4UDj4STmEgMFXMZkbSNQKuMZjAzWV8IS5LEuAZyx4Rykz+FVfFGL2LtvKty2l1JKWRcyr8UraghnUwNAY3gxFYKNsSBm3jy0iYjfTVbKl8ObbfXp3ar1wR/sbZlw7XT3gaLcMYMZEZlGkczuZ1NXGAIz3Y2mdQRzYc+Uj86qeFo3dWyUIHesQe77tmDPOd7emVmMk6AneBMVb4B5e6DEhtYgdR1PICtdX4o6n5LPS+Ge5eb2MJR4ERoDodJjb9IrI+PW0iG6wXNAk9Yn9KiIoFu6NvFrBMmT11g17v5XsCMrMFlA4nxAQNJBmdNIopOkAuKmoIJyrBfxaEmMUFE7DWNV8+pUD186+HFgkC3iVZmcrA11+U7H61g+0t5v+jR9QZUZc0sCTBBghhm3M6c69l2QyuBEqWIII35kQpif19aucMw6T4/yliu/wBBTRi395ZNcgt5h4NJkc+fp69KyYfHHuy7akcgpXkNIJJqBgwPfnPhDd2CRs2uXccwP61ZsOg7q4QNSY0PIRG/r+horEtFuCmlc34rJxPv3RDhyFJ1MxMRpuKrDhsefvj6r+6pXFcdctWrSWz9pcIUEwf9uY1qtRMYbjW+98agNE7g9NK4OKqNNWPzCbTlMCYmOq6+HaQyfci+ovqrngHCGsKxcgu5kxrt5nc617v4Qm9mNlHAy5WJAKx8tddag8Bxnd23e/fg58hDtGVhyljufKptprrSO81IBXSREbmBpJBgVvw7GOw7IBA20PjMhZKz3NrOkye9ZscfHbE/emPQj6+n7oP3h9nKX0gFtNIrBYW4wJW6CBpqOg8x85/OpeGtOCS7ZpAA+U67eY+nyrWwSc3FZ3G0KRSlKcqJSlKEJSlKEJSlKEJSlKEJSlKEKDjbkXbepA1neOgmKw37C2ouXMQ8AxJFvX+7ok6+VZsav2tskGBmPkNOdU3EsUEw/gZFJuSp1YGFk+Rnoeo6UmmM1Qjn9ArVDDAVMZXW7caXAa4AWChiE7sHw+E6ZtNj9ZNfRjrwGqtmK248B/tCGJ00OSCQdpqZxEKMru4UCRtOrRqPMRWJ7TAx3rlmHh3AmN5Gm+sUpzy1xH1G/qyuGSAVHbE3wCRmJIu6ZPhy3AFI0kkqSYO8VK4TOa6SWILCCy5SRkXWIH5Vk9wb+2b+Dvv8v96x4jD3wU7u54VVswIHiYlcup1AAzU2mHF1xCo6ALXWQ8OOpFxhqx3MeLyn1+tQUdTveciBHxT6+U+XSvD4jFyFmz3mUNlBieuhJOWdNOm/KsmfEsblvKinK2RwNJkZDqTruSI00pxpcwldpyKj8a4rbs4Z82IKd7mVbjZhlY2y4EjUaDSNdRGtYOx2Llbrd7auBQoFuzfOIywXMliAczAhYjXuwZkmJ99cSRlNu06lNQdiTygnUDn6adK+Wzi5Iy29XU6QMqgLmHPczB3g8tAGgQzLulmc+ZZblxCxLWWJJGokz4Rr8pP41jz2pH2L5o25xMdfP8B0FZLL4olc4tgSMwXeJHVo2J+nyqXcF3McuWJETvEaj6/r5VgfhuYPcFsbWnY+JUexgbbggIyQQAZM6QZ108qkWQls92oIJ12MHfnt/wCa8hr/AETbz3+u2kfPyrEyt3y7BsozamNJmB+XzqzKbWQQL9FVzy5a72SwD28SS+HS2TbJJTDLbCz3fh7wDxHOHGWdQitsRVtwZSti6SgHiaDlAzLAMyAucSTrz11qo7J4JLV9la5bDEOAjI9u5dzC2GdhcjNPd5iVzAlyZ67NgOEi1bdAdGJOgCxKheXPTf8AKt1U6rJRFgo1yD3NkqjBsxOYckOoUf1teukHeq3i1vNaaxkswt9BlOYW3DahXCg/jpMb7GdxkKltbZtd7Cs+piAkSQRrOvKoWLw6nDXLb2VVVdfCto4mZE5isGf2uUVyaTv8uPvw00jnrOy6NRv+NP2466zy0Uvs9wm5bXJcSyttWL2xadyFkk5ArKAFA6HroNqtcPhirMZENrtHM/vqu7I2MmHjuwgzvA7oWZGbRu7Hwkjrqd6uq6NRoL5WSmYZCrr+FKpcOac3TTn+JgxFLy/yPxDb66b/AJ/I1MxNjOpXkajXsIxNuMuVI6zoRO3oD8qzVGQ2Gj1Kc10ukqViL2RS0THLrUQ4ks1vXLmEwIPyM8vTWpGOnu2AEyI2nfTYVHSy2a14dFUgxpGm0NrFWqzty+ahmqiW3nGuJIItwBoQfh8XxaemXqalNhylhwxB5/gN4idan5RMxrX2mvGcRyhLZ7plUXFMC7WbL2hL2iGA67bfMCsGNvXUe3iRZMlCjpqY1kbaj/apPam7cVEKMyrm8TLuOm3L/arW3jEYSrqR5EVyHUWvrPYHFpGU7ajQgeR2XRFRzabXEAi/HTgfmtYTvRZvXCrK964uUBGaCDMlQJjlrofnVza/lLf9YWwCJ1mDprr9TOo86s1YHYzX2t9OgGUm0wZgzPHdZH1M1QvI1tHBVeEb7G6Z/rb8vCOm45/OpPCyO7EEHfYyBGkCvWBsFVMzJJOsHp05VJqaVMiCeCHuBkBKUpWhKSlKUISlKUISlKUISlKUISlKUISqPH4O6bBVA2bNMSJiORmN+Z157irylAsZUESIUPiROTSZkbCf4FfLik3UOWQBufPpHPTnUq7ZVtGUMN9QD+de6SaZc6Ty8k0OAEdUpSlOS1Vm1mxYYT4UgmJEmdJAhWAjczB21qZiMGHIJJBAI0jY+oomAtq5uC2ouNu8DMdAN99gPpUipdBVWiFDPCk8x6HfbfrtPzJrNhsKLYIE6mdfQD9KzUqsBWSoHFOE99B7x0IVllTBhipOvI+AfjU+lWBhQQDYqm/5c3i/dAJc/FsXk8o0k7elWS4QZlaSWC5ZMa+e2+vKs9KCSdVAaG6KqXsvhwP5IFsyPnYszkowdSbjEuYYbT5Va0pQSTqpDQNFgxGCRypYSVmNSNxBGm4PSqninZ6bBt2VV5dWZbztldV+4xAYkRsIjQTOxvaUsMYH54E8VYucW5JsqXszgL1hGt3EsomYsgtXHYKGJOQB0XKoG0HroBpV1SlMcZMqjW5RCUpSoVkpSlCErzcuBQWYwAJJ6AV6qFxr+b3f2G/Kl1XZGF3AFWY3M4BYcfw+3i0UhzlEkFefLnVeOxls/wBI3+X91SOCfzH/AA3PzavvZL+bD9pvzrkinQxL2GpTBLmzPSPuuhnq0WuDHWaY+f2UrhPBlw4YKzHNEzHL0qwpSutTptpNDGCAFge9z3ZnGSlKUpiolKUoQlKUoQlKUoQlKUoQlKUoQlKUoQlKUoQlKUoQlKUoQlKUoQlKUoQlKUoQlKUoQlKUoQlKUoQlKUoQlKUoQlKUoQlYMdh+8tukxmUiekilKq9oc0gqQYMhc8a6yyoZoEiJIH0ryl9gIDMB5EilK+ZOc4OsdF7UAELb+ySt3RZnLZjoDrEevWr2lK+hfh4jDU+gXksWfzndUpSlbVmSlKUISlKUISlKUISlKUIX/9k="/>
          <p:cNvSpPr>
            <a:spLocks noChangeAspect="1" noChangeArrowheads="1"/>
          </p:cNvSpPr>
          <p:nvPr/>
        </p:nvSpPr>
        <p:spPr bwMode="auto">
          <a:xfrm>
            <a:off x="155575" y="-1485900"/>
            <a:ext cx="6991350" cy="31051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8" name="AutoShape 12" descr="Image result for images for identity thef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230" name="Picture 14" descr="Image result for images for identity theft"/>
          <p:cNvPicPr>
            <a:picLocks noChangeAspect="1" noChangeArrowheads="1"/>
          </p:cNvPicPr>
          <p:nvPr/>
        </p:nvPicPr>
        <p:blipFill>
          <a:blip r:embed="rId2"/>
          <a:srcRect/>
          <a:stretch>
            <a:fillRect/>
          </a:stretch>
        </p:blipFill>
        <p:spPr bwMode="auto">
          <a:xfrm>
            <a:off x="7000875" y="4714875"/>
            <a:ext cx="2143125" cy="2143125"/>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ctr"/>
            <a:r>
              <a:rPr lang="en-US" sz="3000" b="1" dirty="0">
                <a:solidFill>
                  <a:srgbClr val="FFC000"/>
                </a:solidFill>
                <a:effectLst>
                  <a:outerShdw blurRad="38100" dist="38100" dir="2700000" algn="tl">
                    <a:srgbClr val="000000">
                      <a:alpha val="43137"/>
                    </a:srgbClr>
                  </a:outerShdw>
                </a:effectLst>
              </a:rPr>
              <a:t>Real life cases</a:t>
            </a:r>
          </a:p>
        </p:txBody>
      </p:sp>
      <p:sp>
        <p:nvSpPr>
          <p:cNvPr id="3" name="Content Placeholder 2"/>
          <p:cNvSpPr>
            <a:spLocks noGrp="1"/>
          </p:cNvSpPr>
          <p:nvPr>
            <p:ph idx="1"/>
          </p:nvPr>
        </p:nvSpPr>
        <p:spPr>
          <a:xfrm>
            <a:off x="0" y="914400"/>
            <a:ext cx="9144000" cy="5943600"/>
          </a:xfrm>
        </p:spPr>
        <p:txBody>
          <a:bodyPr>
            <a:noAutofit/>
          </a:bodyPr>
          <a:lstStyle/>
          <a:p>
            <a:r>
              <a:rPr lang="en-US" sz="2200" b="1" dirty="0"/>
              <a:t>Dr. Gerald Barnes</a:t>
            </a:r>
            <a:br>
              <a:rPr lang="en-US" sz="2200" dirty="0"/>
            </a:br>
            <a:r>
              <a:rPr lang="en-US" sz="2200" dirty="0"/>
              <a:t>Gerald </a:t>
            </a:r>
            <a:r>
              <a:rPr lang="en-US" sz="2200" dirty="0" err="1"/>
              <a:t>Barnbaum</a:t>
            </a:r>
            <a:r>
              <a:rPr lang="en-US" sz="2200" dirty="0"/>
              <a:t> lost his pharmacist license after committing Medical fraud. He stole the identity of Dr. Gerald Barnes and practiced medicine under his name. A type 1 diabetic died under his care. “Dr. Barnes” even worked as a staff physician for a center that gave exams to FBI agents. He’s currently serving hard time.</a:t>
            </a:r>
          </a:p>
          <a:p>
            <a:r>
              <a:rPr lang="en-US" sz="2200" b="1" dirty="0"/>
              <a:t>Andrea Harris-Frazier</a:t>
            </a:r>
            <a:br>
              <a:rPr lang="en-US" sz="2200" dirty="0"/>
            </a:br>
            <a:r>
              <a:rPr lang="en-US" sz="2200" dirty="0"/>
              <a:t>Margot Somerville lost her wallet on a trolley. Two years later she was arrested. Andrea Harris-Frazier had defrauded several banks—using Somerville’s identity—out of tens of thousands of dollars. The real crook was caught.</a:t>
            </a:r>
          </a:p>
          <a:p>
            <a:r>
              <a:rPr lang="en-US" sz="2200" b="1" dirty="0"/>
              <a:t>Abraham </a:t>
            </a:r>
            <a:r>
              <a:rPr lang="en-US" sz="2200" b="1" dirty="0" err="1"/>
              <a:t>Abdallah</a:t>
            </a:r>
            <a:br>
              <a:rPr lang="en-US" sz="2200" dirty="0"/>
            </a:br>
            <a:r>
              <a:rPr lang="en-US" sz="2200" dirty="0"/>
              <a:t>A busboy named Abraham </a:t>
            </a:r>
            <a:r>
              <a:rPr lang="en-US" sz="2200" dirty="0" err="1"/>
              <a:t>Abdallah</a:t>
            </a:r>
            <a:r>
              <a:rPr lang="en-US" sz="2200" dirty="0"/>
              <a:t> got into the bank accounts of Steven Spielberg and other famous people after tricking his victims via computer, getting sufficient data to fake being their financial advisors—then calling their banks…and you know the rest.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456267"/>
          </a:xfrm>
        </p:spPr>
        <p:txBody>
          <a:bodyPr>
            <a:normAutofit/>
          </a:bodyPr>
          <a:lstStyle/>
          <a:p>
            <a:pPr algn="ctr"/>
            <a:r>
              <a:rPr lang="en-US" sz="3000" b="1" dirty="0">
                <a:solidFill>
                  <a:srgbClr val="FFC000"/>
                </a:solidFill>
                <a:effectLst>
                  <a:outerShdw blurRad="38100" dist="38100" dir="2700000" algn="tl">
                    <a:srgbClr val="000000">
                      <a:alpha val="43137"/>
                    </a:srgbClr>
                  </a:outerShdw>
                </a:effectLst>
              </a:rPr>
              <a:t>Cybercrime: the legal perspective </a:t>
            </a:r>
          </a:p>
        </p:txBody>
      </p:sp>
      <p:sp>
        <p:nvSpPr>
          <p:cNvPr id="3" name="Content Placeholder 2"/>
          <p:cNvSpPr>
            <a:spLocks noGrp="1"/>
          </p:cNvSpPr>
          <p:nvPr>
            <p:ph idx="1"/>
          </p:nvPr>
        </p:nvSpPr>
        <p:spPr>
          <a:xfrm>
            <a:off x="0" y="1295400"/>
            <a:ext cx="9144000" cy="5029200"/>
          </a:xfrm>
        </p:spPr>
        <p:txBody>
          <a:bodyPr>
            <a:normAutofit/>
          </a:bodyPr>
          <a:lstStyle/>
          <a:p>
            <a:r>
              <a:rPr lang="en-US" sz="2200" dirty="0"/>
              <a:t>Cybercrime possess a mammoth challenge</a:t>
            </a:r>
          </a:p>
          <a:p>
            <a:r>
              <a:rPr lang="en-US" sz="2200" dirty="0"/>
              <a:t>Computer crime: Criminal Justice Resource Manual(1979)</a:t>
            </a:r>
          </a:p>
          <a:p>
            <a:pPr lvl="1"/>
            <a:r>
              <a:rPr lang="en-US" sz="2200" dirty="0"/>
              <a:t>Any illegal act for which knowledge of computer technology is essential for a successful prosecution. </a:t>
            </a:r>
          </a:p>
          <a:p>
            <a:r>
              <a:rPr lang="en-US" sz="2200" dirty="0"/>
              <a:t>International legal aspects of computer crimes were studied in 1983</a:t>
            </a:r>
          </a:p>
          <a:p>
            <a:pPr lvl="1"/>
            <a:r>
              <a:rPr lang="en-US" sz="2200" dirty="0"/>
              <a:t>Encompasses any illegal act for which the knowledge of computer technology is essential for its perpetration. </a:t>
            </a:r>
          </a:p>
        </p:txBody>
      </p:sp>
      <p:pic>
        <p:nvPicPr>
          <p:cNvPr id="4" name="Picture 2" descr="Image result for images for cyber law"/>
          <p:cNvPicPr>
            <a:picLocks noChangeAspect="1" noChangeArrowheads="1"/>
          </p:cNvPicPr>
          <p:nvPr/>
        </p:nvPicPr>
        <p:blipFill>
          <a:blip r:embed="rId2"/>
          <a:srcRect/>
          <a:stretch>
            <a:fillRect/>
          </a:stretch>
        </p:blipFill>
        <p:spPr bwMode="auto">
          <a:xfrm>
            <a:off x="6524625" y="5114924"/>
            <a:ext cx="2619375" cy="174307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638800"/>
          </a:xfrm>
        </p:spPr>
        <p:txBody>
          <a:bodyPr>
            <a:noAutofit/>
          </a:bodyPr>
          <a:lstStyle/>
          <a:p>
            <a:pPr marL="457200" lvl="1" indent="0" algn="just">
              <a:buNone/>
            </a:pPr>
            <a:r>
              <a:rPr lang="en-US" sz="2000" b="1" dirty="0">
                <a:solidFill>
                  <a:srgbClr val="FFC000"/>
                </a:solidFill>
              </a:rPr>
              <a:t>Techno - crime : </a:t>
            </a:r>
            <a:r>
              <a:rPr lang="en-US" sz="2000" b="1" i="1" dirty="0">
                <a:solidFill>
                  <a:srgbClr val="FFC000"/>
                </a:solidFill>
              </a:rPr>
              <a:t>Active attack</a:t>
            </a:r>
          </a:p>
          <a:p>
            <a:pPr lvl="2" algn="just"/>
            <a:r>
              <a:rPr lang="en-US" sz="2000" dirty="0"/>
              <a:t>Techno Crime is the term used by law enforcement agencies to denote criminal activity which uses (computer) technology, not as a tool to commit the crime, but as the subject of the crime itself. Techno Crime is usually pre-meditated and results in the </a:t>
            </a:r>
            <a:r>
              <a:rPr lang="en-US" sz="2000" i="1" dirty="0"/>
              <a:t>deletion, corruption, alteration, theft or copying of data on an organization's systems</a:t>
            </a:r>
            <a:r>
              <a:rPr lang="en-US" sz="2000" dirty="0"/>
              <a:t>. </a:t>
            </a:r>
          </a:p>
          <a:p>
            <a:pPr lvl="2" algn="just"/>
            <a:r>
              <a:rPr lang="en-US" sz="2000" dirty="0"/>
              <a:t>Techno Criminals will usually probe their prey system for weaknesses and will almost always leave an electronic 'calling card' to ensure that their pseudonym identity is known. </a:t>
            </a:r>
          </a:p>
          <a:p>
            <a:pPr marL="457200" lvl="1" indent="0" algn="just">
              <a:buNone/>
            </a:pPr>
            <a:r>
              <a:rPr lang="en-US" sz="2000" b="1" dirty="0">
                <a:solidFill>
                  <a:srgbClr val="FFC000"/>
                </a:solidFill>
              </a:rPr>
              <a:t>Techno – vandalism: </a:t>
            </a:r>
            <a:r>
              <a:rPr lang="en-US" sz="2000" b="1" i="1" dirty="0">
                <a:solidFill>
                  <a:srgbClr val="FFC000"/>
                </a:solidFill>
              </a:rPr>
              <a:t>Passive attack</a:t>
            </a:r>
          </a:p>
          <a:p>
            <a:pPr lvl="2" algn="just"/>
            <a:r>
              <a:rPr lang="en-US" sz="2000" dirty="0"/>
              <a:t>Techno Vandalism is a term used to describe </a:t>
            </a:r>
            <a:r>
              <a:rPr lang="en-US" sz="2000" i="1" dirty="0"/>
              <a:t>a hacker or cracker </a:t>
            </a:r>
            <a:r>
              <a:rPr lang="en-US" sz="2000" dirty="0"/>
              <a:t>who breaks into a computer system with the </a:t>
            </a:r>
            <a:r>
              <a:rPr lang="en-US" sz="2000" i="1" dirty="0"/>
              <a:t>sole intent of defacing and or destroying its contents</a:t>
            </a:r>
            <a:r>
              <a:rPr lang="en-US" sz="2000" dirty="0"/>
              <a:t>.</a:t>
            </a:r>
          </a:p>
          <a:p>
            <a:pPr lvl="2" algn="just"/>
            <a:r>
              <a:rPr lang="en-US" sz="2000" dirty="0"/>
              <a:t>Techno Vandals can deploy </a:t>
            </a:r>
            <a:r>
              <a:rPr lang="en-US" sz="2000" i="1" dirty="0"/>
              <a:t>'sniffers' </a:t>
            </a:r>
            <a:r>
              <a:rPr lang="en-US" sz="2000" dirty="0"/>
              <a:t>on the Internet to locate soft (insecure) targets and then execute a range of commands using a variety of protocols towards a range of ports. If this sounds complex - it is! The best weapon against such attacks is a firewall which will hide and disguise your organization's presence on the Internet.</a:t>
            </a:r>
          </a:p>
        </p:txBody>
      </p:sp>
      <p:sp>
        <p:nvSpPr>
          <p:cNvPr id="6" name="Title 1">
            <a:extLst>
              <a:ext uri="{FF2B5EF4-FFF2-40B4-BE49-F238E27FC236}">
                <a16:creationId xmlns:a16="http://schemas.microsoft.com/office/drawing/2014/main" id="{7C637DAA-ADAA-4A4B-966E-FA082B80372A}"/>
              </a:ext>
            </a:extLst>
          </p:cNvPr>
          <p:cNvSpPr txBox="1">
            <a:spLocks/>
          </p:cNvSpPr>
          <p:nvPr/>
        </p:nvSpPr>
        <p:spPr>
          <a:xfrm>
            <a:off x="685800" y="1"/>
            <a:ext cx="7772400" cy="8382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dirty="0">
                <a:solidFill>
                  <a:srgbClr val="FFC000"/>
                </a:solidFill>
                <a:effectLst>
                  <a:outerShdw blurRad="38100" dist="38100" dir="2700000" algn="tl">
                    <a:srgbClr val="000000">
                      <a:alpha val="43137"/>
                    </a:srgbClr>
                  </a:outerShdw>
                </a:effectLst>
              </a:rPr>
              <a:t>Types of attacks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4953000"/>
          </a:xfrm>
        </p:spPr>
        <p:txBody>
          <a:bodyPr>
            <a:normAutofit/>
          </a:bodyPr>
          <a:lstStyle/>
          <a:p>
            <a:r>
              <a:rPr lang="en-US" sz="2200" dirty="0"/>
              <a:t>The network context of cyber crime make it one of the most globalized offenses of the present and most modernized threats of the future.</a:t>
            </a:r>
          </a:p>
          <a:p>
            <a:r>
              <a:rPr lang="en-US" sz="2200" dirty="0"/>
              <a:t>Solution:</a:t>
            </a:r>
          </a:p>
          <a:p>
            <a:pPr lvl="1"/>
            <a:r>
              <a:rPr lang="en-US" sz="2200" dirty="0"/>
              <a:t>Divide information system into segments bordered by state boundaries.</a:t>
            </a:r>
          </a:p>
          <a:p>
            <a:pPr lvl="2"/>
            <a:r>
              <a:rPr lang="en-US" sz="2200" dirty="0"/>
              <a:t>Not possible and unrealistic because of globalization</a:t>
            </a:r>
          </a:p>
          <a:p>
            <a:pPr lvl="1"/>
            <a:r>
              <a:rPr lang="en-US" sz="2200" dirty="0"/>
              <a:t>Or incorporate the legal system into an integrated entity obliterating these state boundaries.</a:t>
            </a:r>
          </a:p>
        </p:txBody>
      </p:sp>
      <p:pic>
        <p:nvPicPr>
          <p:cNvPr id="6146" name="Picture 2" descr="Image result for images for cyber law"/>
          <p:cNvPicPr>
            <a:picLocks noChangeAspect="1" noChangeArrowheads="1"/>
          </p:cNvPicPr>
          <p:nvPr/>
        </p:nvPicPr>
        <p:blipFill>
          <a:blip r:embed="rId2"/>
          <a:srcRect/>
          <a:stretch>
            <a:fillRect/>
          </a:stretch>
        </p:blipFill>
        <p:spPr bwMode="auto">
          <a:xfrm>
            <a:off x="6524625" y="5114924"/>
            <a:ext cx="2619375" cy="1743076"/>
          </a:xfrm>
          <a:prstGeom prst="rect">
            <a:avLst/>
          </a:prstGeom>
          <a:noFill/>
        </p:spPr>
      </p:pic>
      <p:sp>
        <p:nvSpPr>
          <p:cNvPr id="6" name="Title 1">
            <a:extLst>
              <a:ext uri="{FF2B5EF4-FFF2-40B4-BE49-F238E27FC236}">
                <a16:creationId xmlns:a16="http://schemas.microsoft.com/office/drawing/2014/main" id="{2DD119DB-444C-94EB-DFF5-7FAB25C50F1C}"/>
              </a:ext>
            </a:extLst>
          </p:cNvPr>
          <p:cNvSpPr>
            <a:spLocks noGrp="1"/>
          </p:cNvSpPr>
          <p:nvPr>
            <p:ph type="title"/>
          </p:nvPr>
        </p:nvSpPr>
        <p:spPr>
          <a:xfrm>
            <a:off x="685800" y="0"/>
            <a:ext cx="7772400" cy="1456267"/>
          </a:xfrm>
        </p:spPr>
        <p:txBody>
          <a:bodyPr>
            <a:normAutofit/>
          </a:bodyPr>
          <a:lstStyle/>
          <a:p>
            <a:pPr algn="ctr"/>
            <a:r>
              <a:rPr lang="en-US" sz="3000" b="1" dirty="0">
                <a:solidFill>
                  <a:srgbClr val="FFC000"/>
                </a:solidFill>
                <a:effectLst>
                  <a:outerShdw blurRad="38100" dist="38100" dir="2700000" algn="tl">
                    <a:srgbClr val="000000">
                      <a:alpha val="43137"/>
                    </a:srgbClr>
                  </a:outerShdw>
                </a:effectLst>
              </a:rPr>
              <a:t>Cybercrime: the legal perspective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5715000"/>
          </a:xfrm>
        </p:spPr>
        <p:txBody>
          <a:bodyPr>
            <a:normAutofit/>
          </a:bodyPr>
          <a:lstStyle/>
          <a:p>
            <a:r>
              <a:rPr lang="en-US" sz="2200" dirty="0"/>
              <a:t>India has the fourth highest number of internet users in the world.</a:t>
            </a:r>
          </a:p>
          <a:p>
            <a:r>
              <a:rPr lang="en-US" sz="2200" dirty="0"/>
              <a:t>45% of the population are internet users in India</a:t>
            </a:r>
          </a:p>
          <a:p>
            <a:r>
              <a:rPr lang="en-US" sz="2200" dirty="0"/>
              <a:t>37% - in cyber cafes</a:t>
            </a:r>
          </a:p>
          <a:p>
            <a:r>
              <a:rPr lang="en-US" sz="2200" dirty="0"/>
              <a:t>57% are between 18 and 35 years</a:t>
            </a:r>
          </a:p>
          <a:p>
            <a:r>
              <a:rPr lang="en-US" sz="2200" dirty="0"/>
              <a:t>The Information Technology (IT) Act, 2000, specifies the acts which are punishable. Since the primary objective of this Act is to create an enabling environment for commercial use of I.T.</a:t>
            </a:r>
          </a:p>
          <a:p>
            <a:r>
              <a:rPr lang="en-US" sz="2200" dirty="0"/>
              <a:t>217 cases were registered under IT Act during the year 2007 as compared to 142 cases during the previous year (2006) thereby reporting an increase of 52.8% in 2007 over 2006. </a:t>
            </a:r>
          </a:p>
          <a:p>
            <a:r>
              <a:rPr lang="en-US" sz="2200" dirty="0"/>
              <a:t>22.3% cases (49out of 217 cases) were reported from Maharashtra followed by </a:t>
            </a:r>
            <a:r>
              <a:rPr lang="sv-SE" sz="2200" dirty="0"/>
              <a:t>Karnataka (40), Kerala (38) and </a:t>
            </a:r>
            <a:r>
              <a:rPr lang="en-US" sz="2200" dirty="0"/>
              <a:t>Andhra Pradesh and Rajasthan (16 each).</a:t>
            </a:r>
          </a:p>
        </p:txBody>
      </p:sp>
      <p:sp>
        <p:nvSpPr>
          <p:cNvPr id="6" name="Title 1">
            <a:extLst>
              <a:ext uri="{FF2B5EF4-FFF2-40B4-BE49-F238E27FC236}">
                <a16:creationId xmlns:a16="http://schemas.microsoft.com/office/drawing/2014/main" id="{DFD10DE9-1F54-1ECD-BB42-D76A91A236F1}"/>
              </a:ext>
            </a:extLst>
          </p:cNvPr>
          <p:cNvSpPr>
            <a:spLocks noGrp="1"/>
          </p:cNvSpPr>
          <p:nvPr>
            <p:ph type="title"/>
          </p:nvPr>
        </p:nvSpPr>
        <p:spPr>
          <a:xfrm>
            <a:off x="685800" y="0"/>
            <a:ext cx="7772400" cy="1456267"/>
          </a:xfrm>
        </p:spPr>
        <p:txBody>
          <a:bodyPr>
            <a:normAutofit/>
          </a:bodyPr>
          <a:lstStyle/>
          <a:p>
            <a:pPr algn="ctr"/>
            <a:r>
              <a:rPr lang="en-US" sz="3000" b="1" dirty="0">
                <a:solidFill>
                  <a:srgbClr val="FFC000"/>
                </a:solidFill>
                <a:effectLst>
                  <a:outerShdw blurRad="38100" dist="38100" dir="2700000" algn="tl">
                    <a:srgbClr val="000000">
                      <a:alpha val="43137"/>
                    </a:srgbClr>
                  </a:outerShdw>
                </a:effectLst>
              </a:rPr>
              <a:t>Cybercrime: INDIAN perspective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4298" y="0"/>
            <a:ext cx="9148298" cy="685800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pPr algn="ctr"/>
            <a:r>
              <a:rPr lang="en-US" sz="3000" b="1" dirty="0">
                <a:solidFill>
                  <a:srgbClr val="FFC000"/>
                </a:solidFill>
                <a:effectLst>
                  <a:outerShdw blurRad="38100" dist="38100" dir="2700000" algn="tl">
                    <a:srgbClr val="000000">
                      <a:alpha val="43137"/>
                    </a:srgbClr>
                  </a:outerShdw>
                </a:effectLst>
              </a:rPr>
              <a:t>Incidence of Cyber Crimes in Cities</a:t>
            </a:r>
          </a:p>
        </p:txBody>
      </p:sp>
      <p:sp>
        <p:nvSpPr>
          <p:cNvPr id="3" name="Content Placeholder 2"/>
          <p:cNvSpPr>
            <a:spLocks noGrp="1"/>
          </p:cNvSpPr>
          <p:nvPr>
            <p:ph idx="1"/>
          </p:nvPr>
        </p:nvSpPr>
        <p:spPr>
          <a:xfrm>
            <a:off x="0" y="1143000"/>
            <a:ext cx="9144000" cy="5715000"/>
          </a:xfrm>
        </p:spPr>
        <p:txBody>
          <a:bodyPr>
            <a:noAutofit/>
          </a:bodyPr>
          <a:lstStyle/>
          <a:p>
            <a:r>
              <a:rPr lang="en-US" sz="2200" dirty="0"/>
              <a:t>17 out of 35 mega cities did not report any case of Cyber Crime </a:t>
            </a:r>
            <a:r>
              <a:rPr lang="en-US" sz="2200" dirty="0" err="1"/>
              <a:t>i.e</a:t>
            </a:r>
            <a:r>
              <a:rPr lang="en-US" sz="2200" dirty="0"/>
              <a:t>, neither under the IT Act nor under IPC Sections) during the year 2007.</a:t>
            </a:r>
          </a:p>
          <a:p>
            <a:r>
              <a:rPr lang="en-US" sz="2200" dirty="0"/>
              <a:t>17 mega cities have reported 118 cases under IT Act and 7 megacities reported 180 cases under various section of IPC. </a:t>
            </a:r>
          </a:p>
          <a:p>
            <a:r>
              <a:rPr lang="en-US" sz="2200" dirty="0"/>
              <a:t>There was an increase of 32.6% (from 89 cases in 2006 to 118 cases in 2007) in cases under IT Act as compared to previous year (2006), </a:t>
            </a:r>
          </a:p>
          <a:p>
            <a:r>
              <a:rPr lang="en-US" sz="2200" dirty="0"/>
              <a:t>and an increase of 26.8% (from 142 cases in 2006 to 180 cases in 2007) of cases registered under various section of IPC </a:t>
            </a:r>
          </a:p>
          <a:p>
            <a:r>
              <a:rPr lang="en-US" sz="2200" dirty="0" err="1"/>
              <a:t>Bengaluru</a:t>
            </a:r>
            <a:r>
              <a:rPr lang="en-US" sz="2200" dirty="0"/>
              <a:t> (40), </a:t>
            </a:r>
            <a:r>
              <a:rPr lang="en-US" sz="2200" dirty="0" err="1"/>
              <a:t>Pune</a:t>
            </a:r>
            <a:r>
              <a:rPr lang="en-US" sz="2200" dirty="0"/>
              <a:t> (14) and Delhi (10) cities have reported high incidence of cases (64 out of 118 cases) registered under IT Act, accounting for more than half of the cases (54.2%) reported under the Act.</a:t>
            </a:r>
          </a:p>
          <a:p>
            <a:endParaRPr lang="en-US" sz="22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269DA-6C13-4392-83C2-662FF734EDF7}"/>
              </a:ext>
            </a:extLst>
          </p:cNvPr>
          <p:cNvSpPr>
            <a:spLocks noGrp="1"/>
          </p:cNvSpPr>
          <p:nvPr>
            <p:ph type="title"/>
          </p:nvPr>
        </p:nvSpPr>
        <p:spPr>
          <a:xfrm>
            <a:off x="9524" y="0"/>
            <a:ext cx="9134475" cy="1456267"/>
          </a:xfrm>
        </p:spPr>
        <p:txBody>
          <a:bodyPr>
            <a:normAutofit/>
          </a:bodyPr>
          <a:lstStyle/>
          <a:p>
            <a:pPr algn="ctr"/>
            <a:r>
              <a:rPr lang="en-US" sz="3600" b="1" dirty="0">
                <a:solidFill>
                  <a:srgbClr val="FFC000"/>
                </a:solidFill>
                <a:effectLst>
                  <a:outerShdw blurRad="38100" dist="38100" dir="2700000" algn="tl">
                    <a:srgbClr val="000000">
                      <a:alpha val="43137"/>
                    </a:srgbClr>
                  </a:outerShdw>
                </a:effectLst>
              </a:rPr>
              <a:t>5. CYBERCRIME ERA: </a:t>
            </a:r>
            <a:br>
              <a:rPr lang="en-US" sz="3600" b="1" dirty="0">
                <a:solidFill>
                  <a:srgbClr val="FFC000"/>
                </a:solidFill>
                <a:effectLst>
                  <a:outerShdw blurRad="38100" dist="38100" dir="2700000" algn="tl">
                    <a:srgbClr val="000000">
                      <a:alpha val="43137"/>
                    </a:srgbClr>
                  </a:outerShdw>
                </a:effectLst>
              </a:rPr>
            </a:br>
            <a:r>
              <a:rPr lang="en-US" sz="3600" b="1" dirty="0">
                <a:solidFill>
                  <a:srgbClr val="FFC000"/>
                </a:solidFill>
                <a:effectLst>
                  <a:outerShdw blurRad="38100" dist="38100" dir="2700000" algn="tl">
                    <a:srgbClr val="000000">
                      <a:alpha val="43137"/>
                    </a:srgbClr>
                  </a:outerShdw>
                </a:effectLst>
              </a:rPr>
              <a:t>SURVIVAL MANTRA FOR THE NETIZENS</a:t>
            </a:r>
          </a:p>
        </p:txBody>
      </p:sp>
      <p:sp>
        <p:nvSpPr>
          <p:cNvPr id="3" name="Content Placeholder 2">
            <a:extLst>
              <a:ext uri="{FF2B5EF4-FFF2-40B4-BE49-F238E27FC236}">
                <a16:creationId xmlns:a16="http://schemas.microsoft.com/office/drawing/2014/main" id="{CCC9E30D-E273-4A9A-9D99-4D6CA0D8FDDC}"/>
              </a:ext>
            </a:extLst>
          </p:cNvPr>
          <p:cNvSpPr>
            <a:spLocks noGrp="1"/>
          </p:cNvSpPr>
          <p:nvPr>
            <p:ph idx="1"/>
          </p:nvPr>
        </p:nvSpPr>
        <p:spPr>
          <a:xfrm>
            <a:off x="-1" y="1456268"/>
            <a:ext cx="9134475" cy="5401732"/>
          </a:xfrm>
        </p:spPr>
        <p:txBody>
          <a:bodyPr>
            <a:normAutofit/>
          </a:bodyPr>
          <a:lstStyle/>
          <a:p>
            <a:pPr marL="0" indent="0">
              <a:buNone/>
            </a:pPr>
            <a:r>
              <a:rPr lang="en-US" sz="2200" dirty="0"/>
              <a:t>The term “Netizen” was coined by Michael </a:t>
            </a:r>
            <a:r>
              <a:rPr lang="en-US" sz="2200" dirty="0" err="1"/>
              <a:t>Hauben</a:t>
            </a:r>
            <a:r>
              <a:rPr lang="en-US" sz="2200" dirty="0"/>
              <a:t>. Quite simply, “Netizens” are the Internet users. Therefore, by corollary, “Netizen” is someone who spends considerable time online and also has a considerable presence online (through websites about the person, through his/her active blog contribution and/or also his/her participation in the online chat rooms). </a:t>
            </a:r>
          </a:p>
          <a:p>
            <a:pPr marL="0" indent="0">
              <a:buNone/>
            </a:pPr>
            <a:r>
              <a:rPr lang="en-US" sz="2200" dirty="0"/>
              <a:t>The 5P Netizen mantra for online security is: </a:t>
            </a:r>
          </a:p>
          <a:p>
            <a:pPr marL="342900" indent="-342900">
              <a:buAutoNum type="alphaLcPeriod"/>
            </a:pPr>
            <a:r>
              <a:rPr lang="en-US" sz="2200" dirty="0"/>
              <a:t>Precaution </a:t>
            </a:r>
          </a:p>
          <a:p>
            <a:pPr marL="342900" indent="-342900">
              <a:buAutoNum type="alphaLcPeriod"/>
            </a:pPr>
            <a:r>
              <a:rPr lang="en-US" sz="2200" dirty="0"/>
              <a:t>Prevention </a:t>
            </a:r>
          </a:p>
          <a:p>
            <a:pPr marL="342900" indent="-342900">
              <a:buAutoNum type="alphaLcPeriod"/>
            </a:pPr>
            <a:r>
              <a:rPr lang="en-US" sz="2200" dirty="0"/>
              <a:t>Protection </a:t>
            </a:r>
          </a:p>
          <a:p>
            <a:pPr marL="342900" indent="-342900">
              <a:buAutoNum type="alphaLcPeriod"/>
            </a:pPr>
            <a:r>
              <a:rPr lang="en-US" sz="2200" dirty="0"/>
              <a:t>Preservation </a:t>
            </a:r>
          </a:p>
          <a:p>
            <a:pPr marL="342900" indent="-342900">
              <a:buAutoNum type="alphaLcPeriod"/>
            </a:pPr>
            <a:r>
              <a:rPr lang="en-US" sz="2200" dirty="0"/>
              <a:t>Perseverance  </a:t>
            </a:r>
          </a:p>
        </p:txBody>
      </p:sp>
    </p:spTree>
    <p:extLst>
      <p:ext uri="{BB962C8B-B14F-4D97-AF65-F5344CB8AC3E}">
        <p14:creationId xmlns:p14="http://schemas.microsoft.com/office/powerpoint/2010/main" val="7468050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97325E-5F2E-4CB3-AB9B-F0C87EF9A185}"/>
              </a:ext>
            </a:extLst>
          </p:cNvPr>
          <p:cNvSpPr>
            <a:spLocks noGrp="1"/>
          </p:cNvSpPr>
          <p:nvPr>
            <p:ph idx="1"/>
          </p:nvPr>
        </p:nvSpPr>
        <p:spPr>
          <a:xfrm>
            <a:off x="-1" y="1456268"/>
            <a:ext cx="9134475" cy="5401732"/>
          </a:xfrm>
        </p:spPr>
        <p:txBody>
          <a:bodyPr>
            <a:noAutofit/>
          </a:bodyPr>
          <a:lstStyle/>
          <a:p>
            <a:pPr>
              <a:buFont typeface="Arial" panose="020B0604020202020204" pitchFamily="34" charset="0"/>
              <a:buChar char="•"/>
            </a:pPr>
            <a:r>
              <a:rPr lang="en-US" sz="2000" dirty="0"/>
              <a:t>For ensuring cyber safety, the motto for the “Netizen” should be “Stranger is Danger!” </a:t>
            </a:r>
          </a:p>
          <a:p>
            <a:pPr>
              <a:buFont typeface="Arial" panose="020B0604020202020204" pitchFamily="34" charset="0"/>
              <a:buChar char="•"/>
            </a:pPr>
            <a:r>
              <a:rPr lang="en-US" sz="2000" dirty="0"/>
              <a:t>NASSCOM urges that cybercrime awareness is important, and any matter should be reported at once. This is the reason they have established cyber labs across major cities in India.  More importantly, users must try and save any electronic information trail on their computers. That is all one can do until laws become more stringent or technology more advanced. </a:t>
            </a:r>
          </a:p>
          <a:p>
            <a:pPr>
              <a:buFont typeface="Arial" panose="020B0604020202020204" pitchFamily="34" charset="0"/>
              <a:buChar char="•"/>
            </a:pPr>
            <a:r>
              <a:rPr lang="en-US" sz="2000" dirty="0"/>
              <a:t>Some agencies have been advocating for the need to address protection of the Rights of Netizens. There are agencies that are trying to provide guidance to innocent victims of cybercrimes. </a:t>
            </a:r>
          </a:p>
          <a:p>
            <a:pPr>
              <a:buFont typeface="Arial" panose="020B0604020202020204" pitchFamily="34" charset="0"/>
              <a:buChar char="•"/>
            </a:pPr>
            <a:r>
              <a:rPr lang="en-US" sz="2000" dirty="0"/>
              <a:t>However, these NGO like efforts cannot provide complete support to the victims of cybercrimes and are unable to get the necessary support from the Police. There are also a few incidents where Police have pursued false cases on innocent IT professionals. </a:t>
            </a:r>
          </a:p>
          <a:p>
            <a:pPr>
              <a:buFont typeface="Arial" panose="020B0604020202020204" pitchFamily="34" charset="0"/>
              <a:buChar char="•"/>
            </a:pPr>
            <a:r>
              <a:rPr lang="en-US" sz="2000" dirty="0"/>
              <a:t>The need for a statutorily empowered agency to protect abuse of ITA 2000 in India was, therefore, a felt need for quite some time. </a:t>
            </a:r>
          </a:p>
        </p:txBody>
      </p:sp>
      <p:sp>
        <p:nvSpPr>
          <p:cNvPr id="4" name="Title 1">
            <a:extLst>
              <a:ext uri="{FF2B5EF4-FFF2-40B4-BE49-F238E27FC236}">
                <a16:creationId xmlns:a16="http://schemas.microsoft.com/office/drawing/2014/main" id="{9C52CB84-77C7-469A-BDAE-2A07B5D66DB2}"/>
              </a:ext>
            </a:extLst>
          </p:cNvPr>
          <p:cNvSpPr>
            <a:spLocks noGrp="1"/>
          </p:cNvSpPr>
          <p:nvPr>
            <p:ph type="title"/>
          </p:nvPr>
        </p:nvSpPr>
        <p:spPr>
          <a:xfrm>
            <a:off x="9524" y="0"/>
            <a:ext cx="9134475" cy="1456267"/>
          </a:xfrm>
        </p:spPr>
        <p:txBody>
          <a:bodyPr>
            <a:normAutofit/>
          </a:bodyPr>
          <a:lstStyle/>
          <a:p>
            <a:pPr algn="ctr"/>
            <a:r>
              <a:rPr lang="en-US" sz="3600" b="1" dirty="0">
                <a:solidFill>
                  <a:srgbClr val="FFC000"/>
                </a:solidFill>
                <a:effectLst>
                  <a:outerShdw blurRad="38100" dist="38100" dir="2700000" algn="tl">
                    <a:srgbClr val="000000">
                      <a:alpha val="43137"/>
                    </a:srgbClr>
                  </a:outerShdw>
                </a:effectLst>
              </a:rPr>
              <a:t>5. CYBERCRIME ERA: </a:t>
            </a:r>
            <a:br>
              <a:rPr lang="en-US" sz="3600" b="1" dirty="0">
                <a:solidFill>
                  <a:srgbClr val="FFC000"/>
                </a:solidFill>
                <a:effectLst>
                  <a:outerShdw blurRad="38100" dist="38100" dir="2700000" algn="tl">
                    <a:srgbClr val="000000">
                      <a:alpha val="43137"/>
                    </a:srgbClr>
                  </a:outerShdw>
                </a:effectLst>
              </a:rPr>
            </a:br>
            <a:r>
              <a:rPr lang="en-US" sz="3600" b="1" dirty="0">
                <a:solidFill>
                  <a:srgbClr val="FFC000"/>
                </a:solidFill>
                <a:effectLst>
                  <a:outerShdw blurRad="38100" dist="38100" dir="2700000" algn="tl">
                    <a:srgbClr val="000000">
                      <a:alpha val="43137"/>
                    </a:srgbClr>
                  </a:outerShdw>
                </a:effectLst>
              </a:rPr>
              <a:t>SURVIVAL MANTRA FOR THE NETIZENS</a:t>
            </a:r>
          </a:p>
        </p:txBody>
      </p:sp>
    </p:spTree>
    <p:extLst>
      <p:ext uri="{BB962C8B-B14F-4D97-AF65-F5344CB8AC3E}">
        <p14:creationId xmlns:p14="http://schemas.microsoft.com/office/powerpoint/2010/main" val="1695662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07514CC-092F-4C56-BF28-21EDE3D2B4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7999"/>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56267"/>
          </a:xfrm>
        </p:spPr>
        <p:txBody>
          <a:bodyPr>
            <a:normAutofit/>
          </a:bodyPr>
          <a:lstStyle/>
          <a:p>
            <a:pPr algn="ctr"/>
            <a:r>
              <a:rPr lang="en-US" sz="3600" b="1" dirty="0">
                <a:solidFill>
                  <a:srgbClr val="FFC000"/>
                </a:solidFill>
                <a:effectLst>
                  <a:outerShdw blurRad="38100" dist="38100" dir="2700000" algn="tl">
                    <a:srgbClr val="000000">
                      <a:alpha val="43137"/>
                    </a:srgbClr>
                  </a:outerShdw>
                </a:effectLst>
              </a:rPr>
              <a:t>2. Cybercrime and information security</a:t>
            </a:r>
          </a:p>
        </p:txBody>
      </p:sp>
      <p:sp>
        <p:nvSpPr>
          <p:cNvPr id="3" name="Content Placeholder 2"/>
          <p:cNvSpPr>
            <a:spLocks noGrp="1"/>
          </p:cNvSpPr>
          <p:nvPr>
            <p:ph idx="1"/>
          </p:nvPr>
        </p:nvSpPr>
        <p:spPr>
          <a:xfrm>
            <a:off x="0" y="1143000"/>
            <a:ext cx="9144000" cy="5715000"/>
          </a:xfrm>
        </p:spPr>
        <p:txBody>
          <a:bodyPr>
            <a:normAutofit/>
          </a:bodyPr>
          <a:lstStyle/>
          <a:p>
            <a:pPr algn="just"/>
            <a:r>
              <a:rPr lang="en-US" sz="2000" dirty="0"/>
              <a:t>Lack of information security gives rise to cybercrime!</a:t>
            </a:r>
          </a:p>
          <a:p>
            <a:pPr algn="just"/>
            <a:r>
              <a:rPr lang="en-US" sz="2000" b="1" i="1" dirty="0">
                <a:solidFill>
                  <a:srgbClr val="FFC000"/>
                </a:solidFill>
              </a:rPr>
              <a:t>Cyber Security </a:t>
            </a:r>
            <a:r>
              <a:rPr lang="en-US" sz="2000" i="1" dirty="0"/>
              <a:t>means protecting information, equipment, devices, computer, computer resource, communication device and information stored therein from unauthorized access, use, disclosure, disruption, modification or destruction.</a:t>
            </a:r>
          </a:p>
          <a:p>
            <a:pPr algn="just"/>
            <a:endParaRPr lang="en-US" sz="2000" dirty="0"/>
          </a:p>
          <a:p>
            <a:pPr marL="0" indent="0" algn="just">
              <a:buNone/>
            </a:pPr>
            <a:r>
              <a:rPr lang="en-US" sz="2000" b="1" dirty="0">
                <a:solidFill>
                  <a:srgbClr val="FFC000"/>
                </a:solidFill>
              </a:rPr>
              <a:t>Challenges for securing data in business perspective:</a:t>
            </a:r>
          </a:p>
          <a:p>
            <a:pPr algn="just"/>
            <a:r>
              <a:rPr lang="en-US" sz="2000" dirty="0"/>
              <a:t>Cybercrimes occupy an important space in information security due to their impact.</a:t>
            </a:r>
          </a:p>
          <a:p>
            <a:pPr algn="just"/>
            <a:r>
              <a:rPr lang="en-US" sz="2000" dirty="0"/>
              <a:t>Most organizations do not incorporate the cost of the vast majority of computer security incidents into their accounting</a:t>
            </a:r>
          </a:p>
          <a:p>
            <a:pPr algn="just"/>
            <a:r>
              <a:rPr lang="en-US" sz="2000" dirty="0"/>
              <a:t>The difficulty in attaching a quantifiable monetary value to the corporate data and yet corporate data get stolen/lost</a:t>
            </a:r>
          </a:p>
          <a:p>
            <a:pPr algn="just"/>
            <a:r>
              <a:rPr lang="en-US" sz="2000" dirty="0"/>
              <a:t>Financial loses may not be detected by the victimized organization in case of Insider attacks such as leaking customer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pPr algn="ctr"/>
            <a:r>
              <a:rPr lang="en-US" sz="3600" b="1" dirty="0">
                <a:solidFill>
                  <a:srgbClr val="FFC000"/>
                </a:solidFill>
                <a:effectLst>
                  <a:outerShdw blurRad="38100" dist="38100" dir="2700000" algn="tl">
                    <a:srgbClr val="000000">
                      <a:alpha val="43137"/>
                    </a:srgbClr>
                  </a:outerShdw>
                </a:effectLst>
              </a:rPr>
              <a:t>3. Who are Cybercriminals </a:t>
            </a:r>
          </a:p>
        </p:txBody>
      </p:sp>
      <p:sp>
        <p:nvSpPr>
          <p:cNvPr id="3" name="Content Placeholder 2"/>
          <p:cNvSpPr>
            <a:spLocks noGrp="1"/>
          </p:cNvSpPr>
          <p:nvPr>
            <p:ph idx="1"/>
          </p:nvPr>
        </p:nvSpPr>
        <p:spPr>
          <a:xfrm>
            <a:off x="0" y="1234440"/>
            <a:ext cx="9144000" cy="5623560"/>
          </a:xfrm>
        </p:spPr>
        <p:txBody>
          <a:bodyPr>
            <a:noAutofit/>
          </a:bodyPr>
          <a:lstStyle/>
          <a:p>
            <a:pPr marL="0" indent="0">
              <a:buNone/>
            </a:pPr>
            <a:r>
              <a:rPr lang="en-US" sz="2200" dirty="0"/>
              <a:t>Are those who conduct acts such as:</a:t>
            </a:r>
          </a:p>
          <a:p>
            <a:pPr lvl="1"/>
            <a:r>
              <a:rPr lang="en-US" sz="2200" i="1" dirty="0"/>
              <a:t>Child pornography</a:t>
            </a:r>
          </a:p>
          <a:p>
            <a:pPr lvl="1"/>
            <a:r>
              <a:rPr lang="en-US" sz="2200" i="1" dirty="0"/>
              <a:t>Credit card fraud</a:t>
            </a:r>
          </a:p>
          <a:p>
            <a:pPr lvl="1"/>
            <a:r>
              <a:rPr lang="en-US" sz="2200" i="1" dirty="0"/>
              <a:t>Cyberstalking</a:t>
            </a:r>
          </a:p>
          <a:p>
            <a:pPr lvl="1"/>
            <a:r>
              <a:rPr lang="en-US" sz="2200" i="1" dirty="0"/>
              <a:t>Defaming another  online</a:t>
            </a:r>
          </a:p>
          <a:p>
            <a:pPr lvl="1"/>
            <a:r>
              <a:rPr lang="en-US" sz="2200" i="1" dirty="0"/>
              <a:t>Gaining unauthorized access to computer systems</a:t>
            </a:r>
          </a:p>
          <a:p>
            <a:pPr lvl="1"/>
            <a:r>
              <a:rPr lang="en-US" sz="2200" i="1" dirty="0"/>
              <a:t>Ignoring copyrights</a:t>
            </a:r>
          </a:p>
          <a:p>
            <a:pPr lvl="1"/>
            <a:r>
              <a:rPr lang="en-US" sz="2200" i="1" dirty="0"/>
              <a:t>Software licensing and trademark protection</a:t>
            </a:r>
          </a:p>
          <a:p>
            <a:pPr lvl="1"/>
            <a:r>
              <a:rPr lang="en-US" sz="2200" i="1" dirty="0"/>
              <a:t>Overriding encryption to make illegal copies</a:t>
            </a:r>
          </a:p>
          <a:p>
            <a:pPr lvl="1"/>
            <a:r>
              <a:rPr lang="en-US" sz="2200" i="1" dirty="0"/>
              <a:t>Software piracy</a:t>
            </a:r>
          </a:p>
          <a:p>
            <a:pPr lvl="1"/>
            <a:r>
              <a:rPr lang="en-US" sz="2200" i="1" dirty="0"/>
              <a:t>Stealing another’s identity to perform criminal acts</a:t>
            </a:r>
          </a:p>
        </p:txBody>
      </p:sp>
      <p:pic>
        <p:nvPicPr>
          <p:cNvPr id="35842" name="Picture 2" descr="https://encrypted-tbn1.gstatic.com/images?q=tbn:ANd9GcSrUawysTtDHCaoAMGVxgHLefdb_hiQcCN3v3u_tCcNhvK4MEyW"/>
          <p:cNvPicPr>
            <a:picLocks noChangeAspect="1" noChangeArrowheads="1"/>
          </p:cNvPicPr>
          <p:nvPr/>
        </p:nvPicPr>
        <p:blipFill>
          <a:blip r:embed="rId2"/>
          <a:srcRect/>
          <a:stretch>
            <a:fillRect/>
          </a:stretch>
        </p:blipFill>
        <p:spPr bwMode="auto">
          <a:xfrm>
            <a:off x="7239000" y="5429250"/>
            <a:ext cx="1905000" cy="142875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70" name="Picture 6" descr="http://blog.ipleaders.in/wp-content/uploads/2014/05/cyber-cell-police.jpg"/>
          <p:cNvPicPr>
            <a:picLocks noChangeAspect="1" noChangeArrowheads="1"/>
          </p:cNvPicPr>
          <p:nvPr/>
        </p:nvPicPr>
        <p:blipFill>
          <a:blip r:embed="rId2" cstate="print"/>
          <a:srcRect/>
          <a:stretch>
            <a:fillRect/>
          </a:stretch>
        </p:blipFill>
        <p:spPr bwMode="auto">
          <a:xfrm>
            <a:off x="7384421" y="4419600"/>
            <a:ext cx="1759579" cy="1676400"/>
          </a:xfrm>
          <a:prstGeom prst="rect">
            <a:avLst/>
          </a:prstGeom>
          <a:noFill/>
        </p:spPr>
      </p:pic>
      <p:sp>
        <p:nvSpPr>
          <p:cNvPr id="2" name="Title 1"/>
          <p:cNvSpPr>
            <a:spLocks noGrp="1"/>
          </p:cNvSpPr>
          <p:nvPr>
            <p:ph type="title"/>
          </p:nvPr>
        </p:nvSpPr>
        <p:spPr>
          <a:xfrm>
            <a:off x="457200" y="-228600"/>
            <a:ext cx="8229600" cy="1143000"/>
          </a:xfrm>
        </p:spPr>
        <p:txBody>
          <a:bodyPr>
            <a:normAutofit/>
          </a:bodyPr>
          <a:lstStyle/>
          <a:p>
            <a:pPr algn="ctr"/>
            <a:r>
              <a:rPr lang="en-US" sz="3000" b="1" dirty="0">
                <a:solidFill>
                  <a:srgbClr val="FFC000"/>
                </a:solidFill>
                <a:effectLst>
                  <a:outerShdw blurRad="38100" dist="38100" dir="2700000" algn="tl">
                    <a:srgbClr val="000000">
                      <a:alpha val="43137"/>
                    </a:srgbClr>
                  </a:outerShdw>
                </a:effectLst>
              </a:rPr>
              <a:t>Categorization of Cybercriminals</a:t>
            </a:r>
          </a:p>
        </p:txBody>
      </p:sp>
      <p:sp>
        <p:nvSpPr>
          <p:cNvPr id="3" name="Content Placeholder 2"/>
          <p:cNvSpPr>
            <a:spLocks noGrp="1"/>
          </p:cNvSpPr>
          <p:nvPr>
            <p:ph idx="1"/>
          </p:nvPr>
        </p:nvSpPr>
        <p:spPr>
          <a:xfrm>
            <a:off x="1" y="762000"/>
            <a:ext cx="9143999" cy="6096000"/>
          </a:xfrm>
        </p:spPr>
        <p:txBody>
          <a:bodyPr>
            <a:noAutofit/>
          </a:bodyPr>
          <a:lstStyle/>
          <a:p>
            <a:pPr marL="0" indent="0" algn="just">
              <a:buNone/>
            </a:pPr>
            <a:r>
              <a:rPr lang="en-US" sz="2200" b="1" dirty="0">
                <a:solidFill>
                  <a:srgbClr val="FFC000"/>
                </a:solidFill>
              </a:rPr>
              <a:t>Type 1: Cybercriminals - Hungry for recognition:</a:t>
            </a:r>
          </a:p>
          <a:p>
            <a:pPr lvl="1" algn="just"/>
            <a:r>
              <a:rPr lang="en-US" sz="2000" dirty="0"/>
              <a:t>Hobby hackers</a:t>
            </a:r>
          </a:p>
          <a:p>
            <a:pPr lvl="2" algn="just"/>
            <a:r>
              <a:rPr lang="en-US" sz="2000" dirty="0"/>
              <a:t>A person who enjoys exploring the limits of what is possible, in a spirit of playful cleverness. May modify hardware/ software.</a:t>
            </a:r>
          </a:p>
          <a:p>
            <a:pPr lvl="1" algn="just"/>
            <a:r>
              <a:rPr lang="en-US" sz="2000" dirty="0"/>
              <a:t>IT professional(social engineering):</a:t>
            </a:r>
          </a:p>
          <a:p>
            <a:pPr lvl="2" algn="just"/>
            <a:r>
              <a:rPr lang="en-US" sz="2000" dirty="0"/>
              <a:t>Ethical hacker</a:t>
            </a:r>
          </a:p>
          <a:p>
            <a:pPr lvl="1" algn="just"/>
            <a:r>
              <a:rPr lang="en-US" sz="2000" dirty="0"/>
              <a:t>Politically motivated hackers : </a:t>
            </a:r>
          </a:p>
          <a:p>
            <a:pPr lvl="2" algn="just"/>
            <a:r>
              <a:rPr lang="en-US" sz="2000" dirty="0"/>
              <a:t>Promotes the objectives of individuals, groups or nations supporting a variety of causes such as : Anti globalization, transnational conflicts and protest.</a:t>
            </a:r>
          </a:p>
          <a:p>
            <a:pPr lvl="1" algn="just"/>
            <a:r>
              <a:rPr lang="en-US" sz="2000" dirty="0"/>
              <a:t>Terrorist organizations</a:t>
            </a:r>
          </a:p>
          <a:p>
            <a:pPr lvl="2" algn="just"/>
            <a:r>
              <a:rPr lang="en-US" sz="2000" dirty="0"/>
              <a:t>Cyber Terrorism </a:t>
            </a:r>
          </a:p>
          <a:p>
            <a:pPr lvl="2" algn="just"/>
            <a:r>
              <a:rPr lang="en-US" sz="2000" dirty="0"/>
              <a:t>Use the internet attacks in terrorist activity</a:t>
            </a:r>
          </a:p>
          <a:p>
            <a:pPr lvl="2" algn="just"/>
            <a:r>
              <a:rPr lang="en-US" sz="2000" dirty="0"/>
              <a:t>Large scale disruption of computer networks , personal computers attached to internet via viruses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3372</TotalTime>
  <Words>5974</Words>
  <Application>Microsoft Office PowerPoint</Application>
  <PresentationFormat>On-screen Show (4:3)</PresentationFormat>
  <Paragraphs>423</Paragraphs>
  <Slides>55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Calibri Light</vt:lpstr>
      <vt:lpstr>Google Sans</vt:lpstr>
      <vt:lpstr>system-ui</vt:lpstr>
      <vt:lpstr>Celestial</vt:lpstr>
      <vt:lpstr>Cyber Security</vt:lpstr>
      <vt:lpstr>TOPICS</vt:lpstr>
      <vt:lpstr>Definition and Origins of the Word </vt:lpstr>
      <vt:lpstr>What is cybercrime?</vt:lpstr>
      <vt:lpstr>PowerPoint Presentation</vt:lpstr>
      <vt:lpstr>PowerPoint Presentation</vt:lpstr>
      <vt:lpstr>2. Cybercrime and information security</vt:lpstr>
      <vt:lpstr>3. Who are Cybercriminals </vt:lpstr>
      <vt:lpstr>Categorization of Cybercriminals</vt:lpstr>
      <vt:lpstr>PowerPoint Presentation</vt:lpstr>
      <vt:lpstr>PowerPoint Presentation</vt:lpstr>
      <vt:lpstr>4. Classification of cybercrimes</vt:lpstr>
      <vt:lpstr>PowerPoint Presentation</vt:lpstr>
      <vt:lpstr>PowerPoint Presentation</vt:lpstr>
      <vt:lpstr>PowerPoint Presentation</vt:lpstr>
      <vt:lpstr>History of Usenet groups</vt:lpstr>
      <vt:lpstr>E-Mail Spoofing</vt:lpstr>
      <vt:lpstr>E-Mail Spoofing</vt:lpstr>
      <vt:lpstr>PowerPoint Presentation</vt:lpstr>
      <vt:lpstr>PowerPoint Presentation</vt:lpstr>
      <vt:lpstr>Cyber defamation</vt:lpstr>
      <vt:lpstr>PowerPoint Presentation</vt:lpstr>
      <vt:lpstr>PowerPoint Presentation</vt:lpstr>
      <vt:lpstr>PowerPoint Presentation</vt:lpstr>
      <vt:lpstr>Internet Time Theft</vt:lpstr>
      <vt:lpstr>Salami attack/ salami technique</vt:lpstr>
      <vt:lpstr>Data diddling</vt:lpstr>
      <vt:lpstr>Forgery </vt:lpstr>
      <vt:lpstr>Web jacking</vt:lpstr>
      <vt:lpstr>Industrial spying/ Industrial Espionage</vt:lpstr>
      <vt:lpstr>Hacking</vt:lpstr>
      <vt:lpstr>Hacking</vt:lpstr>
      <vt:lpstr>Hacking vs. Cracking</vt:lpstr>
      <vt:lpstr>PowerPoint Presentation</vt:lpstr>
      <vt:lpstr>types of modern hackers</vt:lpstr>
      <vt:lpstr>types of modern hackers</vt:lpstr>
      <vt:lpstr>Real life case : dec 2009 NASA site hacked via SQL Injection </vt:lpstr>
      <vt:lpstr>Online frauds </vt:lpstr>
      <vt:lpstr>Pornographic offenses: Child pornography</vt:lpstr>
      <vt:lpstr>How do they Operate</vt:lpstr>
      <vt:lpstr>Software piracy</vt:lpstr>
      <vt:lpstr>Computer sabotage </vt:lpstr>
      <vt:lpstr> E-mail bombing/mail bombs</vt:lpstr>
      <vt:lpstr>Computer network intrusions</vt:lpstr>
      <vt:lpstr>Password sniffing</vt:lpstr>
      <vt:lpstr>Credit card frauds</vt:lpstr>
      <vt:lpstr> Identity theft</vt:lpstr>
      <vt:lpstr>Real life cases</vt:lpstr>
      <vt:lpstr>Cybercrime: the legal perspective </vt:lpstr>
      <vt:lpstr>Cybercrime: the legal perspective </vt:lpstr>
      <vt:lpstr>Cybercrime: INDIAN perspective </vt:lpstr>
      <vt:lpstr>PowerPoint Presentation</vt:lpstr>
      <vt:lpstr>Incidence of Cyber Crimes in Cities</vt:lpstr>
      <vt:lpstr>5. CYBERCRIME ERA:  SURVIVAL MANTRA FOR THE NETIZENS</vt:lpstr>
      <vt:lpstr>5. CYBERCRIME ERA:  SURVIVAL MANTRA FOR THE NETIZENS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dc:title>
  <dc:creator>user</dc:creator>
  <cp:lastModifiedBy>katta ashreeth ashreeth</cp:lastModifiedBy>
  <cp:revision>312</cp:revision>
  <dcterms:created xsi:type="dcterms:W3CDTF">2015-02-03T06:33:38Z</dcterms:created>
  <dcterms:modified xsi:type="dcterms:W3CDTF">2023-06-30T05:43:47Z</dcterms:modified>
</cp:coreProperties>
</file>