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3" r:id="rId4"/>
    <p:sldId id="259" r:id="rId5"/>
    <p:sldId id="262" r:id="rId6"/>
    <p:sldId id="260" r:id="rId7"/>
    <p:sldId id="261" r:id="rId8"/>
    <p:sldId id="264" r:id="rId9"/>
    <p:sldId id="273" r:id="rId10"/>
    <p:sldId id="265" r:id="rId11"/>
    <p:sldId id="266" r:id="rId12"/>
    <p:sldId id="267" r:id="rId13"/>
    <p:sldId id="274" r:id="rId14"/>
    <p:sldId id="275" r:id="rId15"/>
    <p:sldId id="276" r:id="rId16"/>
    <p:sldId id="268" r:id="rId17"/>
    <p:sldId id="269" r:id="rId18"/>
    <p:sldId id="277" r:id="rId19"/>
    <p:sldId id="278" r:id="rId20"/>
    <p:sldId id="279" r:id="rId21"/>
    <p:sldId id="280" r:id="rId22"/>
    <p:sldId id="270" r:id="rId23"/>
    <p:sldId id="282" r:id="rId24"/>
    <p:sldId id="283" r:id="rId25"/>
    <p:sldId id="285" r:id="rId26"/>
    <p:sldId id="281" r:id="rId27"/>
    <p:sldId id="271" r:id="rId28"/>
    <p:sldId id="272" r:id="rId29"/>
    <p:sldId id="286" r:id="rId30"/>
    <p:sldId id="287" r:id="rId31"/>
    <p:sldId id="288" r:id="rId32"/>
    <p:sldId id="289" r:id="rId33"/>
    <p:sldId id="291" r:id="rId34"/>
    <p:sldId id="290" r:id="rId35"/>
    <p:sldId id="292" r:id="rId36"/>
    <p:sldId id="293" r:id="rId37"/>
    <p:sldId id="29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9091" autoAdjust="0"/>
  </p:normalViewPr>
  <p:slideViewPr>
    <p:cSldViewPr>
      <p:cViewPr>
        <p:scale>
          <a:sx n="70" d="100"/>
          <a:sy n="70" d="100"/>
        </p:scale>
        <p:origin x="-1386" y="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7/17/2023</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7/17/2023</a:t>
            </a:fld>
            <a:endParaRPr lang="en-US" dirty="0"/>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7/17/2023</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7/17/2023</a:t>
            </a:fld>
            <a:endParaRPr lang="en-US" dirty="0"/>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7/17/2023</a:t>
            </a:fld>
            <a:endParaRPr lang="en-US" dirty="0"/>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7/17/2023</a:t>
            </a:fld>
            <a:endParaRPr lang="en-US" dirty="0"/>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7/17/2023</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INTERACTION DESIGN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Usability Motivations</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8229600" cy="5562600"/>
          </a:xfrm>
        </p:spPr>
        <p:txBody>
          <a:bodyPr>
            <a:normAutofit fontScale="92500" lnSpcReduction="10000"/>
          </a:bodyPr>
          <a:lstStyle/>
          <a:p>
            <a:pPr fontAlgn="base"/>
            <a:r>
              <a:rPr lang="en-US" dirty="0" smtClean="0"/>
              <a:t>Life-critical systems (Air traffic control, nuclear reactors, power utilities, police &amp; fire dispatch systems, medical equipments)</a:t>
            </a:r>
          </a:p>
          <a:p>
            <a:pPr fontAlgn="base"/>
            <a:r>
              <a:rPr lang="en-US" dirty="0" smtClean="0"/>
              <a:t>Industrial and commercial systems (Banking, insurance, order entry, inventory management, reservation, billing, and point-of-sales systems)</a:t>
            </a:r>
          </a:p>
          <a:p>
            <a:pPr fontAlgn="base"/>
            <a:r>
              <a:rPr lang="en-US" dirty="0" smtClean="0"/>
              <a:t>Office, Home and Entertainment Applications (Word processing, electronic mail, computer conferencing, and video game systems, educational packages, search engines, mobile device,)</a:t>
            </a:r>
          </a:p>
          <a:p>
            <a:pPr fontAlgn="base"/>
            <a:r>
              <a:rPr lang="en-US" dirty="0" smtClean="0"/>
              <a:t>Exploratory, Creative, and Cooperative System (Web browsing, search engines, artist toolkits, architectural design, software development, music composition, and scientific modeling)</a:t>
            </a:r>
          </a:p>
          <a:p>
            <a:pPr fontAlgn="base"/>
            <a:r>
              <a:rPr lang="en-US" dirty="0" smtClean="0"/>
              <a:t>Social – technical System (Voting, health support, identity verification, crime reporting)</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Universal Usability</a:t>
            </a:r>
            <a:r>
              <a:rPr lang="en-US" dirty="0" smtClean="0"/>
              <a:t/>
            </a:r>
            <a:br>
              <a:rPr lang="en-US" dirty="0" smtClean="0"/>
            </a:br>
            <a:endParaRPr lang="en-US" dirty="0"/>
          </a:p>
        </p:txBody>
      </p:sp>
      <p:sp>
        <p:nvSpPr>
          <p:cNvPr id="3" name="Content Placeholder 2"/>
          <p:cNvSpPr>
            <a:spLocks noGrp="1"/>
          </p:cNvSpPr>
          <p:nvPr>
            <p:ph sz="quarter" idx="1"/>
          </p:nvPr>
        </p:nvSpPr>
        <p:spPr>
          <a:xfrm>
            <a:off x="457200" y="914400"/>
            <a:ext cx="8458200" cy="5638800"/>
          </a:xfrm>
        </p:spPr>
        <p:txBody>
          <a:bodyPr>
            <a:normAutofit/>
          </a:bodyPr>
          <a:lstStyle/>
          <a:p>
            <a:pPr fontAlgn="base"/>
            <a:r>
              <a:rPr lang="en-US" dirty="0" smtClean="0"/>
              <a:t>Diversity of human abilities, backgrounds, motivations, personalities, cultures, and work styles is a challenge for interface designers. </a:t>
            </a:r>
          </a:p>
          <a:p>
            <a:pPr fontAlgn="base"/>
            <a:r>
              <a:rPr lang="en-US" dirty="0" smtClean="0"/>
              <a:t>Understanding of differences between users is vital for participation by broadest set of users. Mobile device use has begun to require for designs that are universal usable. Rethinking interface designs for different situations often results in a better product for all users. </a:t>
            </a:r>
          </a:p>
          <a:p>
            <a:pPr fontAlgn="base"/>
            <a:r>
              <a:rPr lang="en-US" dirty="0" smtClean="0"/>
              <a:t>The rethinking covers considerations for users with disabilities, older adults, young users, etc and discussion for hardware and software diversity</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85800"/>
            <a:ext cx="8229600" cy="5867400"/>
          </a:xfrm>
        </p:spPr>
        <p:txBody>
          <a:bodyPr>
            <a:normAutofit/>
          </a:bodyPr>
          <a:lstStyle/>
          <a:p>
            <a:r>
              <a:rPr lang="en-US" dirty="0" smtClean="0"/>
              <a:t>Variations in physical abilities and physical workplaces</a:t>
            </a:r>
          </a:p>
          <a:p>
            <a:r>
              <a:rPr lang="en-US" dirty="0" smtClean="0"/>
              <a:t>Diverse cognitive and perceptual abilities</a:t>
            </a:r>
          </a:p>
          <a:p>
            <a:r>
              <a:rPr lang="en-US" dirty="0" smtClean="0"/>
              <a:t>Personality differences</a:t>
            </a:r>
          </a:p>
          <a:p>
            <a:r>
              <a:rPr lang="en-US" dirty="0" smtClean="0"/>
              <a:t>Cultural and international diversity</a:t>
            </a:r>
          </a:p>
          <a:p>
            <a:r>
              <a:rPr lang="en-US" dirty="0" smtClean="0"/>
              <a:t>Users with disabilities</a:t>
            </a:r>
          </a:p>
          <a:p>
            <a:r>
              <a:rPr lang="en-US" dirty="0" smtClean="0"/>
              <a:t>Older adult users </a:t>
            </a:r>
          </a:p>
          <a:p>
            <a:r>
              <a:rPr lang="en-US" dirty="0" smtClean="0"/>
              <a:t>Designing for and with children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lstStyle/>
          <a:p>
            <a:r>
              <a:rPr lang="en-US" dirty="0" smtClean="0"/>
              <a:t>Goals for our profession managing</a:t>
            </a:r>
            <a:endParaRPr lang="en-US" dirty="0"/>
          </a:p>
        </p:txBody>
      </p:sp>
      <p:sp>
        <p:nvSpPr>
          <p:cNvPr id="3" name="Content Placeholder 2"/>
          <p:cNvSpPr>
            <a:spLocks noGrp="1"/>
          </p:cNvSpPr>
          <p:nvPr>
            <p:ph sz="quarter" idx="1"/>
          </p:nvPr>
        </p:nvSpPr>
        <p:spPr>
          <a:xfrm>
            <a:off x="152400" y="1219200"/>
            <a:ext cx="8610600" cy="5638800"/>
          </a:xfrm>
        </p:spPr>
        <p:txBody>
          <a:bodyPr/>
          <a:lstStyle/>
          <a:p>
            <a:pPr>
              <a:buNone/>
            </a:pPr>
            <a:r>
              <a:rPr lang="en-US" dirty="0" smtClean="0"/>
              <a:t>Clear goals are useful not only for interface development but also for educational and professional enterprises. Three broad goals seem attainable: </a:t>
            </a:r>
          </a:p>
          <a:p>
            <a:r>
              <a:rPr lang="en-US" dirty="0" smtClean="0"/>
              <a:t>(1) influencing academic and industrial researchers</a:t>
            </a:r>
          </a:p>
          <a:p>
            <a:r>
              <a:rPr lang="en-US" dirty="0" smtClean="0"/>
              <a:t>(2) providing </a:t>
            </a:r>
            <a:r>
              <a:rPr lang="en-US" smtClean="0"/>
              <a:t>tools, </a:t>
            </a:r>
            <a:r>
              <a:rPr lang="en-US" dirty="0" smtClean="0"/>
              <a:t>techniques, and knowledge for commercial developers</a:t>
            </a:r>
          </a:p>
          <a:p>
            <a:r>
              <a:rPr lang="en-US" dirty="0" smtClean="0"/>
              <a:t>(3) raising the computer consciousness of the general public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Influencing academic and industrial researchers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scientific method for interface research, which is based on controlled experimentation, has this basic outline: </a:t>
            </a:r>
          </a:p>
          <a:p>
            <a:r>
              <a:rPr lang="en-US" dirty="0" smtClean="0"/>
              <a:t> Understanding of a practical problem and related theory </a:t>
            </a:r>
          </a:p>
          <a:p>
            <a:r>
              <a:rPr lang="en-US" dirty="0" smtClean="0"/>
              <a:t>testable hypothesis </a:t>
            </a:r>
          </a:p>
          <a:p>
            <a:r>
              <a:rPr lang="en-US" dirty="0" smtClean="0"/>
              <a:t>Manipulation of a small number of independent variables </a:t>
            </a:r>
          </a:p>
          <a:p>
            <a:r>
              <a:rPr lang="en-US" dirty="0" smtClean="0"/>
              <a:t>Measurement of specific dependent variables </a:t>
            </a:r>
          </a:p>
          <a:p>
            <a:r>
              <a:rPr lang="en-US" dirty="0" smtClean="0"/>
              <a:t> Careful selection and assignment of subjects </a:t>
            </a:r>
          </a:p>
          <a:p>
            <a:r>
              <a:rPr lang="en-US" dirty="0" smtClean="0"/>
              <a:t>Interpretation of results, refinement of theory, and guidance for experimenters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There are so many fruitful directions for research that any list can be only a provocative starting point. Here are a few:</a:t>
            </a:r>
          </a:p>
          <a:p>
            <a:r>
              <a:rPr lang="en-US" dirty="0" smtClean="0"/>
              <a:t>Reduced anxiety and fear of computer usage</a:t>
            </a:r>
          </a:p>
          <a:p>
            <a:r>
              <a:rPr lang="en-US" dirty="0" smtClean="0"/>
              <a:t>Graceful evolution</a:t>
            </a:r>
          </a:p>
          <a:p>
            <a:r>
              <a:rPr lang="en-US" dirty="0" smtClean="0"/>
              <a:t>Specification and implementation of </a:t>
            </a:r>
            <a:r>
              <a:rPr lang="en-US" dirty="0" err="1" smtClean="0"/>
              <a:t>interactio</a:t>
            </a:r>
            <a:endParaRPr lang="en-US" dirty="0" smtClean="0"/>
          </a:p>
          <a:p>
            <a:r>
              <a:rPr lang="en-US" dirty="0" smtClean="0"/>
              <a:t>Direct manipulation</a:t>
            </a:r>
          </a:p>
          <a:p>
            <a:r>
              <a:rPr lang="en-US" dirty="0" smtClean="0"/>
              <a:t>Input devices</a:t>
            </a:r>
          </a:p>
          <a:p>
            <a:r>
              <a:rPr lang="en-US" dirty="0" smtClean="0"/>
              <a:t>Online help</a:t>
            </a:r>
          </a:p>
          <a:p>
            <a:r>
              <a:rPr lang="en-US" dirty="0" smtClean="0"/>
              <a:t>Information exploration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Guidelines,Principles,Theories</a:t>
            </a:r>
            <a:endParaRPr lang="en-US" dirty="0"/>
          </a:p>
        </p:txBody>
      </p:sp>
      <p:sp>
        <p:nvSpPr>
          <p:cNvPr id="3" name="Content Placeholder 2"/>
          <p:cNvSpPr>
            <a:spLocks noGrp="1"/>
          </p:cNvSpPr>
          <p:nvPr>
            <p:ph sz="quarter" idx="1"/>
          </p:nvPr>
        </p:nvSpPr>
        <p:spPr/>
        <p:txBody>
          <a:bodyPr/>
          <a:lstStyle/>
          <a:p>
            <a:r>
              <a:rPr lang="en-US" dirty="0" smtClean="0"/>
              <a:t>User interface designers have accumulated a wealth of experience and researcher have produced a growing body of empirical evidence and theories all of which can be organized into:</a:t>
            </a:r>
          </a:p>
          <a:p>
            <a:r>
              <a:rPr lang="en-US" dirty="0" smtClean="0"/>
              <a:t>Specific and practical guidelines</a:t>
            </a:r>
          </a:p>
          <a:p>
            <a:r>
              <a:rPr lang="en-US" dirty="0" smtClean="0"/>
              <a:t>Middle level principles</a:t>
            </a:r>
          </a:p>
          <a:p>
            <a:r>
              <a:rPr lang="en-US" dirty="0" smtClean="0"/>
              <a:t>High level theories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sz="quarter" idx="1"/>
          </p:nvPr>
        </p:nvSpPr>
        <p:spPr/>
        <p:txBody>
          <a:bodyPr/>
          <a:lstStyle/>
          <a:p>
            <a:r>
              <a:rPr lang="en-US" dirty="0" smtClean="0"/>
              <a:t>Navigating the interface</a:t>
            </a:r>
          </a:p>
          <a:p>
            <a:r>
              <a:rPr lang="en-US" dirty="0" smtClean="0"/>
              <a:t>Organizing the display</a:t>
            </a:r>
          </a:p>
          <a:p>
            <a:r>
              <a:rPr lang="en-US" dirty="0" smtClean="0"/>
              <a:t>Getting the user's attention</a:t>
            </a:r>
          </a:p>
          <a:p>
            <a:r>
              <a:rPr lang="en-US" dirty="0" smtClean="0"/>
              <a:t>Facilitating data entry</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the interface </a:t>
            </a:r>
            <a:br>
              <a:rPr lang="en-US" dirty="0" smtClean="0"/>
            </a:br>
            <a:endParaRPr lang="en-US" dirty="0"/>
          </a:p>
        </p:txBody>
      </p:sp>
      <p:sp>
        <p:nvSpPr>
          <p:cNvPr id="3" name="Content Placeholder 2"/>
          <p:cNvSpPr>
            <a:spLocks noGrp="1"/>
          </p:cNvSpPr>
          <p:nvPr>
            <p:ph sz="quarter" idx="1"/>
          </p:nvPr>
        </p:nvSpPr>
        <p:spPr>
          <a:xfrm>
            <a:off x="0" y="762000"/>
            <a:ext cx="8763000" cy="6096000"/>
          </a:xfrm>
        </p:spPr>
        <p:txBody>
          <a:bodyPr>
            <a:normAutofit fontScale="85000" lnSpcReduction="10000"/>
          </a:bodyPr>
          <a:lstStyle/>
          <a:p>
            <a:endParaRPr lang="en-US" dirty="0" smtClean="0"/>
          </a:p>
          <a:p>
            <a:r>
              <a:rPr lang="en-US" dirty="0" smtClean="0"/>
              <a:t>The National Cancer Institute's 388 guidelines, which are backed by research findings, cover the design process, general principles, and specific rules. This sample of the guidelines gives useful advice and a taste of their style:</a:t>
            </a:r>
          </a:p>
          <a:p>
            <a:r>
              <a:rPr lang="en-US" dirty="0" smtClean="0"/>
              <a:t>Standardize task sequences: Allow users to perform tasks in the same sequence and manner across similar conditions. </a:t>
            </a:r>
          </a:p>
          <a:p>
            <a:r>
              <a:rPr lang="en-US" dirty="0" smtClean="0"/>
              <a:t>Ensure that embedded links are descriptive: When using embedded links, the link text should accurately describe the link's destination. </a:t>
            </a:r>
          </a:p>
          <a:p>
            <a:r>
              <a:rPr lang="en-US" dirty="0" smtClean="0"/>
              <a:t> Use unique and descriptive headings.: Use headings that are unique from one another and conceptually related to the content they describe. </a:t>
            </a:r>
          </a:p>
          <a:p>
            <a:r>
              <a:rPr lang="en-US" dirty="0" smtClean="0"/>
              <a:t>Use check boxes for binary choices: Provide a check box control for users to make a choice between two clearly distinguishable states, such as "on" or "off.“ </a:t>
            </a:r>
          </a:p>
          <a:p>
            <a:r>
              <a:rPr lang="en-US" dirty="0" smtClean="0"/>
              <a:t>Develop pages that will print properly: If users are likely to print one or more pages, develop pages with widths that print properly. </a:t>
            </a:r>
          </a:p>
          <a:p>
            <a:r>
              <a:rPr lang="en-US" dirty="0" smtClean="0"/>
              <a:t>Use thumbnail images to preview larger images: When viewing full-size images is not critical, first provide a thumbnail of the image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Organizing the display</a:t>
            </a:r>
            <a:endParaRPr lang="en-US" dirty="0"/>
          </a:p>
        </p:txBody>
      </p:sp>
      <p:sp>
        <p:nvSpPr>
          <p:cNvPr id="3" name="Content Placeholder 2"/>
          <p:cNvSpPr>
            <a:spLocks noGrp="1"/>
          </p:cNvSpPr>
          <p:nvPr>
            <p:ph sz="quarter" idx="1"/>
          </p:nvPr>
        </p:nvSpPr>
        <p:spPr/>
        <p:txBody>
          <a:bodyPr/>
          <a:lstStyle/>
          <a:p>
            <a:r>
              <a:rPr lang="en-US" dirty="0" smtClean="0"/>
              <a:t>Display design is a large topic with many special cases. Smith and Mosier (1986) offer five high-level goals as part of their guidelines for data display:</a:t>
            </a:r>
          </a:p>
          <a:p>
            <a:r>
              <a:rPr lang="en-US" dirty="0" smtClean="0"/>
              <a:t>Consistency of data display.</a:t>
            </a:r>
          </a:p>
          <a:p>
            <a:r>
              <a:rPr lang="en-US" dirty="0" smtClean="0"/>
              <a:t>Efficient information assimilation by the user</a:t>
            </a:r>
          </a:p>
          <a:p>
            <a:r>
              <a:rPr lang="en-US" dirty="0" smtClean="0"/>
              <a:t>Minimal memory load on the user</a:t>
            </a:r>
          </a:p>
          <a:p>
            <a:r>
              <a:rPr lang="en-US" dirty="0" smtClean="0"/>
              <a:t>Compatibility </a:t>
            </a:r>
            <a:r>
              <a:rPr lang="en-US" dirty="0" err="1" smtClean="0"/>
              <a:t>ofdata</a:t>
            </a:r>
            <a:r>
              <a:rPr lang="en-US" dirty="0" smtClean="0"/>
              <a:t> display with data entry</a:t>
            </a:r>
          </a:p>
          <a:p>
            <a:r>
              <a:rPr lang="en-US" dirty="0" smtClean="0"/>
              <a:t>Flexibility for user control of data display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UNIT-1</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t>
            </a:r>
          </a:p>
          <a:p>
            <a:r>
              <a:rPr lang="en-US" dirty="0" smtClean="0"/>
              <a:t>Usability of interactive systems: introduction </a:t>
            </a:r>
          </a:p>
          <a:p>
            <a:r>
              <a:rPr lang="en-US" dirty="0" smtClean="0"/>
              <a:t>Usability goals and measures</a:t>
            </a:r>
          </a:p>
          <a:p>
            <a:r>
              <a:rPr lang="en-US" dirty="0" smtClean="0"/>
              <a:t>Motivations</a:t>
            </a:r>
          </a:p>
          <a:p>
            <a:r>
              <a:rPr lang="en-US" dirty="0" smtClean="0"/>
              <a:t>Universal usability</a:t>
            </a:r>
          </a:p>
          <a:p>
            <a:r>
              <a:rPr lang="en-US" dirty="0" smtClean="0"/>
              <a:t>Goals for our profession managing</a:t>
            </a:r>
          </a:p>
          <a:p>
            <a:r>
              <a:rPr lang="en-US" dirty="0" smtClean="0"/>
              <a:t>Guidelines, principles and theories</a:t>
            </a:r>
          </a:p>
          <a:p>
            <a:pPr>
              <a:buNone/>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467600" cy="1143000"/>
          </a:xfrm>
        </p:spPr>
        <p:txBody>
          <a:bodyPr/>
          <a:lstStyle/>
          <a:p>
            <a:r>
              <a:rPr lang="en-US" dirty="0" smtClean="0"/>
              <a:t>Getting the user's attention</a:t>
            </a:r>
            <a:endParaRPr lang="en-US" dirty="0"/>
          </a:p>
        </p:txBody>
      </p:sp>
      <p:sp>
        <p:nvSpPr>
          <p:cNvPr id="3" name="Content Placeholder 2"/>
          <p:cNvSpPr>
            <a:spLocks noGrp="1"/>
          </p:cNvSpPr>
          <p:nvPr>
            <p:ph sz="quarter" idx="1"/>
          </p:nvPr>
        </p:nvSpPr>
        <p:spPr>
          <a:xfrm>
            <a:off x="457200" y="1219200"/>
            <a:ext cx="8229600" cy="5254752"/>
          </a:xfrm>
        </p:spPr>
        <p:txBody>
          <a:bodyPr>
            <a:normAutofit fontScale="85000" lnSpcReduction="20000"/>
          </a:bodyPr>
          <a:lstStyle/>
          <a:p>
            <a:r>
              <a:rPr lang="en-US" dirty="0" smtClean="0"/>
              <a:t>These guidelines detail several techniques for getting the user's attention:</a:t>
            </a:r>
          </a:p>
          <a:p>
            <a:r>
              <a:rPr lang="en-US" dirty="0" smtClean="0"/>
              <a:t> Intensity: Use two levels only, with limited use of high intensity to draw attention.</a:t>
            </a:r>
          </a:p>
          <a:p>
            <a:r>
              <a:rPr lang="en-US" dirty="0" smtClean="0"/>
              <a:t> Marking: Underline the item, enclose it in a box, point to it with an arrow, or use an indicator such as an asterisk, bullet, dash, plus sign, or X. </a:t>
            </a:r>
          </a:p>
          <a:p>
            <a:r>
              <a:rPr lang="en-US" dirty="0" smtClean="0"/>
              <a:t> Size: Use up to four sizes, with larger sizes attracting more attention. </a:t>
            </a:r>
          </a:p>
          <a:p>
            <a:r>
              <a:rPr lang="en-US" dirty="0" smtClean="0"/>
              <a:t>Choice </a:t>
            </a:r>
            <a:r>
              <a:rPr lang="en-US" dirty="0" err="1" smtClean="0"/>
              <a:t>offonts</a:t>
            </a:r>
            <a:r>
              <a:rPr lang="en-US" dirty="0" smtClean="0"/>
              <a:t>: Use up to three fonts. </a:t>
            </a:r>
          </a:p>
          <a:p>
            <a:r>
              <a:rPr lang="en-US" dirty="0" smtClean="0"/>
              <a:t>Inverse video. Use inverse coloring. </a:t>
            </a:r>
          </a:p>
          <a:p>
            <a:r>
              <a:rPr lang="en-US" dirty="0" smtClean="0"/>
              <a:t>Blinking: Use blinking displays (2-4 Hz) or blinking color changes with great care and in limited areas.</a:t>
            </a:r>
          </a:p>
          <a:p>
            <a:r>
              <a:rPr lang="en-US" dirty="0" smtClean="0"/>
              <a:t>Color. :Use up to four standard colors, with additional colors reserved for occasional use.</a:t>
            </a:r>
          </a:p>
          <a:p>
            <a:r>
              <a:rPr lang="en-US" dirty="0" err="1" smtClean="0"/>
              <a:t>Audio:Use</a:t>
            </a:r>
            <a:r>
              <a:rPr lang="en-US" dirty="0" smtClean="0"/>
              <a:t> soft tones for regular positive feedback and harsh sounds for rare emergency conditions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Facilitating data entry Data-</a:t>
            </a:r>
          </a:p>
        </p:txBody>
      </p:sp>
      <p:sp>
        <p:nvSpPr>
          <p:cNvPr id="3" name="Content Placeholder 2"/>
          <p:cNvSpPr>
            <a:spLocks noGrp="1"/>
          </p:cNvSpPr>
          <p:nvPr>
            <p:ph sz="quarter" idx="1"/>
          </p:nvPr>
        </p:nvSpPr>
        <p:spPr/>
        <p:txBody>
          <a:bodyPr>
            <a:normAutofit lnSpcReduction="10000"/>
          </a:bodyPr>
          <a:lstStyle/>
          <a:p>
            <a:r>
              <a:rPr lang="en-US" dirty="0" smtClean="0"/>
              <a:t>entry tasks can occupy a substantial fraction of the users' time and can be the source of frustrating and potentially dangerous errors. Smith and Mosier (1986) offer five high-level objectives as part of their guidelines for data entry: </a:t>
            </a:r>
          </a:p>
          <a:p>
            <a:endParaRPr lang="en-US" dirty="0" smtClean="0"/>
          </a:p>
          <a:p>
            <a:pPr>
              <a:buNone/>
            </a:pPr>
            <a:r>
              <a:rPr lang="en-US" dirty="0" smtClean="0"/>
              <a:t>1. Consistency of data-entry transactions </a:t>
            </a:r>
          </a:p>
          <a:p>
            <a:pPr>
              <a:buNone/>
            </a:pPr>
            <a:r>
              <a:rPr lang="en-US" dirty="0" smtClean="0"/>
              <a:t>2. Minimal input actions by user </a:t>
            </a:r>
          </a:p>
          <a:p>
            <a:pPr>
              <a:buNone/>
            </a:pPr>
            <a:r>
              <a:rPr lang="en-US" dirty="0" smtClean="0"/>
              <a:t> 3. Minimal memory load all users</a:t>
            </a:r>
          </a:p>
          <a:p>
            <a:pPr>
              <a:buNone/>
            </a:pPr>
            <a:r>
              <a:rPr lang="en-US" dirty="0" smtClean="0"/>
              <a:t>4.Compatibility of data entry with data display</a:t>
            </a:r>
          </a:p>
          <a:p>
            <a:pPr>
              <a:buNone/>
            </a:pPr>
            <a:r>
              <a:rPr lang="en-US" dirty="0" smtClean="0"/>
              <a:t>5. Flexibility for user control of data entry</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a:t>
            </a:r>
            <a:endParaRPr lang="en-US" dirty="0"/>
          </a:p>
        </p:txBody>
      </p:sp>
      <p:sp>
        <p:nvSpPr>
          <p:cNvPr id="3" name="Content Placeholder 2"/>
          <p:cNvSpPr>
            <a:spLocks noGrp="1"/>
          </p:cNvSpPr>
          <p:nvPr>
            <p:ph sz="quarter" idx="1"/>
          </p:nvPr>
        </p:nvSpPr>
        <p:spPr/>
        <p:txBody>
          <a:bodyPr>
            <a:normAutofit/>
          </a:bodyPr>
          <a:lstStyle/>
          <a:p>
            <a:r>
              <a:rPr lang="en-US" dirty="0" smtClean="0"/>
              <a:t>Determine users' skill levels</a:t>
            </a:r>
          </a:p>
          <a:p>
            <a:r>
              <a:rPr lang="en-US" dirty="0" smtClean="0"/>
              <a:t>Identify the tasks</a:t>
            </a:r>
          </a:p>
          <a:p>
            <a:r>
              <a:rPr lang="en-US" dirty="0" smtClean="0"/>
              <a:t>Choose an interaction style</a:t>
            </a:r>
          </a:p>
          <a:p>
            <a:r>
              <a:rPr lang="en-US" dirty="0" smtClean="0"/>
              <a:t>8 golden rules of interface design</a:t>
            </a:r>
          </a:p>
          <a:p>
            <a:r>
              <a:rPr lang="en-US" dirty="0" smtClean="0"/>
              <a:t>Prevent errors</a:t>
            </a:r>
          </a:p>
          <a:p>
            <a:r>
              <a:rPr lang="en-US" dirty="0" smtClean="0"/>
              <a:t>Ensuring human control while increasing automation</a:t>
            </a:r>
          </a:p>
          <a:p>
            <a:endParaRPr lang="en-US" dirty="0" smtClean="0"/>
          </a:p>
          <a:p>
            <a:pPr>
              <a:buFont typeface="Wingdings" pitchFamily="2" charset="2"/>
              <a:buChar char="v"/>
            </a:pP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7467600" cy="1143000"/>
          </a:xfrm>
        </p:spPr>
        <p:txBody>
          <a:bodyPr/>
          <a:lstStyle/>
          <a:p>
            <a:r>
              <a:rPr lang="en-US" dirty="0" smtClean="0"/>
              <a:t>Determine users' skill levels</a:t>
            </a:r>
          </a:p>
        </p:txBody>
      </p:sp>
      <p:sp>
        <p:nvSpPr>
          <p:cNvPr id="3" name="Content Placeholder 2"/>
          <p:cNvSpPr>
            <a:spLocks noGrp="1"/>
          </p:cNvSpPr>
          <p:nvPr>
            <p:ph sz="quarter" idx="1"/>
          </p:nvPr>
        </p:nvSpPr>
        <p:spPr>
          <a:xfrm>
            <a:off x="304800" y="1295400"/>
            <a:ext cx="8458200" cy="5178552"/>
          </a:xfrm>
        </p:spPr>
        <p:txBody>
          <a:bodyPr>
            <a:normAutofit lnSpcReduction="10000"/>
          </a:bodyPr>
          <a:lstStyle/>
          <a:p>
            <a:r>
              <a:rPr lang="en-US" dirty="0" smtClean="0"/>
              <a:t>For example, a generic separation into novice or first-time, knowledgeable intermittent, and expert frequent users might lead to these differing design goals: </a:t>
            </a:r>
          </a:p>
          <a:p>
            <a:r>
              <a:rPr lang="en-US" dirty="0" smtClean="0"/>
              <a:t> Novice or first-time users</a:t>
            </a:r>
          </a:p>
          <a:p>
            <a:r>
              <a:rPr lang="en-US" dirty="0" smtClean="0"/>
              <a:t>Knowledgeable intermittent users</a:t>
            </a:r>
          </a:p>
          <a:p>
            <a:r>
              <a:rPr lang="en-US" dirty="0" smtClean="0"/>
              <a:t>Expert frequent users</a:t>
            </a:r>
          </a:p>
          <a:p>
            <a:pPr algn="just">
              <a:buNone/>
            </a:pPr>
            <a:r>
              <a:rPr lang="en-US" dirty="0" smtClean="0"/>
              <a:t>The characteristics of these three classes of usage must be refined for each environment. Designing for one class is easy; designing for several is much more difficult. </a:t>
            </a:r>
          </a:p>
          <a:p>
            <a:pPr algn="just">
              <a:buNone/>
            </a:pPr>
            <a:r>
              <a:rPr lang="en-US" dirty="0" smtClean="0"/>
              <a:t>When multiple usage classes must be accommodated in one system, the basic strategy is to permit a multi layer (sometimes called level-structured or spiral) approach to learning.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153400" cy="6248400"/>
          </a:xfrm>
        </p:spPr>
        <p:txBody>
          <a:bodyPr>
            <a:normAutofit fontScale="92500" lnSpcReduction="10000"/>
          </a:bodyPr>
          <a:lstStyle/>
          <a:p>
            <a:pPr>
              <a:buNone/>
            </a:pPr>
            <a:r>
              <a:rPr lang="en-US" dirty="0" smtClean="0"/>
              <a:t>				</a:t>
            </a:r>
            <a:r>
              <a:rPr lang="en-US" sz="2700" dirty="0" smtClean="0"/>
              <a:t>Identify the tasks</a:t>
            </a:r>
          </a:p>
          <a:p>
            <a:endParaRPr lang="en-US" dirty="0" smtClean="0"/>
          </a:p>
          <a:p>
            <a:r>
              <a:rPr lang="en-US" dirty="0" smtClean="0"/>
              <a:t>The relative task frequencies are important in shaping, for example, a set of commands or a menu tree. Frequent tasks should be simple and quick to carryout, even at the expense of lengthening some infrequent tasks. Relative frequency of use is one of the bases for making architectural design decisions. For example, in a word processor: </a:t>
            </a:r>
          </a:p>
          <a:p>
            <a:r>
              <a:rPr lang="en-US" dirty="0" smtClean="0"/>
              <a:t>Frequent actions might be performed by special keys, such as the four cursor arrows, Insert, and Delete. </a:t>
            </a:r>
          </a:p>
          <a:p>
            <a:r>
              <a:rPr lang="en-US" dirty="0" smtClean="0"/>
              <a:t>Less frequent actions might be performed by a single letter plus the ctrl key, or by a selection from a pull-down menu-examples include underscore, bold, or save. </a:t>
            </a:r>
          </a:p>
          <a:p>
            <a:r>
              <a:rPr lang="en-US" dirty="0" smtClean="0"/>
              <a:t> Infrequent actions or complex actions might require going through a sequence of menu selections or form fill-ins-for example, to change the printing format or to revise network-protocol parameters.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an interaction style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When the task analysis is complete and the task objects and actions have been identified, the designer can choose from these primary interaction styles: </a:t>
            </a:r>
          </a:p>
          <a:p>
            <a:r>
              <a:rPr lang="en-US" dirty="0" smtClean="0"/>
              <a:t>direct manipulation,</a:t>
            </a:r>
          </a:p>
          <a:p>
            <a:r>
              <a:rPr lang="en-US" dirty="0" smtClean="0"/>
              <a:t> menu selection,</a:t>
            </a:r>
          </a:p>
          <a:p>
            <a:r>
              <a:rPr lang="en-US" dirty="0" smtClean="0"/>
              <a:t> form </a:t>
            </a:r>
            <a:r>
              <a:rPr lang="en-US" dirty="0" err="1" smtClean="0"/>
              <a:t>fillin</a:t>
            </a:r>
            <a:r>
              <a:rPr lang="en-US" dirty="0" smtClean="0"/>
              <a:t>,</a:t>
            </a:r>
          </a:p>
          <a:p>
            <a:r>
              <a:rPr lang="en-US" dirty="0" smtClean="0"/>
              <a:t> command language, </a:t>
            </a:r>
          </a:p>
          <a:p>
            <a:r>
              <a:rPr lang="en-US" dirty="0" smtClean="0"/>
              <a:t>natural language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srcRect/>
          <a:stretch>
            <a:fillRect/>
          </a:stretch>
        </p:blipFill>
        <p:spPr bwMode="auto">
          <a:xfrm>
            <a:off x="199099" y="0"/>
            <a:ext cx="8563901"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golden rules of interface design</a:t>
            </a:r>
            <a:endParaRPr lang="en-US" dirty="0"/>
          </a:p>
        </p:txBody>
      </p:sp>
      <p:sp>
        <p:nvSpPr>
          <p:cNvPr id="3" name="Content Placeholder 2"/>
          <p:cNvSpPr>
            <a:spLocks noGrp="1"/>
          </p:cNvSpPr>
          <p:nvPr>
            <p:ph sz="quarter" idx="1"/>
          </p:nvPr>
        </p:nvSpPr>
        <p:spPr/>
        <p:txBody>
          <a:bodyPr>
            <a:normAutofit/>
          </a:bodyPr>
          <a:lstStyle/>
          <a:p>
            <a:r>
              <a:rPr lang="en-US" dirty="0" smtClean="0"/>
              <a:t>Strive for consistency</a:t>
            </a:r>
          </a:p>
          <a:p>
            <a:r>
              <a:rPr lang="en-US" dirty="0" smtClean="0"/>
              <a:t>Cater to universal usability</a:t>
            </a:r>
          </a:p>
          <a:p>
            <a:r>
              <a:rPr lang="en-US" dirty="0" smtClean="0"/>
              <a:t>Offer informative feedback</a:t>
            </a:r>
          </a:p>
          <a:p>
            <a:r>
              <a:rPr lang="en-US" dirty="0" smtClean="0"/>
              <a:t>Design dialog to yield closure</a:t>
            </a:r>
          </a:p>
          <a:p>
            <a:r>
              <a:rPr lang="en-US" dirty="0" smtClean="0"/>
              <a:t>Prevent errors</a:t>
            </a:r>
          </a:p>
          <a:p>
            <a:r>
              <a:rPr lang="en-US" dirty="0" smtClean="0"/>
              <a:t>Permit easy reversal of actions</a:t>
            </a:r>
          </a:p>
          <a:p>
            <a:r>
              <a:rPr lang="en-US" dirty="0" smtClean="0"/>
              <a:t>Support internal locus of control</a:t>
            </a:r>
          </a:p>
          <a:p>
            <a:r>
              <a:rPr lang="en-US" dirty="0" smtClean="0"/>
              <a:t>Reduce short term memory load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Theories</a:t>
            </a:r>
            <a:endParaRPr lang="en-US" dirty="0"/>
          </a:p>
        </p:txBody>
      </p:sp>
      <p:sp>
        <p:nvSpPr>
          <p:cNvPr id="3" name="Content Placeholder 2"/>
          <p:cNvSpPr>
            <a:spLocks noGrp="1"/>
          </p:cNvSpPr>
          <p:nvPr>
            <p:ph sz="quarter" idx="1"/>
          </p:nvPr>
        </p:nvSpPr>
        <p:spPr>
          <a:xfrm>
            <a:off x="457200" y="1600200"/>
            <a:ext cx="7924800" cy="4873752"/>
          </a:xfrm>
        </p:spPr>
        <p:txBody>
          <a:bodyPr>
            <a:normAutofit lnSpcReduction="10000"/>
          </a:bodyPr>
          <a:lstStyle/>
          <a:p>
            <a:r>
              <a:rPr lang="en-US" dirty="0" smtClean="0"/>
              <a:t>One goal for the discipline of human-computer interaction is to go beyond the specifics of guidelines and build on the breadth of principles to develop tested, reliable, and broadly useful theories. Of course, for a topic as large as user-interface design, many theories are needed.</a:t>
            </a:r>
          </a:p>
          <a:p>
            <a:r>
              <a:rPr lang="en-US" dirty="0" smtClean="0"/>
              <a:t> Some theories are descriptive and explanatory; these theories are helpful in developing consistent terminology for objects and actions, thereby supporting collaboration and training.</a:t>
            </a:r>
          </a:p>
          <a:p>
            <a:r>
              <a:rPr lang="en-US" dirty="0" smtClean="0"/>
              <a:t> Some theories are predictive; these theories enable designers to compare proposed designs for execution time or error rates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001000" cy="6172200"/>
          </a:xfrm>
        </p:spPr>
        <p:txBody>
          <a:bodyPr>
            <a:normAutofit/>
          </a:bodyPr>
          <a:lstStyle/>
          <a:p>
            <a:pPr algn="just"/>
            <a:r>
              <a:rPr lang="en-US" dirty="0" smtClean="0"/>
              <a:t>Another way to group theories is according to motor-task performance (pointing with a mouse), perceptual activities (finding an item on a display), or cognitive aspects (planning the conversion of a boldfaced character to an italic one). Motor-task performance predictions are well established and accurate for predicting key stroking or pointing times </a:t>
            </a:r>
          </a:p>
          <a:p>
            <a:pPr algn="just"/>
            <a:r>
              <a:rPr lang="en-US" dirty="0" smtClean="0"/>
              <a:t>Perceptual theories have been successful in predicting reading times for free text, lists, for-matted displays, and other visual or auditory tasks. Cognitive theories, involving short-term, working, and long-term memory, are central to problem solving and playa key role in understanding productivity as a function of response time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DEFINING THE USER INTERFACE</a:t>
            </a:r>
            <a:br>
              <a:rPr lang="en-US" dirty="0" smtClean="0"/>
            </a:br>
            <a:endParaRPr lang="en-US" dirty="0"/>
          </a:p>
        </p:txBody>
      </p:sp>
      <p:sp>
        <p:nvSpPr>
          <p:cNvPr id="3" name="Content Placeholder 2"/>
          <p:cNvSpPr>
            <a:spLocks noGrp="1"/>
          </p:cNvSpPr>
          <p:nvPr>
            <p:ph sz="quarter" idx="1"/>
          </p:nvPr>
        </p:nvSpPr>
        <p:spPr>
          <a:xfrm>
            <a:off x="0" y="990600"/>
            <a:ext cx="9144000" cy="5715000"/>
          </a:xfrm>
        </p:spPr>
        <p:txBody>
          <a:bodyPr>
            <a:normAutofit/>
          </a:bodyPr>
          <a:lstStyle/>
          <a:p>
            <a:r>
              <a:rPr lang="en-US" dirty="0" smtClean="0"/>
              <a:t>Human-computer interaction is the study, planning, and design of how people and computers work together so that a person's needs are satisfied in the most effective way.</a:t>
            </a:r>
          </a:p>
          <a:p>
            <a:r>
              <a:rPr lang="en-US" dirty="0" smtClean="0"/>
              <a:t> HCI designers must consider a variety of factors: </a:t>
            </a:r>
          </a:p>
          <a:p>
            <a:pPr lvl="1"/>
            <a:r>
              <a:rPr lang="en-US" dirty="0" smtClean="0"/>
              <a:t>What people want and expect, physical limitations and abilities people possess, </a:t>
            </a:r>
          </a:p>
          <a:p>
            <a:pPr lvl="1"/>
            <a:r>
              <a:rPr lang="en-US" dirty="0" smtClean="0"/>
              <a:t>How information processing systems work,</a:t>
            </a:r>
          </a:p>
          <a:p>
            <a:pPr lvl="1"/>
            <a:r>
              <a:rPr lang="en-US" dirty="0" smtClean="0"/>
              <a:t>What people find enjoyable and attractive. </a:t>
            </a:r>
          </a:p>
          <a:p>
            <a:pPr lvl="1"/>
            <a:r>
              <a:rPr lang="en-US" dirty="0" smtClean="0"/>
              <a:t> Technical characteristics and limitations of the computer hardware and software must also be considered. </a:t>
            </a:r>
          </a:p>
          <a:p>
            <a:pPr lvl="1">
              <a:buFont typeface="Arial" pitchFamily="34" charset="0"/>
              <a:buChar char="•"/>
            </a:pPr>
            <a:r>
              <a:rPr lang="en-US" dirty="0" smtClean="0"/>
              <a:t>The user interface is to the part of a computer and its software that people can see, hear, touch, talk to, or otherwise understand or direct. </a:t>
            </a:r>
          </a:p>
          <a:p>
            <a:pPr lvl="1">
              <a:buFont typeface="Arial" pitchFamily="34" charset="0"/>
              <a:buChar char="•"/>
            </a:pPr>
            <a:r>
              <a:rPr lang="en-US" dirty="0" smtClean="0"/>
              <a:t>The user interface has essentially two components: input and output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153400" cy="6248400"/>
          </a:xfrm>
        </p:spPr>
        <p:txBody>
          <a:bodyPr>
            <a:normAutofit/>
          </a:bodyPr>
          <a:lstStyle/>
          <a:p>
            <a:pPr>
              <a:buFont typeface="Wingdings" pitchFamily="2" charset="2"/>
              <a:buChar char="ü"/>
            </a:pPr>
            <a:r>
              <a:rPr lang="en-US" dirty="0" smtClean="0"/>
              <a:t>The ratio for times to perform complex tasks between novices and experts or between first time and frequent users can be as high as 100 to 1.</a:t>
            </a:r>
          </a:p>
          <a:p>
            <a:pPr>
              <a:buFont typeface="Wingdings" pitchFamily="2" charset="2"/>
              <a:buChar char="ü"/>
            </a:pPr>
            <a:r>
              <a:rPr lang="en-US" dirty="0" smtClean="0"/>
              <a:t>This development is healthy for the emerging discipline of human-computer interaction, but it means that practitioners must keep up with the rapid developments not only in software tools, design guidelines, but also in theories. Critics raise two challenges:</a:t>
            </a:r>
          </a:p>
          <a:p>
            <a:r>
              <a:rPr lang="en-US" dirty="0" smtClean="0"/>
              <a:t>Theories should be more central to research and practice</a:t>
            </a:r>
          </a:p>
          <a:p>
            <a:r>
              <a:rPr lang="en-US" dirty="0" smtClean="0"/>
              <a:t>Theories should lead rather than lag behind practice</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analysis theories</a:t>
            </a:r>
            <a:endParaRPr lang="en-US" dirty="0"/>
          </a:p>
        </p:txBody>
      </p:sp>
      <p:sp>
        <p:nvSpPr>
          <p:cNvPr id="3" name="Content Placeholder 2"/>
          <p:cNvSpPr>
            <a:spLocks noGrp="1"/>
          </p:cNvSpPr>
          <p:nvPr>
            <p:ph sz="quarter" idx="1"/>
          </p:nvPr>
        </p:nvSpPr>
        <p:spPr/>
        <p:txBody>
          <a:bodyPr/>
          <a:lstStyle/>
          <a:p>
            <a:r>
              <a:rPr lang="en-US" dirty="0" smtClean="0"/>
              <a:t>One approach to descriptive theory is to separate concepts according to levels. Such theories have been helpful in software engineering and network design. An appealing and easily comprehensible model for interfaces is the four-level </a:t>
            </a:r>
          </a:p>
          <a:p>
            <a:r>
              <a:rPr lang="en-US" dirty="0" smtClean="0"/>
              <a:t>conceptual, </a:t>
            </a:r>
          </a:p>
          <a:p>
            <a:r>
              <a:rPr lang="en-US" dirty="0" smtClean="0"/>
              <a:t>semantic, </a:t>
            </a:r>
          </a:p>
          <a:p>
            <a:r>
              <a:rPr lang="en-US" dirty="0" smtClean="0"/>
              <a:t>syntactic, and </a:t>
            </a:r>
          </a:p>
          <a:p>
            <a:r>
              <a:rPr lang="en-US" dirty="0" smtClean="0"/>
              <a:t>lexical model </a:t>
            </a:r>
          </a:p>
          <a:p>
            <a:pPr>
              <a:buNone/>
            </a:pPr>
            <a:r>
              <a:rPr lang="en-US" dirty="0" smtClean="0"/>
              <a:t>developed in the late 1970s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Stages-of-action models</a:t>
            </a:r>
            <a:endParaRPr lang="en-US" dirty="0"/>
          </a:p>
        </p:txBody>
      </p:sp>
      <p:sp>
        <p:nvSpPr>
          <p:cNvPr id="3" name="Content Placeholder 2"/>
          <p:cNvSpPr>
            <a:spLocks noGrp="1"/>
          </p:cNvSpPr>
          <p:nvPr>
            <p:ph sz="quarter" idx="1"/>
          </p:nvPr>
        </p:nvSpPr>
        <p:spPr/>
        <p:txBody>
          <a:bodyPr/>
          <a:lstStyle/>
          <a:p>
            <a:r>
              <a:rPr lang="en-US" dirty="0" smtClean="0"/>
              <a:t>Norman (1988) offers seven stages of action, arranged in a cyclic pattern, as an explanatory model of human-computer interaction:</a:t>
            </a:r>
          </a:p>
          <a:p>
            <a:pPr>
              <a:buNone/>
            </a:pPr>
            <a:r>
              <a:rPr lang="en-US" dirty="0" smtClean="0"/>
              <a:t> 1. Forming the goal </a:t>
            </a:r>
          </a:p>
          <a:p>
            <a:pPr>
              <a:buNone/>
            </a:pPr>
            <a:r>
              <a:rPr lang="en-US" dirty="0" smtClean="0"/>
              <a:t>2. Forming the intention </a:t>
            </a:r>
          </a:p>
          <a:p>
            <a:pPr>
              <a:buNone/>
            </a:pPr>
            <a:r>
              <a:rPr lang="en-US" dirty="0" smtClean="0"/>
              <a:t>3. Specifying the action</a:t>
            </a:r>
          </a:p>
          <a:p>
            <a:pPr>
              <a:buNone/>
            </a:pPr>
            <a:r>
              <a:rPr lang="en-US" dirty="0" smtClean="0"/>
              <a:t> 4. Executing the action</a:t>
            </a:r>
          </a:p>
          <a:p>
            <a:pPr>
              <a:buNone/>
            </a:pPr>
            <a:r>
              <a:rPr lang="en-US" dirty="0" smtClean="0"/>
              <a:t> 5. Perceiving the system state </a:t>
            </a:r>
          </a:p>
          <a:p>
            <a:pPr>
              <a:buNone/>
            </a:pPr>
            <a:r>
              <a:rPr lang="en-US" dirty="0" smtClean="0"/>
              <a:t>6. Interpreting the system state </a:t>
            </a:r>
          </a:p>
          <a:p>
            <a:pPr>
              <a:buNone/>
            </a:pPr>
            <a:r>
              <a:rPr lang="en-US" dirty="0" smtClean="0"/>
              <a:t>7. Evaluating the outcome</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GOMS and the keystroke-level model</a:t>
            </a:r>
            <a:endParaRPr lang="en-US" dirty="0"/>
          </a:p>
        </p:txBody>
      </p:sp>
      <p:sp>
        <p:nvSpPr>
          <p:cNvPr id="3" name="Content Placeholder 2"/>
          <p:cNvSpPr>
            <a:spLocks noGrp="1"/>
          </p:cNvSpPr>
          <p:nvPr>
            <p:ph sz="quarter" idx="1"/>
          </p:nvPr>
        </p:nvSpPr>
        <p:spPr/>
        <p:txBody>
          <a:bodyPr>
            <a:normAutofit fontScale="92500"/>
          </a:bodyPr>
          <a:lstStyle/>
          <a:p>
            <a:r>
              <a:rPr lang="en-US" dirty="0" smtClean="0"/>
              <a:t>An influential group of theorists at Carnegie-Mellon University carried forward the idea of levels of analysis by decomposing user actions into small measurable steps. They proposed two important models: the goals, operators, methods, and selection </a:t>
            </a:r>
            <a:r>
              <a:rPr lang="en-US" dirty="0" err="1" smtClean="0"/>
              <a:t>rilles</a:t>
            </a:r>
            <a:r>
              <a:rPr lang="en-US" dirty="0" smtClean="0"/>
              <a:t> (GOMS) model and the keystroke-level model (Card, Moran, and Newell, 1980; 1983). The GOMS model postulated that users begin by formulating goals (edit document) and </a:t>
            </a:r>
            <a:r>
              <a:rPr lang="en-US" dirty="0" err="1" smtClean="0"/>
              <a:t>subgoals</a:t>
            </a:r>
            <a:r>
              <a:rPr lang="en-US" dirty="0" smtClean="0"/>
              <a:t> (insert word). </a:t>
            </a:r>
          </a:p>
          <a:p>
            <a:r>
              <a:rPr lang="en-US" dirty="0" smtClean="0"/>
              <a:t>The keystroke-level model is a simplified version of GOMS that predicts times for error-free expert performance of tasks by summing up the times for </a:t>
            </a:r>
            <a:r>
              <a:rPr lang="en-US" dirty="0" err="1" smtClean="0"/>
              <a:t>keystroking</a:t>
            </a:r>
            <a:r>
              <a:rPr lang="en-US" dirty="0" smtClean="0"/>
              <a:t>, pointing, homing, </a:t>
            </a:r>
            <a:r>
              <a:rPr lang="en-US" dirty="0" err="1" smtClean="0"/>
              <a:t>dra,ving</a:t>
            </a:r>
            <a:r>
              <a:rPr lang="en-US" dirty="0" smtClean="0"/>
              <a:t>, thinking, and waiting for the system to respond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through grammars</a:t>
            </a:r>
            <a:endParaRPr lang="en-US" dirty="0"/>
          </a:p>
        </p:txBody>
      </p:sp>
      <p:sp>
        <p:nvSpPr>
          <p:cNvPr id="3" name="Content Placeholder 2"/>
          <p:cNvSpPr>
            <a:spLocks noGrp="1"/>
          </p:cNvSpPr>
          <p:nvPr>
            <p:ph sz="quarter" idx="1"/>
          </p:nvPr>
        </p:nvSpPr>
        <p:spPr/>
        <p:txBody>
          <a:bodyPr/>
          <a:lstStyle/>
          <a:p>
            <a:r>
              <a:rPr lang="en-US" dirty="0" smtClean="0"/>
              <a:t>An important goal for designers is a consistent user interface. However, the definition of consistency is elusive and has multiple levels that are sometimes in conflict; it is also sometimes advantageous to be inconsistent. The argument for consistency is that a command language or set of actions should be orderly, predictable, describable by a few rules, and therefore easy to learn and retain.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401762"/>
          </a:xfrm>
        </p:spPr>
        <p:txBody>
          <a:bodyPr>
            <a:normAutofit/>
          </a:bodyPr>
          <a:lstStyle/>
          <a:p>
            <a:r>
              <a:rPr lang="en-US" sz="2400" dirty="0" smtClean="0">
                <a:latin typeface="Times New Roman" pitchFamily="18" charset="0"/>
                <a:cs typeface="Times New Roman" pitchFamily="18" charset="0"/>
              </a:rPr>
              <a:t>Example That Shows Two Kinds Of Inconsistency (A Illustrates Lack Of Any Attempt At Consistency, And </a:t>
            </a:r>
            <a:r>
              <a:rPr lang="en-US" sz="2400" dirty="0" err="1" smtClean="0">
                <a:latin typeface="Times New Roman" pitchFamily="18" charset="0"/>
                <a:cs typeface="Times New Roman" pitchFamily="18" charset="0"/>
              </a:rPr>
              <a:t>Bshows</a:t>
            </a:r>
            <a:r>
              <a:rPr lang="en-US" sz="2400" dirty="0" smtClean="0">
                <a:latin typeface="Times New Roman" pitchFamily="18" charset="0"/>
                <a:cs typeface="Times New Roman" pitchFamily="18" charset="0"/>
              </a:rPr>
              <a:t> Consistency Except For A Single Violation)</a:t>
            </a:r>
            <a:endParaRPr lang="en-US" sz="2400" dirty="0">
              <a:latin typeface="Times New Roman" pitchFamily="18" charset="0"/>
              <a:cs typeface="Times New Roman" pitchFamily="18" charset="0"/>
            </a:endParaRPr>
          </a:p>
        </p:txBody>
      </p:sp>
      <p:pic>
        <p:nvPicPr>
          <p:cNvPr id="2050" name="Picture 2"/>
          <p:cNvPicPr>
            <a:picLocks noGrp="1" noChangeAspect="1" noChangeArrowheads="1"/>
          </p:cNvPicPr>
          <p:nvPr>
            <p:ph sz="quarter" idx="1"/>
          </p:nvPr>
        </p:nvPicPr>
        <p:blipFill>
          <a:blip r:embed="rId2"/>
          <a:srcRect/>
          <a:stretch>
            <a:fillRect/>
          </a:stretch>
        </p:blipFill>
        <p:spPr bwMode="auto">
          <a:xfrm>
            <a:off x="381000" y="1981200"/>
            <a:ext cx="79248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Contextual theories</a:t>
            </a:r>
            <a:endParaRPr lang="en-US" dirty="0"/>
          </a:p>
        </p:txBody>
      </p:sp>
      <p:sp>
        <p:nvSpPr>
          <p:cNvPr id="3" name="Content Placeholder 2"/>
          <p:cNvSpPr>
            <a:spLocks noGrp="1"/>
          </p:cNvSpPr>
          <p:nvPr>
            <p:ph sz="quarter" idx="1"/>
          </p:nvPr>
        </p:nvSpPr>
        <p:spPr/>
        <p:txBody>
          <a:bodyPr/>
          <a:lstStyle/>
          <a:p>
            <a:r>
              <a:rPr lang="en-US" dirty="0" smtClean="0"/>
              <a:t>While the scientific methods of experimental and cognitive psychology were a profound influence on early work in human-computer interaction, a growing awareness of the special needs of this new discipline led to the rise of alternative theories</a:t>
            </a:r>
          </a:p>
          <a:p>
            <a:r>
              <a:rPr lang="en-US" dirty="0" err="1" smtClean="0"/>
              <a:t>Suchman's</a:t>
            </a:r>
            <a:r>
              <a:rPr lang="en-US" dirty="0" smtClean="0"/>
              <a:t> (1987) analysis in her book Plans and Situated Action is often credited with launching this reconsideration of human-computer interaction</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848600" cy="6016752"/>
          </a:xfrm>
        </p:spPr>
        <p:txBody>
          <a:bodyPr/>
          <a:lstStyle/>
          <a:p>
            <a:pPr>
              <a:buNone/>
            </a:pPr>
            <a:r>
              <a:rPr lang="en-US" dirty="0" smtClean="0"/>
              <a:t> A taxonomy of mobile device applications could guide innovators:</a:t>
            </a:r>
          </a:p>
          <a:p>
            <a:pPr>
              <a:buNone/>
            </a:pPr>
            <a:r>
              <a:rPr lang="en-US" dirty="0" smtClean="0"/>
              <a:t> • </a:t>
            </a:r>
            <a:r>
              <a:rPr lang="en-US" b="1" dirty="0" smtClean="0"/>
              <a:t>Monitor </a:t>
            </a:r>
            <a:r>
              <a:rPr lang="en-US" dirty="0" smtClean="0"/>
              <a:t>blood pressure, stock prices, or air quality and give alerts when normal ranges are exceeded. </a:t>
            </a:r>
          </a:p>
          <a:p>
            <a:pPr>
              <a:buNone/>
            </a:pPr>
            <a:r>
              <a:rPr lang="en-US" dirty="0" smtClean="0"/>
              <a:t>• </a:t>
            </a:r>
            <a:r>
              <a:rPr lang="en-US" b="1" dirty="0" smtClean="0"/>
              <a:t>Gather</a:t>
            </a:r>
            <a:r>
              <a:rPr lang="en-US" dirty="0" smtClean="0"/>
              <a:t> information from meeting attendees or rescue team members and spread the action list or current status to all.</a:t>
            </a:r>
          </a:p>
          <a:p>
            <a:pPr>
              <a:buNone/>
            </a:pPr>
            <a:r>
              <a:rPr lang="en-US" dirty="0" smtClean="0"/>
              <a:t> • </a:t>
            </a:r>
            <a:r>
              <a:rPr lang="en-US" b="1" dirty="0" smtClean="0"/>
              <a:t>Participate</a:t>
            </a:r>
            <a:r>
              <a:rPr lang="en-US" dirty="0" smtClean="0"/>
              <a:t> in a large group activity by voting and relate to specific individuals by sending private messages.</a:t>
            </a:r>
          </a:p>
          <a:p>
            <a:pPr>
              <a:buNone/>
            </a:pPr>
            <a:r>
              <a:rPr lang="en-US" dirty="0" smtClean="0"/>
              <a:t> • </a:t>
            </a:r>
            <a:r>
              <a:rPr lang="en-US" b="1" dirty="0" smtClean="0"/>
              <a:t>Locate</a:t>
            </a:r>
            <a:r>
              <a:rPr lang="en-US" dirty="0" smtClean="0"/>
              <a:t> the nearest restaurant or waterfall and identify the details of the current location.</a:t>
            </a:r>
          </a:p>
          <a:p>
            <a:pPr>
              <a:buNone/>
            </a:pPr>
            <a:r>
              <a:rPr lang="en-US" dirty="0" smtClean="0"/>
              <a:t> • </a:t>
            </a:r>
            <a:r>
              <a:rPr lang="en-US" b="1" dirty="0" smtClean="0"/>
              <a:t>Capture</a:t>
            </a:r>
            <a:r>
              <a:rPr lang="en-US" dirty="0" smtClean="0"/>
              <a:t> information or photos left by others and share yours with future visitors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686800" cy="5791200"/>
          </a:xfrm>
        </p:spPr>
        <p:txBody>
          <a:bodyPr>
            <a:normAutofit/>
          </a:bodyPr>
          <a:lstStyle/>
          <a:p>
            <a:pPr>
              <a:buNone/>
            </a:pPr>
            <a:r>
              <a:rPr lang="en-US" dirty="0" smtClean="0"/>
              <a:t>					INTRODUCTION</a:t>
            </a:r>
          </a:p>
          <a:p>
            <a:r>
              <a:rPr lang="en-US" dirty="0" smtClean="0"/>
              <a:t>The usability of interactive systems refers to their ability to be easily and effectively used by individuals. It focuses on creating user-friendly experiences, ensuring that people can interact with systems, such as software applications, websites, or devices, in a smooth and efficient manner. Usability is crucial for enhancing user satisfaction, productivity, and overall user experience.</a:t>
            </a:r>
          </a:p>
          <a:p>
            <a:r>
              <a:rPr lang="en-US" dirty="0" smtClean="0"/>
              <a:t>The goal of usability is to design systems that are intuitive, easy to learn, and efficient to use, minimizing user errors and frustrations. Usability principles and techniques are applied throughout the entire design and development process to ensure that interactive systems meet the needs and expectations of their users.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goals</a:t>
            </a:r>
            <a:endParaRPr lang="en-US" dirty="0"/>
          </a:p>
        </p:txBody>
      </p:sp>
      <p:sp>
        <p:nvSpPr>
          <p:cNvPr id="3" name="Content Placeholder 2"/>
          <p:cNvSpPr>
            <a:spLocks noGrp="1"/>
          </p:cNvSpPr>
          <p:nvPr>
            <p:ph sz="quarter" idx="1"/>
          </p:nvPr>
        </p:nvSpPr>
        <p:spPr/>
        <p:txBody>
          <a:bodyPr/>
          <a:lstStyle/>
          <a:p>
            <a:r>
              <a:rPr lang="en-US" dirty="0" smtClean="0"/>
              <a:t>Usability goals are the desired outcomes or objectives that organizations aim to achieve when designing and developing interactive systems. These goals revolve around creating user-friendly, efficient, and satisfying experiences for users. Here are some common usability goals: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endParaRPr lang="en-US" dirty="0"/>
          </a:p>
        </p:txBody>
      </p:sp>
      <p:sp>
        <p:nvSpPr>
          <p:cNvPr id="3" name="Content Placeholder 2"/>
          <p:cNvSpPr>
            <a:spLocks noGrp="1"/>
          </p:cNvSpPr>
          <p:nvPr>
            <p:ph sz="quarter" idx="1"/>
          </p:nvPr>
        </p:nvSpPr>
        <p:spPr>
          <a:xfrm>
            <a:off x="304800" y="1066800"/>
            <a:ext cx="8610600" cy="5410200"/>
          </a:xfrm>
        </p:spPr>
        <p:txBody>
          <a:bodyPr>
            <a:normAutofit/>
          </a:bodyPr>
          <a:lstStyle/>
          <a:p>
            <a:pPr>
              <a:buFont typeface="Wingdings" pitchFamily="2" charset="2"/>
              <a:buChar char="Ø"/>
            </a:pPr>
            <a:r>
              <a:rPr lang="en-US" dirty="0" err="1" smtClean="0"/>
              <a:t>Learnability</a:t>
            </a:r>
            <a:r>
              <a:rPr lang="en-US" dirty="0" smtClean="0"/>
              <a:t>: Users should be able to quickly understand how to operate the system and perform tasks without extensive training or documentation. Clear and concise instructions, intuitive interfaces, and consistent design patterns contribute to </a:t>
            </a:r>
            <a:r>
              <a:rPr lang="en-US" dirty="0" err="1" smtClean="0"/>
              <a:t>learnability</a:t>
            </a:r>
            <a:r>
              <a:rPr lang="en-US" dirty="0" smtClean="0"/>
              <a:t>.</a:t>
            </a:r>
          </a:p>
          <a:p>
            <a:pPr>
              <a:buFont typeface="Wingdings" pitchFamily="2" charset="2"/>
              <a:buChar char="Ø"/>
            </a:pPr>
            <a:r>
              <a:rPr lang="en-US" dirty="0" smtClean="0"/>
              <a:t>Efficiency: Interactive systems should allow users to accomplish their goals with minimum effort and time. This involves streamlining workflows, providing shortcuts or automation features, and minimizing unnecessary steps or actions.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8229600" cy="6400800"/>
          </a:xfrm>
        </p:spPr>
        <p:txBody>
          <a:bodyPr>
            <a:normAutofit/>
          </a:bodyPr>
          <a:lstStyle/>
          <a:p>
            <a:pPr>
              <a:buFont typeface="Wingdings" pitchFamily="2" charset="2"/>
              <a:buChar char="Ø"/>
            </a:pPr>
            <a:r>
              <a:rPr lang="en-US" dirty="0" err="1" smtClean="0"/>
              <a:t>Memorability</a:t>
            </a:r>
            <a:r>
              <a:rPr lang="en-US" dirty="0" smtClean="0"/>
              <a:t>: Users should be able to remember how to use the system even after a period of inactivity. Consistent design, well-placed cues, and easy-to-remember interactions contribute to </a:t>
            </a:r>
            <a:r>
              <a:rPr lang="en-US" dirty="0" err="1" smtClean="0"/>
              <a:t>memorability</a:t>
            </a:r>
            <a:r>
              <a:rPr lang="en-US" dirty="0" smtClean="0"/>
              <a:t>.</a:t>
            </a:r>
          </a:p>
          <a:p>
            <a:pPr>
              <a:buFont typeface="Wingdings" pitchFamily="2" charset="2"/>
              <a:buChar char="Ø"/>
            </a:pPr>
            <a:r>
              <a:rPr lang="en-US" dirty="0" smtClean="0"/>
              <a:t>Error prevention and recovery: Systems should be designed to minimize the occurrence of errors and provide effective mechanisms for error detection and recovery. This includes providing clear error messages, undo/redo options, and confirming critical actions to prevent irreversible actions.</a:t>
            </a:r>
          </a:p>
          <a:p>
            <a:pPr>
              <a:buFont typeface="Wingdings" pitchFamily="2" charset="2"/>
              <a:buChar char="Ø"/>
            </a:pPr>
            <a:r>
              <a:rPr lang="en-US" dirty="0" smtClean="0"/>
              <a:t>User satisfaction: The overall user experience should be positive and satisfying. Users should feel comfortable, in control, and confident while using the system</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Usability Measures</a:t>
            </a:r>
            <a:endParaRPr lang="en-US" dirty="0"/>
          </a:p>
        </p:txBody>
      </p:sp>
      <p:sp>
        <p:nvSpPr>
          <p:cNvPr id="3" name="Content Placeholder 2"/>
          <p:cNvSpPr>
            <a:spLocks noGrp="1"/>
          </p:cNvSpPr>
          <p:nvPr>
            <p:ph sz="quarter" idx="1"/>
          </p:nvPr>
        </p:nvSpPr>
        <p:spPr>
          <a:xfrm>
            <a:off x="457200" y="1219200"/>
            <a:ext cx="8382000" cy="5257800"/>
          </a:xfrm>
        </p:spPr>
        <p:txBody>
          <a:bodyPr>
            <a:normAutofit/>
          </a:bodyPr>
          <a:lstStyle/>
          <a:p>
            <a:pPr>
              <a:buNone/>
            </a:pPr>
            <a:r>
              <a:rPr lang="en-US" dirty="0" smtClean="0"/>
              <a:t>1. Time to learn</a:t>
            </a:r>
          </a:p>
          <a:p>
            <a:pPr>
              <a:buNone/>
            </a:pPr>
            <a:r>
              <a:rPr lang="en-US" dirty="0" smtClean="0"/>
              <a:t>2. Speed of performance</a:t>
            </a:r>
          </a:p>
          <a:p>
            <a:pPr>
              <a:buNone/>
            </a:pPr>
            <a:r>
              <a:rPr lang="en-US" dirty="0" smtClean="0"/>
              <a:t>3. Rate of errors by users</a:t>
            </a:r>
          </a:p>
          <a:p>
            <a:pPr>
              <a:buNone/>
            </a:pPr>
            <a:r>
              <a:rPr lang="en-US" dirty="0" smtClean="0"/>
              <a:t>4. Retention over time</a:t>
            </a:r>
          </a:p>
          <a:p>
            <a:pPr>
              <a:buNone/>
            </a:pPr>
            <a:r>
              <a:rPr lang="en-US" dirty="0" smtClean="0"/>
              <a:t>5. Subjective satisfaction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85800"/>
            <a:ext cx="8686800" cy="5791200"/>
          </a:xfrm>
        </p:spPr>
        <p:txBody>
          <a:bodyPr>
            <a:normAutofit fontScale="92500" lnSpcReduction="10000"/>
          </a:bodyPr>
          <a:lstStyle/>
          <a:p>
            <a:pPr>
              <a:buNone/>
            </a:pPr>
            <a:r>
              <a:rPr lang="en-US" dirty="0" smtClean="0"/>
              <a:t>1.Time to learn. How long does it take for typical members of the user community to learn how to use the actions relevant to a set of tasks</a:t>
            </a:r>
          </a:p>
          <a:p>
            <a:pPr>
              <a:buNone/>
            </a:pPr>
            <a:r>
              <a:rPr lang="en-US" dirty="0" smtClean="0"/>
              <a:t>2. Speed of performance. How long does it take to carry out the benchmark tasks</a:t>
            </a:r>
          </a:p>
          <a:p>
            <a:pPr>
              <a:buNone/>
            </a:pPr>
            <a:r>
              <a:rPr lang="en-US" dirty="0" smtClean="0"/>
              <a:t>3. Rate of errors by users. How many and what kinds of errors do people make in carrying out the benchmark tasks? Although time to make and correct errors might be incorporated into the speed of performance, error handling is such a critical component of interface usage that it deserves extensive study.</a:t>
            </a:r>
          </a:p>
          <a:p>
            <a:pPr>
              <a:buNone/>
            </a:pPr>
            <a:r>
              <a:rPr lang="en-US" dirty="0" smtClean="0"/>
              <a:t>4. Retention over time. How well do users maintain their knowledge after an hour, a day, or a week? Retention may be linked closely to time to learn, and frequency of use plays an important role.</a:t>
            </a:r>
          </a:p>
          <a:p>
            <a:pPr>
              <a:buNone/>
            </a:pPr>
            <a:r>
              <a:rPr lang="en-US" dirty="0" smtClean="0"/>
              <a:t>5. Subjective satisfaction. How much did users like using various aspects of the interface? The answer can be ascertained by interview or by written surveys that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1EA53B7C56B4469F79B9D6A1DAB325" ma:contentTypeVersion="16" ma:contentTypeDescription="Create a new document." ma:contentTypeScope="" ma:versionID="b700eaf75f4e00fa3cca2edc117da993">
  <xsd:schema xmlns:xsd="http://www.w3.org/2001/XMLSchema" xmlns:xs="http://www.w3.org/2001/XMLSchema" xmlns:p="http://schemas.microsoft.com/office/2006/metadata/properties" xmlns:ns2="b1887d2c-4ca3-4d1a-82d4-6cf011975eee" xmlns:ns3="f2c2835e-b42c-4e15-9bcd-576795ac2f21" targetNamespace="http://schemas.microsoft.com/office/2006/metadata/properties" ma:root="true" ma:fieldsID="c19335de18f7e699b027437ff4062317" ns2:_="" ns3:_="">
    <xsd:import namespace="b1887d2c-4ca3-4d1a-82d4-6cf011975eee"/>
    <xsd:import namespace="f2c2835e-b42c-4e15-9bcd-576795ac2f21"/>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887d2c-4ca3-4d1a-82d4-6cf011975e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58020ee-3f91-4594-9dcc-dec591e55b2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2c2835e-b42c-4e15-9bcd-576795ac2f21"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d255beb8-548b-4ae6-86dd-5145ea5b652c}" ma:internalName="TaxCatchAll" ma:showField="CatchAllData" ma:web="f2c2835e-b42c-4e15-9bcd-576795ac2f21">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1887d2c-4ca3-4d1a-82d4-6cf011975eee">
      <Terms xmlns="http://schemas.microsoft.com/office/infopath/2007/PartnerControls"/>
    </lcf76f155ced4ddcb4097134ff3c332f>
    <TaxCatchAll xmlns="f2c2835e-b42c-4e15-9bcd-576795ac2f21" xsi:nil="true"/>
  </documentManagement>
</p:properties>
</file>

<file path=customXml/itemProps1.xml><?xml version="1.0" encoding="utf-8"?>
<ds:datastoreItem xmlns:ds="http://schemas.openxmlformats.org/officeDocument/2006/customXml" ds:itemID="{3698415F-639B-4337-855C-33D5303D8DA4}"/>
</file>

<file path=customXml/itemProps2.xml><?xml version="1.0" encoding="utf-8"?>
<ds:datastoreItem xmlns:ds="http://schemas.openxmlformats.org/officeDocument/2006/customXml" ds:itemID="{1532D2AB-AD0F-4308-B471-01083DC5FF8F}"/>
</file>

<file path=customXml/itemProps3.xml><?xml version="1.0" encoding="utf-8"?>
<ds:datastoreItem xmlns:ds="http://schemas.openxmlformats.org/officeDocument/2006/customXml" ds:itemID="{B67DDF77-D546-4ED5-981A-AC02AE79FB8E}"/>
</file>

<file path=docProps/app.xml><?xml version="1.0" encoding="utf-8"?>
<Properties xmlns="http://schemas.openxmlformats.org/officeDocument/2006/extended-properties" xmlns:vt="http://schemas.openxmlformats.org/officeDocument/2006/docPropsVTypes">
  <Template>Oriel</Template>
  <TotalTime>1464</TotalTime>
  <Words>2483</Words>
  <Application>Microsoft Office PowerPoint</Application>
  <PresentationFormat>On-screen Show (4:3)</PresentationFormat>
  <Paragraphs>200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Oriel</vt:lpstr>
      <vt:lpstr>DIGITAL INTERACTION DESIGN</vt:lpstr>
      <vt:lpstr>UNIT-1</vt:lpstr>
      <vt:lpstr>DEFINING THE USER INTERFACE </vt:lpstr>
      <vt:lpstr>Slide 4</vt:lpstr>
      <vt:lpstr>Usability goals</vt:lpstr>
      <vt:lpstr> </vt:lpstr>
      <vt:lpstr>Slide 7</vt:lpstr>
      <vt:lpstr>Usability Measures</vt:lpstr>
      <vt:lpstr>Slide 9</vt:lpstr>
      <vt:lpstr>Usability Motivations </vt:lpstr>
      <vt:lpstr>Universal Usability </vt:lpstr>
      <vt:lpstr>Slide 12</vt:lpstr>
      <vt:lpstr>Goals for our profession managing</vt:lpstr>
      <vt:lpstr>Influencing academic and industrial researchers</vt:lpstr>
      <vt:lpstr>Slide 15</vt:lpstr>
      <vt:lpstr>Guidelines,Principles,Theories</vt:lpstr>
      <vt:lpstr>Guidelines</vt:lpstr>
      <vt:lpstr>Navigating the interface  </vt:lpstr>
      <vt:lpstr>Organizing the display</vt:lpstr>
      <vt:lpstr>Getting the user's attention</vt:lpstr>
      <vt:lpstr>Facilitating data entry Data-</vt:lpstr>
      <vt:lpstr>Principles</vt:lpstr>
      <vt:lpstr>Determine users' skill levels</vt:lpstr>
      <vt:lpstr>Slide 24</vt:lpstr>
      <vt:lpstr>Choose an interaction style </vt:lpstr>
      <vt:lpstr>Slide 26</vt:lpstr>
      <vt:lpstr>8 golden rules of interface design</vt:lpstr>
      <vt:lpstr> Theories</vt:lpstr>
      <vt:lpstr>Slide 29</vt:lpstr>
      <vt:lpstr>Slide 30</vt:lpstr>
      <vt:lpstr>levels of analysis theories</vt:lpstr>
      <vt:lpstr>Stages-of-action models</vt:lpstr>
      <vt:lpstr>GOMS and the keystroke-level model</vt:lpstr>
      <vt:lpstr>Consistency through grammars</vt:lpstr>
      <vt:lpstr>Example That Shows Two Kinds Of Inconsistency (A Illustrates Lack Of Any Attempt At Consistency, And Bshows Consistency Except For A Single Violation)</vt:lpstr>
      <vt:lpstr>Contextual theories</vt:lpstr>
      <vt:lpstr>Slide 37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Nalini</dc:creator>
  <cp:lastModifiedBy>Nalini</cp:lastModifiedBy>
  <cp:revision>89</cp:revision>
  <dcterms:created xsi:type="dcterms:W3CDTF">2006-08-16T00:00:00Z</dcterms:created>
  <dcterms:modified xsi:type="dcterms:W3CDTF">2023-07-17T08:03:45Z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0x010100601EA53B7C56B4469F79B9D6A1DAB325</vt:lpwstr>
  </property>
</Properties>
</file>