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98" r:id="rId4"/>
  </p:sldMasterIdLst>
  <p:notesMasterIdLst>
    <p:notesMasterId r:id="rId26"/>
  </p:notesMasterIdLst>
  <p:handoutMasterIdLst>
    <p:handoutMasterId r:id="rId27"/>
  </p:handoutMasterIdLst>
  <p:sldIdLst>
    <p:sldId id="256" r:id="rId5"/>
    <p:sldId id="300" r:id="rId6"/>
    <p:sldId id="299" r:id="rId7"/>
    <p:sldId id="257" r:id="rId8"/>
    <p:sldId id="306" r:id="rId9"/>
    <p:sldId id="286" r:id="rId10"/>
    <p:sldId id="288" r:id="rId11"/>
    <p:sldId id="289" r:id="rId12"/>
    <p:sldId id="297" r:id="rId13"/>
    <p:sldId id="290" r:id="rId14"/>
    <p:sldId id="291" r:id="rId15"/>
    <p:sldId id="304" r:id="rId16"/>
    <p:sldId id="292" r:id="rId17"/>
    <p:sldId id="295" r:id="rId18"/>
    <p:sldId id="294" r:id="rId19"/>
    <p:sldId id="298" r:id="rId20"/>
    <p:sldId id="296" r:id="rId21"/>
    <p:sldId id="301" r:id="rId22"/>
    <p:sldId id="302" r:id="rId23"/>
    <p:sldId id="305" r:id="rId24"/>
    <p:sldId id="30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46" autoAdjust="0"/>
  </p:normalViewPr>
  <p:slideViewPr>
    <p:cSldViewPr snapToGrid="0">
      <p:cViewPr varScale="1">
        <p:scale>
          <a:sx n="80" d="100"/>
          <a:sy n="80" d="100"/>
        </p:scale>
        <p:origin x="1704" y="67"/>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7/17/2024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7/17/2024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61685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6515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408831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258351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9144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9144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875620" y="232913"/>
            <a:ext cx="5322700" cy="3830130"/>
          </a:xfrm>
        </p:spPr>
        <p:txBody>
          <a:bodyPr anchor="b">
            <a:noAutofit/>
          </a:bodyPr>
          <a:lstStyle>
            <a:lvl1pPr algn="l">
              <a:defRPr sz="4500" b="1">
                <a:latin typeface="+mj-lt"/>
              </a:defRPr>
            </a:lvl1pPr>
          </a:lstStyle>
          <a:p>
            <a:r>
              <a:rPr lang="en-US" dirty="0"/>
              <a:t>Click to add title</a:t>
            </a:r>
          </a:p>
        </p:txBody>
      </p:sp>
    </p:spTree>
    <p:extLst>
      <p:ext uri="{BB962C8B-B14F-4D97-AF65-F5344CB8AC3E}">
        <p14:creationId xmlns:p14="http://schemas.microsoft.com/office/powerpoint/2010/main" val="3879017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9143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875619" y="1371600"/>
            <a:ext cx="4114800" cy="4114800"/>
          </a:xfrm>
        </p:spPr>
        <p:txBody>
          <a:bodyPr anchor="ctr" anchorCtr="0">
            <a:noAutofit/>
          </a:bodyPr>
          <a:lstStyle>
            <a:lvl1pPr>
              <a:defRPr sz="45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5387578" y="1168400"/>
            <a:ext cx="3375422" cy="4521200"/>
          </a:xfrm>
          <a:prstGeom prst="ellipse">
            <a:avLst/>
          </a:prstGeom>
          <a:solidFill>
            <a:schemeClr val="accent2"/>
          </a:solidFill>
        </p:spPr>
        <p:txBody>
          <a:bodyPr/>
          <a:lstStyle>
            <a:lvl1pPr marL="0" indent="0" algn="ctr">
              <a:buNone/>
              <a:defRPr sz="15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6356351"/>
            <a:ext cx="2057400"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11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9143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4457700" y="457200"/>
            <a:ext cx="3840480" cy="3200400"/>
          </a:xfrm>
        </p:spPr>
        <p:txBody>
          <a:bodyPr anchor="b" anchorCtr="0">
            <a:noAutofit/>
          </a:bodyPr>
          <a:lstStyle>
            <a:lvl1pPr>
              <a:defRPr sz="45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4457699" y="3657600"/>
            <a:ext cx="3840480" cy="1828800"/>
          </a:xfrm>
        </p:spPr>
        <p:txBody>
          <a:bodyPr anchor="t" anchorCtr="0">
            <a:noAutofit/>
          </a:bodyPr>
          <a:lstStyle>
            <a:lvl1pPr marL="0" indent="0" algn="l">
              <a:buNone/>
              <a:defRPr sz="24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678178" y="1157224"/>
            <a:ext cx="3375422" cy="4521200"/>
          </a:xfrm>
          <a:prstGeom prst="ellipse">
            <a:avLst/>
          </a:prstGeom>
          <a:solidFill>
            <a:schemeClr val="accent2"/>
          </a:solidFill>
        </p:spPr>
        <p:txBody>
          <a:bodyPr/>
          <a:lstStyle>
            <a:lvl1pPr marL="0" indent="0" algn="ctr">
              <a:buNone/>
              <a:defRPr sz="15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6356351"/>
            <a:ext cx="2057400"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83452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9156617"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875620" y="45086"/>
            <a:ext cx="7334387" cy="1600835"/>
          </a:xfrm>
        </p:spPr>
        <p:txBody>
          <a:bodyPr anchor="b">
            <a:noAutofit/>
          </a:bodyPr>
          <a:lstStyle>
            <a:lvl1pPr>
              <a:defRPr sz="315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874566" y="2652713"/>
            <a:ext cx="7335440" cy="3436936"/>
          </a:xfrm>
        </p:spPr>
        <p:txBody>
          <a:bodyPr>
            <a:normAutofit/>
          </a:bodyPr>
          <a:lstStyle>
            <a:lvl1pPr marL="257175" indent="-212598">
              <a:spcBef>
                <a:spcPts val="750"/>
              </a:spcBef>
              <a:buFont typeface="Arial" panose="020B0604020202020204" pitchFamily="34" charset="0"/>
              <a:buChar char="•"/>
              <a:defRPr sz="1500">
                <a:solidFill>
                  <a:schemeClr val="bg1"/>
                </a:solidFill>
                <a:latin typeface="+mn-lt"/>
              </a:defRPr>
            </a:lvl1pPr>
            <a:lvl2pPr marL="425196" indent="-212598">
              <a:spcBef>
                <a:spcPts val="750"/>
              </a:spcBef>
              <a:buFont typeface="Arial" panose="020B0604020202020204" pitchFamily="34" charset="0"/>
              <a:buChar char="•"/>
              <a:defRPr sz="1500">
                <a:solidFill>
                  <a:schemeClr val="bg1"/>
                </a:solidFill>
                <a:latin typeface="+mn-lt"/>
              </a:defRPr>
            </a:lvl2pPr>
            <a:lvl3pPr marL="637794" indent="-212598">
              <a:spcBef>
                <a:spcPts val="750"/>
              </a:spcBef>
              <a:buFont typeface="Arial" panose="020B0604020202020204" pitchFamily="34" charset="0"/>
              <a:buChar char="•"/>
              <a:defRPr sz="1500">
                <a:solidFill>
                  <a:schemeClr val="bg1"/>
                </a:solidFill>
                <a:latin typeface="+mn-lt"/>
              </a:defRPr>
            </a:lvl3pPr>
            <a:lvl4pPr marL="822960" indent="-212598">
              <a:spcBef>
                <a:spcPts val="750"/>
              </a:spcBef>
              <a:buFont typeface="Arial" panose="020B0604020202020204" pitchFamily="34" charset="0"/>
              <a:buChar char="•"/>
              <a:defRPr sz="1500">
                <a:solidFill>
                  <a:schemeClr val="bg1"/>
                </a:solidFill>
                <a:latin typeface="+mn-lt"/>
              </a:defRPr>
            </a:lvl4pPr>
            <a:lvl5pPr marL="1028700" indent="-212598">
              <a:spcBef>
                <a:spcPts val="750"/>
              </a:spcBef>
              <a:buFont typeface="Arial" panose="020B0604020202020204" pitchFamily="34" charset="0"/>
              <a:buChar char="•"/>
              <a:defRPr sz="15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7654738" y="6356351"/>
            <a:ext cx="120351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21696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9143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875619" y="136527"/>
            <a:ext cx="7200900" cy="1653371"/>
          </a:xfrm>
        </p:spPr>
        <p:txBody>
          <a:bodyPr anchor="b">
            <a:noAutofit/>
          </a:bodyPr>
          <a:lstStyle>
            <a:lvl1pPr>
              <a:defRPr sz="315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875620" y="2023984"/>
            <a:ext cx="3497580" cy="3332832"/>
          </a:xfrm>
        </p:spPr>
        <p:txBody>
          <a:bodyPr>
            <a:normAutofit/>
          </a:bodyPr>
          <a:lstStyle>
            <a:lvl1pPr marL="0" indent="0">
              <a:spcBef>
                <a:spcPts val="750"/>
              </a:spcBef>
              <a:buFont typeface="Arial" panose="020B0604020202020204" pitchFamily="34" charset="0"/>
              <a:buNone/>
              <a:defRPr sz="1500">
                <a:latin typeface="+mn-lt"/>
              </a:defRPr>
            </a:lvl1pPr>
            <a:lvl2pPr marL="212598" indent="-212598">
              <a:spcBef>
                <a:spcPts val="750"/>
              </a:spcBef>
              <a:buFont typeface="Arial" panose="020B0604020202020204" pitchFamily="34" charset="0"/>
              <a:buChar char="•"/>
              <a:defRPr sz="1500">
                <a:latin typeface="+mn-lt"/>
              </a:defRPr>
            </a:lvl2pPr>
            <a:lvl3pPr marL="425196" indent="-212598">
              <a:spcBef>
                <a:spcPts val="750"/>
              </a:spcBef>
              <a:buFont typeface="Arial" panose="020B0604020202020204" pitchFamily="34" charset="0"/>
              <a:buChar char="•"/>
              <a:defRPr sz="1500">
                <a:latin typeface="+mn-lt"/>
              </a:defRPr>
            </a:lvl3pPr>
            <a:lvl4pPr marL="637794" indent="-212598">
              <a:spcBef>
                <a:spcPts val="750"/>
              </a:spcBef>
              <a:buFont typeface="Arial" panose="020B0604020202020204" pitchFamily="34" charset="0"/>
              <a:buChar char="•"/>
              <a:defRPr sz="1500">
                <a:latin typeface="+mn-lt"/>
              </a:defRPr>
            </a:lvl4pPr>
            <a:lvl5pPr marL="850392" indent="-212598">
              <a:spcBef>
                <a:spcPts val="750"/>
              </a:spcBef>
              <a:buFont typeface="Arial" panose="020B0604020202020204" pitchFamily="34" charset="0"/>
              <a:buChar char="•"/>
              <a:defRPr sz="15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712426" y="2023984"/>
            <a:ext cx="3497580" cy="3332832"/>
          </a:xfrm>
        </p:spPr>
        <p:txBody>
          <a:bodyPr>
            <a:normAutofit/>
          </a:bodyPr>
          <a:lstStyle>
            <a:lvl1pPr marL="0" indent="0">
              <a:spcBef>
                <a:spcPts val="750"/>
              </a:spcBef>
              <a:buFont typeface="Arial" panose="020B0604020202020204" pitchFamily="34" charset="0"/>
              <a:buNone/>
              <a:defRPr sz="1500">
                <a:latin typeface="+mn-lt"/>
              </a:defRPr>
            </a:lvl1pPr>
            <a:lvl2pPr marL="212598" indent="-212598">
              <a:spcBef>
                <a:spcPts val="750"/>
              </a:spcBef>
              <a:buFont typeface="Arial" panose="020B0604020202020204" pitchFamily="34" charset="0"/>
              <a:buChar char="•"/>
              <a:defRPr sz="1500">
                <a:latin typeface="+mn-lt"/>
              </a:defRPr>
            </a:lvl2pPr>
            <a:lvl3pPr marL="425196" indent="-212598">
              <a:spcBef>
                <a:spcPts val="750"/>
              </a:spcBef>
              <a:buFont typeface="Arial" panose="020B0604020202020204" pitchFamily="34" charset="0"/>
              <a:buChar char="•"/>
              <a:defRPr sz="1500">
                <a:latin typeface="+mn-lt"/>
              </a:defRPr>
            </a:lvl3pPr>
            <a:lvl4pPr marL="637794" indent="-212598">
              <a:spcBef>
                <a:spcPts val="750"/>
              </a:spcBef>
              <a:buFont typeface="Arial" panose="020B0604020202020204" pitchFamily="34" charset="0"/>
              <a:buChar char="•"/>
              <a:defRPr sz="1500">
                <a:latin typeface="+mn-lt"/>
              </a:defRPr>
            </a:lvl4pPr>
            <a:lvl5pPr marL="850392" indent="-212598">
              <a:spcBef>
                <a:spcPts val="750"/>
              </a:spcBef>
              <a:buFont typeface="Arial" panose="020B0604020202020204" pitchFamily="34" charset="0"/>
              <a:buChar char="•"/>
              <a:defRPr sz="15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6356351"/>
            <a:ext cx="2057400"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330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2"/>
            <a:ext cx="9143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875620" y="69009"/>
            <a:ext cx="7334387" cy="1706563"/>
          </a:xfrm>
        </p:spPr>
        <p:txBody>
          <a:bodyPr anchor="b">
            <a:noAutofit/>
          </a:bodyPr>
          <a:lstStyle>
            <a:lvl1pPr>
              <a:defRPr sz="315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875620" y="2023984"/>
            <a:ext cx="3497580" cy="3332832"/>
          </a:xfrm>
        </p:spPr>
        <p:txBody>
          <a:bodyPr>
            <a:normAutofit/>
          </a:bodyPr>
          <a:lstStyle>
            <a:lvl1pPr marL="397764" indent="-397764">
              <a:spcBef>
                <a:spcPts val="750"/>
              </a:spcBef>
              <a:buFont typeface="+mj-lt"/>
              <a:buAutoNum type="arabicPeriod"/>
              <a:defRPr sz="1500">
                <a:solidFill>
                  <a:schemeClr val="bg1"/>
                </a:solidFill>
                <a:latin typeface="+mn-lt"/>
              </a:defRPr>
            </a:lvl1pPr>
            <a:lvl2pPr marL="822960" indent="-397764">
              <a:spcBef>
                <a:spcPts val="750"/>
              </a:spcBef>
              <a:buFont typeface="+mj-lt"/>
              <a:buAutoNum type="alphaLcPeriod"/>
              <a:defRPr sz="1500">
                <a:solidFill>
                  <a:schemeClr val="bg1"/>
                </a:solidFill>
                <a:latin typeface="+mn-lt"/>
              </a:defRPr>
            </a:lvl2pPr>
            <a:lvl3pPr marL="1234440" indent="-397764">
              <a:spcBef>
                <a:spcPts val="750"/>
              </a:spcBef>
              <a:buFont typeface="+mj-lt"/>
              <a:buAutoNum type="arabicParenR"/>
              <a:defRPr sz="1500">
                <a:solidFill>
                  <a:schemeClr val="bg1"/>
                </a:solidFill>
                <a:latin typeface="+mn-lt"/>
              </a:defRPr>
            </a:lvl3pPr>
            <a:lvl4pPr marL="1440180" indent="-397764">
              <a:spcBef>
                <a:spcPts val="750"/>
              </a:spcBef>
              <a:buFont typeface="+mj-lt"/>
              <a:buAutoNum type="alphaLcParenR"/>
              <a:defRPr sz="1500">
                <a:solidFill>
                  <a:schemeClr val="bg1"/>
                </a:solidFill>
                <a:latin typeface="+mn-lt"/>
              </a:defRPr>
            </a:lvl4pPr>
            <a:lvl5pPr marL="1920240" indent="-385763">
              <a:spcBef>
                <a:spcPts val="750"/>
              </a:spcBef>
              <a:buFont typeface="+mj-lt"/>
              <a:buAutoNum type="romanLcPeriod"/>
              <a:defRPr sz="15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4712426" y="2023984"/>
            <a:ext cx="3497580" cy="3332832"/>
          </a:xfrm>
        </p:spPr>
        <p:txBody>
          <a:bodyPr>
            <a:normAutofit/>
          </a:bodyPr>
          <a:lstStyle>
            <a:lvl1pPr marL="0" indent="0">
              <a:spcBef>
                <a:spcPts val="750"/>
              </a:spcBef>
              <a:buFont typeface="Arial" panose="020B0604020202020204" pitchFamily="34" charset="0"/>
              <a:buNone/>
              <a:defRPr sz="1500">
                <a:solidFill>
                  <a:schemeClr val="bg1"/>
                </a:solidFill>
                <a:latin typeface="+mn-lt"/>
              </a:defRPr>
            </a:lvl1pPr>
            <a:lvl2pPr marL="212598" indent="-212598">
              <a:spcBef>
                <a:spcPts val="750"/>
              </a:spcBef>
              <a:buFont typeface="Arial" panose="020B0604020202020204" pitchFamily="34" charset="0"/>
              <a:buChar char="•"/>
              <a:defRPr sz="1500">
                <a:solidFill>
                  <a:schemeClr val="bg1"/>
                </a:solidFill>
                <a:latin typeface="+mn-lt"/>
              </a:defRPr>
            </a:lvl2pPr>
            <a:lvl3pPr marL="425196" indent="-212598">
              <a:spcBef>
                <a:spcPts val="750"/>
              </a:spcBef>
              <a:buFont typeface="Arial" panose="020B0604020202020204" pitchFamily="34" charset="0"/>
              <a:buChar char="•"/>
              <a:defRPr sz="1500">
                <a:solidFill>
                  <a:schemeClr val="bg1"/>
                </a:solidFill>
                <a:latin typeface="+mn-lt"/>
              </a:defRPr>
            </a:lvl3pPr>
            <a:lvl4pPr marL="637794" indent="-212598">
              <a:spcBef>
                <a:spcPts val="750"/>
              </a:spcBef>
              <a:buFont typeface="Arial" panose="020B0604020202020204" pitchFamily="34" charset="0"/>
              <a:buChar char="•"/>
              <a:defRPr sz="1500">
                <a:solidFill>
                  <a:schemeClr val="bg1"/>
                </a:solidFill>
                <a:latin typeface="+mn-lt"/>
              </a:defRPr>
            </a:lvl4pPr>
            <a:lvl5pPr marL="850392" indent="-212598">
              <a:spcBef>
                <a:spcPts val="750"/>
              </a:spcBef>
              <a:buFont typeface="Arial" panose="020B0604020202020204" pitchFamily="34" charset="0"/>
              <a:buChar char="•"/>
              <a:defRPr sz="15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6356351"/>
            <a:ext cx="1275764"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9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9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81097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9156617"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875619" y="457200"/>
            <a:ext cx="7982631" cy="1371600"/>
          </a:xfrm>
        </p:spPr>
        <p:txBody>
          <a:bodyPr anchor="b">
            <a:noAutofit/>
          </a:bodyPr>
          <a:lstStyle>
            <a:lvl1pPr>
              <a:defRPr sz="315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874567" y="2652713"/>
            <a:ext cx="4046219" cy="3436936"/>
          </a:xfrm>
        </p:spPr>
        <p:txBody>
          <a:bodyPr>
            <a:normAutofit/>
          </a:bodyPr>
          <a:lstStyle>
            <a:lvl1pPr marL="0" indent="0">
              <a:spcBef>
                <a:spcPts val="750"/>
              </a:spcBef>
              <a:buFont typeface="Arial" panose="020B0604020202020204" pitchFamily="34" charset="0"/>
              <a:buNone/>
              <a:defRPr sz="1500">
                <a:solidFill>
                  <a:schemeClr val="bg1"/>
                </a:solidFill>
                <a:latin typeface="+mn-lt"/>
              </a:defRPr>
            </a:lvl1pPr>
            <a:lvl2pPr marL="212598" indent="-212598">
              <a:spcBef>
                <a:spcPts val="750"/>
              </a:spcBef>
              <a:buFont typeface="Arial" panose="020B0604020202020204" pitchFamily="34" charset="0"/>
              <a:buChar char="•"/>
              <a:defRPr sz="1500">
                <a:solidFill>
                  <a:schemeClr val="bg1"/>
                </a:solidFill>
                <a:latin typeface="+mn-lt"/>
              </a:defRPr>
            </a:lvl2pPr>
            <a:lvl3pPr marL="425196" indent="-212598">
              <a:spcBef>
                <a:spcPts val="750"/>
              </a:spcBef>
              <a:buFont typeface="Arial" panose="020B0604020202020204" pitchFamily="34" charset="0"/>
              <a:buChar char="•"/>
              <a:defRPr sz="1500">
                <a:solidFill>
                  <a:schemeClr val="bg1"/>
                </a:solidFill>
                <a:latin typeface="+mn-lt"/>
              </a:defRPr>
            </a:lvl3pPr>
            <a:lvl4pPr marL="637794" indent="-212598">
              <a:spcBef>
                <a:spcPts val="750"/>
              </a:spcBef>
              <a:buFont typeface="Arial" panose="020B0604020202020204" pitchFamily="34" charset="0"/>
              <a:buChar char="•"/>
              <a:defRPr sz="1500">
                <a:solidFill>
                  <a:schemeClr val="bg1"/>
                </a:solidFill>
                <a:latin typeface="+mn-lt"/>
              </a:defRPr>
            </a:lvl4pPr>
            <a:lvl5pPr marL="850392" indent="-212598">
              <a:spcBef>
                <a:spcPts val="750"/>
              </a:spcBef>
              <a:buFont typeface="Arial" panose="020B0604020202020204" pitchFamily="34" charset="0"/>
              <a:buChar char="•"/>
              <a:defRPr sz="15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5488440" y="1447800"/>
            <a:ext cx="3160508" cy="4214010"/>
          </a:xfrm>
          <a:prstGeom prst="ellipse">
            <a:avLst/>
          </a:prstGeom>
          <a:solidFill>
            <a:schemeClr val="accent2"/>
          </a:solidFill>
        </p:spPr>
        <p:txBody>
          <a:bodyPr/>
          <a:lstStyle>
            <a:lvl1pPr marL="0" indent="0" algn="ctr">
              <a:buNone/>
              <a:defRPr sz="15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7654738" y="6356351"/>
            <a:ext cx="120351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56665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7882649" y="311029"/>
            <a:ext cx="1572380" cy="950323"/>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875619" y="457200"/>
            <a:ext cx="7269480" cy="1371600"/>
          </a:xfrm>
        </p:spPr>
        <p:txBody>
          <a:bodyPr anchor="b">
            <a:noAutofit/>
          </a:bodyPr>
          <a:lstStyle>
            <a:lvl1pPr>
              <a:defRPr sz="315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875620" y="2087562"/>
            <a:ext cx="2019980" cy="3890543"/>
          </a:xfrm>
        </p:spPr>
        <p:txBody>
          <a:bodyPr>
            <a:noAutofit/>
          </a:bodyPr>
          <a:lstStyle>
            <a:lvl1pPr marL="0" indent="0">
              <a:buNone/>
              <a:defRPr sz="1500">
                <a:latin typeface="+mn-lt"/>
              </a:defRPr>
            </a:lvl1pPr>
            <a:lvl2pPr marL="342900" indent="0">
              <a:buNone/>
              <a:defRPr sz="1500">
                <a:latin typeface="+mn-lt"/>
              </a:defRPr>
            </a:lvl2pPr>
            <a:lvl3pPr marL="685800" indent="0">
              <a:buNone/>
              <a:defRPr sz="1500">
                <a:latin typeface="+mn-lt"/>
              </a:defRPr>
            </a:lvl3pPr>
            <a:lvl4pPr marL="1028700" indent="0">
              <a:buNone/>
              <a:defRPr sz="1500">
                <a:latin typeface="+mn-lt"/>
              </a:defRPr>
            </a:lvl4pPr>
            <a:lvl5pPr marL="1371600" indent="0">
              <a:buNone/>
              <a:defRPr sz="15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3162300" y="2087564"/>
            <a:ext cx="5047706" cy="3890543"/>
          </a:xfrm>
        </p:spPr>
        <p:txBody>
          <a:bodyPr>
            <a:noAutofit/>
          </a:bodyPr>
          <a:lstStyle>
            <a:lvl1pPr marL="0" indent="0">
              <a:buNone/>
              <a:defRPr>
                <a:latin typeface="+mn-lt"/>
              </a:defRPr>
            </a:lvl1pPr>
            <a:lvl2pPr marL="342900" indent="0">
              <a:buNone/>
              <a:defRPr>
                <a:latin typeface="+mn-lt"/>
              </a:defRPr>
            </a:lvl2pPr>
            <a:lvl3pPr marL="685800" indent="0">
              <a:buNone/>
              <a:defRPr>
                <a:latin typeface="+mn-lt"/>
              </a:defRPr>
            </a:lvl3pPr>
            <a:lvl4pPr marL="1028700" indent="0">
              <a:buNone/>
              <a:defRPr>
                <a:latin typeface="+mn-lt"/>
              </a:defRPr>
            </a:lvl4pPr>
            <a:lvl5pPr marL="13716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6356351"/>
            <a:ext cx="1275764" cy="365125"/>
          </a:xfrm>
          <a:prstGeom prst="rect">
            <a:avLst/>
          </a:prstGeom>
        </p:spPr>
        <p:txBody>
          <a:bodyPr vert="horz" lIns="91440" tIns="45720" rIns="91440" bIns="45720" rtlCol="0" anchor="ctr">
            <a:noAutofit/>
          </a:bodyPr>
          <a:lstStyle>
            <a:lvl1pPr algn="l">
              <a:defRPr sz="9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2260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8512810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1773" y="0"/>
            <a:ext cx="9145773"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4162117" y="457199"/>
            <a:ext cx="4457699" cy="1920240"/>
          </a:xfrm>
        </p:spPr>
        <p:txBody>
          <a:bodyPr anchor="b">
            <a:noAutofit/>
          </a:bodyPr>
          <a:lstStyle>
            <a:lvl1pPr>
              <a:defRPr sz="315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617331" y="640080"/>
            <a:ext cx="322326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1500">
                <a:latin typeface="+mn-lt"/>
              </a:defRPr>
            </a:lvl1pPr>
            <a:lvl2pPr marL="260747" indent="0" algn="ctr">
              <a:buFont typeface="Arial" panose="020B0604020202020204" pitchFamily="34" charset="0"/>
              <a:buNone/>
              <a:defRPr sz="1500">
                <a:latin typeface="+mn-lt"/>
              </a:defRPr>
            </a:lvl2pPr>
            <a:lvl3pPr marL="514350" indent="0" algn="ctr">
              <a:buFont typeface="Arial" panose="020B0604020202020204" pitchFamily="34" charset="0"/>
              <a:buNone/>
              <a:defRPr sz="1500">
                <a:latin typeface="+mn-lt"/>
              </a:defRPr>
            </a:lvl3pPr>
            <a:lvl4pPr marL="685800" indent="0" algn="ctr">
              <a:buFont typeface="Arial" panose="020B0604020202020204" pitchFamily="34" charset="0"/>
              <a:buNone/>
              <a:defRPr sz="1500">
                <a:latin typeface="+mn-lt"/>
              </a:defRPr>
            </a:lvl4pPr>
            <a:lvl5pPr marL="857250" indent="0" algn="ctr">
              <a:buFont typeface="Arial" panose="020B0604020202020204" pitchFamily="34" charset="0"/>
              <a:buNone/>
              <a:defRPr sz="15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285750" y="6356351"/>
            <a:ext cx="1325336" cy="365125"/>
          </a:xfrm>
          <a:prstGeom prst="rect">
            <a:avLst/>
          </a:prstGeom>
        </p:spPr>
        <p:txBody>
          <a:bodyPr vert="horz" lIns="91440" tIns="45720" rIns="91440" bIns="45720" rtlCol="0" anchor="ctr">
            <a:noAutofit/>
          </a:bodyPr>
          <a:lstStyle>
            <a:lvl1pPr algn="l">
              <a:defRPr sz="9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9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9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4162118" y="2706370"/>
            <a:ext cx="4457700" cy="3383279"/>
          </a:xfrm>
        </p:spPr>
        <p:txBody>
          <a:bodyPr>
            <a:normAutofit/>
          </a:bodyPr>
          <a:lstStyle>
            <a:lvl1pPr marL="212598" indent="-212598">
              <a:spcBef>
                <a:spcPts val="750"/>
              </a:spcBef>
              <a:buFont typeface="Arial" panose="020B0604020202020204" pitchFamily="34" charset="0"/>
              <a:buChar char="•"/>
              <a:defRPr sz="1500">
                <a:solidFill>
                  <a:schemeClr val="tx1"/>
                </a:solidFill>
                <a:latin typeface="+mn-lt"/>
              </a:defRPr>
            </a:lvl1pPr>
            <a:lvl2pPr marL="425196" indent="-212598">
              <a:spcBef>
                <a:spcPts val="750"/>
              </a:spcBef>
              <a:buFont typeface="Arial" panose="020B0604020202020204" pitchFamily="34" charset="0"/>
              <a:buChar char="•"/>
              <a:defRPr sz="1500">
                <a:solidFill>
                  <a:schemeClr val="tx1"/>
                </a:solidFill>
                <a:latin typeface="+mn-lt"/>
              </a:defRPr>
            </a:lvl2pPr>
            <a:lvl3pPr marL="637794" indent="-212598">
              <a:spcBef>
                <a:spcPts val="750"/>
              </a:spcBef>
              <a:buFont typeface="Arial" panose="020B0604020202020204" pitchFamily="34" charset="0"/>
              <a:buChar char="•"/>
              <a:defRPr sz="1500">
                <a:solidFill>
                  <a:schemeClr val="tx1"/>
                </a:solidFill>
                <a:latin typeface="+mn-lt"/>
              </a:defRPr>
            </a:lvl3pPr>
            <a:lvl4pPr marL="850392" indent="-212598">
              <a:spcBef>
                <a:spcPts val="750"/>
              </a:spcBef>
              <a:buFont typeface="Arial" panose="020B0604020202020204" pitchFamily="34" charset="0"/>
              <a:buChar char="•"/>
              <a:defRPr sz="1500">
                <a:solidFill>
                  <a:schemeClr val="tx1"/>
                </a:solidFill>
                <a:latin typeface="+mn-lt"/>
              </a:defRPr>
            </a:lvl4pPr>
            <a:lvl5pPr marL="1097280" indent="-212598">
              <a:spcBef>
                <a:spcPts val="750"/>
              </a:spcBef>
              <a:buFont typeface="Arial" panose="020B0604020202020204" pitchFamily="34" charset="0"/>
              <a:buChar char="•"/>
              <a:defRPr sz="15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423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06526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724862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596223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765010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5822714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55600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046622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9/8/20XX</a:t>
            </a: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764213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2880" userDrawn="1">
          <p15:clr>
            <a:srgbClr val="A4A3A4"/>
          </p15:clr>
        </p15:guide>
        <p15:guide id="3" pos="180" userDrawn="1">
          <p15:clr>
            <a:srgbClr val="547EBF"/>
          </p15:clr>
        </p15:guide>
        <p15:guide id="4" orient="horz" pos="240" userDrawn="1">
          <p15:clr>
            <a:srgbClr val="547EBF"/>
          </p15:clr>
        </p15:guide>
        <p15:guide id="5" pos="5580" userDrawn="1">
          <p15:clr>
            <a:srgbClr val="547EBF"/>
          </p15:clr>
        </p15:guide>
        <p15:guide id="6" orient="horz" pos="4080" userDrawn="1">
          <p15:clr>
            <a:srgbClr val="547EBF"/>
          </p15:clr>
        </p15:guide>
        <p15:guide id="7" pos="2970" userDrawn="1">
          <p15:clr>
            <a:srgbClr val="547EBF"/>
          </p15:clr>
        </p15:guide>
        <p15:guide id="8" pos="2790" userDrawn="1">
          <p15:clr>
            <a:srgbClr val="547EBF"/>
          </p15:clr>
        </p15:guide>
        <p15:guide id="9" pos="1584" userDrawn="1">
          <p15:clr>
            <a:srgbClr val="547EBF"/>
          </p15:clr>
        </p15:guide>
        <p15:guide id="10" pos="1386" userDrawn="1">
          <p15:clr>
            <a:srgbClr val="547EBF"/>
          </p15:clr>
        </p15:guide>
        <p15:guide id="11" pos="4176" userDrawn="1">
          <p15:clr>
            <a:srgbClr val="547EBF"/>
          </p15:clr>
        </p15:guide>
        <p15:guide id="12" pos="4374" userDrawn="1">
          <p15:clr>
            <a:srgbClr val="547EBF"/>
          </p15:clr>
        </p15:guide>
        <p15:guide id="13" pos="3726" userDrawn="1">
          <p15:clr>
            <a:srgbClr val="9FCC3B"/>
          </p15:clr>
        </p15:guide>
        <p15:guide id="14" pos="3906" userDrawn="1">
          <p15:clr>
            <a:srgbClr val="9FCC3B"/>
          </p15:clr>
        </p15:guide>
        <p15:guide id="15" pos="2034" userDrawn="1">
          <p15:clr>
            <a:srgbClr val="9FCC3B"/>
          </p15:clr>
        </p15:guide>
        <p15:guide id="16" pos="1854"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urublogs.wixsite.com/guru" TargetMode="External"/><Relationship Id="rId2" Type="http://schemas.openxmlformats.org/officeDocument/2006/relationships/hyperlink" Target="http://puttuguru.blogspot.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0" y="219075"/>
            <a:ext cx="9143999" cy="4552950"/>
          </a:xfrm>
        </p:spPr>
        <p:txBody>
          <a:bodyPr/>
          <a:lstStyle/>
          <a:p>
            <a:pPr algn="ctr"/>
            <a:r>
              <a:rPr lang="en-US" sz="8000" dirty="0">
                <a:highlight>
                  <a:srgbClr val="FFFF00"/>
                </a:highlight>
                <a:latin typeface="Arial Black" panose="020B0A04020102020204" pitchFamily="34" charset="0"/>
              </a:rPr>
              <a:t>Self Exploration </a:t>
            </a:r>
            <a:br>
              <a:rPr lang="en-US" sz="8000" dirty="0"/>
            </a:br>
            <a:r>
              <a:rPr lang="en-US" sz="8000" dirty="0"/>
              <a:t>as the </a:t>
            </a:r>
            <a:r>
              <a:rPr lang="en-US" sz="8000" dirty="0">
                <a:solidFill>
                  <a:srgbClr val="FF0000"/>
                </a:solidFill>
              </a:rPr>
              <a:t>process for </a:t>
            </a:r>
            <a:br>
              <a:rPr lang="en-US" sz="8000" dirty="0"/>
            </a:br>
            <a:r>
              <a:rPr lang="en-US" sz="8000" dirty="0"/>
              <a:t>Value Education</a:t>
            </a:r>
            <a:br>
              <a:rPr lang="en-US" sz="8000" dirty="0"/>
            </a:br>
            <a:r>
              <a:rPr lang="en-US" sz="8000" dirty="0"/>
              <a:t>UNIT-1, Ch-2</a:t>
            </a:r>
          </a:p>
        </p:txBody>
      </p:sp>
      <p:sp>
        <p:nvSpPr>
          <p:cNvPr id="3" name="TextBox 2">
            <a:extLst>
              <a:ext uri="{FF2B5EF4-FFF2-40B4-BE49-F238E27FC236}">
                <a16:creationId xmlns:a16="http://schemas.microsoft.com/office/drawing/2014/main" id="{96E8414D-CAED-4A8F-BBE4-23AD0B3D0811}"/>
              </a:ext>
            </a:extLst>
          </p:cNvPr>
          <p:cNvSpPr txBox="1"/>
          <p:nvPr/>
        </p:nvSpPr>
        <p:spPr>
          <a:xfrm>
            <a:off x="0" y="4942231"/>
            <a:ext cx="9144000" cy="646331"/>
          </a:xfrm>
          <a:prstGeom prst="rect">
            <a:avLst/>
          </a:prstGeom>
          <a:noFill/>
        </p:spPr>
        <p:txBody>
          <a:bodyPr wrap="square" rtlCol="0">
            <a:spAutoFit/>
          </a:bodyPr>
          <a:lstStyle/>
          <a:p>
            <a:pPr algn="ctr"/>
            <a:r>
              <a:rPr lang="en-US" sz="3600" dirty="0">
                <a:highlight>
                  <a:srgbClr val="FFFF00"/>
                </a:highlight>
                <a:latin typeface="Arial Rounded MT Bold" panose="020F0704030504030204" pitchFamily="34" charset="0"/>
              </a:rPr>
              <a:t>Professor &amp; Lawyer Puttu Guru Prasad</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p:txBody>
          <a:bodyPr/>
          <a:lstStyle/>
          <a:p>
            <a:pPr algn="ctr"/>
            <a:r>
              <a:rPr lang="en-US" sz="5400" dirty="0">
                <a:latin typeface="Arial Black" panose="020B0A04020102020204" pitchFamily="34" charset="0"/>
              </a:rPr>
              <a:t>The Process of Self- Exploration</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p:txBody>
          <a:bodyPr>
            <a:normAutofit fontScale="92500"/>
          </a:bodyPr>
          <a:lstStyle/>
          <a:p>
            <a:r>
              <a:rPr lang="en-US" sz="3600" dirty="0"/>
              <a:t>The first part of the self exploration is to verify the proposal on the basis of our natural acceptance</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p:txBody>
          <a:bodyPr>
            <a:normAutofit/>
          </a:bodyPr>
          <a:lstStyle/>
          <a:p>
            <a:r>
              <a:rPr lang="en-US" sz="3200" dirty="0"/>
              <a:t>The second part of self exploration is experiential validation- It means trying to live according to the proposal</a:t>
            </a:r>
          </a:p>
        </p:txBody>
      </p:sp>
    </p:spTree>
    <p:extLst>
      <p:ext uri="{BB962C8B-B14F-4D97-AF65-F5344CB8AC3E}">
        <p14:creationId xmlns:p14="http://schemas.microsoft.com/office/powerpoint/2010/main" val="126593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p:txBody>
          <a:bodyPr/>
          <a:lstStyle/>
          <a:p>
            <a:r>
              <a:rPr lang="en-US" dirty="0">
                <a:latin typeface="Arial Black" panose="020B0A04020102020204" pitchFamily="34" charset="0"/>
              </a:rPr>
              <a:t>In living there are two parts</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875620" y="2023984"/>
            <a:ext cx="3497580" cy="1566941"/>
          </a:xfrm>
        </p:spPr>
        <p:txBody>
          <a:bodyPr>
            <a:normAutofit/>
          </a:bodyPr>
          <a:lstStyle/>
          <a:p>
            <a:r>
              <a:rPr lang="en-US" sz="4400" dirty="0"/>
              <a:t>Behavior with others</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4712426" y="2023984"/>
            <a:ext cx="3497580" cy="1706563"/>
          </a:xfrm>
        </p:spPr>
        <p:txBody>
          <a:bodyPr>
            <a:normAutofit lnSpcReduction="10000"/>
          </a:bodyPr>
          <a:lstStyle/>
          <a:p>
            <a:r>
              <a:rPr lang="en-US" sz="4000" dirty="0"/>
              <a:t>2. Work with the rest of the Nature</a:t>
            </a:r>
          </a:p>
          <a:p>
            <a:endParaRPr lang="en-US" dirty="0"/>
          </a:p>
        </p:txBody>
      </p:sp>
      <p:sp>
        <p:nvSpPr>
          <p:cNvPr id="2" name="TextBox 1">
            <a:extLst>
              <a:ext uri="{FF2B5EF4-FFF2-40B4-BE49-F238E27FC236}">
                <a16:creationId xmlns:a16="http://schemas.microsoft.com/office/drawing/2014/main" id="{CC51B0A1-12D4-4547-AD0C-0920452E89EF}"/>
              </a:ext>
            </a:extLst>
          </p:cNvPr>
          <p:cNvSpPr txBox="1"/>
          <p:nvPr/>
        </p:nvSpPr>
        <p:spPr>
          <a:xfrm>
            <a:off x="552450" y="3933825"/>
            <a:ext cx="8115300" cy="1569660"/>
          </a:xfrm>
          <a:prstGeom prst="rect">
            <a:avLst/>
          </a:prstGeom>
          <a:noFill/>
        </p:spPr>
        <p:txBody>
          <a:bodyPr wrap="square" rtlCol="0">
            <a:spAutoFit/>
          </a:bodyPr>
          <a:lstStyle/>
          <a:p>
            <a:r>
              <a:rPr lang="en-US" sz="3200" dirty="0">
                <a:solidFill>
                  <a:schemeClr val="bg1"/>
                </a:solidFill>
              </a:rPr>
              <a:t>If the above two parts of living leads to </a:t>
            </a:r>
            <a:br>
              <a:rPr lang="en-US" sz="3200" dirty="0">
                <a:solidFill>
                  <a:schemeClr val="bg1"/>
                </a:solidFill>
              </a:rPr>
            </a:br>
            <a:r>
              <a:rPr lang="en-US" sz="3200" dirty="0">
                <a:solidFill>
                  <a:schemeClr val="bg1"/>
                </a:solidFill>
              </a:rPr>
              <a:t>mutual happiness and mutual prosperity,</a:t>
            </a:r>
            <a:br>
              <a:rPr lang="en-US" sz="3200" dirty="0">
                <a:solidFill>
                  <a:schemeClr val="bg1"/>
                </a:solidFill>
              </a:rPr>
            </a:br>
            <a:r>
              <a:rPr lang="en-US" sz="3200" dirty="0">
                <a:solidFill>
                  <a:schemeClr val="bg1"/>
                </a:solidFill>
              </a:rPr>
              <a:t>then it is the Right Proposal. </a:t>
            </a:r>
          </a:p>
        </p:txBody>
      </p:sp>
    </p:spTree>
    <p:extLst>
      <p:ext uri="{BB962C8B-B14F-4D97-AF65-F5344CB8AC3E}">
        <p14:creationId xmlns:p14="http://schemas.microsoft.com/office/powerpoint/2010/main" val="265210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CF6AAC-C0E3-481D-AD72-5E7C617AE953}"/>
              </a:ext>
            </a:extLst>
          </p:cNvPr>
          <p:cNvPicPr>
            <a:picLocks noChangeAspect="1"/>
          </p:cNvPicPr>
          <p:nvPr/>
        </p:nvPicPr>
        <p:blipFill rotWithShape="1">
          <a:blip r:embed="rId2"/>
          <a:srcRect l="15000" t="20000" r="20312" b="7222"/>
          <a:stretch/>
        </p:blipFill>
        <p:spPr>
          <a:xfrm>
            <a:off x="0" y="0"/>
            <a:ext cx="9144000" cy="6858000"/>
          </a:xfrm>
          <a:prstGeom prst="rect">
            <a:avLst/>
          </a:prstGeom>
        </p:spPr>
      </p:pic>
    </p:spTree>
    <p:extLst>
      <p:ext uri="{BB962C8B-B14F-4D97-AF65-F5344CB8AC3E}">
        <p14:creationId xmlns:p14="http://schemas.microsoft.com/office/powerpoint/2010/main" val="2181557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0" y="0"/>
            <a:ext cx="9143999" cy="1343025"/>
          </a:xfrm>
        </p:spPr>
        <p:txBody>
          <a:bodyPr/>
          <a:lstStyle/>
          <a:p>
            <a:pPr algn="ctr"/>
            <a:r>
              <a:rPr lang="en-US" sz="4800" dirty="0"/>
              <a:t>Understanding Natural Acceptance</a:t>
            </a:r>
            <a:br>
              <a:rPr lang="en-US" dirty="0"/>
            </a:br>
            <a:r>
              <a:rPr lang="en-US" sz="2800" dirty="0"/>
              <a:t>Distinguishing between Acceptance and Natural Acceptance  </a:t>
            </a:r>
            <a:endParaRPr lang="en-US" dirty="0"/>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333375" y="2419350"/>
            <a:ext cx="6572250" cy="4438649"/>
          </a:xfrm>
        </p:spPr>
        <p:txBody>
          <a:bodyPr>
            <a:normAutofit/>
          </a:bodyPr>
          <a:lstStyle/>
          <a:p>
            <a:r>
              <a:rPr lang="en-US" sz="2800" dirty="0"/>
              <a:t>What is Naturally Acceptable to you- to be happy or unhappy?</a:t>
            </a:r>
            <a:br>
              <a:rPr lang="en-US" sz="2800" dirty="0"/>
            </a:br>
            <a:r>
              <a:rPr lang="en-US" sz="2800" dirty="0"/>
              <a:t>Whare does the answer comes from:</a:t>
            </a:r>
            <a:br>
              <a:rPr lang="en-US" sz="3600" dirty="0"/>
            </a:br>
            <a:r>
              <a:rPr lang="en-US" sz="2800" dirty="0"/>
              <a:t>1. First, It is coming from your likes &amp; dislikes, assumptions, pre-conditioning, beliefs, world-view, perspectives and so on.</a:t>
            </a:r>
            <a:br>
              <a:rPr lang="en-US" sz="2800" dirty="0"/>
            </a:br>
            <a:r>
              <a:rPr lang="en-US" sz="2800" dirty="0"/>
              <a:t>2. Second, It is coming from your natural acceptance, example liking for some specific tasty food or chocolate</a:t>
            </a:r>
            <a:endParaRPr lang="en-US" sz="3600" dirty="0"/>
          </a:p>
        </p:txBody>
      </p:sp>
      <p:pic>
        <p:nvPicPr>
          <p:cNvPr id="25" name="Picture Placeholder 24" descr="A couple of people looking at a computer">
            <a:extLst>
              <a:ext uri="{FF2B5EF4-FFF2-40B4-BE49-F238E27FC236}">
                <a16:creationId xmlns:a16="http://schemas.microsoft.com/office/drawing/2014/main" id="{E57751D1-D655-B1C0-2407-A8826F551024}"/>
              </a:ext>
            </a:extLst>
          </p:cNvPr>
          <p:cNvPicPr>
            <a:picLocks noGrp="1" noChangeAspect="1"/>
          </p:cNvPicPr>
          <p:nvPr>
            <p:ph type="pic" sz="quarter" idx="14"/>
          </p:nvPr>
        </p:nvPicPr>
        <p:blipFill>
          <a:blip r:embed="rId3">
            <a:duotone>
              <a:schemeClr val="accent4">
                <a:shade val="45000"/>
                <a:satMod val="135000"/>
              </a:schemeClr>
              <a:prstClr val="white"/>
            </a:duotone>
          </a:blip>
          <a:srcRect l="24994" r="24994"/>
          <a:stretch/>
        </p:blipFill>
        <p:spPr>
          <a:xfrm>
            <a:off x="6791325" y="2257425"/>
            <a:ext cx="2362448" cy="4214010"/>
          </a:xfrm>
        </p:spPr>
      </p:pic>
    </p:spTree>
    <p:extLst>
      <p:ext uri="{BB962C8B-B14F-4D97-AF65-F5344CB8AC3E}">
        <p14:creationId xmlns:p14="http://schemas.microsoft.com/office/powerpoint/2010/main" val="362649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p:txBody>
          <a:bodyPr/>
          <a:lstStyle/>
          <a:p>
            <a:r>
              <a:rPr lang="en-US" sz="6000" dirty="0"/>
              <a:t>Natural Acceptance </a:t>
            </a:r>
            <a:br>
              <a:rPr lang="en-US" dirty="0"/>
            </a:br>
            <a:endParaRPr lang="en-US" dirty="0"/>
          </a:p>
        </p:txBody>
      </p:sp>
      <p:sp>
        <p:nvSpPr>
          <p:cNvPr id="6" name="Content Placeholder 5">
            <a:extLst>
              <a:ext uri="{FF2B5EF4-FFF2-40B4-BE49-F238E27FC236}">
                <a16:creationId xmlns:a16="http://schemas.microsoft.com/office/drawing/2014/main" id="{BF80B443-88C2-4128-9370-82B336E76BB8}"/>
              </a:ext>
            </a:extLst>
          </p:cNvPr>
          <p:cNvSpPr>
            <a:spLocks noGrp="1"/>
          </p:cNvSpPr>
          <p:nvPr>
            <p:ph idx="1"/>
          </p:nvPr>
        </p:nvSpPr>
        <p:spPr>
          <a:xfrm>
            <a:off x="875619" y="1628775"/>
            <a:ext cx="7963581" cy="4943475"/>
          </a:xfrm>
        </p:spPr>
        <p:txBody>
          <a:bodyPr/>
          <a:lstStyle/>
          <a:p>
            <a:r>
              <a:rPr lang="en-US" dirty="0"/>
              <a:t>Natural Acceptance has to do with something fundamental, some thing related to our purpose, some thing related to our basic desires. When we ask questions related to these, we get a definite answers from our natural acceptance. For example,</a:t>
            </a:r>
            <a:br>
              <a:rPr lang="en-US" dirty="0"/>
            </a:br>
            <a:r>
              <a:rPr lang="en-US" dirty="0"/>
              <a:t>A. Is Happiness naturally acceptable or is unhappiness naturally acceptable?</a:t>
            </a:r>
            <a:br>
              <a:rPr lang="en-US" dirty="0"/>
            </a:br>
            <a:r>
              <a:rPr lang="en-US" dirty="0"/>
              <a:t>B. Is it naturally acceptable to live in relationship or in opposition?</a:t>
            </a:r>
            <a:br>
              <a:rPr lang="en-US" dirty="0"/>
            </a:br>
            <a:r>
              <a:rPr lang="en-US" dirty="0"/>
              <a:t>C. What is naturally acceptable- to nurture the body or to exploit it?</a:t>
            </a:r>
            <a:br>
              <a:rPr lang="en-US" dirty="0"/>
            </a:br>
            <a:br>
              <a:rPr lang="en-US" dirty="0"/>
            </a:br>
            <a:endParaRPr lang="en-US" dirty="0"/>
          </a:p>
        </p:txBody>
      </p:sp>
    </p:spTree>
    <p:extLst>
      <p:ext uri="{BB962C8B-B14F-4D97-AF65-F5344CB8AC3E}">
        <p14:creationId xmlns:p14="http://schemas.microsoft.com/office/powerpoint/2010/main" val="90791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p:txBody>
          <a:bodyPr/>
          <a:lstStyle/>
          <a:p>
            <a:r>
              <a:rPr lang="en-US" dirty="0"/>
              <a:t>Natural Acceptance</a:t>
            </a:r>
          </a:p>
        </p:txBody>
      </p:sp>
      <p:sp>
        <p:nvSpPr>
          <p:cNvPr id="7" name="Content Placeholder 6">
            <a:extLst>
              <a:ext uri="{FF2B5EF4-FFF2-40B4-BE49-F238E27FC236}">
                <a16:creationId xmlns:a16="http://schemas.microsoft.com/office/drawing/2014/main" id="{CC7FC500-BBFB-3AA4-BEDE-038CB94FFF61}"/>
              </a:ext>
            </a:extLst>
          </p:cNvPr>
          <p:cNvSpPr>
            <a:spLocks noGrp="1" noChangeAspect="1"/>
          </p:cNvSpPr>
          <p:nvPr>
            <p:ph idx="17"/>
          </p:nvPr>
        </p:nvSpPr>
        <p:spPr/>
        <p:txBody>
          <a:bodyPr/>
          <a:lstStyle/>
          <a:p>
            <a:r>
              <a:rPr lang="en-US" sz="3200" dirty="0"/>
              <a:t>Is eating rice is naturally acceptable or eating wheat is naturally acceptable?</a:t>
            </a:r>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4162118" y="2706370"/>
            <a:ext cx="4457700" cy="3694431"/>
          </a:xfrm>
        </p:spPr>
        <p:txBody>
          <a:bodyPr>
            <a:normAutofit lnSpcReduction="10000"/>
          </a:bodyPr>
          <a:lstStyle/>
          <a:p>
            <a:r>
              <a:rPr lang="en-US" sz="3600" dirty="0"/>
              <a:t>In this case , if rice is going to nurture the Body, it is acceptable to eat rice, if it is going to harm the Body , it is not acceptable to eat rice. </a:t>
            </a:r>
          </a:p>
          <a:p>
            <a:pPr lvl="1"/>
            <a:endParaRPr lang="en-US" dirty="0"/>
          </a:p>
          <a:p>
            <a:endParaRPr lang="en-US" dirty="0"/>
          </a:p>
        </p:txBody>
      </p:sp>
    </p:spTree>
    <p:extLst>
      <p:ext uri="{BB962C8B-B14F-4D97-AF65-F5344CB8AC3E}">
        <p14:creationId xmlns:p14="http://schemas.microsoft.com/office/powerpoint/2010/main" val="85326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0" y="365126"/>
            <a:ext cx="9144000" cy="1325563"/>
          </a:xfrm>
        </p:spPr>
        <p:txBody>
          <a:bodyPr>
            <a:normAutofit/>
          </a:bodyPr>
          <a:lstStyle/>
          <a:p>
            <a:pPr algn="ctr"/>
            <a:r>
              <a:rPr lang="en-US" dirty="0">
                <a:latin typeface="Arial Black" panose="020B0A04020102020204" pitchFamily="34" charset="0"/>
              </a:rPr>
              <a:t>Some of the Characteristics of Natural Acceptance</a:t>
            </a:r>
          </a:p>
        </p:txBody>
      </p:sp>
      <p:sp>
        <p:nvSpPr>
          <p:cNvPr id="5" name="Content Placeholder 4">
            <a:extLst>
              <a:ext uri="{FF2B5EF4-FFF2-40B4-BE49-F238E27FC236}">
                <a16:creationId xmlns:a16="http://schemas.microsoft.com/office/drawing/2014/main" id="{14BAB037-84A2-4FB8-8D96-D0F77F221D17}"/>
              </a:ext>
            </a:extLst>
          </p:cNvPr>
          <p:cNvSpPr>
            <a:spLocks noGrp="1"/>
          </p:cNvSpPr>
          <p:nvPr>
            <p:ph idx="1"/>
          </p:nvPr>
        </p:nvSpPr>
        <p:spPr/>
        <p:txBody>
          <a:bodyPr>
            <a:normAutofit lnSpcReduction="10000"/>
          </a:bodyPr>
          <a:lstStyle/>
          <a:p>
            <a:r>
              <a:rPr lang="en-US" dirty="0"/>
              <a:t>1. Natural Acceptance does not change with the </a:t>
            </a:r>
            <a:r>
              <a:rPr lang="en-US" sz="3200" b="1" dirty="0"/>
              <a:t>time.</a:t>
            </a:r>
            <a:br>
              <a:rPr lang="en-US" dirty="0"/>
            </a:br>
            <a:r>
              <a:rPr lang="en-US" dirty="0"/>
              <a:t>2. Natural Acceptance does not change with the </a:t>
            </a:r>
            <a:r>
              <a:rPr lang="en-US" sz="3200" b="1" dirty="0"/>
              <a:t>Place.</a:t>
            </a:r>
            <a:br>
              <a:rPr lang="en-US" dirty="0"/>
            </a:br>
            <a:r>
              <a:rPr lang="en-US" dirty="0"/>
              <a:t>3. Natural Acceptance does not change with the </a:t>
            </a:r>
            <a:r>
              <a:rPr lang="en-US" sz="3200" b="1" dirty="0"/>
              <a:t>individual.</a:t>
            </a:r>
            <a:br>
              <a:rPr lang="en-US" dirty="0"/>
            </a:br>
            <a:r>
              <a:rPr lang="en-US" dirty="0"/>
              <a:t>4. Natural Acceptance is uncorrupted by </a:t>
            </a:r>
            <a:r>
              <a:rPr lang="en-US" sz="3200" b="1" dirty="0"/>
              <a:t>likes</a:t>
            </a:r>
            <a:r>
              <a:rPr lang="en-US" dirty="0"/>
              <a:t> and dislikes or assumptions or beliefs.</a:t>
            </a:r>
            <a:br>
              <a:rPr lang="en-US" dirty="0"/>
            </a:br>
            <a:r>
              <a:rPr lang="en-US" dirty="0"/>
              <a:t>5. Natural Acceptance is </a:t>
            </a:r>
            <a:r>
              <a:rPr lang="en-US" sz="3200" b="1" dirty="0"/>
              <a:t>innate</a:t>
            </a:r>
            <a:r>
              <a:rPr lang="en-US" dirty="0"/>
              <a:t>, we don’t need to create it.</a:t>
            </a:r>
            <a:br>
              <a:rPr lang="en-US" dirty="0"/>
            </a:br>
            <a:r>
              <a:rPr lang="en-US" dirty="0"/>
              <a:t>6. Natural Acceptance is </a:t>
            </a:r>
            <a:r>
              <a:rPr lang="en-US" sz="3200" b="1" dirty="0"/>
              <a:t>definite. </a:t>
            </a:r>
            <a:endParaRPr lang="en-US" b="1" dirty="0"/>
          </a:p>
        </p:txBody>
      </p:sp>
    </p:spTree>
    <p:extLst>
      <p:ext uri="{BB962C8B-B14F-4D97-AF65-F5344CB8AC3E}">
        <p14:creationId xmlns:p14="http://schemas.microsoft.com/office/powerpoint/2010/main" val="167816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0" y="1"/>
            <a:ext cx="9144000" cy="1009650"/>
          </a:xfrm>
        </p:spPr>
        <p:txBody>
          <a:bodyPr/>
          <a:lstStyle/>
          <a:p>
            <a:r>
              <a:rPr lang="en-US" dirty="0"/>
              <a:t>Appraisal of Current Status</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42999" y="1009651"/>
            <a:ext cx="7324725" cy="4400549"/>
          </a:xfrm>
        </p:spPr>
        <p:txBody>
          <a:bodyPr>
            <a:normAutofit/>
          </a:bodyPr>
          <a:lstStyle/>
          <a:p>
            <a:pPr algn="l"/>
            <a:r>
              <a:rPr lang="en-US" sz="4400" dirty="0"/>
              <a:t>If your observe to understand what is right, to learn right skills and to do what is right. We can understand from the parents, friends, teachers, and role models in the society. </a:t>
            </a:r>
          </a:p>
        </p:txBody>
      </p:sp>
    </p:spTree>
    <p:extLst>
      <p:ext uri="{BB962C8B-B14F-4D97-AF65-F5344CB8AC3E}">
        <p14:creationId xmlns:p14="http://schemas.microsoft.com/office/powerpoint/2010/main" val="1609673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4511-3611-4AD9-BE9F-BE2356712A67}"/>
              </a:ext>
            </a:extLst>
          </p:cNvPr>
          <p:cNvSpPr>
            <a:spLocks noGrp="1"/>
          </p:cNvSpPr>
          <p:nvPr>
            <p:ph type="title"/>
          </p:nvPr>
        </p:nvSpPr>
        <p:spPr/>
        <p:txBody>
          <a:bodyPr>
            <a:normAutofit/>
          </a:bodyPr>
          <a:lstStyle/>
          <a:p>
            <a:pPr algn="ctr"/>
            <a:r>
              <a:rPr lang="en-US" sz="6000" b="1" dirty="0">
                <a:latin typeface="Arial Black" panose="020B0A04020102020204" pitchFamily="34" charset="0"/>
              </a:rPr>
              <a:t>The way ahead</a:t>
            </a:r>
          </a:p>
        </p:txBody>
      </p:sp>
      <p:sp>
        <p:nvSpPr>
          <p:cNvPr id="3" name="Content Placeholder 2">
            <a:extLst>
              <a:ext uri="{FF2B5EF4-FFF2-40B4-BE49-F238E27FC236}">
                <a16:creationId xmlns:a16="http://schemas.microsoft.com/office/drawing/2014/main" id="{B0D56F5F-A41E-4CF2-B3B7-A517DBE3F95B}"/>
              </a:ext>
            </a:extLst>
          </p:cNvPr>
          <p:cNvSpPr>
            <a:spLocks noGrp="1"/>
          </p:cNvSpPr>
          <p:nvPr>
            <p:ph idx="1"/>
          </p:nvPr>
        </p:nvSpPr>
        <p:spPr/>
        <p:txBody>
          <a:bodyPr>
            <a:normAutofit fontScale="92500" lnSpcReduction="20000"/>
          </a:bodyPr>
          <a:lstStyle/>
          <a:p>
            <a:r>
              <a:rPr lang="en-US" sz="3600" dirty="0"/>
              <a:t>The basic process of understanding starts with imitation of language, mannerisms and so many other things. </a:t>
            </a:r>
          </a:p>
          <a:p>
            <a:r>
              <a:rPr lang="en-US" sz="3600" dirty="0"/>
              <a:t>So you need both right content in the form of proposal and the right process in the form of self – exploration. </a:t>
            </a:r>
          </a:p>
          <a:p>
            <a:r>
              <a:rPr lang="en-US" sz="3600" dirty="0"/>
              <a:t>Then you develop a holistic vision, it includes understanding the harmony at all levels of human existence, leading to a fulfilling life, a life full of happiness and prosperity. </a:t>
            </a:r>
          </a:p>
        </p:txBody>
      </p:sp>
    </p:spTree>
    <p:extLst>
      <p:ext uri="{BB962C8B-B14F-4D97-AF65-F5344CB8AC3E}">
        <p14:creationId xmlns:p14="http://schemas.microsoft.com/office/powerpoint/2010/main" val="379548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F881-A364-432C-B9B5-C172CE023826}"/>
              </a:ext>
            </a:extLst>
          </p:cNvPr>
          <p:cNvSpPr>
            <a:spLocks noGrp="1"/>
          </p:cNvSpPr>
          <p:nvPr>
            <p:ph type="title"/>
          </p:nvPr>
        </p:nvSpPr>
        <p:spPr/>
        <p:txBody>
          <a:bodyPr/>
          <a:lstStyle/>
          <a:p>
            <a:pPr algn="ctr"/>
            <a:r>
              <a:rPr lang="en-US" dirty="0">
                <a:latin typeface="Arial Black" panose="020B0A04020102020204" pitchFamily="34" charset="0"/>
              </a:rPr>
              <a:t>Important implications of Self-exploration</a:t>
            </a:r>
          </a:p>
        </p:txBody>
      </p:sp>
      <p:sp>
        <p:nvSpPr>
          <p:cNvPr id="3" name="Content Placeholder 2">
            <a:extLst>
              <a:ext uri="{FF2B5EF4-FFF2-40B4-BE49-F238E27FC236}">
                <a16:creationId xmlns:a16="http://schemas.microsoft.com/office/drawing/2014/main" id="{0B1CD1BD-2A98-43E6-9E10-C82F70773B8C}"/>
              </a:ext>
            </a:extLst>
          </p:cNvPr>
          <p:cNvSpPr>
            <a:spLocks noGrp="1"/>
          </p:cNvSpPr>
          <p:nvPr>
            <p:ph idx="1"/>
          </p:nvPr>
        </p:nvSpPr>
        <p:spPr>
          <a:xfrm>
            <a:off x="628650" y="1825624"/>
            <a:ext cx="8077200" cy="5032375"/>
          </a:xfrm>
        </p:spPr>
        <p:txBody>
          <a:bodyPr>
            <a:normAutofit fontScale="92500"/>
          </a:bodyPr>
          <a:lstStyle/>
          <a:p>
            <a:r>
              <a:rPr lang="en-US" dirty="0"/>
              <a:t>1. it is a process of knowing oneself and through that, knowing the entire existence.</a:t>
            </a:r>
          </a:p>
          <a:p>
            <a:r>
              <a:rPr lang="en-US" dirty="0"/>
              <a:t>2. it is a process of recognizing one’s relationship with every unit in existence and fulfilling that in that relationship.</a:t>
            </a:r>
          </a:p>
          <a:p>
            <a:r>
              <a:rPr lang="en-US" dirty="0"/>
              <a:t>3. It is a process and living accordingly.</a:t>
            </a:r>
          </a:p>
          <a:p>
            <a:r>
              <a:rPr lang="en-US" dirty="0"/>
              <a:t>4. It is a process of being in the Harmony with in oneself and with the entire existence.</a:t>
            </a:r>
          </a:p>
          <a:p>
            <a:r>
              <a:rPr lang="en-US" dirty="0"/>
              <a:t>5. It is the process of identifying our innateness and moving towards self organization and self expression. </a:t>
            </a:r>
          </a:p>
          <a:p>
            <a:r>
              <a:rPr lang="en-US" dirty="0"/>
              <a:t>6. It is a process of self evolution through self exploration</a:t>
            </a:r>
          </a:p>
          <a:p>
            <a:endParaRPr lang="en-US" dirty="0"/>
          </a:p>
        </p:txBody>
      </p:sp>
    </p:spTree>
    <p:extLst>
      <p:ext uri="{BB962C8B-B14F-4D97-AF65-F5344CB8AC3E}">
        <p14:creationId xmlns:p14="http://schemas.microsoft.com/office/powerpoint/2010/main" val="96458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95E4D2-5BE7-4F00-88D6-32868E0EF206}"/>
              </a:ext>
            </a:extLst>
          </p:cNvPr>
          <p:cNvPicPr>
            <a:picLocks noChangeAspect="1"/>
          </p:cNvPicPr>
          <p:nvPr/>
        </p:nvPicPr>
        <p:blipFill>
          <a:blip r:embed="rId2"/>
          <a:stretch>
            <a:fillRect/>
          </a:stretch>
        </p:blipFill>
        <p:spPr>
          <a:xfrm>
            <a:off x="0" y="0"/>
            <a:ext cx="9144000" cy="6858000"/>
          </a:xfrm>
          <a:prstGeom prst="rect">
            <a:avLst/>
          </a:prstGeom>
        </p:spPr>
      </p:pic>
      <p:pic>
        <p:nvPicPr>
          <p:cNvPr id="4" name="Picture 3">
            <a:extLst>
              <a:ext uri="{FF2B5EF4-FFF2-40B4-BE49-F238E27FC236}">
                <a16:creationId xmlns:a16="http://schemas.microsoft.com/office/drawing/2014/main" id="{A2090970-9C05-4ACD-B9FF-1691D71FE72B}"/>
              </a:ext>
            </a:extLst>
          </p:cNvPr>
          <p:cNvPicPr>
            <a:picLocks noChangeAspect="1"/>
          </p:cNvPicPr>
          <p:nvPr/>
        </p:nvPicPr>
        <p:blipFill>
          <a:blip r:embed="rId3"/>
          <a:stretch>
            <a:fillRect/>
          </a:stretch>
        </p:blipFill>
        <p:spPr>
          <a:xfrm>
            <a:off x="6022536" y="0"/>
            <a:ext cx="3121464" cy="2905125"/>
          </a:xfrm>
          <a:prstGeom prst="rect">
            <a:avLst/>
          </a:prstGeom>
        </p:spPr>
      </p:pic>
    </p:spTree>
    <p:extLst>
      <p:ext uri="{BB962C8B-B14F-4D97-AF65-F5344CB8AC3E}">
        <p14:creationId xmlns:p14="http://schemas.microsoft.com/office/powerpoint/2010/main" val="4233718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EA3ECB-EFEF-4182-8153-511073E3A87A}"/>
              </a:ext>
            </a:extLst>
          </p:cNvPr>
          <p:cNvPicPr>
            <a:picLocks noChangeAspect="1"/>
          </p:cNvPicPr>
          <p:nvPr/>
        </p:nvPicPr>
        <p:blipFill>
          <a:blip r:embed="rId2"/>
          <a:stretch>
            <a:fillRect/>
          </a:stretch>
        </p:blipFill>
        <p:spPr>
          <a:xfrm>
            <a:off x="0" y="28575"/>
            <a:ext cx="9144000" cy="6800850"/>
          </a:xfrm>
          <a:prstGeom prst="rect">
            <a:avLst/>
          </a:prstGeom>
        </p:spPr>
      </p:pic>
    </p:spTree>
    <p:extLst>
      <p:ext uri="{BB962C8B-B14F-4D97-AF65-F5344CB8AC3E}">
        <p14:creationId xmlns:p14="http://schemas.microsoft.com/office/powerpoint/2010/main" val="1779801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C21-7D1A-4296-AA32-7354F6BB2ED9}"/>
              </a:ext>
            </a:extLst>
          </p:cNvPr>
          <p:cNvSpPr>
            <a:spLocks noGrp="1"/>
          </p:cNvSpPr>
          <p:nvPr>
            <p:ph type="title"/>
          </p:nvPr>
        </p:nvSpPr>
        <p:spPr/>
        <p:txBody>
          <a:bodyPr/>
          <a:lstStyle/>
          <a:p>
            <a:r>
              <a:rPr lang="en-US"/>
              <a:t>Self Evolution</a:t>
            </a:r>
          </a:p>
        </p:txBody>
      </p:sp>
      <p:sp>
        <p:nvSpPr>
          <p:cNvPr id="3" name="Content Placeholder 2">
            <a:extLst>
              <a:ext uri="{FF2B5EF4-FFF2-40B4-BE49-F238E27FC236}">
                <a16:creationId xmlns:a16="http://schemas.microsoft.com/office/drawing/2014/main" id="{5DA2D416-EB5B-49A2-86DA-5CB1E4DCE0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738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4EF167-54FC-4D1F-9AFF-0B81EB934734}"/>
              </a:ext>
            </a:extLst>
          </p:cNvPr>
          <p:cNvSpPr txBox="1"/>
          <p:nvPr/>
        </p:nvSpPr>
        <p:spPr>
          <a:xfrm>
            <a:off x="0" y="877065"/>
            <a:ext cx="9144000" cy="5424562"/>
          </a:xfrm>
          <a:prstGeom prst="rect">
            <a:avLst/>
          </a:prstGeom>
          <a:noFill/>
        </p:spPr>
        <p:txBody>
          <a:bodyPr wrap="square">
            <a:spAutoFit/>
          </a:bodyPr>
          <a:lstStyle/>
          <a:p>
            <a:pPr algn="ctr" defTabSz="342900">
              <a:defRPr/>
            </a:pPr>
            <a:r>
              <a:rPr lang="en-IN" sz="4500" b="1" i="1" dirty="0">
                <a:solidFill>
                  <a:srgbClr val="0070C0"/>
                </a:solidFill>
                <a:effectLst>
                  <a:outerShdw blurRad="38100" dist="38100" dir="2700000" algn="tl">
                    <a:srgbClr val="000000">
                      <a:alpha val="43137"/>
                    </a:srgbClr>
                  </a:outerShdw>
                </a:effectLst>
                <a:latin typeface="bookman old style, new york, times, serif"/>
              </a:rPr>
              <a:t>Professor &amp; Lawyer</a:t>
            </a:r>
            <a:r>
              <a:rPr lang="en-IN" sz="4500" b="1" dirty="0">
                <a:solidFill>
                  <a:srgbClr val="0070C0"/>
                </a:solidFill>
                <a:effectLst>
                  <a:outerShdw blurRad="38100" dist="38100" dir="2700000" algn="tl">
                    <a:srgbClr val="000000">
                      <a:alpha val="43137"/>
                    </a:srgbClr>
                  </a:outerShdw>
                </a:effectLst>
                <a:latin typeface="bookman old style, new york, times, serif"/>
              </a:rPr>
              <a:t> </a:t>
            </a:r>
            <a:endParaRPr lang="en-IN" sz="4500" b="1" dirty="0">
              <a:solidFill>
                <a:srgbClr val="0070C0"/>
              </a:solidFill>
              <a:effectLst>
                <a:outerShdw blurRad="38100" dist="38100" dir="2700000" algn="tl">
                  <a:srgbClr val="000000">
                    <a:alpha val="43137"/>
                  </a:srgbClr>
                </a:outerShdw>
              </a:effectLst>
              <a:latin typeface="Helvetica" panose="020B0604020202020204" pitchFamily="34" charset="0"/>
            </a:endParaRPr>
          </a:p>
          <a:p>
            <a:pPr algn="ctr" defTabSz="342900">
              <a:defRPr/>
            </a:pPr>
            <a:r>
              <a:rPr lang="en-IN" sz="4500" b="1" i="1" dirty="0">
                <a:solidFill>
                  <a:srgbClr val="C00000"/>
                </a:solidFill>
                <a:effectLst>
                  <a:outerShdw blurRad="38100" dist="38100" dir="2700000" algn="tl">
                    <a:srgbClr val="000000">
                      <a:alpha val="43137"/>
                    </a:srgbClr>
                  </a:outerShdw>
                </a:effectLst>
                <a:latin typeface="Verdana" panose="020B0604030504040204" pitchFamily="34" charset="0"/>
              </a:rPr>
              <a:t>Puttu Guru Prasad</a:t>
            </a:r>
            <a:endParaRPr lang="en-IN" sz="4500" b="1" dirty="0">
              <a:solidFill>
                <a:srgbClr val="C00000"/>
              </a:solidFill>
              <a:effectLst>
                <a:outerShdw blurRad="38100" dist="38100" dir="2700000" algn="tl">
                  <a:srgbClr val="000000">
                    <a:alpha val="43137"/>
                  </a:srgbClr>
                </a:outerShdw>
              </a:effectLst>
              <a:latin typeface="Helvetica" panose="020B0604020202020204" pitchFamily="34" charset="0"/>
            </a:endParaRPr>
          </a:p>
          <a:p>
            <a:pPr algn="ctr" defTabSz="342900">
              <a:defRPr/>
            </a:pPr>
            <a:r>
              <a:rPr lang="en-IN" b="1" i="1" dirty="0">
                <a:solidFill>
                  <a:srgbClr val="000000"/>
                </a:solidFill>
                <a:effectLst>
                  <a:outerShdw blurRad="38100" dist="38100" dir="2700000" algn="tl">
                    <a:srgbClr val="000000">
                      <a:alpha val="43137"/>
                    </a:srgbClr>
                  </a:outerShdw>
                </a:effectLst>
                <a:highlight>
                  <a:srgbClr val="FFFF00"/>
                </a:highlight>
                <a:latin typeface="times new roman, new york, times, serif"/>
              </a:rPr>
              <a:t>B.Com., M.Com., M.Phil., M.B.A., PGDFTM., AP.SET.,</a:t>
            </a:r>
            <a:r>
              <a:rPr lang="en-IN" dirty="0">
                <a:solidFill>
                  <a:srgbClr val="000000"/>
                </a:solidFill>
                <a:effectLst>
                  <a:outerShdw blurRad="38100" dist="38100" dir="2700000" algn="tl">
                    <a:srgbClr val="000000">
                      <a:alpha val="43137"/>
                    </a:srgbClr>
                  </a:outerShdw>
                </a:effectLst>
                <a:highlight>
                  <a:srgbClr val="FFFF00"/>
                </a:highlight>
                <a:latin typeface="Helvetica" panose="020B0604020202020204" pitchFamily="34" charset="0"/>
              </a:rPr>
              <a:t> </a:t>
            </a:r>
            <a:r>
              <a:rPr lang="en-IN" b="1" i="1" dirty="0">
                <a:solidFill>
                  <a:srgbClr val="000000"/>
                </a:solidFill>
                <a:effectLst>
                  <a:outerShdw blurRad="38100" dist="38100" dir="2700000" algn="tl">
                    <a:srgbClr val="000000">
                      <a:alpha val="43137"/>
                    </a:srgbClr>
                  </a:outerShdw>
                </a:effectLst>
                <a:highlight>
                  <a:srgbClr val="FFFF00"/>
                </a:highlight>
                <a:latin typeface="times new roman, new york, times, serif"/>
              </a:rPr>
              <a:t>M.Phil., DRMS., L.L.B., ICFAI TMF., DIRM., L.L.M.,</a:t>
            </a:r>
            <a:r>
              <a:rPr lang="en-IN" dirty="0">
                <a:solidFill>
                  <a:srgbClr val="000000"/>
                </a:solidFill>
                <a:effectLst>
                  <a:outerShdw blurRad="38100" dist="38100" dir="2700000" algn="tl">
                    <a:srgbClr val="000000">
                      <a:alpha val="43137"/>
                    </a:srgbClr>
                  </a:outerShdw>
                </a:effectLst>
                <a:highlight>
                  <a:srgbClr val="FFFF00"/>
                </a:highlight>
                <a:latin typeface="Helvetica" panose="020B0604020202020204" pitchFamily="34" charset="0"/>
              </a:rPr>
              <a:t> </a:t>
            </a:r>
            <a:r>
              <a:rPr lang="en-IN" b="1" i="1" dirty="0">
                <a:solidFill>
                  <a:srgbClr val="000000"/>
                </a:solidFill>
                <a:effectLst>
                  <a:outerShdw blurRad="38100" dist="38100" dir="2700000" algn="tl">
                    <a:srgbClr val="000000">
                      <a:alpha val="43137"/>
                    </a:srgbClr>
                  </a:outerShdw>
                </a:effectLst>
                <a:highlight>
                  <a:srgbClr val="FFFF00"/>
                </a:highlight>
                <a:latin typeface="times new roman, new york, times, serif"/>
              </a:rPr>
              <a:t>PhD Scholar JNTUK., </a:t>
            </a:r>
            <a:br>
              <a:rPr lang="en-IN" sz="1350" b="1" i="1" dirty="0">
                <a:solidFill>
                  <a:srgbClr val="000000"/>
                </a:solidFill>
                <a:effectLst>
                  <a:outerShdw blurRad="38100" dist="38100" dir="2700000" algn="tl">
                    <a:srgbClr val="000000">
                      <a:alpha val="43137"/>
                    </a:srgbClr>
                  </a:outerShdw>
                </a:effectLst>
                <a:highlight>
                  <a:srgbClr val="FFFF00"/>
                </a:highlight>
                <a:latin typeface="times new roman, new york, times, serif"/>
              </a:rPr>
            </a:br>
            <a:r>
              <a:rPr lang="en-IN" sz="1350" b="1" i="1" dirty="0">
                <a:solidFill>
                  <a:srgbClr val="FFC000">
                    <a:lumMod val="20000"/>
                    <a:lumOff val="80000"/>
                  </a:srgbClr>
                </a:solidFill>
                <a:effectLst>
                  <a:outerShdw blurRad="38100" dist="38100" dir="2700000" algn="tl">
                    <a:srgbClr val="000000">
                      <a:alpha val="43137"/>
                    </a:srgbClr>
                  </a:outerShdw>
                </a:effectLst>
                <a:highlight>
                  <a:srgbClr val="CC00CC"/>
                </a:highlight>
                <a:latin typeface="times new roman, new york, times, serif"/>
              </a:rPr>
              <a:t>Domain Topper &amp; 30</a:t>
            </a:r>
            <a:r>
              <a:rPr lang="en-IN" sz="1350" b="1" i="1" baseline="30000" dirty="0">
                <a:solidFill>
                  <a:srgbClr val="FFC000">
                    <a:lumMod val="20000"/>
                    <a:lumOff val="80000"/>
                  </a:srgbClr>
                </a:solidFill>
                <a:effectLst>
                  <a:outerShdw blurRad="38100" dist="38100" dir="2700000" algn="tl">
                    <a:srgbClr val="000000">
                      <a:alpha val="43137"/>
                    </a:srgbClr>
                  </a:outerShdw>
                </a:effectLst>
                <a:highlight>
                  <a:srgbClr val="CC00CC"/>
                </a:highlight>
                <a:latin typeface="times new roman, new york, times, serif"/>
              </a:rPr>
              <a:t>th</a:t>
            </a:r>
            <a:r>
              <a:rPr lang="en-IN" sz="1350" b="1" i="1" dirty="0">
                <a:solidFill>
                  <a:srgbClr val="FFC000">
                    <a:lumMod val="20000"/>
                    <a:lumOff val="80000"/>
                  </a:srgbClr>
                </a:solidFill>
                <a:effectLst>
                  <a:outerShdw blurRad="38100" dist="38100" dir="2700000" algn="tl">
                    <a:srgbClr val="000000">
                      <a:alpha val="43137"/>
                    </a:srgbClr>
                  </a:outerShdw>
                </a:effectLst>
                <a:highlight>
                  <a:srgbClr val="CC00CC"/>
                </a:highlight>
                <a:latin typeface="times new roman, new york, times, serif"/>
              </a:rPr>
              <a:t> Batch Topper at ICFAI -2009 Training for Management Faculty</a:t>
            </a:r>
          </a:p>
          <a:p>
            <a:pPr algn="ctr" defTabSz="342900">
              <a:defRPr/>
            </a:pPr>
            <a:r>
              <a:rPr lang="en-IN" sz="2400" b="1" i="1" dirty="0">
                <a:solidFill>
                  <a:prstClr val="white"/>
                </a:solidFill>
                <a:highlight>
                  <a:srgbClr val="800000"/>
                </a:highlight>
                <a:latin typeface="times new roman, new york, times, serif"/>
              </a:rPr>
              <a:t>“Diploma in Psychology from YALE University”</a:t>
            </a:r>
          </a:p>
          <a:p>
            <a:pPr algn="ctr" defTabSz="342900">
              <a:defRPr/>
            </a:pPr>
            <a:r>
              <a:rPr lang="en-IN" b="1" i="1" dirty="0">
                <a:solidFill>
                  <a:srgbClr val="FFFF00"/>
                </a:solidFill>
                <a:effectLst>
                  <a:outerShdw blurRad="38100" dist="38100" dir="2700000" algn="tl">
                    <a:srgbClr val="000000">
                      <a:alpha val="43137"/>
                    </a:srgbClr>
                  </a:outerShdw>
                </a:effectLst>
                <a:highlight>
                  <a:srgbClr val="FF0000"/>
                </a:highlight>
                <a:latin typeface="Bahnschrift" panose="020B0502040204020203" pitchFamily="34" charset="0"/>
              </a:rPr>
              <a:t>MHRDI’s 'Institution's Innovation Council (IICs)Ambassador </a:t>
            </a:r>
            <a:endParaRPr lang="en-IN" b="1" dirty="0">
              <a:solidFill>
                <a:srgbClr val="FFFF00"/>
              </a:solidFill>
              <a:effectLst>
                <a:outerShdw blurRad="38100" dist="38100" dir="2700000" algn="tl">
                  <a:srgbClr val="000000">
                    <a:alpha val="43137"/>
                  </a:srgbClr>
                </a:outerShdw>
              </a:effectLst>
              <a:highlight>
                <a:srgbClr val="FF0000"/>
              </a:highlight>
              <a:latin typeface="Bahnschrift" panose="020B0502040204020203" pitchFamily="34" charset="0"/>
            </a:endParaRPr>
          </a:p>
          <a:p>
            <a:pPr algn="ctr" defTabSz="342900">
              <a:defRPr/>
            </a:pPr>
            <a:r>
              <a:rPr lang="en-IN" sz="2400" b="1" i="1" dirty="0">
                <a:solidFill>
                  <a:srgbClr val="002060"/>
                </a:solidFill>
                <a:latin typeface="Arial" panose="020B0604020202020204" pitchFamily="34" charset="0"/>
              </a:rPr>
              <a:t>NSS Certified Program Officer, (A.U)</a:t>
            </a:r>
            <a:br>
              <a:rPr lang="en-IN" sz="2400" b="1" i="1" dirty="0">
                <a:solidFill>
                  <a:srgbClr val="002060"/>
                </a:solidFill>
                <a:latin typeface="Arial" panose="020B0604020202020204" pitchFamily="34" charset="0"/>
              </a:rPr>
            </a:br>
            <a:r>
              <a:rPr lang="en-IN" sz="2100" b="1" i="1" dirty="0">
                <a:solidFill>
                  <a:srgbClr val="9900FF"/>
                </a:solidFill>
                <a:latin typeface="Arial" panose="020B0604020202020204" pitchFamily="34" charset="0"/>
              </a:rPr>
              <a:t>ICFAI UNIVERSITY Trained Senior Faculty</a:t>
            </a:r>
            <a:endParaRPr lang="en-IN" sz="2100" dirty="0">
              <a:solidFill>
                <a:srgbClr val="9900FF"/>
              </a:solidFill>
              <a:latin typeface="Helvetica" panose="020B0604020202020204" pitchFamily="34" charset="0"/>
            </a:endParaRPr>
          </a:p>
          <a:p>
            <a:pPr algn="ctr" defTabSz="342900">
              <a:defRPr/>
            </a:pPr>
            <a:r>
              <a:rPr lang="en-IN" b="1" i="1" dirty="0">
                <a:solidFill>
                  <a:prstClr val="white"/>
                </a:solidFill>
                <a:highlight>
                  <a:srgbClr val="800080"/>
                </a:highlight>
                <a:latin typeface="Arial" panose="020B0604020202020204" pitchFamily="34" charset="0"/>
              </a:rPr>
              <a:t>Senior Faculty for Business Studies, Economics, Accounts </a:t>
            </a:r>
            <a:endParaRPr lang="en-IN" sz="1350" dirty="0">
              <a:solidFill>
                <a:prstClr val="white"/>
              </a:solidFill>
              <a:highlight>
                <a:srgbClr val="800080"/>
              </a:highlight>
              <a:latin typeface="Helvetica" panose="020B0604020202020204" pitchFamily="34" charset="0"/>
            </a:endParaRPr>
          </a:p>
          <a:p>
            <a:pPr algn="ctr" defTabSz="342900">
              <a:defRPr/>
            </a:pPr>
            <a:r>
              <a:rPr lang="en-IN" b="1" i="1" dirty="0">
                <a:solidFill>
                  <a:srgbClr val="002060"/>
                </a:solidFill>
                <a:latin typeface="Arial" panose="020B0604020202020204" pitchFamily="34" charset="0"/>
              </a:rPr>
              <a:t>Head, Board of Law &amp; Management Science,</a:t>
            </a:r>
            <a:endParaRPr lang="en-IN" dirty="0">
              <a:solidFill>
                <a:srgbClr val="002060"/>
              </a:solidFill>
              <a:latin typeface="Helvetica" panose="020B0604020202020204" pitchFamily="34" charset="0"/>
            </a:endParaRPr>
          </a:p>
          <a:p>
            <a:pPr algn="ctr" defTabSz="342900">
              <a:defRPr/>
            </a:pPr>
            <a:r>
              <a:rPr lang="en-IN" b="1" i="1" dirty="0">
                <a:solidFill>
                  <a:prstClr val="white"/>
                </a:solidFill>
                <a:highlight>
                  <a:srgbClr val="008000"/>
                </a:highlight>
                <a:latin typeface="Arial" panose="020B0604020202020204" pitchFamily="34" charset="0"/>
              </a:rPr>
              <a:t>BHAGAVAD GITA &amp; CLAT &amp; IPMAT Program Coordinator, </a:t>
            </a:r>
            <a:endParaRPr lang="en-IN" sz="1350" dirty="0">
              <a:solidFill>
                <a:prstClr val="white"/>
              </a:solidFill>
              <a:highlight>
                <a:srgbClr val="008000"/>
              </a:highlight>
              <a:latin typeface="Helvetica" panose="020B0604020202020204" pitchFamily="34" charset="0"/>
            </a:endParaRPr>
          </a:p>
          <a:p>
            <a:pPr algn="ctr" defTabSz="342900">
              <a:defRPr/>
            </a:pPr>
            <a:r>
              <a:rPr lang="en-IN" sz="2100" b="1" i="1" dirty="0">
                <a:solidFill>
                  <a:prstClr val="white"/>
                </a:solidFill>
                <a:highlight>
                  <a:srgbClr val="0000FF"/>
                </a:highlight>
                <a:latin typeface="Verdana" panose="020B0604030504040204" pitchFamily="34" charset="0"/>
              </a:rPr>
              <a:t>S&amp;H Department, VIVA-VVIT, </a:t>
            </a:r>
            <a:r>
              <a:rPr lang="en-IN" b="1" i="1" dirty="0">
                <a:solidFill>
                  <a:prstClr val="white"/>
                </a:solidFill>
                <a:highlight>
                  <a:srgbClr val="0000FF"/>
                </a:highlight>
                <a:latin typeface="Verdana" panose="020B0604030504040204" pitchFamily="34" charset="0"/>
              </a:rPr>
              <a:t>Nambur, </a:t>
            </a:r>
            <a:endParaRPr lang="en-IN" sz="1350" dirty="0">
              <a:solidFill>
                <a:prstClr val="white"/>
              </a:solidFill>
              <a:highlight>
                <a:srgbClr val="0000FF"/>
              </a:highlight>
              <a:latin typeface="Helvetica" panose="020B0604020202020204" pitchFamily="34" charset="0"/>
            </a:endParaRPr>
          </a:p>
          <a:p>
            <a:pPr algn="ctr" defTabSz="342900">
              <a:defRPr/>
            </a:pPr>
            <a:r>
              <a:rPr lang="en-IN" sz="1350" b="1" i="1" dirty="0">
                <a:solidFill>
                  <a:srgbClr val="002060"/>
                </a:solidFill>
                <a:latin typeface="Arial" panose="020B0604020202020204" pitchFamily="34" charset="0"/>
              </a:rPr>
              <a:t>My Blog: </a:t>
            </a:r>
            <a:r>
              <a:rPr lang="en-IN" sz="1350" b="1" i="1" u="sng" dirty="0">
                <a:solidFill>
                  <a:srgbClr val="002060"/>
                </a:solidFill>
                <a:latin typeface="Arial" panose="020B0604020202020204" pitchFamily="34" charset="0"/>
                <a:hlinkClick r:id="rId2"/>
              </a:rPr>
              <a:t>puttuguru.blogspot.in</a:t>
            </a:r>
            <a:r>
              <a:rPr lang="en-IN" sz="1350" b="1" i="1" dirty="0">
                <a:solidFill>
                  <a:srgbClr val="002060"/>
                </a:solidFill>
                <a:latin typeface="Arial" panose="020B0604020202020204" pitchFamily="34" charset="0"/>
              </a:rPr>
              <a:t> </a:t>
            </a:r>
            <a:endParaRPr lang="en-IN" sz="1350" dirty="0">
              <a:solidFill>
                <a:srgbClr val="002060"/>
              </a:solidFill>
              <a:latin typeface="Helvetica" panose="020B0604020202020204" pitchFamily="34" charset="0"/>
            </a:endParaRPr>
          </a:p>
          <a:p>
            <a:pPr algn="ctr" defTabSz="342900">
              <a:defRPr/>
            </a:pPr>
            <a:r>
              <a:rPr lang="en-IN" sz="1350" b="1" i="1" dirty="0">
                <a:solidFill>
                  <a:srgbClr val="002060"/>
                </a:solidFill>
                <a:latin typeface="Arial" panose="020B0604020202020204" pitchFamily="34" charset="0"/>
              </a:rPr>
              <a:t>My Web Site: </a:t>
            </a:r>
            <a:r>
              <a:rPr lang="en-IN" sz="1350" b="1" u="sng" dirty="0">
                <a:solidFill>
                  <a:srgbClr val="002060"/>
                </a:solidFill>
                <a:latin typeface="Helvetica" panose="020B0604020202020204" pitchFamily="34" charset="0"/>
                <a:hlinkClick r:id="rId3"/>
              </a:rPr>
              <a:t>https://gurublogs.wixsite.com/guru</a:t>
            </a:r>
            <a:endParaRPr lang="en-IN" sz="1350" dirty="0">
              <a:solidFill>
                <a:srgbClr val="002060"/>
              </a:solidFill>
              <a:latin typeface="Helvetica" panose="020B0604020202020204" pitchFamily="34" charset="0"/>
            </a:endParaRPr>
          </a:p>
          <a:p>
            <a:pPr algn="ctr" defTabSz="342900">
              <a:defRPr/>
            </a:pPr>
            <a:r>
              <a:rPr lang="en-IN" b="1" i="1" dirty="0">
                <a:solidFill>
                  <a:srgbClr val="002060"/>
                </a:solidFill>
                <a:latin typeface="Verdana" panose="020B0604030504040204" pitchFamily="34" charset="0"/>
              </a:rPr>
              <a:t>93 94 96 98 98</a:t>
            </a:r>
            <a:r>
              <a:rPr lang="en-IN" sz="1350" b="1" i="1" dirty="0">
                <a:solidFill>
                  <a:srgbClr val="002060"/>
                </a:solidFill>
                <a:latin typeface="Verdana" panose="020B0604030504040204" pitchFamily="34" charset="0"/>
              </a:rPr>
              <a:t>, </a:t>
            </a:r>
            <a:r>
              <a:rPr lang="en-IN" b="1" i="1" dirty="0">
                <a:solidFill>
                  <a:srgbClr val="002060"/>
                </a:solidFill>
                <a:latin typeface="Verdana" panose="020B0604030504040204" pitchFamily="34" charset="0"/>
              </a:rPr>
              <a:t>9885 96 36 36,</a:t>
            </a:r>
            <a:r>
              <a:rPr lang="en-IN" sz="1350" dirty="0">
                <a:solidFill>
                  <a:srgbClr val="002060"/>
                </a:solidFill>
                <a:latin typeface="Helvetica" panose="020B0604020202020204" pitchFamily="34" charset="0"/>
              </a:rPr>
              <a:t> </a:t>
            </a:r>
            <a:r>
              <a:rPr lang="en-IN" b="1" i="1" dirty="0">
                <a:solidFill>
                  <a:srgbClr val="002060"/>
                </a:solidFill>
                <a:latin typeface="Verdana" panose="020B0604030504040204" pitchFamily="34" charset="0"/>
              </a:rPr>
              <a:t>807 444 9539,</a:t>
            </a:r>
            <a:endParaRPr lang="en-IN" sz="893" dirty="0">
              <a:solidFill>
                <a:srgbClr val="002060"/>
              </a:solidFill>
              <a:latin typeface="Helvetica" panose="020B0604020202020204" pitchFamily="34" charset="0"/>
            </a:endParaRPr>
          </a:p>
        </p:txBody>
      </p:sp>
    </p:spTree>
    <p:extLst>
      <p:ext uri="{BB962C8B-B14F-4D97-AF65-F5344CB8AC3E}">
        <p14:creationId xmlns:p14="http://schemas.microsoft.com/office/powerpoint/2010/main" val="191957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latin typeface="Arial Black" panose="020B0A04020102020204" pitchFamily="34" charset="0"/>
              </a:rPr>
              <a:t>Self Exploration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68580" tIns="34290" rIns="68580" bIns="34290" rtlCol="0" anchor="t">
            <a:normAutofit/>
          </a:bodyPr>
          <a:lstStyle/>
          <a:p>
            <a:r>
              <a:rPr lang="en-US" dirty="0"/>
              <a:t>Self exploration is a process of seeing the truth about a reality on our own right, by our own investigation, observation and analysis. </a:t>
            </a:r>
          </a:p>
          <a:p>
            <a:r>
              <a:rPr lang="en-US" dirty="0"/>
              <a:t>The first step in to verifying the given proposal on your own right by referring it to your Natural Acceptance. </a:t>
            </a:r>
          </a:p>
          <a:p>
            <a:r>
              <a:rPr lang="en-US" dirty="0"/>
              <a:t>If the proposal is naturally acceptable to you, it is right for you, if it is not naturally acceptable to you, then it is not right for you</a:t>
            </a:r>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DCDF9E3-30AA-4F48-B63B-A9F238831695}"/>
              </a:ext>
            </a:extLst>
          </p:cNvPr>
          <p:cNvSpPr/>
          <p:nvPr/>
        </p:nvSpPr>
        <p:spPr>
          <a:xfrm>
            <a:off x="0" y="0"/>
            <a:ext cx="914400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2E79F17-8EC2-4D55-84B0-6ABFB3850BCD}"/>
              </a:ext>
            </a:extLst>
          </p:cNvPr>
          <p:cNvPicPr>
            <a:picLocks noChangeAspect="1"/>
          </p:cNvPicPr>
          <p:nvPr/>
        </p:nvPicPr>
        <p:blipFill>
          <a:blip r:embed="rId2"/>
          <a:stretch>
            <a:fillRect/>
          </a:stretch>
        </p:blipFill>
        <p:spPr>
          <a:xfrm>
            <a:off x="578774" y="645935"/>
            <a:ext cx="7986452" cy="5566130"/>
          </a:xfrm>
          <a:prstGeom prst="rect">
            <a:avLst/>
          </a:prstGeom>
        </p:spPr>
      </p:pic>
    </p:spTree>
    <p:extLst>
      <p:ext uri="{BB962C8B-B14F-4D97-AF65-F5344CB8AC3E}">
        <p14:creationId xmlns:p14="http://schemas.microsoft.com/office/powerpoint/2010/main" val="30260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p:txBody>
          <a:bodyPr/>
          <a:lstStyle/>
          <a:p>
            <a:r>
              <a:rPr lang="en-US" sz="4000" dirty="0"/>
              <a:t>For example:- to be in relationship with your family members or to be in opposition with them.</a:t>
            </a:r>
          </a:p>
        </p:txBody>
      </p:sp>
      <p:pic>
        <p:nvPicPr>
          <p:cNvPr id="10" name="Picture Placeholder 9" descr="A person holding books in a classroom">
            <a:extLst>
              <a:ext uri="{FF2B5EF4-FFF2-40B4-BE49-F238E27FC236}">
                <a16:creationId xmlns:a16="http://schemas.microsoft.com/office/drawing/2014/main" id="{FCA2FB5B-570E-D181-A4B1-1DCB61C08948}"/>
              </a:ext>
            </a:extLst>
          </p:cNvPr>
          <p:cNvPicPr>
            <a:picLocks noGrp="1" noChangeAspect="1"/>
          </p:cNvPicPr>
          <p:nvPr>
            <p:ph type="pic" sz="quarter" idx="10"/>
          </p:nvPr>
        </p:nvPicPr>
        <p:blipFill rotWithShape="1">
          <a:blip r:embed="rId3">
            <a:duotone>
              <a:schemeClr val="accent4">
                <a:shade val="45000"/>
                <a:satMod val="135000"/>
              </a:schemeClr>
              <a:prstClr val="white"/>
            </a:duotone>
          </a:blip>
          <a:srcRect l="25117" r="25117"/>
          <a:stretch/>
        </p:blipFill>
        <p:spPr/>
      </p:pic>
    </p:spTree>
    <p:extLst>
      <p:ext uri="{BB962C8B-B14F-4D97-AF65-F5344CB8AC3E}">
        <p14:creationId xmlns:p14="http://schemas.microsoft.com/office/powerpoint/2010/main" val="366267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676276" y="19051"/>
            <a:ext cx="6972300" cy="1118153"/>
          </a:xfrm>
        </p:spPr>
        <p:txBody>
          <a:bodyPr/>
          <a:lstStyle/>
          <a:p>
            <a:r>
              <a:rPr lang="en-US" dirty="0"/>
              <a:t>The Dialogue with in  </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2659560" y="1375329"/>
            <a:ext cx="6092258" cy="4539696"/>
          </a:xfrm>
        </p:spPr>
        <p:txBody>
          <a:bodyPr/>
          <a:lstStyle/>
          <a:p>
            <a:r>
              <a:rPr lang="en-US" dirty="0"/>
              <a:t>It is a dialogue between “ what I am” and “what is naturally acceptable to me”</a:t>
            </a:r>
          </a:p>
          <a:p>
            <a:r>
              <a:rPr lang="en-US" dirty="0"/>
              <a:t>-What I have to do with my desires, my thoughts, my expectation, my imagination and all that is going on within me</a:t>
            </a:r>
          </a:p>
          <a:p>
            <a:r>
              <a:rPr lang="en-US" dirty="0"/>
              <a:t>-What I really want to be. For example- we can easily see that we want to live in relationship, we want our bodies to be healthy and so on.</a:t>
            </a:r>
          </a:p>
          <a:p>
            <a:r>
              <a:rPr lang="en-US" dirty="0"/>
              <a:t>-Any contradiction between “what you are” and “what is naturally acceptable to you”, will be a source of Discomfort for you. </a:t>
            </a:r>
          </a:p>
          <a:p>
            <a:endParaRPr lang="en-US" dirty="0"/>
          </a:p>
        </p:txBody>
      </p:sp>
      <p:pic>
        <p:nvPicPr>
          <p:cNvPr id="17" name="Picture Placeholder 16" descr="Two people walking down a sidewalk">
            <a:extLst>
              <a:ext uri="{FF2B5EF4-FFF2-40B4-BE49-F238E27FC236}">
                <a16:creationId xmlns:a16="http://schemas.microsoft.com/office/drawing/2014/main" id="{2ECBBDA4-D2C1-0F46-BA36-5967266F87AD}"/>
              </a:ext>
            </a:extLst>
          </p:cNvPr>
          <p:cNvPicPr>
            <a:picLocks noGrp="1" noChangeAspect="1"/>
          </p:cNvPicPr>
          <p:nvPr>
            <p:ph type="pic" sz="quarter" idx="10"/>
          </p:nvPr>
        </p:nvPicPr>
        <p:blipFill rotWithShape="1">
          <a:blip r:embed="rId3">
            <a:duotone>
              <a:schemeClr val="accent4">
                <a:shade val="45000"/>
                <a:satMod val="135000"/>
              </a:schemeClr>
              <a:prstClr val="white"/>
            </a:duotone>
          </a:blip>
          <a:srcRect l="16819" r="16819"/>
          <a:stretch/>
        </p:blipFill>
        <p:spPr>
          <a:xfrm>
            <a:off x="29209" y="1662320"/>
            <a:ext cx="2754176" cy="2766806"/>
          </a:xfrm>
        </p:spPr>
      </p:pic>
    </p:spTree>
    <p:extLst>
      <p:ext uri="{BB962C8B-B14F-4D97-AF65-F5344CB8AC3E}">
        <p14:creationId xmlns:p14="http://schemas.microsoft.com/office/powerpoint/2010/main" val="77975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875620" y="416561"/>
            <a:ext cx="7334387" cy="1600835"/>
          </a:xfrm>
        </p:spPr>
        <p:txBody>
          <a:bodyPr/>
          <a:lstStyle/>
          <a:p>
            <a:pPr algn="ctr"/>
            <a:r>
              <a:rPr lang="en-US" sz="4800" dirty="0">
                <a:latin typeface="Arial Black" panose="020B0A04020102020204" pitchFamily="34" charset="0"/>
              </a:rPr>
              <a:t>The Dialogue with in Yourself</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p:txBody>
          <a:bodyPr>
            <a:normAutofit lnSpcReduction="10000"/>
          </a:bodyPr>
          <a:lstStyle/>
          <a:p>
            <a:r>
              <a:rPr lang="en-US" sz="3200" dirty="0"/>
              <a:t>Once this dialogue with in your self has been established , we start to be in harmony with in. </a:t>
            </a:r>
            <a:br>
              <a:rPr lang="en-US" sz="3200" dirty="0"/>
            </a:br>
            <a:r>
              <a:rPr lang="en-US" sz="3200" dirty="0"/>
              <a:t>This very process of being in this dialogue starts facilitating one’s self evolution and we start becoming more and more comfortable with in. </a:t>
            </a:r>
            <a:br>
              <a:rPr lang="en-US" sz="3200" dirty="0"/>
            </a:br>
            <a:r>
              <a:rPr lang="en-US" sz="3200" dirty="0"/>
              <a:t>Diagram -2.2 page no:20</a:t>
            </a:r>
          </a:p>
        </p:txBody>
      </p:sp>
    </p:spTree>
    <p:extLst>
      <p:ext uri="{BB962C8B-B14F-4D97-AF65-F5344CB8AC3E}">
        <p14:creationId xmlns:p14="http://schemas.microsoft.com/office/powerpoint/2010/main" val="252933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0" y="0"/>
            <a:ext cx="9144000" cy="1200149"/>
          </a:xfrm>
        </p:spPr>
        <p:txBody>
          <a:bodyPr>
            <a:noAutofit/>
          </a:bodyPr>
          <a:lstStyle/>
          <a:p>
            <a:r>
              <a:rPr lang="en-US" sz="4000" dirty="0">
                <a:latin typeface="Arial Black" panose="020B0A04020102020204" pitchFamily="34" charset="0"/>
              </a:rPr>
              <a:t>The context of Self Exploration</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1143000" y="1790700"/>
            <a:ext cx="6858000" cy="3467100"/>
          </a:xfrm>
        </p:spPr>
        <p:txBody>
          <a:bodyPr/>
          <a:lstStyle/>
          <a:p>
            <a:pPr algn="l"/>
            <a:r>
              <a:rPr lang="en-US" sz="4400" dirty="0"/>
              <a:t>The following two sub-parts</a:t>
            </a:r>
            <a:br>
              <a:rPr lang="en-US" sz="4400" dirty="0"/>
            </a:br>
            <a:r>
              <a:rPr lang="en-US" sz="4400" dirty="0"/>
              <a:t>A. Desire – Aspiration</a:t>
            </a:r>
            <a:br>
              <a:rPr lang="en-US" sz="4400" dirty="0"/>
            </a:br>
            <a:r>
              <a:rPr lang="en-US" sz="4400" dirty="0"/>
              <a:t>B. Program – Way to fulfilling the Aspiration </a:t>
            </a:r>
            <a:br>
              <a:rPr lang="en-US" dirty="0"/>
            </a:br>
            <a:endParaRPr lang="en-US" dirty="0"/>
          </a:p>
        </p:txBody>
      </p:sp>
    </p:spTree>
    <p:extLst>
      <p:ext uri="{BB962C8B-B14F-4D97-AF65-F5344CB8AC3E}">
        <p14:creationId xmlns:p14="http://schemas.microsoft.com/office/powerpoint/2010/main" val="41171533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3.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0</TotalTime>
  <Words>1117</Words>
  <Application>Microsoft Office PowerPoint</Application>
  <PresentationFormat>On-screen Show (4:3)</PresentationFormat>
  <Paragraphs>72</Paragraphs>
  <Slides>21</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Black</vt:lpstr>
      <vt:lpstr>Arial Rounded MT Bold</vt:lpstr>
      <vt:lpstr>Bahnschrift</vt:lpstr>
      <vt:lpstr>bookman old style, new york, times, serif</vt:lpstr>
      <vt:lpstr>Calibri</vt:lpstr>
      <vt:lpstr>Calibri Light</vt:lpstr>
      <vt:lpstr>Helvetica</vt:lpstr>
      <vt:lpstr>times new roman, new york, times, serif</vt:lpstr>
      <vt:lpstr>Verdana</vt:lpstr>
      <vt:lpstr>Office Theme</vt:lpstr>
      <vt:lpstr>Self Exploration  as the process for  Value Education UNIT-1, Ch-2</vt:lpstr>
      <vt:lpstr>PowerPoint Presentation</vt:lpstr>
      <vt:lpstr>PowerPoint Presentation</vt:lpstr>
      <vt:lpstr>Self Exploration</vt:lpstr>
      <vt:lpstr>PowerPoint Presentation</vt:lpstr>
      <vt:lpstr>For example:- to be in relationship with your family members or to be in opposition with them.</vt:lpstr>
      <vt:lpstr>The Dialogue with in  </vt:lpstr>
      <vt:lpstr>The Dialogue with in Yourself</vt:lpstr>
      <vt:lpstr>The context of Self Exploration</vt:lpstr>
      <vt:lpstr>The Process of Self- Exploration</vt:lpstr>
      <vt:lpstr>In living there are two parts</vt:lpstr>
      <vt:lpstr>PowerPoint Presentation</vt:lpstr>
      <vt:lpstr>Understanding Natural Acceptance Distinguishing between Acceptance and Natural Acceptance  </vt:lpstr>
      <vt:lpstr>Natural Acceptance  </vt:lpstr>
      <vt:lpstr>Natural Acceptance</vt:lpstr>
      <vt:lpstr>Some of the Characteristics of Natural Acceptance</vt:lpstr>
      <vt:lpstr>Appraisal of Current Status</vt:lpstr>
      <vt:lpstr>The way ahead</vt:lpstr>
      <vt:lpstr>Important implications of Self-exploration</vt:lpstr>
      <vt:lpstr>PowerPoint Presentation</vt:lpstr>
      <vt:lpstr>Self Evolution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2024-07-01T06:29:04Z</dcterms:created>
  <dcterms:modified xsi:type="dcterms:W3CDTF">2024-07-17T04:33:30Z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