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2939456-FE30-4372-8AD9-FB342AFBFE71}" type="datetimeFigureOut">
              <a:rPr lang="en-IN" smtClean="0"/>
              <a:t>12-07-2023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9811AAC-08FD-4BFB-A524-FBD1F604E9C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427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17213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288370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638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336525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939456-FE30-4372-8AD9-FB342AFBFE71}"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2484684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939456-FE30-4372-8AD9-FB342AFBFE71}"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42950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39456-FE30-4372-8AD9-FB342AFBFE71}"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391016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39456-FE30-4372-8AD9-FB342AFBFE71}"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380577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39456-FE30-4372-8AD9-FB342AFBFE71}"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44395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39456-FE30-4372-8AD9-FB342AFBFE71}"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371717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287074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39456-FE30-4372-8AD9-FB342AFBFE71}"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381862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39456-FE30-4372-8AD9-FB342AFBFE71}"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171231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39456-FE30-4372-8AD9-FB342AFBFE71}"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25228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255362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39456-FE30-4372-8AD9-FB342AFBFE71}"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11AAC-08FD-4BFB-A524-FBD1F604E9C5}" type="slidenum">
              <a:rPr lang="en-IN" smtClean="0"/>
              <a:t>‹#›</a:t>
            </a:fld>
            <a:endParaRPr lang="en-IN"/>
          </a:p>
        </p:txBody>
      </p:sp>
    </p:spTree>
    <p:extLst>
      <p:ext uri="{BB962C8B-B14F-4D97-AF65-F5344CB8AC3E}">
        <p14:creationId xmlns:p14="http://schemas.microsoft.com/office/powerpoint/2010/main" val="92781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2939456-FE30-4372-8AD9-FB342AFBFE71}" type="datetimeFigureOut">
              <a:rPr lang="en-IN" smtClean="0"/>
              <a:t>12-07-2023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9811AAC-08FD-4BFB-A524-FBD1F604E9C5}" type="slidenum">
              <a:rPr lang="en-IN" smtClean="0"/>
              <a:t>‹#›</a:t>
            </a:fld>
            <a:endParaRPr lang="en-IN"/>
          </a:p>
        </p:txBody>
      </p:sp>
    </p:spTree>
    <p:extLst>
      <p:ext uri="{BB962C8B-B14F-4D97-AF65-F5344CB8AC3E}">
        <p14:creationId xmlns:p14="http://schemas.microsoft.com/office/powerpoint/2010/main" val="53803025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C3E7-E9C9-40C4-E69D-5C5B9697D9D5}"/>
              </a:ext>
            </a:extLst>
          </p:cNvPr>
          <p:cNvSpPr>
            <a:spLocks noGrp="1"/>
          </p:cNvSpPr>
          <p:nvPr>
            <p:ph type="ctrTitle"/>
          </p:nvPr>
        </p:nvSpPr>
        <p:spPr/>
        <p:txBody>
          <a:bodyPr>
            <a:normAutofit/>
          </a:bodyPr>
          <a:lstStyle/>
          <a:p>
            <a:r>
              <a:rPr lang="en-IN" dirty="0">
                <a:latin typeface="Rockwell Extra Bold" panose="02060903040505020403" pitchFamily="18" charset="0"/>
              </a:rPr>
              <a:t>Cyber crime</a:t>
            </a:r>
          </a:p>
        </p:txBody>
      </p:sp>
      <p:sp>
        <p:nvSpPr>
          <p:cNvPr id="3" name="Subtitle 2">
            <a:extLst>
              <a:ext uri="{FF2B5EF4-FFF2-40B4-BE49-F238E27FC236}">
                <a16:creationId xmlns:a16="http://schemas.microsoft.com/office/drawing/2014/main" id="{CEB93AA1-9470-572B-FC21-18C21690E0EC}"/>
              </a:ext>
            </a:extLst>
          </p:cNvPr>
          <p:cNvSpPr>
            <a:spLocks noGrp="1"/>
          </p:cNvSpPr>
          <p:nvPr>
            <p:ph type="subTitle" idx="1"/>
          </p:nvPr>
        </p:nvSpPr>
        <p:spPr/>
        <p:txBody>
          <a:bodyPr/>
          <a:lstStyle/>
          <a:p>
            <a:pPr marL="457200" indent="-457200">
              <a:buFont typeface="Arial" panose="020B0604020202020204" pitchFamily="34" charset="0"/>
              <a:buChar char="•"/>
            </a:pPr>
            <a:r>
              <a:rPr lang="en-IN" dirty="0"/>
              <a:t>Categories of cyber crime</a:t>
            </a:r>
          </a:p>
        </p:txBody>
      </p:sp>
    </p:spTree>
    <p:extLst>
      <p:ext uri="{BB962C8B-B14F-4D97-AF65-F5344CB8AC3E}">
        <p14:creationId xmlns:p14="http://schemas.microsoft.com/office/powerpoint/2010/main" val="62578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AD8E-89C4-1F03-5D50-8B6B2CF02EB4}"/>
              </a:ext>
            </a:extLst>
          </p:cNvPr>
          <p:cNvSpPr>
            <a:spLocks noGrp="1"/>
          </p:cNvSpPr>
          <p:nvPr>
            <p:ph type="title"/>
          </p:nvPr>
        </p:nvSpPr>
        <p:spPr/>
        <p:txBody>
          <a:bodyPr/>
          <a:lstStyle/>
          <a:p>
            <a:r>
              <a:rPr lang="en-IN" dirty="0"/>
              <a:t>3.Crimes targeted at organization</a:t>
            </a:r>
          </a:p>
        </p:txBody>
      </p:sp>
      <p:sp>
        <p:nvSpPr>
          <p:cNvPr id="3" name="Content Placeholder 2">
            <a:extLst>
              <a:ext uri="{FF2B5EF4-FFF2-40B4-BE49-F238E27FC236}">
                <a16:creationId xmlns:a16="http://schemas.microsoft.com/office/drawing/2014/main" id="{E6339FE3-E96E-2965-8491-6E54912486F5}"/>
              </a:ext>
            </a:extLst>
          </p:cNvPr>
          <p:cNvSpPr>
            <a:spLocks noGrp="1"/>
          </p:cNvSpPr>
          <p:nvPr>
            <p:ph sz="quarter" idx="13"/>
          </p:nvPr>
        </p:nvSpPr>
        <p:spPr/>
        <p:txBody>
          <a:bodyPr>
            <a:normAutofit/>
          </a:bodyPr>
          <a:lstStyle/>
          <a:p>
            <a:r>
              <a:rPr lang="en-IN" sz="2800" cap="none" dirty="0">
                <a:latin typeface="Bookman Old Style" panose="02050604050505020204" pitchFamily="18" charset="0"/>
              </a:rPr>
              <a:t>Cyberterrorism is one of distinct crimes against organizations. Attackers use computer tools and the internet to usually terrorize the citizens of a particular country by stealing the private information , and also to damage the programs and files or plant programs to get control of the networks and systems.</a:t>
            </a:r>
          </a:p>
        </p:txBody>
      </p:sp>
    </p:spTree>
    <p:extLst>
      <p:ext uri="{BB962C8B-B14F-4D97-AF65-F5344CB8AC3E}">
        <p14:creationId xmlns:p14="http://schemas.microsoft.com/office/powerpoint/2010/main" val="178483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C325-A9A1-7DDE-9E41-186193F8C526}"/>
              </a:ext>
            </a:extLst>
          </p:cNvPr>
          <p:cNvSpPr>
            <a:spLocks noGrp="1"/>
          </p:cNvSpPr>
          <p:nvPr>
            <p:ph type="title"/>
          </p:nvPr>
        </p:nvSpPr>
        <p:spPr/>
        <p:txBody>
          <a:bodyPr/>
          <a:lstStyle/>
          <a:p>
            <a:r>
              <a:rPr lang="en-IN" dirty="0"/>
              <a:t>4.Single event of cybercrime</a:t>
            </a:r>
          </a:p>
        </p:txBody>
      </p:sp>
      <p:sp>
        <p:nvSpPr>
          <p:cNvPr id="3" name="Content Placeholder 2">
            <a:extLst>
              <a:ext uri="{FF2B5EF4-FFF2-40B4-BE49-F238E27FC236}">
                <a16:creationId xmlns:a16="http://schemas.microsoft.com/office/drawing/2014/main" id="{1A0D0702-A476-34E1-DBD0-E3001BBAA009}"/>
              </a:ext>
            </a:extLst>
          </p:cNvPr>
          <p:cNvSpPr>
            <a:spLocks noGrp="1"/>
          </p:cNvSpPr>
          <p:nvPr>
            <p:ph sz="quarter" idx="13"/>
          </p:nvPr>
        </p:nvSpPr>
        <p:spPr/>
        <p:txBody>
          <a:bodyPr>
            <a:normAutofit/>
          </a:bodyPr>
          <a:lstStyle/>
          <a:p>
            <a:r>
              <a:rPr lang="en-IN" sz="2800" cap="none" dirty="0">
                <a:latin typeface="Bookman Old Style" panose="02050604050505020204" pitchFamily="18" charset="0"/>
              </a:rPr>
              <a:t>It is the single event from the perspective of the victim. For ex: unknowingly open an attachment that may contain virus that will infect the system. This is known as hacking or fraud.</a:t>
            </a:r>
          </a:p>
        </p:txBody>
      </p:sp>
    </p:spTree>
    <p:extLst>
      <p:ext uri="{BB962C8B-B14F-4D97-AF65-F5344CB8AC3E}">
        <p14:creationId xmlns:p14="http://schemas.microsoft.com/office/powerpoint/2010/main" val="211866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218B-C867-BBEB-2368-EAFBD05A2418}"/>
              </a:ext>
            </a:extLst>
          </p:cNvPr>
          <p:cNvSpPr>
            <a:spLocks noGrp="1"/>
          </p:cNvSpPr>
          <p:nvPr>
            <p:ph type="title"/>
          </p:nvPr>
        </p:nvSpPr>
        <p:spPr/>
        <p:txBody>
          <a:bodyPr/>
          <a:lstStyle/>
          <a:p>
            <a:r>
              <a:rPr lang="en-IN" dirty="0"/>
              <a:t>5. Series of events</a:t>
            </a:r>
          </a:p>
        </p:txBody>
      </p:sp>
      <p:sp>
        <p:nvSpPr>
          <p:cNvPr id="3" name="Content Placeholder 2">
            <a:extLst>
              <a:ext uri="{FF2B5EF4-FFF2-40B4-BE49-F238E27FC236}">
                <a16:creationId xmlns:a16="http://schemas.microsoft.com/office/drawing/2014/main" id="{9400649B-CCE8-31AE-08F8-773318966898}"/>
              </a:ext>
            </a:extLst>
          </p:cNvPr>
          <p:cNvSpPr>
            <a:spLocks noGrp="1"/>
          </p:cNvSpPr>
          <p:nvPr>
            <p:ph sz="quarter" idx="13"/>
          </p:nvPr>
        </p:nvSpPr>
        <p:spPr/>
        <p:txBody>
          <a:bodyPr>
            <a:normAutofit/>
          </a:bodyPr>
          <a:lstStyle/>
          <a:p>
            <a:r>
              <a:rPr lang="en-IN" sz="2800" cap="none" dirty="0">
                <a:latin typeface="Bookman Old Style" panose="02050604050505020204" pitchFamily="18" charset="0"/>
              </a:rPr>
              <a:t>This involves attacker interacting with the victims respectively. For ex: attacker interacts with the victim on the phone and/or via chatrooms to establish relationship first and  then they exploit that relationship to commit the sexual assault.</a:t>
            </a:r>
          </a:p>
        </p:txBody>
      </p:sp>
    </p:spTree>
    <p:extLst>
      <p:ext uri="{BB962C8B-B14F-4D97-AF65-F5344CB8AC3E}">
        <p14:creationId xmlns:p14="http://schemas.microsoft.com/office/powerpoint/2010/main" val="206435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7C1DB-07AA-C6B4-8487-5B75AC72D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86" y="356135"/>
            <a:ext cx="10789920" cy="4841507"/>
          </a:xfrm>
          <a:prstGeom prst="rect">
            <a:avLst/>
          </a:prstGeom>
        </p:spPr>
      </p:pic>
    </p:spTree>
    <p:extLst>
      <p:ext uri="{BB962C8B-B14F-4D97-AF65-F5344CB8AC3E}">
        <p14:creationId xmlns:p14="http://schemas.microsoft.com/office/powerpoint/2010/main" val="173418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464D-2D03-B54F-E5EC-F7673F2149F7}"/>
              </a:ext>
            </a:extLst>
          </p:cNvPr>
          <p:cNvSpPr>
            <a:spLocks noGrp="1"/>
          </p:cNvSpPr>
          <p:nvPr>
            <p:ph type="title"/>
          </p:nvPr>
        </p:nvSpPr>
        <p:spPr>
          <a:xfrm>
            <a:off x="685800" y="252663"/>
            <a:ext cx="10396882" cy="1151965"/>
          </a:xfrm>
        </p:spPr>
        <p:txBody>
          <a:bodyPr/>
          <a:lstStyle/>
          <a:p>
            <a:r>
              <a:rPr lang="en-IN" cap="none" dirty="0"/>
              <a:t>CYBER CRIME</a:t>
            </a:r>
          </a:p>
        </p:txBody>
      </p:sp>
      <p:sp>
        <p:nvSpPr>
          <p:cNvPr id="3" name="Content Placeholder 2">
            <a:extLst>
              <a:ext uri="{FF2B5EF4-FFF2-40B4-BE49-F238E27FC236}">
                <a16:creationId xmlns:a16="http://schemas.microsoft.com/office/drawing/2014/main" id="{4754BF14-C601-5964-84A0-08F9BB19D6BC}"/>
              </a:ext>
            </a:extLst>
          </p:cNvPr>
          <p:cNvSpPr>
            <a:spLocks noGrp="1"/>
          </p:cNvSpPr>
          <p:nvPr>
            <p:ph sz="quarter" idx="13"/>
          </p:nvPr>
        </p:nvSpPr>
        <p:spPr/>
        <p:txBody>
          <a:bodyPr>
            <a:normAutofit fontScale="92500"/>
          </a:bodyPr>
          <a:lstStyle/>
          <a:p>
            <a:pPr marL="0" indent="0">
              <a:buNone/>
            </a:pPr>
            <a:r>
              <a:rPr lang="en-IN" sz="2800" cap="none" dirty="0">
                <a:latin typeface="Bookman Old Style" panose="02050604050505020204" pitchFamily="18" charset="0"/>
              </a:rPr>
              <a:t>Cybercrime refers to illegal activities that are committed using computers,networks,or the internet.It involves using technology to carryout unlawful acts,such as hacking,stealing sensitive information, spreading, or engaging in frauds.</a:t>
            </a:r>
          </a:p>
          <a:p>
            <a:pPr marL="0" indent="0">
              <a:buNone/>
            </a:pPr>
            <a:r>
              <a:rPr lang="en-IN" sz="2800" cap="none" dirty="0">
                <a:latin typeface="Bookman Old Style" panose="02050604050505020204" pitchFamily="18" charset="0"/>
              </a:rPr>
              <a:t>Ex: Online Scams, Identity Theft, Online frauds, child exploitation etc…..</a:t>
            </a:r>
          </a:p>
          <a:p>
            <a:pPr marL="0" indent="0">
              <a:buNone/>
            </a:pPr>
            <a:endParaRPr lang="en-IN" sz="2800" cap="none" dirty="0">
              <a:latin typeface="Bookman Old Style" panose="02050604050505020204" pitchFamily="18" charset="0"/>
            </a:endParaRPr>
          </a:p>
        </p:txBody>
      </p:sp>
    </p:spTree>
    <p:extLst>
      <p:ext uri="{BB962C8B-B14F-4D97-AF65-F5344CB8AC3E}">
        <p14:creationId xmlns:p14="http://schemas.microsoft.com/office/powerpoint/2010/main" val="230572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9146-D6A4-479E-1362-E90698D5CF82}"/>
              </a:ext>
            </a:extLst>
          </p:cNvPr>
          <p:cNvSpPr>
            <a:spLocks noGrp="1"/>
          </p:cNvSpPr>
          <p:nvPr>
            <p:ph type="title"/>
          </p:nvPr>
        </p:nvSpPr>
        <p:spPr>
          <a:xfrm>
            <a:off x="685801" y="231006"/>
            <a:ext cx="10396882" cy="1135781"/>
          </a:xfrm>
        </p:spPr>
        <p:txBody>
          <a:bodyPr/>
          <a:lstStyle/>
          <a:p>
            <a:r>
              <a:rPr lang="en-IN" dirty="0"/>
              <a:t>hackers</a:t>
            </a:r>
          </a:p>
        </p:txBody>
      </p:sp>
      <p:sp>
        <p:nvSpPr>
          <p:cNvPr id="3" name="Content Placeholder 2">
            <a:extLst>
              <a:ext uri="{FF2B5EF4-FFF2-40B4-BE49-F238E27FC236}">
                <a16:creationId xmlns:a16="http://schemas.microsoft.com/office/drawing/2014/main" id="{78A66EC9-5638-B56D-9CE9-595972FEDAC6}"/>
              </a:ext>
            </a:extLst>
          </p:cNvPr>
          <p:cNvSpPr>
            <a:spLocks noGrp="1"/>
          </p:cNvSpPr>
          <p:nvPr>
            <p:ph sz="quarter" idx="13"/>
          </p:nvPr>
        </p:nvSpPr>
        <p:spPr>
          <a:xfrm>
            <a:off x="685800" y="1366788"/>
            <a:ext cx="10394707" cy="3955984"/>
          </a:xfrm>
        </p:spPr>
        <p:txBody>
          <a:bodyPr>
            <a:normAutofit fontScale="85000" lnSpcReduction="20000"/>
          </a:bodyPr>
          <a:lstStyle/>
          <a:p>
            <a:r>
              <a:rPr lang="en-IN" sz="2800" cap="none" dirty="0">
                <a:latin typeface="Bookman Old Style" panose="02050604050505020204" pitchFamily="18" charset="0"/>
              </a:rPr>
              <a:t>A Hacker is a person with a strong intrest in computers who enjoys learning and experimenting with them. Hackers are usually very talented,smart people who understand computers better than others. Hackers are also known as white hat hackers.</a:t>
            </a:r>
          </a:p>
          <a:p>
            <a:r>
              <a:rPr lang="en-IN" sz="2800" cap="none" dirty="0">
                <a:latin typeface="Bookman Old Style" panose="02050604050505020204" pitchFamily="18" charset="0"/>
              </a:rPr>
              <a:t>There are 2 types of hackers:</a:t>
            </a:r>
          </a:p>
          <a:p>
            <a:r>
              <a:rPr lang="en-IN" sz="2800" b="1" cap="none" dirty="0">
                <a:latin typeface="Bookman Old Style" panose="02050604050505020204" pitchFamily="18" charset="0"/>
              </a:rPr>
              <a:t>Ethical Hacker</a:t>
            </a:r>
            <a:r>
              <a:rPr lang="en-IN" sz="2800" cap="none" dirty="0">
                <a:latin typeface="Bookman Old Style" panose="02050604050505020204" pitchFamily="18" charset="0"/>
              </a:rPr>
              <a:t>:The hacking will be done for good purposes and solving the threats and vulnerabilities.</a:t>
            </a:r>
          </a:p>
          <a:p>
            <a:r>
              <a:rPr lang="en-IN" sz="2800" b="1" cap="none" dirty="0">
                <a:latin typeface="Bookman Old Style" panose="02050604050505020204" pitchFamily="18" charset="0"/>
              </a:rPr>
              <a:t>Criminal Hacker: </a:t>
            </a:r>
            <a:r>
              <a:rPr lang="en-IN" sz="2800" cap="none" dirty="0">
                <a:latin typeface="Bookman Old Style" panose="02050604050505020204" pitchFamily="18" charset="0"/>
              </a:rPr>
              <a:t>The hacking will be done for the criminal purposes.It means that will…become harmful to others.</a:t>
            </a:r>
          </a:p>
        </p:txBody>
      </p:sp>
    </p:spTree>
    <p:extLst>
      <p:ext uri="{BB962C8B-B14F-4D97-AF65-F5344CB8AC3E}">
        <p14:creationId xmlns:p14="http://schemas.microsoft.com/office/powerpoint/2010/main" val="69508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0263-12B7-A181-BEFC-2DBF503E3D8C}"/>
              </a:ext>
            </a:extLst>
          </p:cNvPr>
          <p:cNvSpPr>
            <a:spLocks noGrp="1"/>
          </p:cNvSpPr>
          <p:nvPr>
            <p:ph type="title"/>
          </p:nvPr>
        </p:nvSpPr>
        <p:spPr/>
        <p:txBody>
          <a:bodyPr/>
          <a:lstStyle/>
          <a:p>
            <a:r>
              <a:rPr lang="en-IN" dirty="0"/>
              <a:t>crackers</a:t>
            </a:r>
          </a:p>
        </p:txBody>
      </p:sp>
      <p:sp>
        <p:nvSpPr>
          <p:cNvPr id="3" name="Content Placeholder 2">
            <a:extLst>
              <a:ext uri="{FF2B5EF4-FFF2-40B4-BE49-F238E27FC236}">
                <a16:creationId xmlns:a16="http://schemas.microsoft.com/office/drawing/2014/main" id="{9C39E8F8-899C-6222-5EB2-B023AD9DD3E4}"/>
              </a:ext>
            </a:extLst>
          </p:cNvPr>
          <p:cNvSpPr>
            <a:spLocks noGrp="1"/>
          </p:cNvSpPr>
          <p:nvPr>
            <p:ph sz="quarter" idx="13"/>
          </p:nvPr>
        </p:nvSpPr>
        <p:spPr/>
        <p:txBody>
          <a:bodyPr>
            <a:normAutofit fontScale="92500"/>
          </a:bodyPr>
          <a:lstStyle/>
          <a:p>
            <a:r>
              <a:rPr lang="en-IN" sz="2800" cap="none" dirty="0">
                <a:latin typeface="Bookman Old Style" panose="02050604050505020204" pitchFamily="18" charset="0"/>
              </a:rPr>
              <a:t>Crackers, also referred to as malicious hackers or black hat hackers, are individuals who exploit computer systems, networks, or software personal gain. They engage in unauthorized activities such as gaining unauthorized access, stealing data etc…. Crakers actions are typically illegal and harmful to individuals, organizations, or networks. </a:t>
            </a:r>
          </a:p>
        </p:txBody>
      </p:sp>
    </p:spTree>
    <p:extLst>
      <p:ext uri="{BB962C8B-B14F-4D97-AF65-F5344CB8AC3E}">
        <p14:creationId xmlns:p14="http://schemas.microsoft.com/office/powerpoint/2010/main" val="422630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F45B-B73B-72BE-4542-0BB365585471}"/>
              </a:ext>
            </a:extLst>
          </p:cNvPr>
          <p:cNvSpPr>
            <a:spLocks noGrp="1"/>
          </p:cNvSpPr>
          <p:nvPr>
            <p:ph type="title"/>
          </p:nvPr>
        </p:nvSpPr>
        <p:spPr/>
        <p:txBody>
          <a:bodyPr/>
          <a:lstStyle/>
          <a:p>
            <a:r>
              <a:rPr lang="en-IN" dirty="0"/>
              <a:t>Gray hat hackers</a:t>
            </a:r>
          </a:p>
        </p:txBody>
      </p:sp>
      <p:sp>
        <p:nvSpPr>
          <p:cNvPr id="3" name="Content Placeholder 2">
            <a:extLst>
              <a:ext uri="{FF2B5EF4-FFF2-40B4-BE49-F238E27FC236}">
                <a16:creationId xmlns:a16="http://schemas.microsoft.com/office/drawing/2014/main" id="{8D0627FC-6C33-035F-6518-10390FD2B926}"/>
              </a:ext>
            </a:extLst>
          </p:cNvPr>
          <p:cNvSpPr>
            <a:spLocks noGrp="1"/>
          </p:cNvSpPr>
          <p:nvPr>
            <p:ph sz="quarter" idx="13"/>
          </p:nvPr>
        </p:nvSpPr>
        <p:spPr/>
        <p:txBody>
          <a:bodyPr>
            <a:normAutofit/>
          </a:bodyPr>
          <a:lstStyle/>
          <a:p>
            <a:r>
              <a:rPr lang="en-IN" sz="2800" cap="none" dirty="0">
                <a:latin typeface="Bookman Old Style" panose="02050604050505020204" pitchFamily="18" charset="0"/>
              </a:rPr>
              <a:t>Gray hat hackers are individuals engage in hacking activities without explicit authorization but with the intention of exposing vulnerabilities or improving security. Here. While their actions may be technically illegal , these hackers often aim to help organizations by identifying and disclosing security weaknesses.</a:t>
            </a:r>
          </a:p>
        </p:txBody>
      </p:sp>
    </p:spTree>
    <p:extLst>
      <p:ext uri="{BB962C8B-B14F-4D97-AF65-F5344CB8AC3E}">
        <p14:creationId xmlns:p14="http://schemas.microsoft.com/office/powerpoint/2010/main" val="263836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1AE4-419B-06FA-4F97-9BC6DE1C3DF3}"/>
              </a:ext>
            </a:extLst>
          </p:cNvPr>
          <p:cNvSpPr>
            <a:spLocks noGrp="1"/>
          </p:cNvSpPr>
          <p:nvPr>
            <p:ph type="title"/>
          </p:nvPr>
        </p:nvSpPr>
        <p:spPr/>
        <p:txBody>
          <a:bodyPr/>
          <a:lstStyle/>
          <a:p>
            <a:r>
              <a:rPr lang="en-IN" dirty="0"/>
              <a:t>phreakers</a:t>
            </a:r>
          </a:p>
        </p:txBody>
      </p:sp>
      <p:sp>
        <p:nvSpPr>
          <p:cNvPr id="3" name="Content Placeholder 2">
            <a:extLst>
              <a:ext uri="{FF2B5EF4-FFF2-40B4-BE49-F238E27FC236}">
                <a16:creationId xmlns:a16="http://schemas.microsoft.com/office/drawing/2014/main" id="{D94ABF98-BC45-208A-AED5-851ED1D09A58}"/>
              </a:ext>
            </a:extLst>
          </p:cNvPr>
          <p:cNvSpPr>
            <a:spLocks noGrp="1"/>
          </p:cNvSpPr>
          <p:nvPr>
            <p:ph sz="quarter" idx="13"/>
          </p:nvPr>
        </p:nvSpPr>
        <p:spPr/>
        <p:txBody>
          <a:bodyPr>
            <a:normAutofit fontScale="92500" lnSpcReduction="10000"/>
          </a:bodyPr>
          <a:lstStyle/>
          <a:p>
            <a:r>
              <a:rPr lang="en-IN" sz="2800" cap="none" dirty="0">
                <a:latin typeface="Bookman Old Style" panose="02050604050505020204" pitchFamily="18" charset="0"/>
              </a:rPr>
              <a:t>Phreakers are individuals who manipulate and exploit or illegal activities on telecommunication systems, particularly in the context of telephones and related technologies. They used their knowledge of phone networks and systems to gain unauthorized access , make free calls, manipulate billing system etc… Phreaking sites on the internet are popular among crackers and other criminals. </a:t>
            </a:r>
          </a:p>
        </p:txBody>
      </p:sp>
    </p:spTree>
    <p:extLst>
      <p:ext uri="{BB962C8B-B14F-4D97-AF65-F5344CB8AC3E}">
        <p14:creationId xmlns:p14="http://schemas.microsoft.com/office/powerpoint/2010/main" val="281112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5729-40DB-5214-62DD-DFCB4A07B90F}"/>
              </a:ext>
            </a:extLst>
          </p:cNvPr>
          <p:cNvSpPr>
            <a:spLocks noGrp="1"/>
          </p:cNvSpPr>
          <p:nvPr>
            <p:ph type="title"/>
          </p:nvPr>
        </p:nvSpPr>
        <p:spPr/>
        <p:txBody>
          <a:bodyPr/>
          <a:lstStyle/>
          <a:p>
            <a:r>
              <a:rPr lang="en-IN" dirty="0"/>
              <a:t>Categories of cyber crime</a:t>
            </a:r>
          </a:p>
        </p:txBody>
      </p:sp>
      <p:sp>
        <p:nvSpPr>
          <p:cNvPr id="3" name="Content Placeholder 2">
            <a:extLst>
              <a:ext uri="{FF2B5EF4-FFF2-40B4-BE49-F238E27FC236}">
                <a16:creationId xmlns:a16="http://schemas.microsoft.com/office/drawing/2014/main" id="{6D48204F-9D33-D2F1-4E22-6C5469779731}"/>
              </a:ext>
            </a:extLst>
          </p:cNvPr>
          <p:cNvSpPr>
            <a:spLocks noGrp="1"/>
          </p:cNvSpPr>
          <p:nvPr>
            <p:ph sz="quarter" idx="13"/>
          </p:nvPr>
        </p:nvSpPr>
        <p:spPr/>
        <p:txBody>
          <a:bodyPr>
            <a:normAutofit fontScale="92500" lnSpcReduction="20000"/>
          </a:bodyPr>
          <a:lstStyle/>
          <a:p>
            <a:r>
              <a:rPr lang="en-IN" sz="2800" cap="none" dirty="0">
                <a:latin typeface="Bookman Old Style" panose="02050604050505020204" pitchFamily="18" charset="0"/>
              </a:rPr>
              <a:t>It was classified into 5 types</a:t>
            </a:r>
          </a:p>
          <a:p>
            <a:pPr marL="514350" indent="-514350">
              <a:buFont typeface="+mj-lt"/>
              <a:buAutoNum type="arabicPeriod"/>
            </a:pPr>
            <a:r>
              <a:rPr lang="en-IN" sz="2800" cap="none" dirty="0">
                <a:latin typeface="Bookman Old Style" panose="02050604050505020204" pitchFamily="18" charset="0"/>
              </a:rPr>
              <a:t>Crimes targeted at individuals.</a:t>
            </a:r>
          </a:p>
          <a:p>
            <a:pPr marL="514350" indent="-514350">
              <a:buFont typeface="+mj-lt"/>
              <a:buAutoNum type="arabicPeriod"/>
            </a:pPr>
            <a:r>
              <a:rPr lang="en-IN" sz="2800" cap="none" dirty="0">
                <a:latin typeface="Bookman Old Style" panose="02050604050505020204" pitchFamily="18" charset="0"/>
              </a:rPr>
              <a:t>Crimes targeted at property</a:t>
            </a:r>
          </a:p>
          <a:p>
            <a:pPr marL="514350" indent="-514350">
              <a:buFont typeface="+mj-lt"/>
              <a:buAutoNum type="arabicPeriod"/>
            </a:pPr>
            <a:r>
              <a:rPr lang="en-IN" sz="2800" cap="none" dirty="0">
                <a:latin typeface="Bookman Old Style" panose="02050604050505020204" pitchFamily="18" charset="0"/>
              </a:rPr>
              <a:t>Crimes targeted at organizations</a:t>
            </a:r>
          </a:p>
          <a:p>
            <a:pPr marL="514350" indent="-514350">
              <a:buFont typeface="+mj-lt"/>
              <a:buAutoNum type="arabicPeriod"/>
            </a:pPr>
            <a:r>
              <a:rPr lang="en-IN" sz="2800" cap="none" dirty="0">
                <a:latin typeface="Bookman Old Style" panose="02050604050505020204" pitchFamily="18" charset="0"/>
              </a:rPr>
              <a:t>Single event of Cybercrime</a:t>
            </a:r>
          </a:p>
          <a:p>
            <a:pPr marL="514350" indent="-514350">
              <a:buFont typeface="+mj-lt"/>
              <a:buAutoNum type="arabicPeriod"/>
            </a:pPr>
            <a:r>
              <a:rPr lang="en-IN" sz="2800" cap="none" dirty="0">
                <a:latin typeface="Bookman Old Style" panose="02050604050505020204" pitchFamily="18" charset="0"/>
              </a:rPr>
              <a:t>Series of events.</a:t>
            </a:r>
          </a:p>
          <a:p>
            <a:pPr marL="514350" indent="-514350">
              <a:buFont typeface="+mj-lt"/>
              <a:buAutoNum type="arabicPeriod"/>
            </a:pPr>
            <a:endParaRPr lang="en-IN" sz="2800" cap="none" dirty="0">
              <a:latin typeface="Bookman Old Style" panose="02050604050505020204" pitchFamily="18" charset="0"/>
            </a:endParaRPr>
          </a:p>
        </p:txBody>
      </p:sp>
    </p:spTree>
    <p:extLst>
      <p:ext uri="{BB962C8B-B14F-4D97-AF65-F5344CB8AC3E}">
        <p14:creationId xmlns:p14="http://schemas.microsoft.com/office/powerpoint/2010/main" val="106425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77A6-D648-B891-A36D-1E9F4B6E59CE}"/>
              </a:ext>
            </a:extLst>
          </p:cNvPr>
          <p:cNvSpPr>
            <a:spLocks noGrp="1"/>
          </p:cNvSpPr>
          <p:nvPr>
            <p:ph type="title"/>
          </p:nvPr>
        </p:nvSpPr>
        <p:spPr/>
        <p:txBody>
          <a:bodyPr/>
          <a:lstStyle/>
          <a:p>
            <a:r>
              <a:rPr lang="en-IN" dirty="0"/>
              <a:t>1. Crimes targeted at individuals.</a:t>
            </a:r>
          </a:p>
        </p:txBody>
      </p:sp>
      <p:sp>
        <p:nvSpPr>
          <p:cNvPr id="3" name="Content Placeholder 2">
            <a:extLst>
              <a:ext uri="{FF2B5EF4-FFF2-40B4-BE49-F238E27FC236}">
                <a16:creationId xmlns:a16="http://schemas.microsoft.com/office/drawing/2014/main" id="{76D00A50-E8CE-D77D-928F-F3B9D68F7596}"/>
              </a:ext>
            </a:extLst>
          </p:cNvPr>
          <p:cNvSpPr>
            <a:spLocks noGrp="1"/>
          </p:cNvSpPr>
          <p:nvPr>
            <p:ph sz="quarter" idx="13"/>
          </p:nvPr>
        </p:nvSpPr>
        <p:spPr/>
        <p:txBody>
          <a:bodyPr>
            <a:normAutofit fontScale="92500"/>
          </a:bodyPr>
          <a:lstStyle/>
          <a:p>
            <a:r>
              <a:rPr lang="en-IN" sz="2800" cap="none" dirty="0">
                <a:latin typeface="Bookman Old Style" panose="02050604050505020204" pitchFamily="18" charset="0"/>
              </a:rPr>
              <a:t>The goal is to exploit human weakness such as greed and naivery. These crimes include financial frauds, sale of  non- existent or stolen items, childpornography,    copyright violation, harassment ,etc, .. With the development in the IT and the internet; thus , criminals have a new tool that allows them to expand the pool of potential victims.</a:t>
            </a:r>
          </a:p>
        </p:txBody>
      </p:sp>
    </p:spTree>
    <p:extLst>
      <p:ext uri="{BB962C8B-B14F-4D97-AF65-F5344CB8AC3E}">
        <p14:creationId xmlns:p14="http://schemas.microsoft.com/office/powerpoint/2010/main" val="428421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8CF-9F65-34EE-D31C-2959985378A7}"/>
              </a:ext>
            </a:extLst>
          </p:cNvPr>
          <p:cNvSpPr>
            <a:spLocks noGrp="1"/>
          </p:cNvSpPr>
          <p:nvPr>
            <p:ph type="title"/>
          </p:nvPr>
        </p:nvSpPr>
        <p:spPr/>
        <p:txBody>
          <a:bodyPr/>
          <a:lstStyle/>
          <a:p>
            <a:r>
              <a:rPr lang="en-IN" dirty="0"/>
              <a:t>2. Crimes targeted at property</a:t>
            </a:r>
          </a:p>
        </p:txBody>
      </p:sp>
      <p:sp>
        <p:nvSpPr>
          <p:cNvPr id="3" name="Content Placeholder 2">
            <a:extLst>
              <a:ext uri="{FF2B5EF4-FFF2-40B4-BE49-F238E27FC236}">
                <a16:creationId xmlns:a16="http://schemas.microsoft.com/office/drawing/2014/main" id="{A83F6641-154B-1751-3E5F-6177AB4B683B}"/>
              </a:ext>
            </a:extLst>
          </p:cNvPr>
          <p:cNvSpPr>
            <a:spLocks noGrp="1"/>
          </p:cNvSpPr>
          <p:nvPr>
            <p:ph sz="quarter" idx="13"/>
          </p:nvPr>
        </p:nvSpPr>
        <p:spPr/>
        <p:txBody>
          <a:bodyPr>
            <a:normAutofit/>
          </a:bodyPr>
          <a:lstStyle/>
          <a:p>
            <a:r>
              <a:rPr lang="en-IN" sz="2800" cap="none" dirty="0">
                <a:latin typeface="Bookman Old Style" panose="02050604050505020204" pitchFamily="18" charset="0"/>
              </a:rPr>
              <a:t>This includes stealing mobile devices such as cell phone, laptops, PDAs, and removable medias; transmitting harmful programs that can disrupt the functions of system and wipe out data from hard disk, and can create the malfunctioning of the attached devices of the system such as modern, CD drive etc….</a:t>
            </a:r>
          </a:p>
        </p:txBody>
      </p:sp>
    </p:spTree>
    <p:extLst>
      <p:ext uri="{BB962C8B-B14F-4D97-AF65-F5344CB8AC3E}">
        <p14:creationId xmlns:p14="http://schemas.microsoft.com/office/powerpoint/2010/main" val="26018949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129</TotalTime>
  <Words>636</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Impact</vt:lpstr>
      <vt:lpstr>Rockwell Extra Bold</vt:lpstr>
      <vt:lpstr>Main Event</vt:lpstr>
      <vt:lpstr>Cyber crime</vt:lpstr>
      <vt:lpstr>CYBER CRIME</vt:lpstr>
      <vt:lpstr>hackers</vt:lpstr>
      <vt:lpstr>crackers</vt:lpstr>
      <vt:lpstr>Gray hat hackers</vt:lpstr>
      <vt:lpstr>phreakers</vt:lpstr>
      <vt:lpstr>Categories of cyber crime</vt:lpstr>
      <vt:lpstr>1. Crimes targeted at individuals.</vt:lpstr>
      <vt:lpstr>2. Crimes targeted at property</vt:lpstr>
      <vt:lpstr>3.Crimes targeted at organization</vt:lpstr>
      <vt:lpstr>4.Single event of cybercrime</vt:lpstr>
      <vt:lpstr>5. Series of events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Sumedha Setty</dc:creator>
  <cp:lastModifiedBy>Sumedha Setty</cp:lastModifiedBy>
  <cp:revision>2</cp:revision>
  <dcterms:created xsi:type="dcterms:W3CDTF">2023-07-11T09:26:17Z</dcterms:created>
  <dcterms:modified xsi:type="dcterms:W3CDTF">2023-07-12T00:02:39Z</dcterms:modified>
</cp:coreProperties>
</file>