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A HARI SAI" userId="7e15ba8c-053f-4f6d-b466-7a478cdfffbf" providerId="ADAL" clId="{A41BB2E2-A11F-4C1C-964E-BED8A613B22F}"/>
    <pc:docChg chg="custSel modSld">
      <pc:chgData name="PARASA HARI SAI" userId="7e15ba8c-053f-4f6d-b466-7a478cdfffbf" providerId="ADAL" clId="{A41BB2E2-A11F-4C1C-964E-BED8A613B22F}" dt="2024-09-17T15:00:54.918" v="0" actId="478"/>
      <pc:docMkLst>
        <pc:docMk/>
      </pc:docMkLst>
      <pc:sldChg chg="delSp mod">
        <pc:chgData name="PARASA HARI SAI" userId="7e15ba8c-053f-4f6d-b466-7a478cdfffbf" providerId="ADAL" clId="{A41BB2E2-A11F-4C1C-964E-BED8A613B22F}" dt="2024-09-17T15:00:54.918" v="0" actId="478"/>
        <pc:sldMkLst>
          <pc:docMk/>
          <pc:sldMk cId="0" sldId="256"/>
        </pc:sldMkLst>
        <pc:spChg chg="del">
          <ac:chgData name="PARASA HARI SAI" userId="7e15ba8c-053f-4f6d-b466-7a478cdfffbf" providerId="ADAL" clId="{A41BB2E2-A11F-4C1C-964E-BED8A613B22F}" dt="2024-09-17T15:00:54.918" v="0" actId="478"/>
          <ac:spMkLst>
            <pc:docMk/>
            <pc:sldMk cId="0"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9CA1823-259C-4299-8651-0E2A2760B36E}" type="datetimeFigureOut">
              <a:rPr lang="en-US" smtClean="0"/>
              <a:t>9/17/2024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149C782-CA96-4A8C-9ED7-1ADB83E8C7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CA1823-259C-4299-8651-0E2A2760B36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CA1823-259C-4299-8651-0E2A2760B36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CA1823-259C-4299-8651-0E2A2760B36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9CA1823-259C-4299-8651-0E2A2760B36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9C782-CA96-4A8C-9ED7-1ADB83E8C7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9CA1823-259C-4299-8651-0E2A2760B36E}"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9CA1823-259C-4299-8651-0E2A2760B36E}"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9CA1823-259C-4299-8651-0E2A2760B36E}"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A1823-259C-4299-8651-0E2A2760B36E}"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9CA1823-259C-4299-8651-0E2A2760B36E}"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9C782-CA96-4A8C-9ED7-1ADB83E8C7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9CA1823-259C-4299-8651-0E2A2760B36E}"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149C782-CA96-4A8C-9ED7-1ADB83E8C74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9CA1823-259C-4299-8651-0E2A2760B36E}" type="datetimeFigureOut">
              <a:rPr lang="en-US" smtClean="0"/>
              <a:t>9/17/2024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149C782-CA96-4A8C-9ED7-1ADB83E8C74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14554"/>
            <a:ext cx="7851648" cy="1857388"/>
          </a:xfrm>
        </p:spPr>
        <p:txBody>
          <a:bodyPr>
            <a:normAutofit/>
          </a:bodyPr>
          <a:lstStyle/>
          <a:p>
            <a:pPr algn="ctr"/>
            <a:r>
              <a:rPr lang="en-GB" dirty="0"/>
              <a:t>Organizational Support for </a:t>
            </a:r>
            <a:br>
              <a:rPr lang="en-GB" dirty="0"/>
            </a:br>
            <a:r>
              <a:rPr lang="en-GB" dirty="0"/>
              <a:t>Design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Introduction : </a:t>
            </a:r>
            <a:endParaRPr lang="en-US" dirty="0"/>
          </a:p>
        </p:txBody>
      </p:sp>
      <p:sp>
        <p:nvSpPr>
          <p:cNvPr id="3" name="Content Placeholder 2"/>
          <p:cNvSpPr>
            <a:spLocks noGrp="1"/>
          </p:cNvSpPr>
          <p:nvPr>
            <p:ph idx="1"/>
          </p:nvPr>
        </p:nvSpPr>
        <p:spPr/>
        <p:txBody>
          <a:bodyPr/>
          <a:lstStyle/>
          <a:p>
            <a:r>
              <a:rPr lang="en-GB" dirty="0"/>
              <a:t>Organizational support for design is a crucial framework that aims to create an environment where design is valued, integrated, and empowered within an organization. It involves a multifaceted approach that encompasses culture, leadership, talent, processes, and resources. By prioritizing and investing in design support, organizations can unlock the potential of creativity and innovation, leading to enhanced products, services, and user experiences.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Importance : </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GB" sz="3700" dirty="0"/>
              <a:t>Organizational support for design is essential for several reasons:</a:t>
            </a:r>
          </a:p>
          <a:p>
            <a:r>
              <a:rPr lang="en-GB" sz="3700" b="1" dirty="0"/>
              <a:t>Competitive Advantage</a:t>
            </a:r>
            <a:r>
              <a:rPr lang="en-GB" sz="3700" dirty="0"/>
              <a:t>: Organizations that prioritize design gain a competitive edge by delivering superior products and services that resonate with customers, driving brand loyalty and market differentiation.</a:t>
            </a:r>
          </a:p>
          <a:p>
            <a:r>
              <a:rPr lang="en-GB" sz="3700" b="1" dirty="0"/>
              <a:t>User-Centric Solutions</a:t>
            </a:r>
            <a:r>
              <a:rPr lang="en-GB" sz="3700" dirty="0"/>
              <a:t>: Emphasizing user research and testing ensures that products and services address real user needs, resulting in better user experiences and higher customer satisfaction.</a:t>
            </a:r>
          </a:p>
          <a:p>
            <a:r>
              <a:rPr lang="en-GB" sz="3700" b="1" dirty="0"/>
              <a:t>Innovation and Creativity</a:t>
            </a:r>
            <a:r>
              <a:rPr lang="en-GB" sz="3700" dirty="0"/>
              <a:t>: Design support encourages a culture of creativity and experimentation, fostering a continuous flow of innovative ideas and solutions.</a:t>
            </a:r>
          </a:p>
          <a:p>
            <a:r>
              <a:rPr lang="en-GB" sz="3700" b="1" dirty="0"/>
              <a:t>Interdisciplinary Collaboration</a:t>
            </a:r>
            <a:r>
              <a:rPr lang="en-GB" sz="3700" dirty="0"/>
              <a:t>: Integrating design across departments facilitates cross-functional collaboration, leading to more holistic problem-solving and improved outcomes.</a:t>
            </a:r>
          </a:p>
          <a:p>
            <a:r>
              <a:rPr lang="en-GB" sz="3700" b="1" dirty="0"/>
              <a:t>Efficient Workflows</a:t>
            </a:r>
            <a:r>
              <a:rPr lang="en-GB" sz="3700" dirty="0"/>
              <a:t>: Providing designers with the right tools and resources streamlines design workflows, leading to faster development cycles and reduced time-to-market.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Principles of Organizational Support for Design:</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User-Centeredness</a:t>
            </a:r>
            <a:r>
              <a:rPr lang="en-GB" dirty="0"/>
              <a:t>: Placing the user at the core of the design process ensures that all decisions are driven by user needs, preferences, and pain points.</a:t>
            </a:r>
          </a:p>
          <a:p>
            <a:r>
              <a:rPr lang="en-GB" b="1" dirty="0"/>
              <a:t>Empowerment and Autonomy</a:t>
            </a:r>
            <a:r>
              <a:rPr lang="en-GB" dirty="0"/>
              <a:t>: Designers should be empowered to make decisions and have autonomy over their work, allowing them to explore creative solutions.</a:t>
            </a:r>
          </a:p>
          <a:p>
            <a:r>
              <a:rPr lang="en-GB" b="1" dirty="0"/>
              <a:t>Collaborative Culture</a:t>
            </a:r>
            <a:r>
              <a:rPr lang="en-GB" dirty="0"/>
              <a:t>: A collaborative culture encourages open communication and idea-sharing among teams, fostering a collective approach to problem-solving.</a:t>
            </a:r>
          </a:p>
          <a:p>
            <a:r>
              <a:rPr lang="en-GB" b="1" dirty="0"/>
              <a:t>Continuous Improvement</a:t>
            </a:r>
            <a:r>
              <a:rPr lang="en-GB" dirty="0"/>
              <a:t>: Organizations should promote a culture of continuous improvement, where designers learn from failures and successes to refine their designs iteratively.</a:t>
            </a:r>
          </a:p>
          <a:p>
            <a:r>
              <a:rPr lang="en-GB" b="1" dirty="0"/>
              <a:t>Resource Allocation</a:t>
            </a:r>
            <a:r>
              <a:rPr lang="en-GB" dirty="0"/>
              <a:t>: Allocating dedicated budgets and resources for design projects demonstrates the organization's commitment to design excellence.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and Practices:</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Design Thinking</a:t>
            </a:r>
            <a:r>
              <a:rPr lang="en-GB" dirty="0"/>
              <a:t>: Implement design thinking methodologies to empathize with users, define problems, ideate, prototype, and test solutions iteratively.</a:t>
            </a:r>
          </a:p>
          <a:p>
            <a:r>
              <a:rPr lang="en-GB" b="1" dirty="0"/>
              <a:t>Design Leadership</a:t>
            </a:r>
            <a:r>
              <a:rPr lang="en-GB" dirty="0"/>
              <a:t>: Appoint design leaders who advocate for design within the organization, bridging the gap between design teams and other departments.</a:t>
            </a:r>
          </a:p>
          <a:p>
            <a:r>
              <a:rPr lang="en-GB" b="1" dirty="0"/>
              <a:t>User Research and Testing</a:t>
            </a:r>
            <a:r>
              <a:rPr lang="en-GB" dirty="0"/>
              <a:t>: Conduct regular user research and usability testing to validate design decisions and ensure a user-</a:t>
            </a:r>
            <a:r>
              <a:rPr lang="en-GB" dirty="0" err="1"/>
              <a:t>centered</a:t>
            </a:r>
            <a:r>
              <a:rPr lang="en-GB" dirty="0"/>
              <a:t> approach.</a:t>
            </a:r>
          </a:p>
          <a:p>
            <a:r>
              <a:rPr lang="en-GB" b="1" dirty="0"/>
              <a:t>Cross-Functional Collaboration</a:t>
            </a:r>
            <a:r>
              <a:rPr lang="en-GB" dirty="0"/>
              <a:t>: Foster cross-functional collaboration through design sprints, workshops, and interdisciplinary teams.</a:t>
            </a:r>
          </a:p>
          <a:p>
            <a:r>
              <a:rPr lang="en-GB" b="1" dirty="0"/>
              <a:t>Training and Development</a:t>
            </a:r>
            <a:r>
              <a:rPr lang="en-GB" dirty="0"/>
              <a:t>: Invest in training and development opportunities for designers to enhance their skills and stay updated with industry trends.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Challenges and Solutions:</a:t>
            </a:r>
            <a:endParaRPr lang="en-US" dirty="0"/>
          </a:p>
        </p:txBody>
      </p:sp>
      <p:sp>
        <p:nvSpPr>
          <p:cNvPr id="3" name="Content Placeholder 2"/>
          <p:cNvSpPr>
            <a:spLocks noGrp="1"/>
          </p:cNvSpPr>
          <p:nvPr>
            <p:ph idx="1"/>
          </p:nvPr>
        </p:nvSpPr>
        <p:spPr/>
        <p:txBody>
          <a:bodyPr>
            <a:normAutofit/>
          </a:bodyPr>
          <a:lstStyle/>
          <a:p>
            <a:r>
              <a:rPr lang="en-GB" b="1" dirty="0"/>
              <a:t>Cultural Resistance</a:t>
            </a:r>
            <a:r>
              <a:rPr lang="en-GB" dirty="0"/>
              <a:t>: Overcoming resistance to change and instilling a design-driven culture may require educating stakeholders about the benefits of design and its impact on business outcomes.</a:t>
            </a:r>
          </a:p>
          <a:p>
            <a:r>
              <a:rPr lang="en-GB" b="1" dirty="0"/>
              <a:t>Resource Constraints</a:t>
            </a:r>
            <a:r>
              <a:rPr lang="en-GB" dirty="0"/>
              <a:t>: Addressing resource constraints may involve prioritizing design initiatives and securing executive buy-in for budget allocation.</a:t>
            </a:r>
          </a:p>
          <a:p>
            <a:r>
              <a:rPr lang="en-GB" b="1" dirty="0"/>
              <a:t>Lack of Design Expertise</a:t>
            </a:r>
            <a:r>
              <a:rPr lang="en-GB" dirty="0"/>
              <a:t>: Organizations can hire experienced designers or invest in training programs to build design expertise within the organization.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GB" dirty="0"/>
              <a:t>Organizational support for design is a powerful catalyst for driving innovation, creativity, and user-centricity within an organization. By establishing a design-driven culture, empowering designers, and providing the necessary resources, organizations can achieve a competitive advantage, deliver exceptional products and services, and ultimately enhance customer satisfaction. Embracing design as a strategic asset sets the stage for continued success and growth in today's dynamic business landscape.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Slide 24 PowerPoint Template"/>
          <p:cNvPicPr>
            <a:picLocks noChangeAspect="1" noChangeArrowheads="1"/>
          </p:cNvPicPr>
          <p:nvPr/>
        </p:nvPicPr>
        <p:blipFill>
          <a:blip r:embed="rId2"/>
          <a:srcRect/>
          <a:stretch>
            <a:fillRect/>
          </a:stretch>
        </p:blipFill>
        <p:spPr bwMode="auto">
          <a:xfrm>
            <a:off x="0" y="0"/>
            <a:ext cx="9144000" cy="685800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TotalTime>
  <Words>607</Words>
  <Application>Microsoft Office PowerPoint</Application>
  <PresentationFormat>On-screen Show (4:3)</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Constantia</vt:lpstr>
      <vt:lpstr>Wingdings 2</vt:lpstr>
      <vt:lpstr>Flow</vt:lpstr>
      <vt:lpstr>Organizational Support for  Design</vt:lpstr>
      <vt:lpstr>Introduction : </vt:lpstr>
      <vt:lpstr>Importance : </vt:lpstr>
      <vt:lpstr>Principles of Organizational Support for Design:</vt:lpstr>
      <vt:lpstr>Implementation and Practices:</vt:lpstr>
      <vt:lpstr>Implementation Challenges and Solutions: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Organisational Support for  Design</dc:title>
  <dc:creator>padmini</dc:creator>
  <cp:lastModifiedBy>PARASA HARI SAI</cp:lastModifiedBy>
  <cp:revision>5</cp:revision>
  <dcterms:created xsi:type="dcterms:W3CDTF">2023-07-19T12:53:24Z</dcterms:created>
  <dcterms:modified xsi:type="dcterms:W3CDTF">2024-09-17T15:05:16Z</dcterms:modified>
</cp:coreProperties>
</file>