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36640B-B0DC-4FAA-8CE1-88C36530E1A8}"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A44BF-F6DF-430B-95BB-63D7F48497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36640B-B0DC-4FAA-8CE1-88C36530E1A8}"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A44BF-F6DF-430B-95BB-63D7F48497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36640B-B0DC-4FAA-8CE1-88C36530E1A8}"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A44BF-F6DF-430B-95BB-63D7F48497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36640B-B0DC-4FAA-8CE1-88C36530E1A8}"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A44BF-F6DF-430B-95BB-63D7F48497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36640B-B0DC-4FAA-8CE1-88C36530E1A8}" type="datetimeFigureOut">
              <a:rPr lang="en-US" smtClean="0"/>
              <a:t>8/5/2023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9A44BF-F6DF-430B-95BB-63D7F48497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36640B-B0DC-4FAA-8CE1-88C36530E1A8}"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A44BF-F6DF-430B-95BB-63D7F48497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36640B-B0DC-4FAA-8CE1-88C36530E1A8}" type="datetimeFigureOut">
              <a:rPr lang="en-US" smtClean="0"/>
              <a:t>8/5/2023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9A44BF-F6DF-430B-95BB-63D7F48497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36640B-B0DC-4FAA-8CE1-88C36530E1A8}" type="datetimeFigureOut">
              <a:rPr lang="en-US" smtClean="0"/>
              <a:t>8/5/2023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9A44BF-F6DF-430B-95BB-63D7F48497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36640B-B0DC-4FAA-8CE1-88C36530E1A8}" type="datetimeFigureOut">
              <a:rPr lang="en-US" smtClean="0"/>
              <a:t>8/5/2023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9A44BF-F6DF-430B-95BB-63D7F48497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6640B-B0DC-4FAA-8CE1-88C36530E1A8}"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A44BF-F6DF-430B-95BB-63D7F48497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6640B-B0DC-4FAA-8CE1-88C36530E1A8}" type="datetimeFigureOut">
              <a:rPr lang="en-US" smtClean="0"/>
              <a:t>8/5/2023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9A44BF-F6DF-430B-95BB-63D7F48497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36640B-B0DC-4FAA-8CE1-88C36530E1A8}" type="datetimeFigureOut">
              <a:rPr lang="en-US" smtClean="0"/>
              <a:t>8/5/2023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A44BF-F6DF-430B-95BB-63D7F484979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Legal Issues</a:t>
            </a:r>
            <a:endParaRPr lang="en-US" dirty="0"/>
          </a:p>
        </p:txBody>
      </p:sp>
      <p:sp>
        <p:nvSpPr>
          <p:cNvPr id="3" name="Content Placeholder 2"/>
          <p:cNvSpPr>
            <a:spLocks noGrp="1"/>
          </p:cNvSpPr>
          <p:nvPr>
            <p:ph idx="1"/>
          </p:nvPr>
        </p:nvSpPr>
        <p:spPr>
          <a:xfrm>
            <a:off x="457200" y="1066800"/>
            <a:ext cx="8458200" cy="5334000"/>
          </a:xfrm>
        </p:spPr>
        <p:txBody>
          <a:bodyPr>
            <a:normAutofit fontScale="85000" lnSpcReduction="10000"/>
          </a:bodyPr>
          <a:lstStyle/>
          <a:p>
            <a:pPr algn="just"/>
            <a:r>
              <a:rPr lang="en-US" dirty="0" smtClean="0"/>
              <a:t>As user interfaces have become more prominent in society, serious legal issues have emerged. Every developer of software and information should review legal issues that may affect design, implementation, deployment, marketing, and use. For more information, </a:t>
            </a:r>
            <a:r>
              <a:rPr lang="en-US" dirty="0" err="1" smtClean="0"/>
              <a:t>Baase</a:t>
            </a:r>
            <a:r>
              <a:rPr lang="en-US" dirty="0" smtClean="0"/>
              <a:t> (2013) gives an in-depth overview of such social, legal, philosophical, ethical, political, constitutional, and economic implications of computing.</a:t>
            </a:r>
          </a:p>
          <a:p>
            <a:pPr algn="just"/>
            <a:r>
              <a:rPr lang="en-US" b="1" u="sng" dirty="0" smtClean="0"/>
              <a:t>Privacy and security </a:t>
            </a:r>
            <a:r>
              <a:rPr lang="en-US" dirty="0" smtClean="0"/>
              <a:t>are always a concern whenever computers are used to store data or to monitor activity. Medical, legal, financial, and other data often have to be protected to prevent unapproved access, illegal tampering, inadvertent loss, or malicious mischief.</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20000"/>
          </a:bodyPr>
          <a:lstStyle/>
          <a:p>
            <a:pPr algn="just"/>
            <a:r>
              <a:rPr lang="en-US" dirty="0" smtClean="0"/>
              <a:t>Before designing for current devices, it makes sense to reflect where early design has been. In the early days of office automation, there was no such thing as a direct-manipulation word processor or a presentation system like PowerPoint. Word processors were command-line–driven programs where the user typically saw a single line at a time. Keyboard commands were used along with inserting special commands to provide instructions for viewing and printing the documents often as a separate operation. Similarly, with presentation programs, specialized commands were used to set the font style, color, and size. Obviously, these were very limited compared to the numerous font families available today. Most users today are used to a WYSIWYG (What You See Is What You Get) environment enhanced by direct-manipulation widgets.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three principles and attributes of direct manipulation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attraction of direct manipulation is apparent in the enthusiasm of the users. Each example has problematic features, but they demonstrate the potent advantages of direct manipulation, which can be summarized by three principles: </a:t>
            </a:r>
          </a:p>
          <a:p>
            <a:pPr>
              <a:buNone/>
            </a:pPr>
            <a:r>
              <a:rPr lang="en-US" dirty="0" smtClean="0"/>
              <a:t>1. </a:t>
            </a:r>
            <a:r>
              <a:rPr lang="en-US" b="1" dirty="0" smtClean="0"/>
              <a:t>Continuous representations </a:t>
            </a:r>
            <a:r>
              <a:rPr lang="en-US" dirty="0" smtClean="0"/>
              <a:t>of the objects and actions of interest with meaningful visual metaphors </a:t>
            </a:r>
          </a:p>
          <a:p>
            <a:pPr>
              <a:buNone/>
            </a:pPr>
            <a:r>
              <a:rPr lang="en-US" dirty="0" smtClean="0"/>
              <a:t>2. </a:t>
            </a:r>
            <a:r>
              <a:rPr lang="en-US" b="1" dirty="0" smtClean="0"/>
              <a:t>Physical actions</a:t>
            </a:r>
            <a:r>
              <a:rPr lang="en-US" dirty="0" smtClean="0"/>
              <a:t> or presses of labeled interface objects (i.e., buttons) instead of complex </a:t>
            </a:r>
          </a:p>
          <a:p>
            <a:pPr>
              <a:buNone/>
            </a:pPr>
            <a:r>
              <a:rPr lang="en-US" dirty="0" smtClean="0"/>
              <a:t>3. </a:t>
            </a:r>
            <a:r>
              <a:rPr lang="en-US" b="1" dirty="0" smtClean="0"/>
              <a:t>Rapid, incremental, reversible actions </a:t>
            </a:r>
            <a:r>
              <a:rPr lang="en-US" dirty="0" smtClean="0"/>
              <a:t>whose effects on the objects of interest are visible immediately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r>
              <a:rPr lang="en-US" sz="2400" dirty="0" smtClean="0"/>
              <a:t>Using these three principles, it is possible to design systems that have these beneficial attributes: </a:t>
            </a:r>
          </a:p>
          <a:p>
            <a:r>
              <a:rPr lang="en-US" sz="2400" dirty="0" smtClean="0"/>
              <a:t>Novices can learn basic functionality quickly, usually through a demonstration by a more experienced user. </a:t>
            </a:r>
          </a:p>
          <a:p>
            <a:r>
              <a:rPr lang="en-US" sz="2400" dirty="0" smtClean="0"/>
              <a:t>Experts can work rapidly to carry out a wide range of tasks, even defining new functions and features. Knowledgeable intermittent users can retain operational concepts. </a:t>
            </a:r>
          </a:p>
          <a:p>
            <a:r>
              <a:rPr lang="en-US" sz="2400" dirty="0" smtClean="0"/>
              <a:t>Error messages are rarely needed. </a:t>
            </a:r>
          </a:p>
          <a:p>
            <a:r>
              <a:rPr lang="en-US" sz="2400" dirty="0" smtClean="0"/>
              <a:t>Users can immediately see whether their actions are furthering their goals, and if the actions are counterproductive, they can simply change the direction of their activity. </a:t>
            </a:r>
          </a:p>
          <a:p>
            <a:r>
              <a:rPr lang="en-US" sz="2400" dirty="0" smtClean="0"/>
              <a:t>Users experience less anxiety because the interface is comprehensible and because actions can be reversed easily. </a:t>
            </a:r>
          </a:p>
          <a:p>
            <a:r>
              <a:rPr lang="en-US" sz="2400" dirty="0" smtClean="0"/>
              <a:t> Users gain a sense of confidence and mastery because they are the initiators of action, they feel in control, and they can predict the interface’s responses.</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Translational distances with direct manipulation</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algn="just"/>
            <a:r>
              <a:rPr lang="en-US" dirty="0" smtClean="0"/>
              <a:t>The effectiveness and reality of the direct-manipulation interface are based on the validity and strength of the metaphor chosen to represent the actions and objects. Using familiar metaphors creates easier learning conditions for users and lessens the number of mistakes and incorrect actions. Adequate testing is needed to validate the metaphor. Special attention needs to be paid to the user characteristics such as age, reading level, educational background, prior experiences, and any physical disabilities.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Examples of translational distances (strength). </a:t>
            </a:r>
          </a:p>
          <a:p>
            <a:r>
              <a:rPr lang="en-US" dirty="0" smtClean="0"/>
              <a:t>Weak—early video game controllers (Fig. 7.5)</a:t>
            </a:r>
          </a:p>
          <a:p>
            <a:r>
              <a:rPr lang="en-US" dirty="0" smtClean="0"/>
              <a:t> </a:t>
            </a:r>
            <a:r>
              <a:rPr lang="en-US" dirty="0" smtClean="0"/>
              <a:t>Medium—touch screens, </a:t>
            </a:r>
            <a:r>
              <a:rPr lang="en-US" dirty="0" smtClean="0"/>
              <a:t>multi-touch (Fig. 7.1) </a:t>
            </a:r>
          </a:p>
          <a:p>
            <a:r>
              <a:rPr lang="en-US" dirty="0" smtClean="0"/>
              <a:t>Strong—data glove, gesturing, manipulating tangible objects (Fig. 7.2) </a:t>
            </a:r>
          </a:p>
          <a:p>
            <a:r>
              <a:rPr lang="en-US" dirty="0" smtClean="0"/>
              <a:t> Immersive—virtual reality, </a:t>
            </a:r>
            <a:r>
              <a:rPr lang="en-US" dirty="0" err="1" smtClean="0"/>
              <a:t>i.e</a:t>
            </a:r>
            <a:r>
              <a:rPr lang="en-US" dirty="0" smtClean="0"/>
              <a:t>, oculus rift (Fig. 7.14)</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2500374" y="1600200"/>
            <a:ext cx="4143252" cy="4525963"/>
          </a:xfrm>
          <a:prstGeom prst="rect">
            <a:avLst/>
          </a:prstGeom>
          <a:noFill/>
          <a:ln w="9525">
            <a:noFill/>
            <a:miter lim="800000"/>
            <a:headEnd/>
            <a:tailEnd/>
          </a:ln>
          <a:effectLst/>
        </p:spPr>
      </p:pic>
      <p:pic>
        <p:nvPicPr>
          <p:cNvPr id="3075" name="Picture 3"/>
          <p:cNvPicPr>
            <a:picLocks noChangeAspect="1" noChangeArrowheads="1"/>
          </p:cNvPicPr>
          <p:nvPr/>
        </p:nvPicPr>
        <p:blipFill>
          <a:blip r:embed="rId2"/>
          <a:srcRect/>
          <a:stretch>
            <a:fillRect/>
          </a:stretch>
        </p:blipFill>
        <p:spPr bwMode="auto">
          <a:xfrm>
            <a:off x="304800" y="0"/>
            <a:ext cx="8458200" cy="64008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533400" y="152400"/>
            <a:ext cx="8077199" cy="6248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838200" y="152400"/>
            <a:ext cx="7620000" cy="6400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b="1" dirty="0" smtClean="0"/>
              <a:t>Weak direct manipulation </a:t>
            </a:r>
            <a:r>
              <a:rPr lang="en-US" dirty="0" smtClean="0"/>
              <a:t>is what can be described as basic direct manipulation. There is a mouse, </a:t>
            </a:r>
            <a:r>
              <a:rPr lang="en-US" dirty="0" err="1" smtClean="0"/>
              <a:t>trackpad</a:t>
            </a:r>
            <a:r>
              <a:rPr lang="en-US" dirty="0" smtClean="0"/>
              <a:t>, joystick, or similar device translating the user’s physical action into action in the virtual space using some mapping function.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dirty="0" smtClean="0"/>
              <a:t>M</a:t>
            </a:r>
            <a:r>
              <a:rPr lang="en-US" b="1" dirty="0" smtClean="0"/>
              <a:t>edium direct manipulation </a:t>
            </a:r>
            <a:r>
              <a:rPr lang="en-US" dirty="0" smtClean="0"/>
              <a:t>is the next step moving along the continuum. The translational distance is reduced. Instead of communicating with the virtual space with the device, the user reaches out and touches, moves, and grabs the entities in the on-screen representation. Examples of this include </a:t>
            </a:r>
            <a:r>
              <a:rPr lang="en-US" dirty="0" err="1" smtClean="0"/>
              <a:t>touchscreens</a:t>
            </a:r>
            <a:r>
              <a:rPr lang="en-US" dirty="0" smtClean="0"/>
              <a:t> (mobile, kiosk, and desktop).</a:t>
            </a:r>
          </a:p>
          <a:p>
            <a:r>
              <a:rPr lang="en-US" b="1" dirty="0" smtClean="0"/>
              <a:t>strong direct manipulation </a:t>
            </a:r>
            <a:r>
              <a:rPr lang="en-US" dirty="0" smtClean="0"/>
              <a:t>involves actions such as gesture recognition with various body parts. It may be the user’s hand, foot, head, or full body (whatever controls the action) that is “virtually” placed inside the physical space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dirty="0" smtClean="0"/>
              <a:t>A second concern encompasses </a:t>
            </a:r>
            <a:r>
              <a:rPr lang="en-US" b="1" u="sng" dirty="0" smtClean="0"/>
              <a:t>safety and reliability.</a:t>
            </a:r>
            <a:r>
              <a:rPr lang="en-US" dirty="0" smtClean="0"/>
              <a:t> User interfaces for aircraft, automobiles, medical equipment, military systems, utility control rooms, and the like can affect life-or-death decisions. If air traffic controllers are confused by the situation display, they can make fatal errors. If the user interface for such a system is demonstrated to be difficult to understand, it could leave the designer, developer, and operator open to a lawsuit alleging improper design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 of  Direct manipulation</a:t>
            </a:r>
            <a:br>
              <a:rPr lang="en-US" b="1" dirty="0" smtClean="0"/>
            </a:br>
            <a:endParaRPr lang="en-US" dirty="0"/>
          </a:p>
        </p:txBody>
      </p:sp>
      <p:sp>
        <p:nvSpPr>
          <p:cNvPr id="3" name="Content Placeholder 2"/>
          <p:cNvSpPr>
            <a:spLocks noGrp="1"/>
          </p:cNvSpPr>
          <p:nvPr>
            <p:ph idx="1"/>
          </p:nvPr>
        </p:nvSpPr>
        <p:spPr/>
        <p:txBody>
          <a:bodyPr>
            <a:normAutofit fontScale="92500"/>
          </a:bodyPr>
          <a:lstStyle/>
          <a:p>
            <a:pPr fontAlgn="base"/>
            <a:r>
              <a:rPr lang="en-US" dirty="0" smtClean="0"/>
              <a:t>May </a:t>
            </a:r>
            <a:r>
              <a:rPr lang="en-US" dirty="0"/>
              <a:t>be hard to code.</a:t>
            </a:r>
          </a:p>
          <a:p>
            <a:pPr fontAlgn="base"/>
            <a:r>
              <a:rPr lang="en-US" dirty="0"/>
              <a:t>High resource usage.</a:t>
            </a:r>
          </a:p>
          <a:p>
            <a:pPr fontAlgn="base"/>
            <a:r>
              <a:rPr lang="en-US" dirty="0"/>
              <a:t>The requirement for a lot of screen space may be cumbersome.</a:t>
            </a:r>
          </a:p>
          <a:p>
            <a:pPr fontAlgn="base"/>
            <a:r>
              <a:rPr lang="en-US" dirty="0" err="1"/>
              <a:t>Poing</a:t>
            </a:r>
            <a:r>
              <a:rPr lang="en-US" dirty="0"/>
              <a:t> may be slower than typing.</a:t>
            </a:r>
          </a:p>
          <a:p>
            <a:pPr fontAlgn="base"/>
            <a:r>
              <a:rPr lang="en-US" dirty="0"/>
              <a:t>May increase difficulty for the visually impaired.</a:t>
            </a:r>
          </a:p>
          <a:p>
            <a:pPr fontAlgn="base"/>
            <a:r>
              <a:rPr lang="en-US" dirty="0"/>
              <a:t>May require graphics display and pointing devices.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pPr algn="just"/>
            <a:r>
              <a:rPr lang="en-US" dirty="0" smtClean="0"/>
              <a:t>A third issue is </a:t>
            </a:r>
            <a:r>
              <a:rPr lang="en-US" b="1" u="sng" dirty="0" smtClean="0"/>
              <a:t>copyright or patent protection for software</a:t>
            </a:r>
            <a:r>
              <a:rPr lang="en-US" dirty="0" smtClean="0"/>
              <a:t> (</a:t>
            </a:r>
            <a:r>
              <a:rPr lang="en-US" dirty="0" err="1" smtClean="0"/>
              <a:t>Lessig</a:t>
            </a:r>
            <a:r>
              <a:rPr lang="en-US" dirty="0" smtClean="0"/>
              <a:t>, 2006; Samuelson and Schultz, 2007; </a:t>
            </a:r>
            <a:r>
              <a:rPr lang="en-US" dirty="0" err="1" smtClean="0"/>
              <a:t>McJohn</a:t>
            </a:r>
            <a:r>
              <a:rPr lang="en-US" dirty="0" smtClean="0"/>
              <a:t>, 2015). Software developers who have spent time and money developing a package are understandably frustrated when potential users make illegal copies of the package rather than buying it. Technical schemes have been tried to prevent copying, but clever hackers can usually circumvent the barriers. It is unusual for a company to sue an individual for copying a program, but cases have been brought against corporations and universities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lgn="just"/>
            <a:r>
              <a:rPr lang="en-US" dirty="0" smtClean="0"/>
              <a:t>A fourth concern is with </a:t>
            </a:r>
            <a:r>
              <a:rPr lang="en-US" b="1" u="sng" dirty="0" smtClean="0"/>
              <a:t>copyright protection for online information, images, or music</a:t>
            </a:r>
            <a:r>
              <a:rPr lang="en-US" dirty="0" smtClean="0"/>
              <a:t>. If customers access an online resource, do they have the right to store the information electronically for later use? Can the customer send an electronic copy to a colleague or friend? Who owns the “friends” list and other shared data in social networking sites? Do individuals, their employers, or network operators own the information contained in e-mail messages? The expansion of the web, with its vast digital libraries, has raised the temperature and pace of copyright discussions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pPr algn="just"/>
            <a:r>
              <a:rPr lang="en-US" dirty="0" smtClean="0"/>
              <a:t>A fifth issue is freedom of </a:t>
            </a:r>
            <a:r>
              <a:rPr lang="en-US" b="1" u="sng" dirty="0" smtClean="0"/>
              <a:t>speech in electronic environments</a:t>
            </a:r>
            <a:r>
              <a:rPr lang="en-US" dirty="0" smtClean="0"/>
              <a:t>. Do users have a right to make controversial or potentially offensive statements through e-mail or social media? Are such statements protected by freedom of speech laws, such as the U.S. First Amendment? Are networks similar to street corners, where freedom of speech is guaranteed, or are networks similar to television broadcasting, where community standards must be protected? Should network operators be responsible for or prohibited from eliminating offensive or obscene jokes, stories, or images? Controversy has raged over whether Internet service providers have a right to prohibit e-mail messages that are used to organize consumer rebellions against themselves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pPr algn="just"/>
            <a:r>
              <a:rPr lang="en-US" sz="3600" dirty="0" smtClean="0"/>
              <a:t>Other legal concerns include adherence to laws requiring equal access for users with disabilities and attention to changing laws in countries around the world. Do Yahoo! and eBay have to enforce the laws of every country in which they have customers? These and other issues mean that developers of online services must be sure to consider all the legal implications of their design decisions</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manipulation</a:t>
            </a:r>
            <a:endParaRPr lang="en-US" dirty="0"/>
          </a:p>
        </p:txBody>
      </p:sp>
      <p:sp>
        <p:nvSpPr>
          <p:cNvPr id="3" name="Content Placeholder 2"/>
          <p:cNvSpPr>
            <a:spLocks noGrp="1"/>
          </p:cNvSpPr>
          <p:nvPr>
            <p:ph idx="1"/>
          </p:nvPr>
        </p:nvSpPr>
        <p:spPr/>
        <p:txBody>
          <a:bodyPr/>
          <a:lstStyle/>
          <a:p>
            <a:r>
              <a:rPr lang="en-US" dirty="0" smtClean="0"/>
              <a:t>Direct manipulation as a concept has been around since before computers. The metaphor of direct manipulation works well in computing environments and was introduced in the early days of Xerox PARC and then widely disseminated by </a:t>
            </a:r>
            <a:r>
              <a:rPr lang="en-US" dirty="0" err="1" smtClean="0"/>
              <a:t>Shneiderman</a:t>
            </a:r>
            <a:r>
              <a:rPr lang="en-US" dirty="0" smtClean="0"/>
              <a:t> (1983). Direct-manipulation designs can provide the capability for differing populations and easily stretch across international boundaries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dirty="0" smtClean="0"/>
              <a:t>favorite example of direct manipulation is driving an automobile. The scene is directly visible through the front window, and performance of actions such as braking and steering has become common knowledge in our culture. To turn left, for example, the driver simply rotates the steering wheel to the left. The response is immediate and the scene changes, providing feedback to refine the turn. Now imagine how difficult it would be trying to accurately turn a car by typing a command or selecting “turn left 30 degrees” from a menu. The graceful interaction in many applications is due to the increasingly elegant application of direct manipulation.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Driverless cars may soon respond to commands like “take me to Baltimore airport,” but they are a long way from matching the skills of drivers at the wheel while navigating snow-covered roads or police hand signals at accident sites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1521</Words>
  <Application>Microsoft Office PowerPoint</Application>
  <PresentationFormat>On-screen Show (4:3)</PresentationFormat>
  <Paragraphs>42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Legal Issues</vt:lpstr>
      <vt:lpstr>Slide 2</vt:lpstr>
      <vt:lpstr>Slide 3</vt:lpstr>
      <vt:lpstr>Slide 4</vt:lpstr>
      <vt:lpstr>Slide 5</vt:lpstr>
      <vt:lpstr>Slide 6</vt:lpstr>
      <vt:lpstr>Direct manipulation</vt:lpstr>
      <vt:lpstr>Slide 8</vt:lpstr>
      <vt:lpstr>Slide 9</vt:lpstr>
      <vt:lpstr>Slide 10</vt:lpstr>
      <vt:lpstr>The three principles and attributes of direct manipulation</vt:lpstr>
      <vt:lpstr>Slide 12</vt:lpstr>
      <vt:lpstr>Translational distances with direct manipulation</vt:lpstr>
      <vt:lpstr>Slide 14</vt:lpstr>
      <vt:lpstr>Slide 15</vt:lpstr>
      <vt:lpstr>Slide 16</vt:lpstr>
      <vt:lpstr>Slide 17</vt:lpstr>
      <vt:lpstr>Slide 18</vt:lpstr>
      <vt:lpstr>Slide 19</vt:lpstr>
      <vt:lpstr>Disadvantages of  Direct manipulation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Issues</dc:title>
  <dc:creator>Nalini</dc:creator>
  <cp:lastModifiedBy>Nalini</cp:lastModifiedBy>
  <cp:revision>7</cp:revision>
  <dcterms:created xsi:type="dcterms:W3CDTF">2023-08-05T04:18:17Z</dcterms:created>
  <dcterms:modified xsi:type="dcterms:W3CDTF">2023-08-05T05:13:11Z</dcterms:modified>
</cp:coreProperties>
</file>