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64" r:id="rId2"/>
    <p:sldId id="365" r:id="rId3"/>
    <p:sldId id="366" r:id="rId4"/>
    <p:sldId id="367" r:id="rId5"/>
    <p:sldId id="368" r:id="rId6"/>
    <p:sldId id="370" r:id="rId7"/>
    <p:sldId id="371" r:id="rId8"/>
    <p:sldId id="372" r:id="rId9"/>
    <p:sldId id="369"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8" r:id="rId25"/>
    <p:sldId id="387" r:id="rId26"/>
    <p:sldId id="389" r:id="rId27"/>
    <p:sldId id="390" r:id="rId28"/>
    <p:sldId id="391" r:id="rId29"/>
    <p:sldId id="392" r:id="rId30"/>
    <p:sldId id="393" r:id="rId31"/>
    <p:sldId id="394" r:id="rId32"/>
    <p:sldId id="395" r:id="rId33"/>
  </p:sldIdLst>
  <p:sldSz cx="9144000" cy="5143500" type="screen16x9"/>
  <p:notesSz cx="6858000" cy="9144000"/>
  <p:defaultTextStyle>
    <a:defPPr>
      <a:defRPr lang="en-US"/>
    </a:defPPr>
    <a:lvl1pPr marL="0" algn="l" defTabSz="950773" rtl="0" eaLnBrk="1" latinLnBrk="0" hangingPunct="1">
      <a:defRPr sz="1900" kern="1200">
        <a:solidFill>
          <a:schemeClr val="tx1"/>
        </a:solidFill>
        <a:latin typeface="+mn-lt"/>
        <a:ea typeface="+mn-ea"/>
        <a:cs typeface="+mn-cs"/>
      </a:defRPr>
    </a:lvl1pPr>
    <a:lvl2pPr marL="475387" algn="l" defTabSz="950773" rtl="0" eaLnBrk="1" latinLnBrk="0" hangingPunct="1">
      <a:defRPr sz="1900" kern="1200">
        <a:solidFill>
          <a:schemeClr val="tx1"/>
        </a:solidFill>
        <a:latin typeface="+mn-lt"/>
        <a:ea typeface="+mn-ea"/>
        <a:cs typeface="+mn-cs"/>
      </a:defRPr>
    </a:lvl2pPr>
    <a:lvl3pPr marL="950773" algn="l" defTabSz="950773" rtl="0" eaLnBrk="1" latinLnBrk="0" hangingPunct="1">
      <a:defRPr sz="1900" kern="1200">
        <a:solidFill>
          <a:schemeClr val="tx1"/>
        </a:solidFill>
        <a:latin typeface="+mn-lt"/>
        <a:ea typeface="+mn-ea"/>
        <a:cs typeface="+mn-cs"/>
      </a:defRPr>
    </a:lvl3pPr>
    <a:lvl4pPr marL="1426158" algn="l" defTabSz="950773" rtl="0" eaLnBrk="1" latinLnBrk="0" hangingPunct="1">
      <a:defRPr sz="1900" kern="1200">
        <a:solidFill>
          <a:schemeClr val="tx1"/>
        </a:solidFill>
        <a:latin typeface="+mn-lt"/>
        <a:ea typeface="+mn-ea"/>
        <a:cs typeface="+mn-cs"/>
      </a:defRPr>
    </a:lvl4pPr>
    <a:lvl5pPr marL="1901545" algn="l" defTabSz="950773" rtl="0" eaLnBrk="1" latinLnBrk="0" hangingPunct="1">
      <a:defRPr sz="1900" kern="1200">
        <a:solidFill>
          <a:schemeClr val="tx1"/>
        </a:solidFill>
        <a:latin typeface="+mn-lt"/>
        <a:ea typeface="+mn-ea"/>
        <a:cs typeface="+mn-cs"/>
      </a:defRPr>
    </a:lvl5pPr>
    <a:lvl6pPr marL="2376932" algn="l" defTabSz="950773" rtl="0" eaLnBrk="1" latinLnBrk="0" hangingPunct="1">
      <a:defRPr sz="1900" kern="1200">
        <a:solidFill>
          <a:schemeClr val="tx1"/>
        </a:solidFill>
        <a:latin typeface="+mn-lt"/>
        <a:ea typeface="+mn-ea"/>
        <a:cs typeface="+mn-cs"/>
      </a:defRPr>
    </a:lvl6pPr>
    <a:lvl7pPr marL="2852319" algn="l" defTabSz="950773" rtl="0" eaLnBrk="1" latinLnBrk="0" hangingPunct="1">
      <a:defRPr sz="1900" kern="1200">
        <a:solidFill>
          <a:schemeClr val="tx1"/>
        </a:solidFill>
        <a:latin typeface="+mn-lt"/>
        <a:ea typeface="+mn-ea"/>
        <a:cs typeface="+mn-cs"/>
      </a:defRPr>
    </a:lvl7pPr>
    <a:lvl8pPr marL="3327704" algn="l" defTabSz="950773" rtl="0" eaLnBrk="1" latinLnBrk="0" hangingPunct="1">
      <a:defRPr sz="1900" kern="1200">
        <a:solidFill>
          <a:schemeClr val="tx1"/>
        </a:solidFill>
        <a:latin typeface="+mn-lt"/>
        <a:ea typeface="+mn-ea"/>
        <a:cs typeface="+mn-cs"/>
      </a:defRPr>
    </a:lvl8pPr>
    <a:lvl9pPr marL="3803091" algn="l" defTabSz="950773"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043" autoAdjust="0"/>
  </p:normalViewPr>
  <p:slideViewPr>
    <p:cSldViewPr>
      <p:cViewPr varScale="1">
        <p:scale>
          <a:sx n="125" d="100"/>
          <a:sy n="125" d="100"/>
        </p:scale>
        <p:origin x="226" y="82"/>
      </p:cViewPr>
      <p:guideLst>
        <p:guide orient="horz" pos="1620"/>
        <p:guide pos="2880"/>
      </p:guideLst>
    </p:cSldViewPr>
  </p:slideViewPr>
  <p:notesTextViewPr>
    <p:cViewPr>
      <p:scale>
        <a:sx n="100" d="100"/>
        <a:sy n="100" d="100"/>
      </p:scale>
      <p:origin x="0" y="0"/>
    </p:cViewPr>
  </p:notesTextViewPr>
  <p:notesViewPr>
    <p:cSldViewPr>
      <p:cViewPr varScale="1">
        <p:scale>
          <a:sx n="52" d="100"/>
          <a:sy n="52" d="100"/>
        </p:scale>
        <p:origin x="-289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8639BA-FAB3-4DE3-9B97-71EEE3E8A47E}" type="datetimeFigureOut">
              <a:rPr lang="en-US" smtClean="0"/>
              <a:pPr/>
              <a:t>8/15/2023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5546C1-C46B-4602-B466-1A2178D61916}"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4CDAA-D85A-4509-81D2-0A624F647C59}" type="datetimeFigureOut">
              <a:rPr lang="en-US" smtClean="0"/>
              <a:pPr/>
              <a:t>8/15/2023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A3FAA-F407-404F-9A3E-12EABF4FA0B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50773" rtl="0" eaLnBrk="1" latinLnBrk="0" hangingPunct="1">
      <a:defRPr sz="1200" kern="1200">
        <a:solidFill>
          <a:schemeClr val="tx1"/>
        </a:solidFill>
        <a:latin typeface="+mn-lt"/>
        <a:ea typeface="+mn-ea"/>
        <a:cs typeface="+mn-cs"/>
      </a:defRPr>
    </a:lvl1pPr>
    <a:lvl2pPr marL="475387" algn="l" defTabSz="950773" rtl="0" eaLnBrk="1" latinLnBrk="0" hangingPunct="1">
      <a:defRPr sz="1200" kern="1200">
        <a:solidFill>
          <a:schemeClr val="tx1"/>
        </a:solidFill>
        <a:latin typeface="+mn-lt"/>
        <a:ea typeface="+mn-ea"/>
        <a:cs typeface="+mn-cs"/>
      </a:defRPr>
    </a:lvl2pPr>
    <a:lvl3pPr marL="950773" algn="l" defTabSz="950773" rtl="0" eaLnBrk="1" latinLnBrk="0" hangingPunct="1">
      <a:defRPr sz="1200" kern="1200">
        <a:solidFill>
          <a:schemeClr val="tx1"/>
        </a:solidFill>
        <a:latin typeface="+mn-lt"/>
        <a:ea typeface="+mn-ea"/>
        <a:cs typeface="+mn-cs"/>
      </a:defRPr>
    </a:lvl3pPr>
    <a:lvl4pPr marL="1426158" algn="l" defTabSz="950773" rtl="0" eaLnBrk="1" latinLnBrk="0" hangingPunct="1">
      <a:defRPr sz="1200" kern="1200">
        <a:solidFill>
          <a:schemeClr val="tx1"/>
        </a:solidFill>
        <a:latin typeface="+mn-lt"/>
        <a:ea typeface="+mn-ea"/>
        <a:cs typeface="+mn-cs"/>
      </a:defRPr>
    </a:lvl4pPr>
    <a:lvl5pPr marL="1901545" algn="l" defTabSz="950773" rtl="0" eaLnBrk="1" latinLnBrk="0" hangingPunct="1">
      <a:defRPr sz="1200" kern="1200">
        <a:solidFill>
          <a:schemeClr val="tx1"/>
        </a:solidFill>
        <a:latin typeface="+mn-lt"/>
        <a:ea typeface="+mn-ea"/>
        <a:cs typeface="+mn-cs"/>
      </a:defRPr>
    </a:lvl5pPr>
    <a:lvl6pPr marL="2376932" algn="l" defTabSz="950773" rtl="0" eaLnBrk="1" latinLnBrk="0" hangingPunct="1">
      <a:defRPr sz="1200" kern="1200">
        <a:solidFill>
          <a:schemeClr val="tx1"/>
        </a:solidFill>
        <a:latin typeface="+mn-lt"/>
        <a:ea typeface="+mn-ea"/>
        <a:cs typeface="+mn-cs"/>
      </a:defRPr>
    </a:lvl6pPr>
    <a:lvl7pPr marL="2852319" algn="l" defTabSz="950773" rtl="0" eaLnBrk="1" latinLnBrk="0" hangingPunct="1">
      <a:defRPr sz="1200" kern="1200">
        <a:solidFill>
          <a:schemeClr val="tx1"/>
        </a:solidFill>
        <a:latin typeface="+mn-lt"/>
        <a:ea typeface="+mn-ea"/>
        <a:cs typeface="+mn-cs"/>
      </a:defRPr>
    </a:lvl7pPr>
    <a:lvl8pPr marL="3327704" algn="l" defTabSz="950773" rtl="0" eaLnBrk="1" latinLnBrk="0" hangingPunct="1">
      <a:defRPr sz="1200" kern="1200">
        <a:solidFill>
          <a:schemeClr val="tx1"/>
        </a:solidFill>
        <a:latin typeface="+mn-lt"/>
        <a:ea typeface="+mn-ea"/>
        <a:cs typeface="+mn-cs"/>
      </a:defRPr>
    </a:lvl8pPr>
    <a:lvl9pPr marL="3803091" algn="l" defTabSz="95077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4428"/>
            <a:ext cx="7772400" cy="2000264"/>
          </a:xfrm>
        </p:spPr>
        <p:txBody>
          <a:bodyPr>
            <a:normAutofit/>
          </a:bodyPr>
          <a:lstStyle>
            <a:lvl1pPr>
              <a:defRPr sz="2000">
                <a:latin typeface="Bookman Old Style" pitchFamily="18" charset="0"/>
              </a:defRPr>
            </a:lvl1pPr>
          </a:lstStyle>
          <a:p>
            <a:r>
              <a:rPr lang="en-US" dirty="0"/>
              <a:t>Click to edit Master title style</a:t>
            </a:r>
          </a:p>
        </p:txBody>
      </p:sp>
      <p:sp>
        <p:nvSpPr>
          <p:cNvPr id="3" name="Subtitle 2"/>
          <p:cNvSpPr>
            <a:spLocks noGrp="1"/>
          </p:cNvSpPr>
          <p:nvPr>
            <p:ph type="subTitle" idx="1"/>
          </p:nvPr>
        </p:nvSpPr>
        <p:spPr>
          <a:xfrm>
            <a:off x="2500298" y="3357568"/>
            <a:ext cx="6400800" cy="1314450"/>
          </a:xfrm>
        </p:spPr>
        <p:txBody>
          <a:bodyPr>
            <a:normAutofit/>
          </a:bodyPr>
          <a:lstStyle>
            <a:lvl1pPr marL="0" indent="0" algn="ctr">
              <a:buNone/>
              <a:defRPr sz="1800">
                <a:solidFill>
                  <a:schemeClr val="tx1">
                    <a:tint val="75000"/>
                  </a:schemeClr>
                </a:solidFill>
                <a:latin typeface="Bookman Old Style" pitchFamily="18" charset="0"/>
              </a:defRPr>
            </a:lvl1pPr>
            <a:lvl2pPr marL="475387" indent="0" algn="ctr">
              <a:buNone/>
              <a:defRPr>
                <a:solidFill>
                  <a:schemeClr val="tx1">
                    <a:tint val="75000"/>
                  </a:schemeClr>
                </a:solidFill>
              </a:defRPr>
            </a:lvl2pPr>
            <a:lvl3pPr marL="950773" indent="0" algn="ctr">
              <a:buNone/>
              <a:defRPr>
                <a:solidFill>
                  <a:schemeClr val="tx1">
                    <a:tint val="75000"/>
                  </a:schemeClr>
                </a:solidFill>
              </a:defRPr>
            </a:lvl3pPr>
            <a:lvl4pPr marL="1426158" indent="0" algn="ctr">
              <a:buNone/>
              <a:defRPr>
                <a:solidFill>
                  <a:schemeClr val="tx1">
                    <a:tint val="75000"/>
                  </a:schemeClr>
                </a:solidFill>
              </a:defRPr>
            </a:lvl4pPr>
            <a:lvl5pPr marL="1901545" indent="0" algn="ctr">
              <a:buNone/>
              <a:defRPr>
                <a:solidFill>
                  <a:schemeClr val="tx1">
                    <a:tint val="75000"/>
                  </a:schemeClr>
                </a:solidFill>
              </a:defRPr>
            </a:lvl5pPr>
            <a:lvl6pPr marL="2376932" indent="0" algn="ctr">
              <a:buNone/>
              <a:defRPr>
                <a:solidFill>
                  <a:schemeClr val="tx1">
                    <a:tint val="75000"/>
                  </a:schemeClr>
                </a:solidFill>
              </a:defRPr>
            </a:lvl6pPr>
            <a:lvl7pPr marL="2852319" indent="0" algn="ctr">
              <a:buNone/>
              <a:defRPr>
                <a:solidFill>
                  <a:schemeClr val="tx1">
                    <a:tint val="75000"/>
                  </a:schemeClr>
                </a:solidFill>
              </a:defRPr>
            </a:lvl7pPr>
            <a:lvl8pPr marL="3327704" indent="0" algn="ctr">
              <a:buNone/>
              <a:defRPr>
                <a:solidFill>
                  <a:schemeClr val="tx1">
                    <a:tint val="75000"/>
                  </a:schemeClr>
                </a:solidFill>
              </a:defRPr>
            </a:lvl8pPr>
            <a:lvl9pPr marL="380309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Bookman Old Style" pitchFamily="18" charset="0"/>
              </a:defRPr>
            </a:lvl1pPr>
          </a:lstStyle>
          <a:p>
            <a:fld id="{5F48DD6F-6C64-4A5F-9EFA-7A2BCB5D5B30}" type="datetimeFigureOut">
              <a:rPr lang="en-US" smtClean="0"/>
              <a:pPr/>
              <a:t>8/15/2023</a:t>
            </a:fld>
            <a:endParaRPr lang="en-US" dirty="0"/>
          </a:p>
        </p:txBody>
      </p:sp>
      <p:sp>
        <p:nvSpPr>
          <p:cNvPr id="5" name="Footer Placeholder 4"/>
          <p:cNvSpPr>
            <a:spLocks noGrp="1"/>
          </p:cNvSpPr>
          <p:nvPr>
            <p:ph type="ftr" sz="quarter" idx="11"/>
          </p:nvPr>
        </p:nvSpPr>
        <p:spPr/>
        <p:txBody>
          <a:bodyPr/>
          <a:lstStyle>
            <a:lvl1pPr>
              <a:defRPr>
                <a:latin typeface="Bookman Old Style"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Bookman Old Style" pitchFamily="18" charset="0"/>
              </a:defRPr>
            </a:lvl1pPr>
          </a:lstStyle>
          <a:p>
            <a:fld id="{60CA1E0E-441B-4A10-9736-475D42EEB623}" type="slidenum">
              <a:rPr lang="en-US" smtClean="0"/>
              <a:pPr/>
              <a:t>‹#›</a:t>
            </a:fld>
            <a:endParaRPr lang="en-US" dirty="0"/>
          </a:p>
        </p:txBody>
      </p:sp>
      <p:pic>
        <p:nvPicPr>
          <p:cNvPr id="1026" name="Picture 2"/>
          <p:cNvPicPr>
            <a:picLocks noChangeAspect="1" noChangeArrowheads="1"/>
          </p:cNvPicPr>
          <p:nvPr userDrawn="1"/>
        </p:nvPicPr>
        <p:blipFill>
          <a:blip r:embed="rId2"/>
          <a:srcRect/>
          <a:stretch>
            <a:fillRect/>
          </a:stretch>
        </p:blipFill>
        <p:spPr bwMode="auto">
          <a:xfrm>
            <a:off x="1428730" y="214298"/>
            <a:ext cx="6429420" cy="935751"/>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8DD6F-6C64-4A5F-9EFA-7A2BCB5D5B30}"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CA1E0E-441B-4A10-9736-475D42EEB62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2"/>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2"/>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8DD6F-6C64-4A5F-9EFA-7A2BCB5D5B30}"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CA1E0E-441B-4A10-9736-475D42EEB62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srcRect/>
          <a:stretch>
            <a:fillRect/>
          </a:stretch>
        </p:blipFill>
        <p:spPr bwMode="auto">
          <a:xfrm>
            <a:off x="71406" y="107142"/>
            <a:ext cx="8929718" cy="4997051"/>
          </a:xfrm>
          <a:prstGeom prst="rect">
            <a:avLst/>
          </a:prstGeom>
          <a:noFill/>
          <a:ln w="9525">
            <a:noFill/>
            <a:miter lim="800000"/>
            <a:headEnd/>
            <a:tailEnd/>
          </a:ln>
          <a:effectLst/>
        </p:spPr>
      </p:pic>
      <p:sp>
        <p:nvSpPr>
          <p:cNvPr id="2" name="Title 1"/>
          <p:cNvSpPr>
            <a:spLocks noGrp="1"/>
          </p:cNvSpPr>
          <p:nvPr>
            <p:ph type="title"/>
          </p:nvPr>
        </p:nvSpPr>
        <p:spPr>
          <a:xfrm>
            <a:off x="285720" y="267876"/>
            <a:ext cx="7429552" cy="589363"/>
          </a:xfrm>
        </p:spPr>
        <p:txBody>
          <a:bodyPr>
            <a:normAutofit/>
          </a:bodyPr>
          <a:lstStyle>
            <a:lvl1pPr>
              <a:defRPr sz="1800">
                <a:latin typeface="Bookman Old Style" pitchFamily="18" charset="0"/>
              </a:defRPr>
            </a:lvl1pPr>
          </a:lstStyle>
          <a:p>
            <a:r>
              <a:rPr lang="en-US" dirty="0"/>
              <a:t>Click to edit Master title style</a:t>
            </a:r>
          </a:p>
        </p:txBody>
      </p:sp>
      <p:sp>
        <p:nvSpPr>
          <p:cNvPr id="3" name="Content Placeholder 2"/>
          <p:cNvSpPr>
            <a:spLocks noGrp="1"/>
          </p:cNvSpPr>
          <p:nvPr>
            <p:ph idx="1"/>
          </p:nvPr>
        </p:nvSpPr>
        <p:spPr>
          <a:xfrm>
            <a:off x="214282" y="928676"/>
            <a:ext cx="8715436" cy="4000527"/>
          </a:xfrm>
        </p:spPr>
        <p:txBody>
          <a:bodyPr>
            <a:normAutofit/>
          </a:bodyPr>
          <a:lstStyle>
            <a:lvl1pPr algn="just">
              <a:lnSpc>
                <a:spcPct val="150000"/>
              </a:lnSpc>
              <a:defRPr sz="1600">
                <a:latin typeface="Bookman Old Style" pitchFamily="18" charset="0"/>
              </a:defRPr>
            </a:lvl1pPr>
            <a:lvl2pPr algn="just">
              <a:lnSpc>
                <a:spcPct val="150000"/>
              </a:lnSpc>
              <a:defRPr sz="1400">
                <a:latin typeface="Bookman Old Style" pitchFamily="18" charset="0"/>
              </a:defRPr>
            </a:lvl2pPr>
            <a:lvl3pPr algn="just">
              <a:lnSpc>
                <a:spcPct val="150000"/>
              </a:lnSpc>
              <a:buFont typeface="Courier New" pitchFamily="49" charset="0"/>
              <a:buChar char="o"/>
              <a:defRPr sz="1200">
                <a:latin typeface="Bookman Old Style" pitchFamily="18" charset="0"/>
              </a:defRPr>
            </a:lvl3pPr>
            <a:lvl4pPr algn="just">
              <a:lnSpc>
                <a:spcPct val="150000"/>
              </a:lnSpc>
              <a:defRPr sz="1000">
                <a:latin typeface="Bookman Old Style" pitchFamily="18" charset="0"/>
              </a:defRPr>
            </a:lvl4pPr>
            <a:lvl5pPr algn="just">
              <a:lnSpc>
                <a:spcPct val="150000"/>
              </a:lnSpc>
              <a:defRPr sz="1000">
                <a:latin typeface="Bookman Old Style"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Bookman Old Style" pitchFamily="18" charset="0"/>
              </a:defRPr>
            </a:lvl1pPr>
          </a:lstStyle>
          <a:p>
            <a:fld id="{5F48DD6F-6C64-4A5F-9EFA-7A2BCB5D5B30}" type="datetimeFigureOut">
              <a:rPr lang="en-US" smtClean="0"/>
              <a:pPr/>
              <a:t>8/15/2023</a:t>
            </a:fld>
            <a:endParaRPr lang="en-US" dirty="0"/>
          </a:p>
        </p:txBody>
      </p:sp>
      <p:sp>
        <p:nvSpPr>
          <p:cNvPr id="5" name="Footer Placeholder 4"/>
          <p:cNvSpPr>
            <a:spLocks noGrp="1"/>
          </p:cNvSpPr>
          <p:nvPr>
            <p:ph type="ftr" sz="quarter" idx="11"/>
          </p:nvPr>
        </p:nvSpPr>
        <p:spPr/>
        <p:txBody>
          <a:bodyPr/>
          <a:lstStyle>
            <a:lvl1pPr>
              <a:defRPr>
                <a:latin typeface="Bookman Old Style"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Bookman Old Style" pitchFamily="18" charset="0"/>
              </a:defRPr>
            </a:lvl1pPr>
          </a:lstStyle>
          <a:p>
            <a:fld id="{60CA1E0E-441B-4A10-9736-475D42EEB62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p:spPr>
        <p:txBody>
          <a:bodyPr anchor="t"/>
          <a:lstStyle>
            <a:lvl1pPr algn="l">
              <a:defRPr sz="42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75387" indent="0">
              <a:buNone/>
              <a:defRPr sz="1900">
                <a:solidFill>
                  <a:schemeClr val="tx1">
                    <a:tint val="75000"/>
                  </a:schemeClr>
                </a:solidFill>
              </a:defRPr>
            </a:lvl2pPr>
            <a:lvl3pPr marL="950773" indent="0">
              <a:buNone/>
              <a:defRPr sz="1700">
                <a:solidFill>
                  <a:schemeClr val="tx1">
                    <a:tint val="75000"/>
                  </a:schemeClr>
                </a:solidFill>
              </a:defRPr>
            </a:lvl3pPr>
            <a:lvl4pPr marL="1426158" indent="0">
              <a:buNone/>
              <a:defRPr sz="1400">
                <a:solidFill>
                  <a:schemeClr val="tx1">
                    <a:tint val="75000"/>
                  </a:schemeClr>
                </a:solidFill>
              </a:defRPr>
            </a:lvl4pPr>
            <a:lvl5pPr marL="1901545" indent="0">
              <a:buNone/>
              <a:defRPr sz="1400">
                <a:solidFill>
                  <a:schemeClr val="tx1">
                    <a:tint val="75000"/>
                  </a:schemeClr>
                </a:solidFill>
              </a:defRPr>
            </a:lvl5pPr>
            <a:lvl6pPr marL="2376932" indent="0">
              <a:buNone/>
              <a:defRPr sz="1400">
                <a:solidFill>
                  <a:schemeClr val="tx1">
                    <a:tint val="75000"/>
                  </a:schemeClr>
                </a:solidFill>
              </a:defRPr>
            </a:lvl6pPr>
            <a:lvl7pPr marL="2852319" indent="0">
              <a:buNone/>
              <a:defRPr sz="1400">
                <a:solidFill>
                  <a:schemeClr val="tx1">
                    <a:tint val="75000"/>
                  </a:schemeClr>
                </a:solidFill>
              </a:defRPr>
            </a:lvl7pPr>
            <a:lvl8pPr marL="3327704" indent="0">
              <a:buNone/>
              <a:defRPr sz="1400">
                <a:solidFill>
                  <a:schemeClr val="tx1">
                    <a:tint val="75000"/>
                  </a:schemeClr>
                </a:solidFill>
              </a:defRPr>
            </a:lvl8pPr>
            <a:lvl9pPr marL="3803091"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48DD6F-6C64-4A5F-9EFA-7A2BCB5D5B30}"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CA1E0E-441B-4A10-9736-475D42EEB62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srcRect/>
          <a:stretch>
            <a:fillRect/>
          </a:stretch>
        </p:blipFill>
        <p:spPr bwMode="auto">
          <a:xfrm>
            <a:off x="71406" y="107142"/>
            <a:ext cx="8929718" cy="4997051"/>
          </a:xfrm>
          <a:prstGeom prst="rect">
            <a:avLst/>
          </a:prstGeom>
          <a:noFill/>
          <a:ln w="9525">
            <a:noFill/>
            <a:miter lim="800000"/>
            <a:headEnd/>
            <a:tailEnd/>
          </a:ln>
          <a:effectLst/>
        </p:spPr>
      </p:pic>
      <p:sp>
        <p:nvSpPr>
          <p:cNvPr id="2" name="Title 1"/>
          <p:cNvSpPr>
            <a:spLocks noGrp="1"/>
          </p:cNvSpPr>
          <p:nvPr>
            <p:ph type="title"/>
          </p:nvPr>
        </p:nvSpPr>
        <p:spPr>
          <a:xfrm>
            <a:off x="214282" y="205979"/>
            <a:ext cx="7715304" cy="436945"/>
          </a:xfrm>
        </p:spPr>
        <p:txBody>
          <a:bodyPr>
            <a:normAutofit/>
          </a:bodyPr>
          <a:lstStyle>
            <a:lvl1pPr>
              <a:defRPr sz="1400">
                <a:latin typeface="Bookman Old Style" pitchFamily="18" charset="0"/>
              </a:defRPr>
            </a:lvl1pPr>
          </a:lstStyle>
          <a:p>
            <a:r>
              <a:rPr lang="en-US" dirty="0"/>
              <a:t>Click to edit Master title style</a:t>
            </a:r>
          </a:p>
        </p:txBody>
      </p:sp>
      <p:sp>
        <p:nvSpPr>
          <p:cNvPr id="3" name="Content Placeholder 2"/>
          <p:cNvSpPr>
            <a:spLocks noGrp="1"/>
          </p:cNvSpPr>
          <p:nvPr>
            <p:ph sz="half" idx="1"/>
          </p:nvPr>
        </p:nvSpPr>
        <p:spPr>
          <a:xfrm>
            <a:off x="214282" y="857238"/>
            <a:ext cx="4281518" cy="4000528"/>
          </a:xfrm>
        </p:spPr>
        <p:txBody>
          <a:bodyPr/>
          <a:lstStyle>
            <a:lvl1pPr algn="just">
              <a:lnSpc>
                <a:spcPct val="150000"/>
              </a:lnSpc>
              <a:defRPr sz="1200">
                <a:latin typeface="Bookman Old Style" pitchFamily="18" charset="0"/>
              </a:defRPr>
            </a:lvl1pPr>
            <a:lvl2pPr algn="just">
              <a:lnSpc>
                <a:spcPct val="150000"/>
              </a:lnSpc>
              <a:defRPr sz="1200">
                <a:latin typeface="Bookman Old Style" pitchFamily="18" charset="0"/>
              </a:defRPr>
            </a:lvl2pPr>
            <a:lvl3pPr algn="just">
              <a:lnSpc>
                <a:spcPct val="150000"/>
              </a:lnSpc>
              <a:defRPr sz="1000">
                <a:latin typeface="Bookman Old Style" pitchFamily="18" charset="0"/>
              </a:defRPr>
            </a:lvl3pPr>
            <a:lvl4pPr algn="just">
              <a:lnSpc>
                <a:spcPct val="150000"/>
              </a:lnSpc>
              <a:defRPr sz="1000">
                <a:latin typeface="Bookman Old Style" pitchFamily="18" charset="0"/>
              </a:defRPr>
            </a:lvl4pPr>
            <a:lvl5pPr algn="just">
              <a:lnSpc>
                <a:spcPct val="150000"/>
              </a:lnSpc>
              <a:defRPr sz="1000">
                <a:latin typeface="Bookman Old Style" pitchFamily="18" charset="0"/>
              </a:defRPr>
            </a:lvl5pPr>
            <a:lvl6pPr>
              <a:defRPr sz="1900"/>
            </a:lvl6pPr>
            <a:lvl7pPr>
              <a:defRPr sz="1900"/>
            </a:lvl7pPr>
            <a:lvl8pPr>
              <a:defRPr sz="1900"/>
            </a:lvl8pPr>
            <a:lvl9pPr>
              <a:defRPr sz="1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57238"/>
            <a:ext cx="4038600" cy="4071966"/>
          </a:xfrm>
        </p:spPr>
        <p:txBody>
          <a:bodyPr/>
          <a:lstStyle>
            <a:lvl1pPr algn="just">
              <a:lnSpc>
                <a:spcPct val="150000"/>
              </a:lnSpc>
              <a:defRPr sz="1200">
                <a:latin typeface="Bookman Old Style" pitchFamily="18" charset="0"/>
              </a:defRPr>
            </a:lvl1pPr>
            <a:lvl2pPr algn="just">
              <a:lnSpc>
                <a:spcPct val="150000"/>
              </a:lnSpc>
              <a:defRPr sz="1200">
                <a:latin typeface="Bookman Old Style" pitchFamily="18" charset="0"/>
              </a:defRPr>
            </a:lvl2pPr>
            <a:lvl3pPr algn="just">
              <a:lnSpc>
                <a:spcPct val="150000"/>
              </a:lnSpc>
              <a:defRPr sz="1000">
                <a:latin typeface="Bookman Old Style" pitchFamily="18" charset="0"/>
              </a:defRPr>
            </a:lvl3pPr>
            <a:lvl4pPr algn="just">
              <a:lnSpc>
                <a:spcPct val="150000"/>
              </a:lnSpc>
              <a:defRPr sz="1000">
                <a:latin typeface="Bookman Old Style" pitchFamily="18" charset="0"/>
              </a:defRPr>
            </a:lvl4pPr>
            <a:lvl5pPr algn="just">
              <a:lnSpc>
                <a:spcPct val="150000"/>
              </a:lnSpc>
              <a:defRPr sz="1000">
                <a:latin typeface="Bookman Old Style" pitchFamily="18" charset="0"/>
              </a:defRPr>
            </a:lvl5pPr>
            <a:lvl6pPr>
              <a:defRPr sz="1900"/>
            </a:lvl6pPr>
            <a:lvl7pPr>
              <a:defRPr sz="1900"/>
            </a:lvl7pPr>
            <a:lvl8pPr>
              <a:defRPr sz="1900"/>
            </a:lvl8pPr>
            <a:lvl9pPr>
              <a:defRPr sz="1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Bookman Old Style" pitchFamily="18" charset="0"/>
              </a:defRPr>
            </a:lvl1pPr>
          </a:lstStyle>
          <a:p>
            <a:fld id="{5F48DD6F-6C64-4A5F-9EFA-7A2BCB5D5B30}" type="datetimeFigureOut">
              <a:rPr lang="en-US" smtClean="0"/>
              <a:pPr/>
              <a:t>8/15/2023</a:t>
            </a:fld>
            <a:endParaRPr lang="en-US" dirty="0"/>
          </a:p>
        </p:txBody>
      </p:sp>
      <p:sp>
        <p:nvSpPr>
          <p:cNvPr id="6" name="Footer Placeholder 5"/>
          <p:cNvSpPr>
            <a:spLocks noGrp="1"/>
          </p:cNvSpPr>
          <p:nvPr>
            <p:ph type="ftr" sz="quarter" idx="11"/>
          </p:nvPr>
        </p:nvSpPr>
        <p:spPr/>
        <p:txBody>
          <a:bodyPr/>
          <a:lstStyle>
            <a:lvl1pPr>
              <a:defRPr>
                <a:latin typeface="Bookman Old Style" pitchFamily="18"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Bookman Old Style" pitchFamily="18" charset="0"/>
              </a:defRPr>
            </a:lvl1pPr>
          </a:lstStyle>
          <a:p>
            <a:fld id="{60CA1E0E-441B-4A10-9736-475D42EEB62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265" name="Picture 1"/>
          <p:cNvPicPr>
            <a:picLocks noChangeAspect="1" noChangeArrowheads="1"/>
          </p:cNvPicPr>
          <p:nvPr userDrawn="1"/>
        </p:nvPicPr>
        <p:blipFill>
          <a:blip r:embed="rId2"/>
          <a:srcRect/>
          <a:stretch>
            <a:fillRect/>
          </a:stretch>
        </p:blipFill>
        <p:spPr bwMode="auto">
          <a:xfrm>
            <a:off x="0" y="0"/>
            <a:ext cx="9753600" cy="5486400"/>
          </a:xfrm>
          <a:prstGeom prst="rect">
            <a:avLst/>
          </a:prstGeom>
          <a:noFill/>
          <a:ln w="9525">
            <a:noFill/>
            <a:miter lim="800000"/>
            <a:headEnd/>
            <a:tailEnd/>
          </a:ln>
          <a:effectLst/>
        </p:spPr>
      </p:pic>
      <p:sp>
        <p:nvSpPr>
          <p:cNvPr id="2" name="Title 1"/>
          <p:cNvSpPr>
            <a:spLocks noGrp="1"/>
          </p:cNvSpPr>
          <p:nvPr>
            <p:ph type="title"/>
          </p:nvPr>
        </p:nvSpPr>
        <p:spPr>
          <a:xfrm>
            <a:off x="457200" y="205979"/>
            <a:ext cx="8043890" cy="85725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lgn="just">
              <a:buNone/>
              <a:defRPr sz="2500" b="1"/>
            </a:lvl1pPr>
            <a:lvl2pPr marL="475387" indent="0">
              <a:buNone/>
              <a:defRPr sz="2000" b="1"/>
            </a:lvl2pPr>
            <a:lvl3pPr marL="950773" indent="0">
              <a:buNone/>
              <a:defRPr sz="1900" b="1"/>
            </a:lvl3pPr>
            <a:lvl4pPr marL="1426158" indent="0">
              <a:buNone/>
              <a:defRPr sz="1700" b="1"/>
            </a:lvl4pPr>
            <a:lvl5pPr marL="1901545" indent="0">
              <a:buNone/>
              <a:defRPr sz="1700" b="1"/>
            </a:lvl5pPr>
            <a:lvl6pPr marL="2376932" indent="0">
              <a:buNone/>
              <a:defRPr sz="1700" b="1"/>
            </a:lvl6pPr>
            <a:lvl7pPr marL="2852319" indent="0">
              <a:buNone/>
              <a:defRPr sz="1700" b="1"/>
            </a:lvl7pPr>
            <a:lvl8pPr marL="3327704" indent="0">
              <a:buNone/>
              <a:defRPr sz="1700" b="1"/>
            </a:lvl8pPr>
            <a:lvl9pPr marL="3803091" indent="0">
              <a:buNone/>
              <a:defRPr sz="17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lgn="just">
              <a:defRPr sz="2500"/>
            </a:lvl1pPr>
            <a:lvl2pPr algn="just">
              <a:defRPr sz="2000"/>
            </a:lvl2pPr>
            <a:lvl3pPr algn="just">
              <a:defRPr sz="1900"/>
            </a:lvl3pPr>
            <a:lvl4pPr algn="just">
              <a:defRPr sz="1700"/>
            </a:lvl4pPr>
            <a:lvl5pPr algn="just">
              <a:defRPr sz="1700"/>
            </a:lvl5pPr>
            <a:lvl6pPr>
              <a:defRPr sz="1700"/>
            </a:lvl6pPr>
            <a:lvl7pPr>
              <a:defRPr sz="1700"/>
            </a:lvl7pPr>
            <a:lvl8pPr>
              <a:defRPr sz="1700"/>
            </a:lvl8pPr>
            <a:lvl9pPr>
              <a:defRPr sz="1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lgn="just">
              <a:buNone/>
              <a:defRPr sz="2500" b="1"/>
            </a:lvl1pPr>
            <a:lvl2pPr marL="475387" indent="0">
              <a:buNone/>
              <a:defRPr sz="2000" b="1"/>
            </a:lvl2pPr>
            <a:lvl3pPr marL="950773" indent="0">
              <a:buNone/>
              <a:defRPr sz="1900" b="1"/>
            </a:lvl3pPr>
            <a:lvl4pPr marL="1426158" indent="0">
              <a:buNone/>
              <a:defRPr sz="1700" b="1"/>
            </a:lvl4pPr>
            <a:lvl5pPr marL="1901545" indent="0">
              <a:buNone/>
              <a:defRPr sz="1700" b="1"/>
            </a:lvl5pPr>
            <a:lvl6pPr marL="2376932" indent="0">
              <a:buNone/>
              <a:defRPr sz="1700" b="1"/>
            </a:lvl6pPr>
            <a:lvl7pPr marL="2852319" indent="0">
              <a:buNone/>
              <a:defRPr sz="1700" b="1"/>
            </a:lvl7pPr>
            <a:lvl8pPr marL="3327704" indent="0">
              <a:buNone/>
              <a:defRPr sz="1700" b="1"/>
            </a:lvl8pPr>
            <a:lvl9pPr marL="3803091" indent="0">
              <a:buNone/>
              <a:defRPr sz="17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lgn="just">
              <a:defRPr sz="2500"/>
            </a:lvl1pPr>
            <a:lvl2pPr algn="just">
              <a:defRPr sz="2000"/>
            </a:lvl2pPr>
            <a:lvl3pPr algn="just">
              <a:defRPr sz="1900"/>
            </a:lvl3pPr>
            <a:lvl4pPr algn="just">
              <a:defRPr sz="1700"/>
            </a:lvl4pPr>
            <a:lvl5pPr algn="just">
              <a:defRPr sz="1700"/>
            </a:lvl5pPr>
            <a:lvl6pPr>
              <a:defRPr sz="1700"/>
            </a:lvl6pPr>
            <a:lvl7pPr>
              <a:defRPr sz="1700"/>
            </a:lvl7pPr>
            <a:lvl8pPr>
              <a:defRPr sz="1700"/>
            </a:lvl8pPr>
            <a:lvl9pPr>
              <a:defRPr sz="1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48DD6F-6C64-4A5F-9EFA-7A2BCB5D5B30}" type="datetimeFigureOut">
              <a:rPr lang="en-US" smtClean="0"/>
              <a:pPr/>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0CA1E0E-441B-4A10-9736-475D42EEB62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48DD6F-6C64-4A5F-9EFA-7A2BCB5D5B30}" type="datetimeFigureOut">
              <a:rPr lang="en-US" smtClean="0"/>
              <a:pPr/>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CA1E0E-441B-4A10-9736-475D42EEB62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8DD6F-6C64-4A5F-9EFA-7A2BCB5D5B30}" type="datetimeFigureOut">
              <a:rPr lang="en-US" smtClean="0"/>
              <a:pPr/>
              <a:t>8/15/2023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0CA1E0E-441B-4A10-9736-475D42EEB62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193" name="Picture 1"/>
          <p:cNvPicPr>
            <a:picLocks noChangeAspect="1" noChangeArrowheads="1"/>
          </p:cNvPicPr>
          <p:nvPr userDrawn="1"/>
        </p:nvPicPr>
        <p:blipFill>
          <a:blip r:embed="rId2"/>
          <a:srcRect/>
          <a:stretch>
            <a:fillRect/>
          </a:stretch>
        </p:blipFill>
        <p:spPr bwMode="auto">
          <a:xfrm>
            <a:off x="0" y="0"/>
            <a:ext cx="9753600" cy="5486400"/>
          </a:xfrm>
          <a:prstGeom prst="rect">
            <a:avLst/>
          </a:prstGeom>
          <a:noFill/>
          <a:ln w="9525">
            <a:noFill/>
            <a:miter lim="800000"/>
            <a:headEnd/>
            <a:tailEnd/>
          </a:ln>
          <a:effectLst/>
        </p:spPr>
      </p:pic>
      <p:sp>
        <p:nvSpPr>
          <p:cNvPr id="2" name="Title 1"/>
          <p:cNvSpPr>
            <a:spLocks noGrp="1"/>
          </p:cNvSpPr>
          <p:nvPr>
            <p:ph type="title"/>
          </p:nvPr>
        </p:nvSpPr>
        <p:spPr>
          <a:xfrm>
            <a:off x="457206" y="204787"/>
            <a:ext cx="3008313" cy="871538"/>
          </a:xfrm>
        </p:spPr>
        <p:txBody>
          <a:bodyPr anchor="b"/>
          <a:lstStyle>
            <a:lvl1pPr algn="l">
              <a:defRPr sz="2000" b="1">
                <a:latin typeface="Bookman Old Style" pitchFamily="18" charset="0"/>
              </a:defRPr>
            </a:lvl1pPr>
          </a:lstStyle>
          <a:p>
            <a:r>
              <a:rPr lang="en-US"/>
              <a:t>Click to edit Master title style</a:t>
            </a:r>
          </a:p>
        </p:txBody>
      </p:sp>
      <p:sp>
        <p:nvSpPr>
          <p:cNvPr id="3" name="Content Placeholder 2"/>
          <p:cNvSpPr>
            <a:spLocks noGrp="1"/>
          </p:cNvSpPr>
          <p:nvPr>
            <p:ph idx="1"/>
          </p:nvPr>
        </p:nvSpPr>
        <p:spPr>
          <a:xfrm>
            <a:off x="3575052" y="857241"/>
            <a:ext cx="5854734" cy="3737384"/>
          </a:xfrm>
        </p:spPr>
        <p:txBody>
          <a:bodyPr/>
          <a:lstStyle>
            <a:lvl1pPr>
              <a:defRPr sz="3400">
                <a:latin typeface="Bookman Old Style" pitchFamily="18" charset="0"/>
              </a:defRPr>
            </a:lvl1pPr>
            <a:lvl2pPr>
              <a:defRPr sz="2900">
                <a:latin typeface="Bookman Old Style" pitchFamily="18" charset="0"/>
              </a:defRPr>
            </a:lvl2pPr>
            <a:lvl3pPr>
              <a:defRPr sz="2500">
                <a:latin typeface="Bookman Old Style" pitchFamily="18" charset="0"/>
              </a:defRPr>
            </a:lvl3pPr>
            <a:lvl4pPr>
              <a:defRPr sz="2000">
                <a:latin typeface="Bookman Old Style" pitchFamily="18" charset="0"/>
              </a:defRPr>
            </a:lvl4pPr>
            <a:lvl5pPr>
              <a:defRPr sz="2000">
                <a:latin typeface="Bookman Old Style"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6" y="1076328"/>
            <a:ext cx="3008313" cy="3518297"/>
          </a:xfrm>
        </p:spPr>
        <p:txBody>
          <a:bodyPr/>
          <a:lstStyle>
            <a:lvl1pPr marL="0" indent="0">
              <a:buNone/>
              <a:defRPr sz="1400">
                <a:latin typeface="Bookman Old Style" pitchFamily="18" charset="0"/>
              </a:defRPr>
            </a:lvl1pPr>
            <a:lvl2pPr marL="475387" indent="0">
              <a:buNone/>
              <a:defRPr sz="1200"/>
            </a:lvl2pPr>
            <a:lvl3pPr marL="950773" indent="0">
              <a:buNone/>
              <a:defRPr sz="1100"/>
            </a:lvl3pPr>
            <a:lvl4pPr marL="1426158" indent="0">
              <a:buNone/>
              <a:defRPr sz="1000"/>
            </a:lvl4pPr>
            <a:lvl5pPr marL="1901545" indent="0">
              <a:buNone/>
              <a:defRPr sz="1000"/>
            </a:lvl5pPr>
            <a:lvl6pPr marL="2376932" indent="0">
              <a:buNone/>
              <a:defRPr sz="1000"/>
            </a:lvl6pPr>
            <a:lvl7pPr marL="2852319" indent="0">
              <a:buNone/>
              <a:defRPr sz="1000"/>
            </a:lvl7pPr>
            <a:lvl8pPr marL="3327704" indent="0">
              <a:buNone/>
              <a:defRPr sz="1000"/>
            </a:lvl8pPr>
            <a:lvl9pPr marL="380309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Bookman Old Style" pitchFamily="18" charset="0"/>
              </a:defRPr>
            </a:lvl1pPr>
          </a:lstStyle>
          <a:p>
            <a:fld id="{5F48DD6F-6C64-4A5F-9EFA-7A2BCB5D5B30}" type="datetimeFigureOut">
              <a:rPr lang="en-US" smtClean="0"/>
              <a:pPr/>
              <a:t>8/15/2023</a:t>
            </a:fld>
            <a:endParaRPr lang="en-US" dirty="0"/>
          </a:p>
        </p:txBody>
      </p:sp>
      <p:sp>
        <p:nvSpPr>
          <p:cNvPr id="6" name="Footer Placeholder 5"/>
          <p:cNvSpPr>
            <a:spLocks noGrp="1"/>
          </p:cNvSpPr>
          <p:nvPr>
            <p:ph type="ftr" sz="quarter" idx="11"/>
          </p:nvPr>
        </p:nvSpPr>
        <p:spPr/>
        <p:txBody>
          <a:bodyPr/>
          <a:lstStyle>
            <a:lvl1pPr>
              <a:defRPr>
                <a:latin typeface="Bookman Old Style" pitchFamily="18"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Bookman Old Style" pitchFamily="18" charset="0"/>
              </a:defRPr>
            </a:lvl1pPr>
          </a:lstStyle>
          <a:p>
            <a:fld id="{60CA1E0E-441B-4A10-9736-475D42EEB62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7169" name="Picture 1"/>
          <p:cNvPicPr>
            <a:picLocks noChangeAspect="1" noChangeArrowheads="1"/>
          </p:cNvPicPr>
          <p:nvPr userDrawn="1"/>
        </p:nvPicPr>
        <p:blipFill>
          <a:blip r:embed="rId2"/>
          <a:srcRect/>
          <a:stretch>
            <a:fillRect/>
          </a:stretch>
        </p:blipFill>
        <p:spPr bwMode="auto">
          <a:xfrm>
            <a:off x="0" y="160720"/>
            <a:ext cx="8929718" cy="5022967"/>
          </a:xfrm>
          <a:prstGeom prst="rect">
            <a:avLst/>
          </a:prstGeom>
          <a:noFill/>
          <a:ln w="9525">
            <a:noFill/>
            <a:miter lim="800000"/>
            <a:headEnd/>
            <a:tailEnd/>
          </a:ln>
          <a:effectLst/>
        </p:spPr>
      </p:pic>
      <p:sp>
        <p:nvSpPr>
          <p:cNvPr id="2" name="Title 1"/>
          <p:cNvSpPr>
            <a:spLocks noGrp="1"/>
          </p:cNvSpPr>
          <p:nvPr>
            <p:ph type="title"/>
          </p:nvPr>
        </p:nvSpPr>
        <p:spPr>
          <a:xfrm>
            <a:off x="428596" y="4500578"/>
            <a:ext cx="7358114" cy="425055"/>
          </a:xfrm>
        </p:spPr>
        <p:txBody>
          <a:bodyPr anchor="b">
            <a:normAutofit/>
          </a:bodyPr>
          <a:lstStyle>
            <a:lvl1pPr algn="ctr">
              <a:defRPr sz="1200" b="1">
                <a:latin typeface="Bookman Old Style" pitchFamily="18" charset="0"/>
              </a:defRPr>
            </a:lvl1pPr>
          </a:lstStyle>
          <a:p>
            <a:r>
              <a:rPr lang="en-US" dirty="0"/>
              <a:t>Click to edit Master title style</a:t>
            </a:r>
          </a:p>
        </p:txBody>
      </p:sp>
      <p:sp>
        <p:nvSpPr>
          <p:cNvPr id="3" name="Picture Placeholder 2"/>
          <p:cNvSpPr>
            <a:spLocks noGrp="1"/>
          </p:cNvSpPr>
          <p:nvPr>
            <p:ph type="pic" idx="1"/>
          </p:nvPr>
        </p:nvSpPr>
        <p:spPr>
          <a:xfrm>
            <a:off x="428596" y="428610"/>
            <a:ext cx="7343788" cy="4071966"/>
          </a:xfrm>
        </p:spPr>
        <p:txBody>
          <a:bodyPr/>
          <a:lstStyle>
            <a:lvl1pPr marL="0" indent="0">
              <a:buNone/>
              <a:defRPr sz="3400">
                <a:latin typeface="Bookman Old Style" pitchFamily="18" charset="0"/>
              </a:defRPr>
            </a:lvl1pPr>
            <a:lvl2pPr marL="475387" indent="0">
              <a:buNone/>
              <a:defRPr sz="2900"/>
            </a:lvl2pPr>
            <a:lvl3pPr marL="950773" indent="0">
              <a:buNone/>
              <a:defRPr sz="2500"/>
            </a:lvl3pPr>
            <a:lvl4pPr marL="1426158" indent="0">
              <a:buNone/>
              <a:defRPr sz="2000"/>
            </a:lvl4pPr>
            <a:lvl5pPr marL="1901545" indent="0">
              <a:buNone/>
              <a:defRPr sz="2000"/>
            </a:lvl5pPr>
            <a:lvl6pPr marL="2376932" indent="0">
              <a:buNone/>
              <a:defRPr sz="2000"/>
            </a:lvl6pPr>
            <a:lvl7pPr marL="2852319" indent="0">
              <a:buNone/>
              <a:defRPr sz="2000"/>
            </a:lvl7pPr>
            <a:lvl8pPr marL="3327704" indent="0">
              <a:buNone/>
              <a:defRPr sz="2000"/>
            </a:lvl8pPr>
            <a:lvl9pPr marL="3803091" indent="0">
              <a:buNone/>
              <a:defRPr sz="2000"/>
            </a:lvl9pPr>
          </a:lstStyle>
          <a:p>
            <a:endParaRPr lang="en-US" dirty="0"/>
          </a:p>
        </p:txBody>
      </p:sp>
      <p:sp>
        <p:nvSpPr>
          <p:cNvPr id="5" name="Date Placeholder 4"/>
          <p:cNvSpPr>
            <a:spLocks noGrp="1"/>
          </p:cNvSpPr>
          <p:nvPr>
            <p:ph type="dt" sz="half" idx="10"/>
          </p:nvPr>
        </p:nvSpPr>
        <p:spPr/>
        <p:txBody>
          <a:bodyPr/>
          <a:lstStyle>
            <a:lvl1pPr>
              <a:defRPr>
                <a:latin typeface="Bookman Old Style" pitchFamily="18" charset="0"/>
              </a:defRPr>
            </a:lvl1pPr>
          </a:lstStyle>
          <a:p>
            <a:fld id="{5F48DD6F-6C64-4A5F-9EFA-7A2BCB5D5B30}" type="datetimeFigureOut">
              <a:rPr lang="en-US" smtClean="0"/>
              <a:pPr/>
              <a:t>8/15/2023</a:t>
            </a:fld>
            <a:endParaRPr lang="en-US" dirty="0"/>
          </a:p>
        </p:txBody>
      </p:sp>
      <p:sp>
        <p:nvSpPr>
          <p:cNvPr id="6" name="Footer Placeholder 5"/>
          <p:cNvSpPr>
            <a:spLocks noGrp="1"/>
          </p:cNvSpPr>
          <p:nvPr>
            <p:ph type="ftr" sz="quarter" idx="11"/>
          </p:nvPr>
        </p:nvSpPr>
        <p:spPr/>
        <p:txBody>
          <a:bodyPr/>
          <a:lstStyle>
            <a:lvl1pPr>
              <a:defRPr>
                <a:latin typeface="Bookman Old Style" pitchFamily="18"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Bookman Old Style" pitchFamily="18" charset="0"/>
              </a:defRPr>
            </a:lvl1pPr>
          </a:lstStyle>
          <a:p>
            <a:fld id="{60CA1E0E-441B-4A10-9736-475D42EEB62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5077" tIns="47538" rIns="95077" bIns="47538"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5077" tIns="47538" rIns="95077" bIns="475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5077" tIns="47538" rIns="95077" bIns="47538" rtlCol="0" anchor="ctr"/>
          <a:lstStyle>
            <a:lvl1pPr algn="l">
              <a:defRPr sz="1200">
                <a:solidFill>
                  <a:schemeClr val="tx1">
                    <a:tint val="75000"/>
                  </a:schemeClr>
                </a:solidFill>
                <a:latin typeface="Bookman Old Style" pitchFamily="18" charset="0"/>
              </a:defRPr>
            </a:lvl1pPr>
          </a:lstStyle>
          <a:p>
            <a:fld id="{5F48DD6F-6C64-4A5F-9EFA-7A2BCB5D5B30}" type="datetimeFigureOut">
              <a:rPr lang="en-US" smtClean="0"/>
              <a:pPr/>
              <a:t>8/15/2023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5077" tIns="47538" rIns="95077" bIns="47538" rtlCol="0" anchor="ctr"/>
          <a:lstStyle>
            <a:lvl1pPr algn="ctr">
              <a:defRPr sz="1200">
                <a:solidFill>
                  <a:schemeClr val="tx1">
                    <a:tint val="75000"/>
                  </a:schemeClr>
                </a:solidFill>
                <a:latin typeface="Bookman Old Style" pitchFamily="18" charset="0"/>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5077" tIns="47538" rIns="95077" bIns="47538" rtlCol="0" anchor="ctr"/>
          <a:lstStyle>
            <a:lvl1pPr algn="r">
              <a:defRPr sz="1200">
                <a:solidFill>
                  <a:schemeClr val="tx1">
                    <a:tint val="75000"/>
                  </a:schemeClr>
                </a:solidFill>
                <a:latin typeface="Bookman Old Style" pitchFamily="18" charset="0"/>
              </a:defRPr>
            </a:lvl1pPr>
          </a:lstStyle>
          <a:p>
            <a:fld id="{60CA1E0E-441B-4A10-9736-475D42EEB62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50773" rtl="0" eaLnBrk="1" latinLnBrk="0" hangingPunct="1">
        <a:spcBef>
          <a:spcPct val="0"/>
        </a:spcBef>
        <a:buNone/>
        <a:defRPr sz="3400" kern="1200">
          <a:solidFill>
            <a:schemeClr val="tx1"/>
          </a:solidFill>
          <a:latin typeface="Bookman Old Style" pitchFamily="18" charset="0"/>
          <a:ea typeface="+mj-ea"/>
          <a:cs typeface="+mj-cs"/>
        </a:defRPr>
      </a:lvl1pPr>
    </p:titleStyle>
    <p:bodyStyle>
      <a:lvl1pPr marL="356540" indent="-356540" algn="l" defTabSz="950773" rtl="0" eaLnBrk="1" latinLnBrk="0" hangingPunct="1">
        <a:spcBef>
          <a:spcPct val="20000"/>
        </a:spcBef>
        <a:buFont typeface="Arial" pitchFamily="34" charset="0"/>
        <a:buChar char="•"/>
        <a:defRPr sz="2400" kern="1200">
          <a:solidFill>
            <a:schemeClr val="tx1"/>
          </a:solidFill>
          <a:latin typeface="Bookman Old Style" pitchFamily="18" charset="0"/>
          <a:ea typeface="+mn-ea"/>
          <a:cs typeface="+mn-cs"/>
        </a:defRPr>
      </a:lvl1pPr>
      <a:lvl2pPr marL="772502" indent="-297116" algn="l" defTabSz="950773" rtl="0" eaLnBrk="1" latinLnBrk="0" hangingPunct="1">
        <a:spcBef>
          <a:spcPct val="20000"/>
        </a:spcBef>
        <a:buFont typeface="Arial" pitchFamily="34" charset="0"/>
        <a:buChar char="–"/>
        <a:defRPr sz="2400" kern="1200">
          <a:solidFill>
            <a:schemeClr val="tx1"/>
          </a:solidFill>
          <a:latin typeface="Bookman Old Style" pitchFamily="18" charset="0"/>
          <a:ea typeface="+mn-ea"/>
          <a:cs typeface="+mn-cs"/>
        </a:defRPr>
      </a:lvl2pPr>
      <a:lvl3pPr marL="1188466" indent="-237693" algn="l" defTabSz="950773" rtl="0" eaLnBrk="1" latinLnBrk="0" hangingPunct="1">
        <a:spcBef>
          <a:spcPct val="20000"/>
        </a:spcBef>
        <a:buFont typeface="Arial" pitchFamily="34" charset="0"/>
        <a:buChar char="•"/>
        <a:defRPr sz="2400" kern="1200">
          <a:solidFill>
            <a:schemeClr val="tx1"/>
          </a:solidFill>
          <a:latin typeface="Bookman Old Style" pitchFamily="18" charset="0"/>
          <a:ea typeface="+mn-ea"/>
          <a:cs typeface="+mn-cs"/>
        </a:defRPr>
      </a:lvl3pPr>
      <a:lvl4pPr marL="1663852" indent="-237693" algn="l" defTabSz="950773" rtl="0" eaLnBrk="1" latinLnBrk="0" hangingPunct="1">
        <a:spcBef>
          <a:spcPct val="20000"/>
        </a:spcBef>
        <a:buFont typeface="Arial" pitchFamily="34" charset="0"/>
        <a:buChar char="–"/>
        <a:defRPr sz="2400" kern="1200">
          <a:solidFill>
            <a:schemeClr val="tx1"/>
          </a:solidFill>
          <a:latin typeface="Bookman Old Style" pitchFamily="18" charset="0"/>
          <a:ea typeface="+mn-ea"/>
          <a:cs typeface="+mn-cs"/>
        </a:defRPr>
      </a:lvl4pPr>
      <a:lvl5pPr marL="2139238" indent="-237693" algn="l" defTabSz="950773" rtl="0" eaLnBrk="1" latinLnBrk="0" hangingPunct="1">
        <a:spcBef>
          <a:spcPct val="20000"/>
        </a:spcBef>
        <a:buFont typeface="Arial" pitchFamily="34" charset="0"/>
        <a:buChar char="»"/>
        <a:defRPr sz="2400" kern="1200">
          <a:solidFill>
            <a:schemeClr val="tx1"/>
          </a:solidFill>
          <a:latin typeface="Bookman Old Style" pitchFamily="18" charset="0"/>
          <a:ea typeface="+mn-ea"/>
          <a:cs typeface="+mn-cs"/>
        </a:defRPr>
      </a:lvl5pPr>
      <a:lvl6pPr marL="2614625" indent="-237693" algn="l" defTabSz="95077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90011" indent="-237693" algn="l" defTabSz="95077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565398" indent="-237693" algn="l" defTabSz="95077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4040783" indent="-237693" algn="l" defTabSz="95077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50773" rtl="0" eaLnBrk="1" latinLnBrk="0" hangingPunct="1">
        <a:defRPr sz="1900" kern="1200">
          <a:solidFill>
            <a:schemeClr val="tx1"/>
          </a:solidFill>
          <a:latin typeface="+mn-lt"/>
          <a:ea typeface="+mn-ea"/>
          <a:cs typeface="+mn-cs"/>
        </a:defRPr>
      </a:lvl1pPr>
      <a:lvl2pPr marL="475387" algn="l" defTabSz="950773" rtl="0" eaLnBrk="1" latinLnBrk="0" hangingPunct="1">
        <a:defRPr sz="1900" kern="1200">
          <a:solidFill>
            <a:schemeClr val="tx1"/>
          </a:solidFill>
          <a:latin typeface="+mn-lt"/>
          <a:ea typeface="+mn-ea"/>
          <a:cs typeface="+mn-cs"/>
        </a:defRPr>
      </a:lvl2pPr>
      <a:lvl3pPr marL="950773" algn="l" defTabSz="950773" rtl="0" eaLnBrk="1" latinLnBrk="0" hangingPunct="1">
        <a:defRPr sz="1900" kern="1200">
          <a:solidFill>
            <a:schemeClr val="tx1"/>
          </a:solidFill>
          <a:latin typeface="+mn-lt"/>
          <a:ea typeface="+mn-ea"/>
          <a:cs typeface="+mn-cs"/>
        </a:defRPr>
      </a:lvl3pPr>
      <a:lvl4pPr marL="1426158" algn="l" defTabSz="950773" rtl="0" eaLnBrk="1" latinLnBrk="0" hangingPunct="1">
        <a:defRPr sz="1900" kern="1200">
          <a:solidFill>
            <a:schemeClr val="tx1"/>
          </a:solidFill>
          <a:latin typeface="+mn-lt"/>
          <a:ea typeface="+mn-ea"/>
          <a:cs typeface="+mn-cs"/>
        </a:defRPr>
      </a:lvl4pPr>
      <a:lvl5pPr marL="1901545" algn="l" defTabSz="950773" rtl="0" eaLnBrk="1" latinLnBrk="0" hangingPunct="1">
        <a:defRPr sz="1900" kern="1200">
          <a:solidFill>
            <a:schemeClr val="tx1"/>
          </a:solidFill>
          <a:latin typeface="+mn-lt"/>
          <a:ea typeface="+mn-ea"/>
          <a:cs typeface="+mn-cs"/>
        </a:defRPr>
      </a:lvl5pPr>
      <a:lvl6pPr marL="2376932" algn="l" defTabSz="950773" rtl="0" eaLnBrk="1" latinLnBrk="0" hangingPunct="1">
        <a:defRPr sz="1900" kern="1200">
          <a:solidFill>
            <a:schemeClr val="tx1"/>
          </a:solidFill>
          <a:latin typeface="+mn-lt"/>
          <a:ea typeface="+mn-ea"/>
          <a:cs typeface="+mn-cs"/>
        </a:defRPr>
      </a:lvl6pPr>
      <a:lvl7pPr marL="2852319" algn="l" defTabSz="950773" rtl="0" eaLnBrk="1" latinLnBrk="0" hangingPunct="1">
        <a:defRPr sz="1900" kern="1200">
          <a:solidFill>
            <a:schemeClr val="tx1"/>
          </a:solidFill>
          <a:latin typeface="+mn-lt"/>
          <a:ea typeface="+mn-ea"/>
          <a:cs typeface="+mn-cs"/>
        </a:defRPr>
      </a:lvl7pPr>
      <a:lvl8pPr marL="3327704" algn="l" defTabSz="950773" rtl="0" eaLnBrk="1" latinLnBrk="0" hangingPunct="1">
        <a:defRPr sz="1900" kern="1200">
          <a:solidFill>
            <a:schemeClr val="tx1"/>
          </a:solidFill>
          <a:latin typeface="+mn-lt"/>
          <a:ea typeface="+mn-ea"/>
          <a:cs typeface="+mn-cs"/>
        </a:defRPr>
      </a:lvl8pPr>
      <a:lvl9pPr marL="3803091" algn="l" defTabSz="95077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Photovoltaic's / Solar Photovoltaic Systems (SPV) </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Solar photovoltaic system enables direct conversion of sunlight into electricity and is a viable option for lighting purpose in remote non-grid areas. </a:t>
            </a:r>
          </a:p>
          <a:p>
            <a:r>
              <a:rPr lang="en-US" dirty="0"/>
              <a:t>The common SPV lighting systems are: </a:t>
            </a:r>
          </a:p>
          <a:p>
            <a:pPr lvl="1"/>
            <a:r>
              <a:rPr lang="en-US" dirty="0"/>
              <a:t>Solar lantern, </a:t>
            </a:r>
          </a:p>
          <a:p>
            <a:pPr lvl="1"/>
            <a:r>
              <a:rPr lang="en-US" dirty="0"/>
              <a:t>Fixed type solar home lighting system, and </a:t>
            </a:r>
          </a:p>
          <a:p>
            <a:pPr lvl="1"/>
            <a:r>
              <a:rPr lang="en-US" dirty="0"/>
              <a:t>Street lighting system </a:t>
            </a:r>
          </a:p>
          <a:p>
            <a:r>
              <a:rPr lang="en-US" dirty="0"/>
              <a:t>SPV lighting system should preferably be provided with CFL for energy efficiency. </a:t>
            </a:r>
          </a:p>
          <a:p>
            <a:r>
              <a:rPr lang="en-US" dirty="0"/>
              <a:t>Inverters used in buildings for supplying electricity during the power cut period should be charged through SPV system. </a:t>
            </a:r>
          </a:p>
          <a:p>
            <a:r>
              <a:rPr lang="en-US" dirty="0"/>
              <a:t>Regular maintenance of SPV system is necessary for its satisfactory functioning. </a:t>
            </a:r>
          </a:p>
          <a:p>
            <a:r>
              <a:rPr lang="en-US" dirty="0"/>
              <a:t>Lighting shelves and light pipes may be explored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34"/>
            <a:ext cx="8715436" cy="4643469"/>
          </a:xfrm>
        </p:spPr>
        <p:txBody>
          <a:bodyPr>
            <a:normAutofit/>
          </a:bodyPr>
          <a:lstStyle/>
          <a:p>
            <a:pPr>
              <a:buNone/>
            </a:pPr>
            <a:r>
              <a:rPr lang="en-US" dirty="0"/>
              <a:t>Components of solar PV systems and factors of performance are as follows: </a:t>
            </a:r>
          </a:p>
          <a:p>
            <a:pPr lvl="1"/>
            <a:r>
              <a:rPr lang="en-US" sz="1600" dirty="0"/>
              <a:t>PV modules: These contain solar cells. Efficiency of cells and module should be as high as possible. Currently, cells having 16 percent efficiency are commonly used and suggested. </a:t>
            </a:r>
          </a:p>
          <a:p>
            <a:pPr lvl="1"/>
            <a:r>
              <a:rPr lang="en-US" sz="1600" dirty="0"/>
              <a:t>Charge controller/inverter/PCU . It is part of PV system that matches the output of PV modules with acceptable form of electricity by battery bank or load or grid. Since considerable power loss may take place in this unit, efficiency of inverter/ PCU should be more than 90 percent at full load and not less than 85 percent at 25 percent load. </a:t>
            </a:r>
          </a:p>
          <a:p>
            <a:pPr lvl="1"/>
            <a:r>
              <a:rPr lang="en-US" sz="1600" dirty="0"/>
              <a:t>Battery bank . It is where energy can be stored in batteries for use during off- sunshine hours. If kept indoor, the space should be sufficiently ventilated with fresh air with no recirculation of air.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Rainwater Harvesting </a:t>
            </a:r>
            <a:endParaRPr lang="en-US" dirty="0"/>
          </a:p>
        </p:txBody>
      </p:sp>
      <p:sp>
        <p:nvSpPr>
          <p:cNvPr id="3" name="Content Placeholder 2"/>
          <p:cNvSpPr>
            <a:spLocks noGrp="1"/>
          </p:cNvSpPr>
          <p:nvPr>
            <p:ph idx="1"/>
          </p:nvPr>
        </p:nvSpPr>
        <p:spPr>
          <a:xfrm>
            <a:off x="214282" y="785800"/>
            <a:ext cx="8715436" cy="4143403"/>
          </a:xfrm>
        </p:spPr>
        <p:txBody>
          <a:bodyPr>
            <a:normAutofit lnSpcReduction="10000"/>
          </a:bodyPr>
          <a:lstStyle/>
          <a:p>
            <a:r>
              <a:rPr lang="en-US" dirty="0"/>
              <a:t>To supplement the ever growing shortage of protected, pure and safe water supply for human consumption, rainwater is an ideal source which can be conserved and used in a useful manner by the people. </a:t>
            </a:r>
          </a:p>
          <a:p>
            <a:r>
              <a:rPr lang="en-US" dirty="0"/>
              <a:t>The amount of rainfall available varies from region to region. </a:t>
            </a:r>
          </a:p>
          <a:p>
            <a:r>
              <a:rPr lang="en-US" dirty="0"/>
              <a:t>Each area has to develop its own method and system to conserve, store and use it to suit its requirement and local conditions. </a:t>
            </a:r>
          </a:p>
          <a:p>
            <a:r>
              <a:rPr lang="en-US" dirty="0"/>
              <a:t>There are several methods by which rainwater can be stored, used and conserved. </a:t>
            </a:r>
          </a:p>
          <a:p>
            <a:r>
              <a:rPr lang="en-US" dirty="0"/>
              <a:t>Each system depends on the amount of precipitation, the period in which the rainfall occurs in a year and the physical infrastructure, for example space available to store the water, etc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8"/>
            <a:ext cx="8715436" cy="4071965"/>
          </a:xfrm>
        </p:spPr>
        <p:txBody>
          <a:bodyPr/>
          <a:lstStyle/>
          <a:p>
            <a:r>
              <a:rPr lang="en-US" dirty="0"/>
              <a:t>There are several techniques available for catching and storing the rainwater. </a:t>
            </a:r>
          </a:p>
          <a:p>
            <a:r>
              <a:rPr lang="en-US" dirty="0"/>
              <a:t>Most of the techniques are applicable for large open areas, farms, sloping grounds, etc, with a low population base. </a:t>
            </a:r>
          </a:p>
          <a:p>
            <a:r>
              <a:rPr lang="en-US" dirty="0"/>
              <a:t>Two major systems that are ideal for urban and semi-urban developed areas are: </a:t>
            </a:r>
          </a:p>
          <a:p>
            <a:pPr lvl="1"/>
            <a:r>
              <a:rPr lang="en-US" sz="1600" dirty="0"/>
              <a:t>Artificial ground water recharge, and </a:t>
            </a:r>
          </a:p>
          <a:p>
            <a:pPr lvl="1"/>
            <a:r>
              <a:rPr lang="en-US" sz="1600" dirty="0"/>
              <a:t>Roof top rainwater harvesting</a:t>
            </a:r>
          </a:p>
        </p:txBody>
      </p:sp>
      <p:pic>
        <p:nvPicPr>
          <p:cNvPr id="92162" name="Picture 2" descr="Rainwater Harvesting -Process, Advantages and Disadvantages"/>
          <p:cNvPicPr>
            <a:picLocks noChangeAspect="1" noChangeArrowheads="1"/>
          </p:cNvPicPr>
          <p:nvPr/>
        </p:nvPicPr>
        <p:blipFill>
          <a:blip r:embed="rId2"/>
          <a:srcRect l="15000" t="11250" r="18999"/>
          <a:stretch>
            <a:fillRect/>
          </a:stretch>
        </p:blipFill>
        <p:spPr bwMode="auto">
          <a:xfrm>
            <a:off x="5643570" y="2539282"/>
            <a:ext cx="3266008" cy="234227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ground water recharge: </a:t>
            </a:r>
          </a:p>
        </p:txBody>
      </p:sp>
      <p:sp>
        <p:nvSpPr>
          <p:cNvPr id="3" name="Content Placeholder 2"/>
          <p:cNvSpPr>
            <a:spLocks noGrp="1"/>
          </p:cNvSpPr>
          <p:nvPr>
            <p:ph idx="1"/>
          </p:nvPr>
        </p:nvSpPr>
        <p:spPr/>
        <p:txBody>
          <a:bodyPr>
            <a:normAutofit fontScale="92500" lnSpcReduction="10000"/>
          </a:bodyPr>
          <a:lstStyle/>
          <a:p>
            <a:r>
              <a:rPr lang="en-US" dirty="0"/>
              <a:t>With increase in the impermeable surfaces in modern built up areas, there is gross reduction in the original catchment area. </a:t>
            </a:r>
          </a:p>
          <a:p>
            <a:r>
              <a:rPr lang="en-US" dirty="0"/>
              <a:t>This prevents the natural percolation that would have recharged the area in the normal course if the ground was in its natural condition, for example a farm, open ground, forest, etc. </a:t>
            </a:r>
          </a:p>
          <a:p>
            <a:r>
              <a:rPr lang="en-US" dirty="0"/>
              <a:t>This results in a large quantity of water, normally percolating into the ground, running off to the natural drains and into the rivers, causing increased runoff and flooding of downstream areas. </a:t>
            </a:r>
          </a:p>
          <a:p>
            <a:r>
              <a:rPr lang="en-US" dirty="0"/>
              <a:t>It is therefore essential to catch the runoff and use it for augmentation of ground water reservoir by modifying the natural movement of surface water by recharging it by artificial means, for example construction of recharge structures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10"/>
            <a:ext cx="8715436" cy="4500593"/>
          </a:xfrm>
        </p:spPr>
        <p:txBody>
          <a:bodyPr/>
          <a:lstStyle/>
          <a:p>
            <a:r>
              <a:rPr lang="en-US" dirty="0"/>
              <a:t>The main objectives achieved may be: </a:t>
            </a:r>
          </a:p>
          <a:p>
            <a:pPr lvl="1">
              <a:buFont typeface="+mj-lt"/>
              <a:buAutoNum type="alphaLcParenR"/>
            </a:pPr>
            <a:r>
              <a:rPr lang="en-US" sz="1600" dirty="0"/>
              <a:t>Enhancement of sustainable yield in areas where over development and depletion of the aquifers. </a:t>
            </a:r>
          </a:p>
          <a:p>
            <a:pPr lvl="1">
              <a:buFont typeface="+mj-lt"/>
              <a:buAutoNum type="alphaLcParenR"/>
            </a:pPr>
            <a:r>
              <a:rPr lang="en-US" sz="1600" dirty="0"/>
              <a:t>Conservation and storage of excess surface water in the aquifers. </a:t>
            </a:r>
          </a:p>
          <a:p>
            <a:pPr lvl="1">
              <a:buFont typeface="+mj-lt"/>
              <a:buAutoNum type="alphaLcParenR"/>
            </a:pPr>
            <a:r>
              <a:rPr lang="en-US" sz="1600" dirty="0"/>
              <a:t>Improve the quality of the existing ground water through dilution. </a:t>
            </a:r>
          </a:p>
          <a:p>
            <a:pPr lvl="1">
              <a:buFont typeface="+mj-lt"/>
              <a:buAutoNum type="alphaLcParenR"/>
            </a:pPr>
            <a:r>
              <a:rPr lang="en-US" sz="1600" dirty="0"/>
              <a:t>Remove bacteriological and suspended impurities during the surface water transition within the subsoil. </a:t>
            </a:r>
          </a:p>
          <a:p>
            <a:pPr lvl="1">
              <a:buFont typeface="+mj-lt"/>
              <a:buAutoNum type="alphaLcParenR"/>
            </a:pPr>
            <a:r>
              <a:rPr lang="en-US" sz="1600" dirty="0"/>
              <a:t>Maintain the natural balance of the ground water and its usage as the rainwater is a renewable supply source. A well managed and controlled tapping of the aquifers will provide constant, dependable and safe water supply.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Roof top rainwater harvesting </a:t>
            </a:r>
          </a:p>
        </p:txBody>
      </p:sp>
      <p:sp>
        <p:nvSpPr>
          <p:cNvPr id="3" name="Content Placeholder 2"/>
          <p:cNvSpPr>
            <a:spLocks noGrp="1"/>
          </p:cNvSpPr>
          <p:nvPr>
            <p:ph idx="1"/>
          </p:nvPr>
        </p:nvSpPr>
        <p:spPr/>
        <p:txBody>
          <a:bodyPr>
            <a:normAutofit fontScale="92500" lnSpcReduction="10000"/>
          </a:bodyPr>
          <a:lstStyle/>
          <a:p>
            <a:pPr>
              <a:buNone/>
            </a:pPr>
            <a:r>
              <a:rPr lang="en-US" b="1" i="1" dirty="0"/>
              <a:t>Harvesting in regular rainfall areas: </a:t>
            </a:r>
          </a:p>
          <a:p>
            <a:r>
              <a:rPr lang="en-US" dirty="0"/>
              <a:t>In areas having rainfall over a large period in a year, for example in hilly areas, coastal regions, etc constant and regular rainfall can be usefully harvested and stored in suitable water tanks. </a:t>
            </a:r>
          </a:p>
          <a:p>
            <a:r>
              <a:rPr lang="en-US" dirty="0"/>
              <a:t>Water shall be collected through roof gutters and down take pipes. Provision should be made to divert the 1st rainfall after a dry spell so that ant dust, soot and leaves, etc, are drained away before the water is collected into the water tank. </a:t>
            </a:r>
          </a:p>
          <a:p>
            <a:r>
              <a:rPr lang="en-US" dirty="0"/>
              <a:t>The capacity of the water tank should be enough for storing water required for consumption between two dry spells. </a:t>
            </a:r>
          </a:p>
          <a:p>
            <a:r>
              <a:rPr lang="en-US" dirty="0"/>
              <a:t>The water tank shall be located in a well protected area and shall not be exposed to any hazards of water contamination from any other sources.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85800"/>
            <a:ext cx="8715436" cy="4143403"/>
          </a:xfrm>
        </p:spPr>
        <p:txBody>
          <a:bodyPr>
            <a:normAutofit lnSpcReduction="10000"/>
          </a:bodyPr>
          <a:lstStyle/>
          <a:p>
            <a:r>
              <a:rPr lang="en-US" dirty="0"/>
              <a:t>The water shall be chlorinated using chlorine tablets or solution to maintain a residual chlorine of approximately 1 mg/l. The tank shall have an overflow leading to natural water courses or to any additional tanks. </a:t>
            </a:r>
          </a:p>
          <a:p>
            <a:pPr>
              <a:buNone/>
            </a:pPr>
            <a:r>
              <a:rPr lang="en-US" b="1" i="1" dirty="0"/>
              <a:t>Harvesting in limited rainfall areas: </a:t>
            </a:r>
          </a:p>
          <a:p>
            <a:r>
              <a:rPr lang="en-US" dirty="0"/>
              <a:t>In areas with the rainfall limited during the monsoon period (usually from 15-90 days), roof top rainwater can be stored and used for non-potable purposes, after proper treatment, in the premises itself as mentioned above; excess water, if any, is best used for recharging the ground water. </a:t>
            </a:r>
          </a:p>
          <a:p>
            <a:r>
              <a:rPr lang="en-US" dirty="0"/>
              <a:t>For individual properties and plots the roof top rainwater can be diverted to underground or above ground water storage tank(s), pretreated, stored and used for non-potable purposes.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85800"/>
            <a:ext cx="8715436" cy="4143403"/>
          </a:xfrm>
        </p:spPr>
        <p:txBody>
          <a:bodyPr/>
          <a:lstStyle/>
          <a:p>
            <a:r>
              <a:rPr lang="en-US" dirty="0"/>
              <a:t>Excess water, if any, may be discharged to existing open or abandoned tube wells. In a well-planned building complex, a system should be laid out so that the runoff is collected in underground or above ground water storage tank(s), pretreated, stored, and used for non-potable purposes. </a:t>
            </a:r>
          </a:p>
          <a:p>
            <a:r>
              <a:rPr lang="en-US" dirty="0"/>
              <a:t>Excess water, if any, shall be discharged in bore-wells as per designs specified by the Central Ground Water Board, Government of India.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10"/>
            <a:ext cx="8715436" cy="4500593"/>
          </a:xfrm>
        </p:spPr>
        <p:txBody>
          <a:bodyPr/>
          <a:lstStyle/>
          <a:p>
            <a:pPr>
              <a:buNone/>
            </a:pPr>
            <a:r>
              <a:rPr lang="en-US" b="1" dirty="0"/>
              <a:t>Rainwater harvesting for plotted/group housing developments </a:t>
            </a:r>
          </a:p>
          <a:p>
            <a:r>
              <a:rPr lang="en-US" dirty="0"/>
              <a:t>The rainwater harvesting methods adopted for plotted and group housing are through collection of rooftop rainwater and surface runoff harvesting. </a:t>
            </a:r>
          </a:p>
          <a:p>
            <a:r>
              <a:rPr lang="en-US" dirty="0"/>
              <a:t>A network of storm water drains in the entire residential area is used for harvesting rooftop rainwater and surface runoff. </a:t>
            </a:r>
          </a:p>
          <a:p>
            <a:r>
              <a:rPr lang="en-US" dirty="0"/>
              <a:t>Appropriate number of recharge wells measuring 1 m × 1 m × 2 m may be constructed in the storm water drain for facilitating groundwater recharge. </a:t>
            </a:r>
          </a:p>
          <a:p>
            <a:r>
              <a:rPr lang="en-US" dirty="0"/>
              <a:t>The quality of runoff, which passes through the </a:t>
            </a:r>
            <a:r>
              <a:rPr lang="en-US" dirty="0" err="1"/>
              <a:t>borewell</a:t>
            </a:r>
            <a:r>
              <a:rPr lang="en-US" dirty="0"/>
              <a:t> installed inside the recharge well, is ensured through a filter bed of pebbles.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10"/>
            <a:ext cx="8715436" cy="4500593"/>
          </a:xfrm>
        </p:spPr>
        <p:txBody>
          <a:bodyPr/>
          <a:lstStyle/>
          <a:p>
            <a:pPr>
              <a:buNone/>
            </a:pPr>
            <a:r>
              <a:rPr lang="en-US" b="1" dirty="0"/>
              <a:t>Other methods of rainwater harvesting: </a:t>
            </a:r>
          </a:p>
          <a:p>
            <a:pPr>
              <a:buFont typeface="+mj-lt"/>
              <a:buAutoNum type="alphaUcPeriod"/>
            </a:pPr>
            <a:r>
              <a:rPr lang="en-US" dirty="0"/>
              <a:t>Creation of artificial reservoirs/lakes for utilization of available storm water . </a:t>
            </a:r>
          </a:p>
          <a:p>
            <a:pPr lvl="1"/>
            <a:r>
              <a:rPr lang="en-US" sz="1600" dirty="0"/>
              <a:t>This shall be based on estimation of amount of runoff volume based on rainfall data (for a period of 10 years) considering the percolation and evaporation losses and efforts to be made to collect all available runoff for proper utilization. </a:t>
            </a:r>
          </a:p>
          <a:p>
            <a:pPr>
              <a:buFont typeface="+mj-lt"/>
              <a:buAutoNum type="alphaUcPeriod"/>
            </a:pPr>
            <a:r>
              <a:rPr lang="en-US" dirty="0"/>
              <a:t>Water balancing methods </a:t>
            </a:r>
          </a:p>
          <a:p>
            <a:pPr lvl="1"/>
            <a:r>
              <a:rPr lang="en-US" sz="1600" dirty="0"/>
              <a:t>This refers to optimum utilization of available water from different sources, namely ground water, recycled waste water, storm water and municipal supply and its adoption would ensure that there is no wastage of water.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Solar Photovoltaic Power Generating System </a:t>
            </a:r>
            <a:endParaRPr lang="en-US" dirty="0"/>
          </a:p>
        </p:txBody>
      </p:sp>
      <p:sp>
        <p:nvSpPr>
          <p:cNvPr id="3" name="Content Placeholder 2"/>
          <p:cNvSpPr>
            <a:spLocks noGrp="1"/>
          </p:cNvSpPr>
          <p:nvPr>
            <p:ph idx="1"/>
          </p:nvPr>
        </p:nvSpPr>
        <p:spPr/>
        <p:txBody>
          <a:bodyPr/>
          <a:lstStyle/>
          <a:p>
            <a:r>
              <a:rPr lang="en-US" dirty="0"/>
              <a:t>Solar energy, which is available in two forms, heat and light, is a renewable and inexhaustible natural resource and can supplement/augment the depleting fossil fuel resources. </a:t>
            </a:r>
          </a:p>
          <a:p>
            <a:r>
              <a:rPr lang="en-US" dirty="0"/>
              <a:t>Greenhouse gases and pollutant emissions which result from fossil fuel generation can also be offset by solar photovoltaic power generation. </a:t>
            </a:r>
          </a:p>
          <a:p>
            <a:r>
              <a:rPr lang="en-US" dirty="0"/>
              <a:t>Most parts of the country receive good solar radiation of 4 to 7 kWh/m2 per day and almost 300 sunny days in a year making solar PV system one of the most preferred renewable energy source in the country.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Climate and Energy </a:t>
            </a:r>
            <a:endParaRPr lang="en-US" dirty="0"/>
          </a:p>
        </p:txBody>
      </p:sp>
      <p:sp>
        <p:nvSpPr>
          <p:cNvPr id="3" name="Content Placeholder 2"/>
          <p:cNvSpPr>
            <a:spLocks noGrp="1"/>
          </p:cNvSpPr>
          <p:nvPr>
            <p:ph idx="1"/>
          </p:nvPr>
        </p:nvSpPr>
        <p:spPr>
          <a:xfrm>
            <a:off x="214282" y="785800"/>
            <a:ext cx="8715436" cy="4143403"/>
          </a:xfrm>
        </p:spPr>
        <p:txBody>
          <a:bodyPr>
            <a:normAutofit fontScale="92500" lnSpcReduction="20000"/>
          </a:bodyPr>
          <a:lstStyle/>
          <a:p>
            <a:r>
              <a:rPr lang="en-US" dirty="0"/>
              <a:t>Environmental impacts of generating energy from alternative sources constitute one dimension of the problem. </a:t>
            </a:r>
          </a:p>
          <a:p>
            <a:r>
              <a:rPr lang="en-US" dirty="0"/>
              <a:t>Four end-use activities- agriculture, transportation, housing and industry and concluded that ecological damage initiated by the end use to which energy is put is not negligible compared to direct ecological damage initiated by fuel combustion, effluents, mining of fuels and conversion. </a:t>
            </a:r>
          </a:p>
          <a:p>
            <a:r>
              <a:rPr lang="en-US" dirty="0"/>
              <a:t>Moreover, because the indirect impacts are independent of the type of energy supply, development of cheap, unlimited and clean source of energy is not the end of energy related environmental problems; </a:t>
            </a:r>
          </a:p>
          <a:p>
            <a:r>
              <a:rPr lang="en-US" dirty="0"/>
              <a:t>Generation of clean energy is one aspect of the environmental implications of energy use and unless equal emphasis is given to the pollution caused by actual consumption of energy, development of clean energy may mean fulfilling only half the mission of environmental friendliness.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Macro and Microclimate</a:t>
            </a:r>
            <a:endParaRPr lang="en-US" dirty="0"/>
          </a:p>
        </p:txBody>
      </p:sp>
      <p:sp>
        <p:nvSpPr>
          <p:cNvPr id="3" name="Content Placeholder 2"/>
          <p:cNvSpPr>
            <a:spLocks noGrp="1"/>
          </p:cNvSpPr>
          <p:nvPr>
            <p:ph idx="1"/>
          </p:nvPr>
        </p:nvSpPr>
        <p:spPr>
          <a:xfrm>
            <a:off x="214282" y="785800"/>
            <a:ext cx="8715436" cy="4357700"/>
          </a:xfrm>
        </p:spPr>
        <p:txBody>
          <a:bodyPr>
            <a:normAutofit fontScale="92500" lnSpcReduction="10000"/>
          </a:bodyPr>
          <a:lstStyle/>
          <a:p>
            <a:r>
              <a:rPr lang="en-US" dirty="0"/>
              <a:t>The climate of the earth consists of a series of interlinked physical systems powered by the sun. In the built environment we are generally concerned with local climate systems in particular </a:t>
            </a:r>
          </a:p>
          <a:p>
            <a:r>
              <a:rPr lang="en-US" b="1" i="1" dirty="0"/>
              <a:t>Macro – climate: The climate of a larger area such as a region or a country </a:t>
            </a:r>
          </a:p>
          <a:p>
            <a:r>
              <a:rPr lang="en-US" b="1" i="1" dirty="0"/>
              <a:t>Micro- Climate: the variations in localized climate around a building </a:t>
            </a:r>
          </a:p>
          <a:p>
            <a:r>
              <a:rPr lang="en-US" dirty="0"/>
              <a:t>The macro and micro climate has a very important effect on both the energy performance and environmental performance of buildings, both in the heating season and summer. </a:t>
            </a:r>
          </a:p>
          <a:p>
            <a:r>
              <a:rPr lang="en-US" dirty="0"/>
              <a:t>The site and design of a building can have a profound effect upon the interaction between a building and its environment. </a:t>
            </a:r>
          </a:p>
          <a:p>
            <a:r>
              <a:rPr lang="en-US" dirty="0"/>
              <a:t>The building site affects exposure to the prevailing wind, the solar radiation the building receives, pollution levels, temperatures and rain penetration.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a:t>Site and Micro Climate: </a:t>
            </a:r>
          </a:p>
          <a:p>
            <a:pPr lvl="1"/>
            <a:r>
              <a:rPr lang="en-US" sz="1600" dirty="0"/>
              <a:t>The orientation of the building affects solar gains and exposure to the prevailing wind(Ventilation). </a:t>
            </a:r>
          </a:p>
          <a:p>
            <a:pPr lvl="1"/>
            <a:r>
              <a:rPr lang="en-US" sz="1600" dirty="0"/>
              <a:t>The location of neighboring trees and buildings affects the solar gains(shading) and wind patterns. </a:t>
            </a:r>
          </a:p>
          <a:p>
            <a:pPr lvl="1"/>
            <a:r>
              <a:rPr lang="en-US" sz="1600" dirty="0"/>
              <a:t>Neighboring trees and buildings also protect the building from driving rain.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34"/>
            <a:ext cx="8715436" cy="4857766"/>
          </a:xfrm>
        </p:spPr>
        <p:txBody>
          <a:bodyPr>
            <a:normAutofit fontScale="92500" lnSpcReduction="10000"/>
          </a:bodyPr>
          <a:lstStyle/>
          <a:p>
            <a:pPr>
              <a:buNone/>
            </a:pPr>
            <a:r>
              <a:rPr lang="en-US" b="1" dirty="0"/>
              <a:t>MACRO CLIMATE </a:t>
            </a:r>
          </a:p>
          <a:p>
            <a:r>
              <a:rPr lang="en-US" dirty="0"/>
              <a:t>The macro climate around a building cannot be affected by any design changes, however the building design can be developed with a knowledge of the macro climate in which the building is located </a:t>
            </a:r>
          </a:p>
          <a:p>
            <a:r>
              <a:rPr lang="en-US" dirty="0"/>
              <a:t>General climatic data give an idea of the local climatic severity: </a:t>
            </a:r>
          </a:p>
          <a:p>
            <a:pPr lvl="1"/>
            <a:r>
              <a:rPr lang="en-US" dirty="0"/>
              <a:t>Seasonal accumulated temperature difference (degree day) are a measure of the outside air temperature, though do not account for available solar </a:t>
            </a:r>
          </a:p>
          <a:p>
            <a:pPr lvl="1"/>
            <a:r>
              <a:rPr lang="en-US" dirty="0"/>
              <a:t>Typical wind speeds and direction </a:t>
            </a:r>
          </a:p>
          <a:p>
            <a:pPr lvl="1"/>
            <a:r>
              <a:rPr lang="en-US" dirty="0"/>
              <a:t>Annual totals of global horizontal solar radiation </a:t>
            </a:r>
          </a:p>
          <a:p>
            <a:pPr lvl="1"/>
            <a:r>
              <a:rPr lang="en-US" dirty="0"/>
              <a:t>The driving rain Index (DRI) relates to the amount of moisture contained in exposed surfaces and will affect thermal conductivity of external surfaces </a:t>
            </a:r>
          </a:p>
          <a:p>
            <a:r>
              <a:rPr lang="en-US" dirty="0"/>
              <a:t>This </a:t>
            </a:r>
            <a:r>
              <a:rPr lang="en-US" dirty="0" err="1"/>
              <a:t>metereological</a:t>
            </a:r>
            <a:r>
              <a:rPr lang="en-US" dirty="0"/>
              <a:t> data gives a general impression of the climate at the site of a building and the building design can be planned accordingly. </a:t>
            </a:r>
          </a:p>
          <a:p>
            <a:r>
              <a:rPr lang="en-US" dirty="0"/>
              <a:t>However the building itself and surrounding geography will affect the local climate.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34"/>
            <a:ext cx="8715436" cy="4643469"/>
          </a:xfrm>
        </p:spPr>
        <p:txBody>
          <a:bodyPr>
            <a:normAutofit fontScale="92500"/>
          </a:bodyPr>
          <a:lstStyle/>
          <a:p>
            <a:pPr>
              <a:buNone/>
            </a:pPr>
            <a:r>
              <a:rPr lang="en-US" b="1" dirty="0"/>
              <a:t>MICRO CLIMATE </a:t>
            </a:r>
          </a:p>
          <a:p>
            <a:r>
              <a:rPr lang="en-US" dirty="0"/>
              <a:t>The site of a building may have a many micro climates caused by the presence of hills valleys, slopes streams and other buildings </a:t>
            </a:r>
          </a:p>
          <a:p>
            <a:pPr>
              <a:buNone/>
            </a:pPr>
            <a:r>
              <a:rPr lang="en-US" b="1" i="1" dirty="0"/>
              <a:t>Micro Climate – Effect of local terrain and Buildings </a:t>
            </a:r>
          </a:p>
          <a:p>
            <a:r>
              <a:rPr lang="en-US" dirty="0"/>
              <a:t>Surrounding slopes have important effects on air movement, especially at the bottom of a hollow. In hollows air warmed by the rises upwards due to buoyancy effects(anabatic flow), to be replaced by cooler air drifting down the slope(</a:t>
            </a:r>
            <a:r>
              <a:rPr lang="en-US" dirty="0" err="1"/>
              <a:t>katabatic</a:t>
            </a:r>
            <a:r>
              <a:rPr lang="en-US" dirty="0"/>
              <a:t> flow). </a:t>
            </a:r>
          </a:p>
          <a:p>
            <a:r>
              <a:rPr lang="en-US" dirty="0"/>
              <a:t>The result is that valley floors are significantly colder than locations part way up the slope.. </a:t>
            </a:r>
          </a:p>
          <a:p>
            <a:r>
              <a:rPr lang="en-US" dirty="0"/>
              <a:t>The most favorable location in a valley is known as thermal belt, lying just above the level to which pools of cold air build up, but below the height at which exposure to wind increases.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785800"/>
            <a:ext cx="8715436" cy="4143403"/>
          </a:xfrm>
        </p:spPr>
        <p:txBody>
          <a:bodyPr>
            <a:normAutofit fontScale="92500" lnSpcReduction="10000"/>
          </a:bodyPr>
          <a:lstStyle/>
          <a:p>
            <a:r>
              <a:rPr lang="en-US" dirty="0"/>
              <a:t>Buildings themselves create further micro- climates by shading the ground, changing wind flow patterns. </a:t>
            </a:r>
          </a:p>
          <a:p>
            <a:r>
              <a:rPr lang="en-US" dirty="0"/>
              <a:t>One example of how buildings affect the local climate is the heat island effect in large cities where the average temperature is higher than the surrounding area </a:t>
            </a:r>
          </a:p>
          <a:p>
            <a:r>
              <a:rPr lang="en-US" dirty="0"/>
              <a:t>Solar energy absorbed and re-emitted from building surfaces, pavements roads etc. creates a warming effect on the surrounding air </a:t>
            </a:r>
          </a:p>
          <a:p>
            <a:r>
              <a:rPr lang="en-US" dirty="0"/>
              <a:t>Also the large quantities of buildings break up the wind flow, reducing wind speeds and causing the warm air to remain stagnant in the city. This also causes increased pollution as well as temperatures. </a:t>
            </a:r>
          </a:p>
          <a:p>
            <a:r>
              <a:rPr lang="en-US" dirty="0"/>
              <a:t>The presence of local high rise buildings can degrade the local climate as wind speed at ground level can be significantly increased, while extensive shadows block access to sunlight for long periods, increasing space heating costs in surrounding buildings.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10"/>
            <a:ext cx="8715436" cy="4500593"/>
          </a:xfrm>
        </p:spPr>
        <p:txBody>
          <a:bodyPr/>
          <a:lstStyle/>
          <a:p>
            <a:pPr>
              <a:buNone/>
            </a:pPr>
            <a:r>
              <a:rPr lang="en-US" b="1" dirty="0"/>
              <a:t>IMPROVING MICRO CLIMATE THROUGH DESIGN </a:t>
            </a:r>
          </a:p>
          <a:p>
            <a:r>
              <a:rPr lang="en-US" dirty="0"/>
              <a:t>The aim of enhancing micro climate around buildings: </a:t>
            </a:r>
          </a:p>
          <a:p>
            <a:pPr lvl="1"/>
            <a:r>
              <a:rPr lang="en-US" sz="1600" dirty="0"/>
              <a:t>Reduce costs of winter heating </a:t>
            </a:r>
          </a:p>
          <a:p>
            <a:pPr lvl="1"/>
            <a:r>
              <a:rPr lang="en-US" sz="1600" dirty="0"/>
              <a:t>Maximize outdoor comfort in summer and winter </a:t>
            </a:r>
          </a:p>
          <a:p>
            <a:pPr lvl="1"/>
            <a:r>
              <a:rPr lang="en-US" sz="1600" dirty="0"/>
              <a:t>Improve durability of building material (reduced rain penetration) </a:t>
            </a:r>
          </a:p>
          <a:p>
            <a:pPr lvl="1"/>
            <a:r>
              <a:rPr lang="en-US" sz="1600" dirty="0"/>
              <a:t>Provide a better visual environment in spaces around buildings </a:t>
            </a:r>
          </a:p>
          <a:p>
            <a:pPr lvl="1"/>
            <a:r>
              <a:rPr lang="en-US" sz="1600" dirty="0"/>
              <a:t>Encourage growth of plants </a:t>
            </a:r>
          </a:p>
          <a:p>
            <a:pPr lvl="1"/>
            <a:r>
              <a:rPr lang="en-US" sz="1600" dirty="0"/>
              <a:t>Discourage growth of mosses and algae </a:t>
            </a:r>
          </a:p>
          <a:p>
            <a:pPr lvl="1"/>
            <a:r>
              <a:rPr lang="en-US" sz="1600" dirty="0"/>
              <a:t>Facilitate open air drying of clothes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34"/>
            <a:ext cx="8715436" cy="4643469"/>
          </a:xfrm>
        </p:spPr>
        <p:txBody>
          <a:bodyPr>
            <a:normAutofit/>
          </a:bodyPr>
          <a:lstStyle/>
          <a:p>
            <a:r>
              <a:rPr lang="en-US" dirty="0"/>
              <a:t>Enhancing the micro climate around a building include: </a:t>
            </a:r>
          </a:p>
          <a:p>
            <a:pPr>
              <a:buNone/>
            </a:pPr>
            <a:r>
              <a:rPr lang="en-US" b="1" i="1" dirty="0"/>
              <a:t>SOLAR ACCESS: </a:t>
            </a:r>
          </a:p>
          <a:p>
            <a:r>
              <a:rPr lang="en-US" dirty="0"/>
              <a:t>Allow maximum day light and maximum solar radiation into space and buildings; </a:t>
            </a:r>
          </a:p>
          <a:p>
            <a:r>
              <a:rPr lang="en-US" dirty="0"/>
              <a:t>shade space and window from prolonged exposure to summer sun </a:t>
            </a:r>
          </a:p>
          <a:p>
            <a:r>
              <a:rPr lang="en-US" dirty="0"/>
              <a:t>Protect space and windows from glare </a:t>
            </a:r>
          </a:p>
          <a:p>
            <a:pPr>
              <a:buNone/>
            </a:pPr>
            <a:r>
              <a:rPr lang="en-US" b="1" i="1" dirty="0"/>
              <a:t>Wind Protection: </a:t>
            </a:r>
          </a:p>
          <a:p>
            <a:r>
              <a:rPr lang="en-US" dirty="0"/>
              <a:t>Protect space and buildings from prevailing winds and cold </a:t>
            </a:r>
          </a:p>
          <a:p>
            <a:r>
              <a:rPr lang="en-US" dirty="0"/>
              <a:t>Prevent buildings and terrain features from generating turbulence </a:t>
            </a:r>
          </a:p>
          <a:p>
            <a:r>
              <a:rPr lang="en-US" dirty="0"/>
              <a:t>Protect spaces and buildings from driving rain and snow </a:t>
            </a:r>
          </a:p>
          <a:p>
            <a:r>
              <a:rPr lang="en-US" dirty="0"/>
              <a:t>Protect space and buildings from </a:t>
            </a:r>
            <a:r>
              <a:rPr lang="en-US" dirty="0" err="1"/>
              <a:t>katabatic</a:t>
            </a:r>
            <a:r>
              <a:rPr lang="en-US" dirty="0"/>
              <a:t> flows, while retaining enough air movement to disperse pollutants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34"/>
            <a:ext cx="8715436" cy="4643469"/>
          </a:xfrm>
        </p:spPr>
        <p:txBody>
          <a:bodyPr/>
          <a:lstStyle/>
          <a:p>
            <a:pPr>
              <a:buNone/>
            </a:pPr>
            <a:r>
              <a:rPr lang="en-US" b="1" dirty="0"/>
              <a:t>FEATURES: </a:t>
            </a:r>
          </a:p>
          <a:p>
            <a:r>
              <a:rPr lang="en-US" dirty="0"/>
              <a:t>Provide thermal mass on moderate extreme temperatures </a:t>
            </a:r>
          </a:p>
          <a:p>
            <a:r>
              <a:rPr lang="en-US" dirty="0"/>
              <a:t>Use vegetation for sun shading and wind protection(transpiration helps moderate high temperatures) </a:t>
            </a:r>
          </a:p>
          <a:p>
            <a:r>
              <a:rPr lang="en-US" dirty="0"/>
              <a:t>Provide surfaces that drain readily </a:t>
            </a:r>
          </a:p>
          <a:p>
            <a:r>
              <a:rPr lang="en-US" dirty="0"/>
              <a:t>Provide water for cooling be evaporation (Pools and fountains)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1142990"/>
            <a:ext cx="8786842" cy="27527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8"/>
            <a:ext cx="8715436" cy="4071965"/>
          </a:xfrm>
        </p:spPr>
        <p:txBody>
          <a:bodyPr>
            <a:normAutofit fontScale="92500" lnSpcReduction="20000"/>
          </a:bodyPr>
          <a:lstStyle/>
          <a:p>
            <a:r>
              <a:rPr lang="en-US" dirty="0"/>
              <a:t>Solar PV power generating system consists of components and subsystems that are used to convert incident solar radiation directly into electrical energy. </a:t>
            </a:r>
          </a:p>
          <a:p>
            <a:r>
              <a:rPr lang="en-US" dirty="0"/>
              <a:t>The energy converter (namely, solar photovoltaic cells which convert solar energy directly into </a:t>
            </a:r>
            <a:r>
              <a:rPr lang="en-US" dirty="0" err="1"/>
              <a:t>d.c</a:t>
            </a:r>
            <a:r>
              <a:rPr lang="en-US" dirty="0"/>
              <a:t>. electric power) does not have moving parts and has a comparatively long lifetime. Also, it can be used in decentralized/distributed mode. </a:t>
            </a:r>
          </a:p>
          <a:p>
            <a:r>
              <a:rPr lang="en-US" dirty="0"/>
              <a:t>PV cells are made of light-sensitive semiconductor materials that use photons to dislodge electrons to drive an electric current. </a:t>
            </a:r>
          </a:p>
          <a:p>
            <a:r>
              <a:rPr lang="en-US" dirty="0"/>
              <a:t>Individual PV cells are interconnected to form a PV module. This takes the form of a panel for easy installation. </a:t>
            </a:r>
          </a:p>
          <a:p>
            <a:r>
              <a:rPr lang="en-US" dirty="0"/>
              <a:t>Most solar PV systems can be mounted on a building or installed on ground. For buildings, they are either mounted on the roof or integrated into the building facade (BIPV).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642924"/>
            <a:ext cx="8715436" cy="4286279"/>
          </a:xfrm>
        </p:spPr>
        <p:txBody>
          <a:bodyPr>
            <a:normAutofit fontScale="92500"/>
          </a:bodyPr>
          <a:lstStyle/>
          <a:p>
            <a:r>
              <a:rPr lang="en-US" dirty="0"/>
              <a:t>Two main </a:t>
            </a:r>
            <a:r>
              <a:rPr lang="en-US" dirty="0" err="1"/>
              <a:t>possiblities</a:t>
            </a:r>
            <a:r>
              <a:rPr lang="en-US" dirty="0"/>
              <a:t> for influencing micro climate are solar access and wind control: </a:t>
            </a:r>
          </a:p>
          <a:p>
            <a:pPr>
              <a:buNone/>
            </a:pPr>
            <a:r>
              <a:rPr lang="en-US" b="1" i="1" dirty="0"/>
              <a:t>Solar access: </a:t>
            </a:r>
          </a:p>
          <a:p>
            <a:r>
              <a:rPr lang="en-US" dirty="0"/>
              <a:t>Solar access to a site is often a case for minimizing solar overheating in summer while maximizing solar access during the winter </a:t>
            </a:r>
          </a:p>
          <a:p>
            <a:r>
              <a:rPr lang="en-US" dirty="0"/>
              <a:t>Buildings with a heating requirement should be orientated north south with maximum glazing on the south face. </a:t>
            </a:r>
          </a:p>
          <a:p>
            <a:r>
              <a:rPr lang="en-US" dirty="0"/>
              <a:t>Deciduous trees offer an excellent means of site shading, with shading being reduced in winter when the trees lose their leaves </a:t>
            </a:r>
          </a:p>
          <a:p>
            <a:r>
              <a:rPr lang="en-US" dirty="0"/>
              <a:t>Grass planted outside a building will reduce the ground reflected solar </a:t>
            </a:r>
          </a:p>
          <a:p>
            <a:r>
              <a:rPr lang="en-US" dirty="0"/>
              <a:t>Use of courtyards and water can also moderate the effects of high temperature on summer.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500048"/>
            <a:ext cx="8715436" cy="4429155"/>
          </a:xfrm>
        </p:spPr>
        <p:txBody>
          <a:bodyPr>
            <a:normAutofit/>
          </a:bodyPr>
          <a:lstStyle/>
          <a:p>
            <a:pPr>
              <a:buNone/>
            </a:pPr>
            <a:r>
              <a:rPr lang="en-US" b="1" i="1" dirty="0"/>
              <a:t>Wind control: </a:t>
            </a:r>
          </a:p>
          <a:p>
            <a:r>
              <a:rPr lang="en-US" dirty="0"/>
              <a:t>The form of the building can have a great effect on the impact of the wind: </a:t>
            </a:r>
          </a:p>
          <a:p>
            <a:pPr lvl="1"/>
            <a:r>
              <a:rPr lang="en-US" sz="1600" dirty="0"/>
              <a:t>Avoidance of the funnel like gaps between buildings </a:t>
            </a:r>
          </a:p>
          <a:p>
            <a:pPr lvl="1"/>
            <a:r>
              <a:rPr lang="en-US" sz="1600" dirty="0"/>
              <a:t>Avoidance of flat roofed buildings and cubical forms </a:t>
            </a:r>
          </a:p>
          <a:p>
            <a:pPr lvl="1"/>
            <a:r>
              <a:rPr lang="en-US" sz="1600" dirty="0"/>
              <a:t>Avoid abrupt changes in buildings heights </a:t>
            </a:r>
          </a:p>
          <a:p>
            <a:pPr lvl="1"/>
            <a:r>
              <a:rPr lang="en-US" sz="1600" dirty="0"/>
              <a:t>Orientate long axis of the building parallel to the direction of the wind </a:t>
            </a:r>
          </a:p>
          <a:p>
            <a:pPr lvl="1"/>
            <a:r>
              <a:rPr lang="en-US" sz="1600" dirty="0"/>
              <a:t>Use pitched rather than flat roofs and stepped forms for higher buildings </a:t>
            </a:r>
          </a:p>
          <a:p>
            <a:pPr lvl="1"/>
            <a:r>
              <a:rPr lang="en-US" sz="1600" dirty="0"/>
              <a:t>Coniferous trees and fencing and other landscape features such as mounds of earth and hedges can also reduce the impact of wind and driving rain on the building structure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10"/>
            <a:ext cx="8715436" cy="4500593"/>
          </a:xfrm>
        </p:spPr>
        <p:txBody>
          <a:bodyPr/>
          <a:lstStyle/>
          <a:p>
            <a:pPr>
              <a:buNone/>
            </a:pPr>
            <a:r>
              <a:rPr lang="en-US" b="1" dirty="0"/>
              <a:t>Enhanced Micro climate and energy saving </a:t>
            </a:r>
          </a:p>
          <a:p>
            <a:r>
              <a:rPr lang="en-US" dirty="0"/>
              <a:t>Increased external air temperature leading to reduced space heating reduction </a:t>
            </a:r>
          </a:p>
          <a:p>
            <a:r>
              <a:rPr lang="en-US" dirty="0"/>
              <a:t>Increase solar access to site, wind protection, external thermal mass, quick drying surfaces. </a:t>
            </a:r>
          </a:p>
          <a:p>
            <a:r>
              <a:rPr lang="en-US" dirty="0"/>
              <a:t>Reduced air change rate, internal air movement and decreased external surface connective heat transfer; reduced pressure driven ventilation by wind protection. </a:t>
            </a:r>
          </a:p>
          <a:p>
            <a:r>
              <a:rPr lang="en-US" dirty="0"/>
              <a:t>Reduced moisture effects on fabric(wall); less wetting of fabric and energy loss due to evaporation form wet surfaces by protecting from driving rain and providing adequate surface drainage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ries, Parallel &amp; Series-Parallel Connection of PV Panels"/>
          <p:cNvPicPr>
            <a:picLocks noChangeAspect="1" noChangeArrowheads="1"/>
          </p:cNvPicPr>
          <p:nvPr/>
        </p:nvPicPr>
        <p:blipFill>
          <a:blip r:embed="rId2"/>
          <a:srcRect/>
          <a:stretch>
            <a:fillRect/>
          </a:stretch>
        </p:blipFill>
        <p:spPr bwMode="auto">
          <a:xfrm>
            <a:off x="1500166" y="357172"/>
            <a:ext cx="5500726" cy="458393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34"/>
            <a:ext cx="8715436" cy="4643469"/>
          </a:xfrm>
        </p:spPr>
        <p:txBody>
          <a:bodyPr/>
          <a:lstStyle/>
          <a:p>
            <a:r>
              <a:rPr lang="en-US" b="1" i="1" dirty="0"/>
              <a:t>Types of Solar PV Generating System </a:t>
            </a:r>
          </a:p>
          <a:p>
            <a:pPr lvl="1"/>
            <a:r>
              <a:rPr lang="en-US" dirty="0"/>
              <a:t>When photovoltaic modules are exposed to sunlight, they generate electricity in </a:t>
            </a:r>
            <a:r>
              <a:rPr lang="en-US" dirty="0" err="1"/>
              <a:t>d.c</a:t>
            </a:r>
            <a:r>
              <a:rPr lang="en-US" dirty="0"/>
              <a:t>. waveform. The PV power generating systems can broadly be classified into two categories, namely, stand-alone (with </a:t>
            </a:r>
            <a:r>
              <a:rPr lang="en-US" dirty="0" err="1"/>
              <a:t>a.c</a:t>
            </a:r>
            <a:r>
              <a:rPr lang="en-US" dirty="0"/>
              <a:t>. output or with </a:t>
            </a:r>
            <a:r>
              <a:rPr lang="en-US" dirty="0" err="1"/>
              <a:t>d.c</a:t>
            </a:r>
            <a:r>
              <a:rPr lang="en-US" dirty="0"/>
              <a:t>. output) and grid connected system. </a:t>
            </a:r>
          </a:p>
          <a:p>
            <a:pPr lvl="2"/>
            <a:r>
              <a:rPr lang="en-US" sz="1400" b="1" i="1" dirty="0"/>
              <a:t>Stand alone solar PV system </a:t>
            </a:r>
          </a:p>
          <a:p>
            <a:pPr lvl="2"/>
            <a:r>
              <a:rPr lang="en-US" sz="1400" b="1" i="1" dirty="0"/>
              <a:t>Grid connected solar PV system </a:t>
            </a:r>
            <a:endParaRPr lang="en-US" sz="1400" dirty="0"/>
          </a:p>
          <a:p>
            <a:endParaRPr lang="en-US" dirty="0"/>
          </a:p>
        </p:txBody>
      </p:sp>
      <p:sp>
        <p:nvSpPr>
          <p:cNvPr id="88066" name="AutoShape 2" descr="Information on Solar Photovoltaic Stand-alone, Grid connected &amp; Hybrid  Syste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8068" name="AutoShape 4" descr="Information on Solar Photovoltaic Stand-alone, Grid connected &amp; Hybrid  Syste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8070" name="AutoShape 6" descr="data:image/png;base64,iVBORw0KGgoAAAANSUhEUgAAAVwAAACRCAMAAAC4yfDAAAABy1BMVEX////V1dUYJlDZVxgWjzBYYlvv7++JiYn1yQtEeKy/v7+5ublFe7CdnZ3Q49P12NAAiBfXSQDuva+v0LTb2tgnMldOWVF1fXcHHEprcIW+wb74+Pjn5+e0sa/56ubXRwAAhQPhhGQAADvYUgkAiyVCcJ84SVzLy8s0Z5jki2Onp6c/ZItsbGw7VnPonoBisXIpVHx/vYqKw5VUqmU8RWRDQ0NQUFBubm5eXl55eXkAAACFhYViYmKUlJT+/PA8W3utssA3NzdWXHX76KL887vrqYxGo1gfHx/300D2zin988z+/PH99s3++eL77po3RVT5527hf1MVFRX411j64oH0wQD89MD/8I/bXiY1O0M6c7Eql0DdajctLCz64okAAEAyPF5pboP42Gj966vNtWLn0Yj53Hv31E/78KkdKjgiPlgmSmwhNksdKTPCsTx7jndeh59TYG+wskmprVxwjYe3sJCgqWilmQ1RdY+WkkoMNWGppEdmYyy0oQCKfx1slnKbvqC6gG7YpJVUgad3gWSzs1PGvy5ujpaMnG5kZ0j55mOEhlR4lIrDuoWdorR+hp58eEB7ekhnaUbX08J8jG7QxCzKYjl3bCCWpXhGQzYzAAARqklEQVR4nO2dj2PaRpbHR00qkEB721s27kVS6l0HRIRInLQgFBCua5Lww+A6tiFWYl8P79nUztmO3XOSS929Ozd2f+Tabjft9s+9NxJgfhqBEbGDvg6DNKCR9OHx5r3RiCCBsGWRBEQgWxaJsOFaJxuuhbLhWigbroWy4VooG66FsuFaKBuuhbLhWqhzDJeleReJFzgBCaSpTQQW3imQJE2EWZqENUMuXrDkCM8xXC7EyTxLssgVQ2Ea4SUWhNi2W7AhEkWISYEkPBFEcJMcvBW/e0kICwhvbvwZDfXhCM8xXDLEhwmBidHqJB+SBVkNeZYcQpgMce22YMMkitH3FFcY4EZc9xxhD69AfRg5aFkJCyHutifMSUzYM+lo20gXOs9ww6SoCnIYHmCP3H0lzIcAFC213UKH6wl7OB0uCa5BiXmg/l4sSoaRqDqYmCQRS9EIHemH4Z5nuFwY0Y6QIDqEGIoIXAgRAsDl75/gPyUBhbhQBe4kS4YkTDEExRLrEF33iNsqAR7DM/RwSUWWSVdMEtkoQ8cERop54DvuCZ/AxSPFRETLvINzIAdSY0h24WoFukM+prCwfZRATEz2OIYdbmsxji7ezIX6ArGd3jq4Z0k2XAtlw7VQNlwLNeRw08tJp9OZmlvJWtH6uYZLf/LJJx/VrBN43dwog67sfB6zxUquZPp+eOcb7sf/+v77f65ZF/C6+eAqnZxCRWdF8/2ne47h/vGjz94BfXQsY/2zH81tn045p9Cy85hu34/wHMP98zut9f6/mdo8M+d0rqKVY7jOlX4f4dsI919MbT4FOOdQvgZust+92vDCxV1ZMp52Wmi6QwvXoJrNppypaqc21+cjHFq4KxW4c9mq9ab6fIRDC3eq7AjSEO5W/UKfj3DI4S4jlMhnbLhN6odbmINAdxnZcOuEL86eDq4Rg6XWnM4iSlVisT4f5TmFy4mnhZutEAW4SedUquwk+qpzCpd0uE4b565W4K6hRDyuD+Ck+3yUZwOuQHcpl6q6Tgm3GiMk4wjpcIv9Pq2zAZcRXd2JV1X+lHCrwwqp6WVnds6C7PeswPV0uQHp4E/rFmocA8S7RWeq307h3MI9fYeGdTwktlyc6z/b8wr39KGYruxqOWaYz1twIeK8wsXqA1zAm1/5y78nLLBarGGHi3duGQEbrg23lWy45mTDtVA2XAtlw7VQNlwL1RvcP7bWO2ccbiZnycS0tuoJbt92PkC405AIFvOwkF2xKHFp1rDAzaxCkcriaWppK/LtlhoWuFk8M2IltYKWp6zaZ7OGBS6aWyuuZtILicQaGO6AHMNQwM3HoUhPOYsZ52rGmc8mV1cH0rMNBdyVFRRfxpNWVxdyywvpqWWE4lbtuVZDATeTmnOuOVNrybliamEVzfX7WnM7DQVcFE9nM4mFYnFubhX+LfR9OnAbDQdchOaTxbXiAmg+5ZzKzCcHYrzDAHcagbtNOufmFpzOhdXU/PTyXHxlENY7DHCnlhOQPqzqcJ36tbtSNj6IcGEY4KKV+XQ2tZDEF/RTxWSxmMvnE4lp6wOGoYALWk3mi2vz88Vi0rlcmge80+lcadqq3Zc1NHBX4s5UMpVyFueczrWpZD4BriGRK2XxQIOnO5m+mXEo4IJ/TUKCli46l53z2Vw+kZ0q5LOlUhalc4VSnFwfB31eLR5vQLGOKzceVyv/4/gV3uxRDAfc4toUWllDyWRmzbk2v4JKpXQ6l82WCoA9X9jc2ta0iYCbcnuDUFA+KNw+NyjohcVAAJbgFXe58onpoxgKuJCjwSOVnlpIJOaX15L5TC6XyeRKKFvIZRE5srWz+4VPoyi3zwsFxkxhzBTGDJVU3St+0dwheHgXI7pMW3nfNdgrEcU8Sifn8/nptVw2XiikUbowDXgL/+nXtKPnm3tfUBom6p6pwjQMdwKzxpipGfzyE7MuV3AwKtPFzeZ91iDhZiFzAB8wN53IFuO5eLqQS6B4rpRB2ad725S2/mxrZ+f5M0qjAkHKSwV8lNfrnXF7vZQPFqhgAIrABFT6GdMHIaiMpT/kc7Ks80nNVyLSetZQTCT0Di2HpnOlHEKJT6fp/xp58fTLz8Y3xp8839z/6tLnE8FgcDGICx8UPr0w1nGx1NYW/9Ckv/53c90ffmfB6bL/3Kz/+d/muisnN3O5nep/06zN1d90Gk1Pl7KlbD6BEqU89GeZwosDjfpiZ/fI7Z7wU0d7h5tHUKH3XDMU7sO8UEzgPg38g9vtb/8TVFd/36irzVUPbz7snl1HXfngvSaNjTXWzF7/08nNXGqnkbq3tb+0nk1kS/EcyqVRLjH9aRYRX+9sadrGq52XR5+BW9V8Wy8P9971V51tsOps9Y4t2P7LdrGjrl68efPhaHfcTOnKBxc6aezRnWtjneC+20Zm4aJSHBtuvJBBhenMpwlFO9jdfeLXqFebO0c4GNOog2++rRIN4o4tcBw/RNsfmsGvTg1wP7x19+LF0W6omZQBd6xWDWgvXLv+aMx6uPl0toAK2XQBZcBw51+4Nffr/S3NrX30avPl9gZ2BQE/jmyxFzD8g1Fg/zB+Qi+h87tZqxtXG8wWP492Q82kdLgPrtdqttFs8ZPlcMEnlNLxAipBtPBd3PH900vrn8+8ePrt45l137ebT3/2+XyL8PBN+ipLizNQzODCFzvh0AzjvFGju7Vme+PWw6vWwr1Wq0c1aB9cu/NgbCBwUQ4ZaMFus99J2qvNo3U39dvh1xpOyV4fvjzwV1OyGsMNYsMN0OU2BJFnEV0fSl5s8gs1Zvvw1o3y4qg5XqxLFBApiqYC5RPdgu5tjaU6uB4BsbxY+4O6fYCbL6HcNJrPxr/LoP/bobTtze81SvPu72xDlKBprw73j7Ry96XnxIHjZE2u/mI1R4gCbezk4/L5V0G28LcVszUPlxSRKDAkp5/8Dx3eXO3Qmh3uGHiLC+WKeriiA4kE66lpvw9wwS+A14V/iQJa/2aX0i693MM919bh1jjA1J59f/hy24BZk6xhzOMusNmPQcjlYVUenzes/PAjWQf35i1dH7YyWzNwWbwHDuB6GJxpk7D248fm4D66Y+jYJ4zN3pmtsi7D1dsHuLwHJzk17fcBLvRm2CtAhlb4i1/b3fNPaHs7zzbc2sHL/W3wDT5K2zp88Qx7gUb/UG3CxXkYWkC6WX1c/mZV6N39UNfDKk6Iv652AdcQwHXRDEvqH9wPHTK9CtwHs4YetDDbRsslGN4leliupv1+wJ1OQKCQgVghvn9pfebFP9Z9vp/2f/4IOq2fDv+md2Lr4S9n6rozvXh8PApDMyLJioyeuVRO/GJr3a2x4a7gMi5su1ztLtqpjVuoM9tGuNBpiBwjEjXt9wNu9lOETTdfEN7dOXB7919BHPbzIZQ+bfsVGG4lJWsMxjoM2bQiq8dfV3uB25VaJhFjj+rM1lS0MFLlCaBHRnqAi3JZFP8UkojvtW92teCzwy/waO7mXs34lzHWWDcy5var8CVtL7YVXD1tqNfoSY30qCvvtYA7e+fRWH3N2J9OPgPH5cvMu8xlXh7heWaEv3x5pAe4iRKYbgn9ffOA2nm9oX3xyzbA9O7uU9WUDMM8xlxO1hwnq9lsH9680VR58WqHZnrSWCNZPf5qqv315Fb4ESDKj6guMSq5CHGEJ3qAi8BsM5BAbL3U3PtHboi+sBfw/7R5VMnGqsWEtzJk4+001tiEsSb+GrBbMLLdZkdhIongwVqZKDgIHlaYnuBmwXSXP/ftv7vxj83PfBtfQeFbfPzlL1+vH2dnx4WRonUaH20021stzHYwcMvZbk9wK4/jhW7hpgtQHD7TDg6f+H/bdQfGf3uJvQDkE1/hPE3v04yU7DgYUzqdYUuzbR7IGe2IqnvVwR27cP1OfUfWDdzTRgsQL3wHsc7zPUr77alGbW5tUNTO3jg4W+3Z090Drfb6WXWs8aQhG0MNZmt4hHJGYejm1QHABbOdbUV2YHBRIY/EwOa2OwB92vbhEzd1sPlcz8a0PejdKikZVTOke8JYY1nHaGvir3JGYeiu9ZaL04YHNWZbP8owGLjTOfaJ9npX8x243dr3m+AGnrwu91yvdmtSsmP/cLnjGVbhtoi/BuZzG9IGnA8bPduvDwYGF33398cTG/sjixPB4MTi0+fjE4vjsDQTDAbHN/BVsyBenFisFpHOZ1jxCI1pQ8MY2WjnlrpWGW5DtqsP8V67fgcCh/cuXBsg3MLfKK//1b7m9XqDAXC74xOwFAh68TXf+sIXgGKcPrk5rHZme8NwuJWR89HOLXWtMtwGswVz/RX8woNZPJYzOzi3gNIvNPCm+0dGf3X0ywxVycaMYcaJ+okhZiYrXGyTNtw1VBnIGe3cUtfCcJvMFluuYdAXHhlDOYOCq0BP5t74eseAqb1+UT/zw1dN1nTWfjMTZ8AZ3Lh192oT3AH53GtN2e6bihbI8b1XeGj88MiItjaO3FR1Zlh5zlg1T6Pc62bOsG3aMAi4D1qnDW8EbnTcHwj4goGRnXFfADSDi0V4eBcn8Cou4OVAIIhfHjc1PezGzd+PNs1TaNaomba61JXZ6xdaTF1o1AezJzdz6nkLurgn9UT1JR8mGsREJ3Tgi97yy/6wqf+5MfM7czLTVre68k/mdHIr7ack172tA1zRX+cAsLN116Rkxx2bFw+PUeqpT/6tUge4xqxQqq7nqpn50fDyxpubqngmdTJc3t8i2ipfjGzq2MxkvsOlE+GSMT9oXS8CUGyMQzGO1wN65eNqoa9OWPP/Pp9fnQyX70omkrPh0tn4AaG3VDZcC2XDtVA2XAtlw7VQpuC2myTUj1tw3uBtPJarI1xepJFUTpnZ+mCLljkjshV6DHAFkSfb3/RjnThebPhMWVeXTTSgiLYMQzvCXRIkWhGAAMchzxKHn0gWkYjkkKDwEktypF7HdW+CdIRQiZAHt0UiPE2Rg0Z6aahryQ59n7BXlsXPJHGP1PfMkib3ToZwAVtw+laKgLhmK+kIN8SqfDQWcdFhhaHviUwkwisuQuIjMiMoaoimxTAhinyEMTUgVicJ7/p2dJIUxLBHkWmHElEJSe047+H0iorkbcckt4Qkl8JEuCVFvC8KMVUilszeyUmGwdxCapgVxTAXUcOYRdPn0hHuvViUVTx0VPGgsCfMQpvQkCLECDIkKHQU8fIkDWx7uAuRjeDPY5KUBVoKueCLFWJ5Rg0rivWOAuDCqZAA1jOpRIgQx00iJgRLJi6vGsJwRRVJgiIvERJSBSbWPJZtwnLhW8S5ogrtCXsmUYzwRNjQJJJoAsNV0CSnAFypl9SXURDNTZKSa4mM8goNnBlGZfB8WKuF4cKfcFvkQqyHA7hLSISj6Q6uS0FhMcQuEWE2RruEUNN3tyPcKNgRwwkiK8G3mIkSUoxDLhGRkuQhRDYqipJM0AKnSD3YrkNSuCjJeHhZFkQCfPikiBTJ/D3Dvcojyx4H6yCRxCE+JnMOOCWJc0gOj+kBaTIqQRtgrbKskCKwEeXmMcGzFOeKSvOHf651luC+deoNrqr3Oepp7qVnW3lWFy28uR+16L9Mw+VuC+h+pUPU+3kU6d3o2YgcqfauQvV2S0bk29/sfv5kHu59mQ6JpBJzsVF5UnCA3UqEIEu9eUkxCpG3EIuQfCxGO+4xosoQsRgJAbNKSjLtcrwVlzrNw5XliMqrIjkpKChGxyAFgJhbjfUW8iuQbrIhko4yKhkRZAQwQxytAFzGIathVe6p1bOmLuDSKs9HaTZEMygC3+QYwA0RXI+W60AsF0KEwojQoIQcLohyBRnDjbpIjjH520NnXObhQnwtikQYQtOQcp8Ly7eJCMFEWuQlZsSGlQjDSCFBFdklT0h08EiNhQSGER3EUlRWrY91ByHz0YLRu+NOnjUKxLbp8801V92arTyzx6+8HbLjXAtlw7VQNlwLZcO1UDZcC2XDtVA2XAtlw7VQNlwLZcO1UDZcC2XDtVA2XAtlw7VQNlwLZcO1UDZcC2XDtVA2XAtlw7VQBBIIWxZJ+H+GV7P1khB7C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8072" name="Picture 8" descr="China Stand-Alone PV System (ERSS) - China Solar Electric Systems, Solar  Energy Systems"/>
          <p:cNvPicPr>
            <a:picLocks noChangeAspect="1" noChangeArrowheads="1"/>
          </p:cNvPicPr>
          <p:nvPr/>
        </p:nvPicPr>
        <p:blipFill>
          <a:blip r:embed="rId2"/>
          <a:srcRect/>
          <a:stretch>
            <a:fillRect/>
          </a:stretch>
        </p:blipFill>
        <p:spPr bwMode="auto">
          <a:xfrm>
            <a:off x="1071538" y="2720340"/>
            <a:ext cx="2166936" cy="2210275"/>
          </a:xfrm>
          <a:prstGeom prst="rect">
            <a:avLst/>
          </a:prstGeom>
          <a:noFill/>
        </p:spPr>
      </p:pic>
      <p:pic>
        <p:nvPicPr>
          <p:cNvPr id="88076" name="Picture 12" descr="On Grid-connected Pv System, Grid Tied Pv Solar System, Grid Connected  Solar System, Grid Tied Solar System With Battery, Grid Bound Solar System, Grid  Tied Solar System Kit in West Marredpally, Secunderabad ,"/>
          <p:cNvPicPr>
            <a:picLocks noChangeAspect="1" noChangeArrowheads="1"/>
          </p:cNvPicPr>
          <p:nvPr/>
        </p:nvPicPr>
        <p:blipFill>
          <a:blip r:embed="rId3"/>
          <a:srcRect/>
          <a:stretch>
            <a:fillRect/>
          </a:stretch>
        </p:blipFill>
        <p:spPr bwMode="auto">
          <a:xfrm>
            <a:off x="6072198" y="1785932"/>
            <a:ext cx="2441550" cy="319088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Stand alone solar PV system </a:t>
            </a:r>
            <a:endParaRPr lang="en-US" dirty="0"/>
          </a:p>
        </p:txBody>
      </p:sp>
      <p:sp>
        <p:nvSpPr>
          <p:cNvPr id="3" name="Content Placeholder 2"/>
          <p:cNvSpPr>
            <a:spLocks noGrp="1"/>
          </p:cNvSpPr>
          <p:nvPr>
            <p:ph idx="1"/>
          </p:nvPr>
        </p:nvSpPr>
        <p:spPr>
          <a:xfrm>
            <a:off x="214282" y="3857634"/>
            <a:ext cx="8715436" cy="1071569"/>
          </a:xfrm>
        </p:spPr>
        <p:txBody>
          <a:bodyPr>
            <a:normAutofit fontScale="92500" lnSpcReduction="10000"/>
          </a:bodyPr>
          <a:lstStyle/>
          <a:p>
            <a:r>
              <a:rPr lang="en-US" dirty="0"/>
              <a:t>Stand alone solar PV generating system is an independent power production system that is not connected to the grid and can thus be designed free from grid code requirements. This system is also known as off-grid system. </a:t>
            </a:r>
          </a:p>
          <a:p>
            <a:endParaRPr lang="en-US" dirty="0"/>
          </a:p>
        </p:txBody>
      </p:sp>
      <p:pic>
        <p:nvPicPr>
          <p:cNvPr id="90114" name="Picture 2" descr="Stand Alone Solar Power System, Solar System, Solar Panel System, Solar  Energy Systems, सोलर पावर सिस्टम, सोलर ऊर्जा प्रणाली in RR District,,  Hyderabad , Radiant Solar Private Limited | ID: 16259152148"/>
          <p:cNvPicPr>
            <a:picLocks noChangeAspect="1" noChangeArrowheads="1"/>
          </p:cNvPicPr>
          <p:nvPr/>
        </p:nvPicPr>
        <p:blipFill>
          <a:blip r:embed="rId2"/>
          <a:srcRect/>
          <a:stretch>
            <a:fillRect/>
          </a:stretch>
        </p:blipFill>
        <p:spPr bwMode="auto">
          <a:xfrm>
            <a:off x="1214414" y="928676"/>
            <a:ext cx="5999522" cy="277177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Off-grid solar PV systems are applicable for areas where there is no available power grid, such as remote villages, forests, off-shore islands, ships. </a:t>
            </a:r>
          </a:p>
          <a:p>
            <a:r>
              <a:rPr lang="en-US" dirty="0"/>
              <a:t>But they may also be installed within the city in situations where it is inconvenient or too costly to tap electricity from the power grid. </a:t>
            </a:r>
          </a:p>
          <a:p>
            <a:r>
              <a:rPr lang="en-US" dirty="0"/>
              <a:t>An off-grid solar PV system needs deep cycle rechargeable batteries, such as lead-acid, nickel- cadmium or lithium-ion batteries to store electricity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Grid connected solar PV system </a:t>
            </a:r>
            <a:endParaRPr lang="en-US" dirty="0"/>
          </a:p>
        </p:txBody>
      </p:sp>
      <p:sp>
        <p:nvSpPr>
          <p:cNvPr id="3" name="Content Placeholder 2"/>
          <p:cNvSpPr>
            <a:spLocks noGrp="1"/>
          </p:cNvSpPr>
          <p:nvPr>
            <p:ph idx="1"/>
          </p:nvPr>
        </p:nvSpPr>
        <p:spPr/>
        <p:txBody>
          <a:bodyPr/>
          <a:lstStyle/>
          <a:p>
            <a:r>
              <a:rPr lang="en-US" dirty="0"/>
              <a:t>A grid connected solar PV generating system is interconnected with an existing electric power grid, subject to grid requirements. </a:t>
            </a:r>
          </a:p>
          <a:p>
            <a:r>
              <a:rPr lang="en-US" dirty="0"/>
              <a:t>This system is also known as </a:t>
            </a:r>
            <a:r>
              <a:rPr lang="en-US" b="1" dirty="0"/>
              <a:t>grid-tied </a:t>
            </a:r>
            <a:r>
              <a:rPr lang="en-US" dirty="0"/>
              <a:t>system. </a:t>
            </a:r>
          </a:p>
          <a:p>
            <a:r>
              <a:rPr lang="en-US" dirty="0"/>
              <a:t>A building has two parallel power supplies, one from the PV solar system and the other from the power grid. </a:t>
            </a:r>
          </a:p>
          <a:p>
            <a:r>
              <a:rPr lang="en-US" dirty="0"/>
              <a:t>The combined power supply feeds all the loads connected to the main </a:t>
            </a:r>
            <a:r>
              <a:rPr lang="en-US" dirty="0" err="1"/>
              <a:t>a.c</a:t>
            </a:r>
            <a:r>
              <a:rPr lang="en-US" dirty="0"/>
              <a:t>. distribution board. </a:t>
            </a:r>
          </a:p>
          <a:p>
            <a:r>
              <a:rPr lang="en-US" dirty="0"/>
              <a:t>Whenever the solar PV supply exceeds the buildings current demand, excess electricity is exported into the grid.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Grid Connected PV System Connects PV Panels to the Grid"/>
          <p:cNvPicPr>
            <a:picLocks noChangeAspect="1" noChangeArrowheads="1"/>
          </p:cNvPicPr>
          <p:nvPr/>
        </p:nvPicPr>
        <p:blipFill>
          <a:blip r:embed="rId2"/>
          <a:srcRect/>
          <a:stretch>
            <a:fillRect/>
          </a:stretch>
        </p:blipFill>
        <p:spPr bwMode="auto">
          <a:xfrm>
            <a:off x="1500166" y="571486"/>
            <a:ext cx="4705350" cy="400050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16267</TotalTime>
  <Words>3006</Words>
  <Application>Microsoft Office PowerPoint</Application>
  <PresentationFormat>On-screen Show (16:9)</PresentationFormat>
  <Paragraphs>162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Photovoltaic's / Solar Photovoltaic Systems (SPV) </vt:lpstr>
      <vt:lpstr>Solar Photovoltaic Power Generating System </vt:lpstr>
      <vt:lpstr>PowerPoint Presentation</vt:lpstr>
      <vt:lpstr>PowerPoint Presentation</vt:lpstr>
      <vt:lpstr>PowerPoint Presentation</vt:lpstr>
      <vt:lpstr>Stand alone solar PV system </vt:lpstr>
      <vt:lpstr>PowerPoint Presentation</vt:lpstr>
      <vt:lpstr>Grid connected solar PV system </vt:lpstr>
      <vt:lpstr>PowerPoint Presentation</vt:lpstr>
      <vt:lpstr>PowerPoint Presentation</vt:lpstr>
      <vt:lpstr>Rainwater Harvesting </vt:lpstr>
      <vt:lpstr>PowerPoint Presentation</vt:lpstr>
      <vt:lpstr>Artificial ground water recharge: </vt:lpstr>
      <vt:lpstr>PowerPoint Presentation</vt:lpstr>
      <vt:lpstr>Roof top rainwater harvesting </vt:lpstr>
      <vt:lpstr>PowerPoint Presentation</vt:lpstr>
      <vt:lpstr>PowerPoint Presentation</vt:lpstr>
      <vt:lpstr>PowerPoint Presentation</vt:lpstr>
      <vt:lpstr>PowerPoint Presentation</vt:lpstr>
      <vt:lpstr>Climate and Energy </vt:lpstr>
      <vt:lpstr>Macro and Microclimate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Chandana Sukesh</dc:creator>
  <cp:lastModifiedBy>RAVI TEJA TADIKONDA</cp:lastModifiedBy>
  <cp:revision>1899</cp:revision>
  <dcterms:created xsi:type="dcterms:W3CDTF">2020-08-05T19:24:15Z</dcterms:created>
  <dcterms:modified xsi:type="dcterms:W3CDTF">2023-08-16T06:11:44Z</dcterms:modified>
</cp:coreProperties>
</file>