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2" r:id="rId7"/>
    <p:sldId id="264" r:id="rId8"/>
    <p:sldId id="266" r:id="rId9"/>
    <p:sldId id="268" r:id="rId10"/>
    <p:sldId id="272" r:id="rId11"/>
    <p:sldId id="269" r:id="rId12"/>
    <p:sldId id="270" r:id="rId13"/>
    <p:sldId id="271" r:id="rId14"/>
    <p:sldId id="273" r:id="rId15"/>
    <p:sldId id="282" r:id="rId16"/>
    <p:sldId id="275" r:id="rId17"/>
    <p:sldId id="276" r:id="rId18"/>
    <p:sldId id="277" r:id="rId19"/>
    <p:sldId id="278" r:id="rId20"/>
    <p:sldId id="279" r:id="rId21"/>
    <p:sldId id="281"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F5FC6A-CA79-46CA-83FD-AD4C3469F8AB}" type="datetimeFigureOut">
              <a:rPr lang="en-UG" smtClean="0"/>
              <a:t>21 Oct 2025</a:t>
            </a:fld>
            <a:endParaRPr lang="en-UG"/>
          </a:p>
        </p:txBody>
      </p:sp>
      <p:sp>
        <p:nvSpPr>
          <p:cNvPr id="5" name="Footer Placeholder 4"/>
          <p:cNvSpPr>
            <a:spLocks noGrp="1"/>
          </p:cNvSpPr>
          <p:nvPr>
            <p:ph type="ftr" sz="quarter" idx="11"/>
          </p:nvPr>
        </p:nvSpPr>
        <p:spPr/>
        <p:txBody>
          <a:bodyPr/>
          <a:lstStyle/>
          <a:p>
            <a:endParaRPr lang="en-UG"/>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7A9042C-C9E4-4E81-B115-4A1D60B2A6A4}" type="slidenum">
              <a:rPr lang="en-UG" smtClean="0"/>
              <a:t>‹#›</a:t>
            </a:fld>
            <a:endParaRPr lang="en-UG"/>
          </a:p>
        </p:txBody>
      </p:sp>
    </p:spTree>
    <p:extLst>
      <p:ext uri="{BB962C8B-B14F-4D97-AF65-F5344CB8AC3E}">
        <p14:creationId xmlns:p14="http://schemas.microsoft.com/office/powerpoint/2010/main" val="31605803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F5FC6A-CA79-46CA-83FD-AD4C3469F8AB}" type="datetimeFigureOut">
              <a:rPr lang="en-UG" smtClean="0"/>
              <a:t>21 Oct 2025</a:t>
            </a:fld>
            <a:endParaRPr lang="en-UG"/>
          </a:p>
        </p:txBody>
      </p:sp>
      <p:sp>
        <p:nvSpPr>
          <p:cNvPr id="5" name="Footer Placeholder 4"/>
          <p:cNvSpPr>
            <a:spLocks noGrp="1"/>
          </p:cNvSpPr>
          <p:nvPr>
            <p:ph type="ftr" sz="quarter" idx="11"/>
          </p:nvPr>
        </p:nvSpPr>
        <p:spPr/>
        <p:txBody>
          <a:bodyPr/>
          <a:lstStyle/>
          <a:p>
            <a:endParaRPr lang="en-UG"/>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A9042C-C9E4-4E81-B115-4A1D60B2A6A4}" type="slidenum">
              <a:rPr lang="en-UG" smtClean="0"/>
              <a:t>‹#›</a:t>
            </a:fld>
            <a:endParaRPr lang="en-UG"/>
          </a:p>
        </p:txBody>
      </p:sp>
    </p:spTree>
    <p:extLst>
      <p:ext uri="{BB962C8B-B14F-4D97-AF65-F5344CB8AC3E}">
        <p14:creationId xmlns:p14="http://schemas.microsoft.com/office/powerpoint/2010/main" val="561510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F5FC6A-CA79-46CA-83FD-AD4C3469F8AB}" type="datetimeFigureOut">
              <a:rPr lang="en-UG" smtClean="0"/>
              <a:t>21 Oct 2025</a:t>
            </a:fld>
            <a:endParaRPr lang="en-UG"/>
          </a:p>
        </p:txBody>
      </p:sp>
      <p:sp>
        <p:nvSpPr>
          <p:cNvPr id="5" name="Footer Placeholder 4"/>
          <p:cNvSpPr>
            <a:spLocks noGrp="1"/>
          </p:cNvSpPr>
          <p:nvPr>
            <p:ph type="ftr" sz="quarter" idx="11"/>
          </p:nvPr>
        </p:nvSpPr>
        <p:spPr/>
        <p:txBody>
          <a:bodyPr/>
          <a:lstStyle/>
          <a:p>
            <a:endParaRPr lang="en-UG"/>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A9042C-C9E4-4E81-B115-4A1D60B2A6A4}" type="slidenum">
              <a:rPr lang="en-UG" smtClean="0"/>
              <a:t>‹#›</a:t>
            </a:fld>
            <a:endParaRPr lang="en-UG"/>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86880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F5FC6A-CA79-46CA-83FD-AD4C3469F8AB}" type="datetimeFigureOut">
              <a:rPr lang="en-UG" smtClean="0"/>
              <a:t>21 Oct 2025</a:t>
            </a:fld>
            <a:endParaRPr lang="en-UG"/>
          </a:p>
        </p:txBody>
      </p:sp>
      <p:sp>
        <p:nvSpPr>
          <p:cNvPr id="6" name="Footer Placeholder 5"/>
          <p:cNvSpPr>
            <a:spLocks noGrp="1"/>
          </p:cNvSpPr>
          <p:nvPr>
            <p:ph type="ftr" sz="quarter" idx="11"/>
          </p:nvPr>
        </p:nvSpPr>
        <p:spPr/>
        <p:txBody>
          <a:bodyPr/>
          <a:lstStyle/>
          <a:p>
            <a:endParaRPr lang="en-U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A9042C-C9E4-4E81-B115-4A1D60B2A6A4}" type="slidenum">
              <a:rPr lang="en-UG" smtClean="0"/>
              <a:t>‹#›</a:t>
            </a:fld>
            <a:endParaRPr lang="en-UG"/>
          </a:p>
        </p:txBody>
      </p:sp>
    </p:spTree>
    <p:extLst>
      <p:ext uri="{BB962C8B-B14F-4D97-AF65-F5344CB8AC3E}">
        <p14:creationId xmlns:p14="http://schemas.microsoft.com/office/powerpoint/2010/main" val="3232390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F5FC6A-CA79-46CA-83FD-AD4C3469F8AB}" type="datetimeFigureOut">
              <a:rPr lang="en-UG" smtClean="0"/>
              <a:t>21 Oct 2025</a:t>
            </a:fld>
            <a:endParaRPr lang="en-UG"/>
          </a:p>
        </p:txBody>
      </p:sp>
      <p:sp>
        <p:nvSpPr>
          <p:cNvPr id="6" name="Footer Placeholder 5"/>
          <p:cNvSpPr>
            <a:spLocks noGrp="1"/>
          </p:cNvSpPr>
          <p:nvPr>
            <p:ph type="ftr" sz="quarter" idx="11"/>
          </p:nvPr>
        </p:nvSpPr>
        <p:spPr/>
        <p:txBody>
          <a:bodyPr/>
          <a:lstStyle/>
          <a:p>
            <a:endParaRPr lang="en-UG"/>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A9042C-C9E4-4E81-B115-4A1D60B2A6A4}" type="slidenum">
              <a:rPr lang="en-UG" smtClean="0"/>
              <a:t>‹#›</a:t>
            </a:fld>
            <a:endParaRPr lang="en-UG"/>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19201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F5FC6A-CA79-46CA-83FD-AD4C3469F8AB}" type="datetimeFigureOut">
              <a:rPr lang="en-UG" smtClean="0"/>
              <a:t>21 Oct 2025</a:t>
            </a:fld>
            <a:endParaRPr lang="en-UG"/>
          </a:p>
        </p:txBody>
      </p:sp>
      <p:sp>
        <p:nvSpPr>
          <p:cNvPr id="6" name="Footer Placeholder 5"/>
          <p:cNvSpPr>
            <a:spLocks noGrp="1"/>
          </p:cNvSpPr>
          <p:nvPr>
            <p:ph type="ftr" sz="quarter" idx="11"/>
          </p:nvPr>
        </p:nvSpPr>
        <p:spPr/>
        <p:txBody>
          <a:bodyPr/>
          <a:lstStyle/>
          <a:p>
            <a:endParaRPr lang="en-U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A9042C-C9E4-4E81-B115-4A1D60B2A6A4}" type="slidenum">
              <a:rPr lang="en-UG" smtClean="0"/>
              <a:t>‹#›</a:t>
            </a:fld>
            <a:endParaRPr lang="en-UG"/>
          </a:p>
        </p:txBody>
      </p:sp>
    </p:spTree>
    <p:extLst>
      <p:ext uri="{BB962C8B-B14F-4D97-AF65-F5344CB8AC3E}">
        <p14:creationId xmlns:p14="http://schemas.microsoft.com/office/powerpoint/2010/main" val="1461474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F5FC6A-CA79-46CA-83FD-AD4C3469F8AB}" type="datetimeFigureOut">
              <a:rPr lang="en-UG" smtClean="0"/>
              <a:t>21 Oct 2025</a:t>
            </a:fld>
            <a:endParaRPr lang="en-UG"/>
          </a:p>
        </p:txBody>
      </p:sp>
      <p:sp>
        <p:nvSpPr>
          <p:cNvPr id="5" name="Footer Placeholder 4"/>
          <p:cNvSpPr>
            <a:spLocks noGrp="1"/>
          </p:cNvSpPr>
          <p:nvPr>
            <p:ph type="ftr" sz="quarter" idx="11"/>
          </p:nvPr>
        </p:nvSpPr>
        <p:spPr/>
        <p:txBody>
          <a:bodyPr/>
          <a:lstStyle/>
          <a:p>
            <a:endParaRPr lang="en-U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A9042C-C9E4-4E81-B115-4A1D60B2A6A4}" type="slidenum">
              <a:rPr lang="en-UG" smtClean="0"/>
              <a:t>‹#›</a:t>
            </a:fld>
            <a:endParaRPr lang="en-UG"/>
          </a:p>
        </p:txBody>
      </p:sp>
    </p:spTree>
    <p:extLst>
      <p:ext uri="{BB962C8B-B14F-4D97-AF65-F5344CB8AC3E}">
        <p14:creationId xmlns:p14="http://schemas.microsoft.com/office/powerpoint/2010/main" val="21242453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F5FC6A-CA79-46CA-83FD-AD4C3469F8AB}" type="datetimeFigureOut">
              <a:rPr lang="en-UG" smtClean="0"/>
              <a:t>21 Oct 2025</a:t>
            </a:fld>
            <a:endParaRPr lang="en-UG"/>
          </a:p>
        </p:txBody>
      </p:sp>
      <p:sp>
        <p:nvSpPr>
          <p:cNvPr id="5" name="Footer Placeholder 4"/>
          <p:cNvSpPr>
            <a:spLocks noGrp="1"/>
          </p:cNvSpPr>
          <p:nvPr>
            <p:ph type="ftr" sz="quarter" idx="11"/>
          </p:nvPr>
        </p:nvSpPr>
        <p:spPr/>
        <p:txBody>
          <a:bodyPr/>
          <a:lstStyle/>
          <a:p>
            <a:endParaRPr lang="en-U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A9042C-C9E4-4E81-B115-4A1D60B2A6A4}" type="slidenum">
              <a:rPr lang="en-UG" smtClean="0"/>
              <a:t>‹#›</a:t>
            </a:fld>
            <a:endParaRPr lang="en-UG"/>
          </a:p>
        </p:txBody>
      </p:sp>
    </p:spTree>
    <p:extLst>
      <p:ext uri="{BB962C8B-B14F-4D97-AF65-F5344CB8AC3E}">
        <p14:creationId xmlns:p14="http://schemas.microsoft.com/office/powerpoint/2010/main" val="4553513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F5FC6A-CA79-46CA-83FD-AD4C3469F8AB}" type="datetimeFigureOut">
              <a:rPr lang="en-UG" smtClean="0"/>
              <a:t>21 Oct 2025</a:t>
            </a:fld>
            <a:endParaRPr lang="en-UG"/>
          </a:p>
        </p:txBody>
      </p:sp>
      <p:sp>
        <p:nvSpPr>
          <p:cNvPr id="5" name="Footer Placeholder 4"/>
          <p:cNvSpPr>
            <a:spLocks noGrp="1"/>
          </p:cNvSpPr>
          <p:nvPr>
            <p:ph type="ftr" sz="quarter" idx="11"/>
          </p:nvPr>
        </p:nvSpPr>
        <p:spPr/>
        <p:txBody>
          <a:bodyPr/>
          <a:lstStyle/>
          <a:p>
            <a:endParaRPr lang="en-U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A9042C-C9E4-4E81-B115-4A1D60B2A6A4}" type="slidenum">
              <a:rPr lang="en-UG" smtClean="0"/>
              <a:t>‹#›</a:t>
            </a:fld>
            <a:endParaRPr lang="en-UG"/>
          </a:p>
        </p:txBody>
      </p:sp>
    </p:spTree>
    <p:extLst>
      <p:ext uri="{BB962C8B-B14F-4D97-AF65-F5344CB8AC3E}">
        <p14:creationId xmlns:p14="http://schemas.microsoft.com/office/powerpoint/2010/main" val="17251923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F5FC6A-CA79-46CA-83FD-AD4C3469F8AB}" type="datetimeFigureOut">
              <a:rPr lang="en-UG" smtClean="0"/>
              <a:t>21 Oct 2025</a:t>
            </a:fld>
            <a:endParaRPr lang="en-UG"/>
          </a:p>
        </p:txBody>
      </p:sp>
      <p:sp>
        <p:nvSpPr>
          <p:cNvPr id="5" name="Footer Placeholder 4"/>
          <p:cNvSpPr>
            <a:spLocks noGrp="1"/>
          </p:cNvSpPr>
          <p:nvPr>
            <p:ph type="ftr" sz="quarter" idx="11"/>
          </p:nvPr>
        </p:nvSpPr>
        <p:spPr/>
        <p:txBody>
          <a:bodyPr/>
          <a:lstStyle/>
          <a:p>
            <a:endParaRPr lang="en-UG"/>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A9042C-C9E4-4E81-B115-4A1D60B2A6A4}" type="slidenum">
              <a:rPr lang="en-UG" smtClean="0"/>
              <a:t>‹#›</a:t>
            </a:fld>
            <a:endParaRPr lang="en-UG"/>
          </a:p>
        </p:txBody>
      </p:sp>
    </p:spTree>
    <p:extLst>
      <p:ext uri="{BB962C8B-B14F-4D97-AF65-F5344CB8AC3E}">
        <p14:creationId xmlns:p14="http://schemas.microsoft.com/office/powerpoint/2010/main" val="7259952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F5FC6A-CA79-46CA-83FD-AD4C3469F8AB}" type="datetimeFigureOut">
              <a:rPr lang="en-UG" smtClean="0"/>
              <a:t>21 Oct 2025</a:t>
            </a:fld>
            <a:endParaRPr lang="en-UG"/>
          </a:p>
        </p:txBody>
      </p:sp>
      <p:sp>
        <p:nvSpPr>
          <p:cNvPr id="6" name="Footer Placeholder 5"/>
          <p:cNvSpPr>
            <a:spLocks noGrp="1"/>
          </p:cNvSpPr>
          <p:nvPr>
            <p:ph type="ftr" sz="quarter" idx="11"/>
          </p:nvPr>
        </p:nvSpPr>
        <p:spPr/>
        <p:txBody>
          <a:bodyPr/>
          <a:lstStyle/>
          <a:p>
            <a:endParaRPr lang="en-UG"/>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7A9042C-C9E4-4E81-B115-4A1D60B2A6A4}" type="slidenum">
              <a:rPr lang="en-UG" smtClean="0"/>
              <a:t>‹#›</a:t>
            </a:fld>
            <a:endParaRPr lang="en-UG"/>
          </a:p>
        </p:txBody>
      </p:sp>
    </p:spTree>
    <p:extLst>
      <p:ext uri="{BB962C8B-B14F-4D97-AF65-F5344CB8AC3E}">
        <p14:creationId xmlns:p14="http://schemas.microsoft.com/office/powerpoint/2010/main" val="4963078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F5FC6A-CA79-46CA-83FD-AD4C3469F8AB}" type="datetimeFigureOut">
              <a:rPr lang="en-UG" smtClean="0"/>
              <a:t>21 Oct 2025</a:t>
            </a:fld>
            <a:endParaRPr lang="en-UG"/>
          </a:p>
        </p:txBody>
      </p:sp>
      <p:sp>
        <p:nvSpPr>
          <p:cNvPr id="8" name="Footer Placeholder 7"/>
          <p:cNvSpPr>
            <a:spLocks noGrp="1"/>
          </p:cNvSpPr>
          <p:nvPr>
            <p:ph type="ftr" sz="quarter" idx="11"/>
          </p:nvPr>
        </p:nvSpPr>
        <p:spPr/>
        <p:txBody>
          <a:bodyPr/>
          <a:lstStyle/>
          <a:p>
            <a:endParaRPr lang="en-UG"/>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7A9042C-C9E4-4E81-B115-4A1D60B2A6A4}" type="slidenum">
              <a:rPr lang="en-UG" smtClean="0"/>
              <a:t>‹#›</a:t>
            </a:fld>
            <a:endParaRPr lang="en-UG"/>
          </a:p>
        </p:txBody>
      </p:sp>
    </p:spTree>
    <p:extLst>
      <p:ext uri="{BB962C8B-B14F-4D97-AF65-F5344CB8AC3E}">
        <p14:creationId xmlns:p14="http://schemas.microsoft.com/office/powerpoint/2010/main" val="2538854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F5FC6A-CA79-46CA-83FD-AD4C3469F8AB}" type="datetimeFigureOut">
              <a:rPr lang="en-UG" smtClean="0"/>
              <a:t>21 Oct 2025</a:t>
            </a:fld>
            <a:endParaRPr lang="en-UG"/>
          </a:p>
        </p:txBody>
      </p:sp>
      <p:sp>
        <p:nvSpPr>
          <p:cNvPr id="4" name="Footer Placeholder 3"/>
          <p:cNvSpPr>
            <a:spLocks noGrp="1"/>
          </p:cNvSpPr>
          <p:nvPr>
            <p:ph type="ftr" sz="quarter" idx="11"/>
          </p:nvPr>
        </p:nvSpPr>
        <p:spPr/>
        <p:txBody>
          <a:bodyPr/>
          <a:lstStyle/>
          <a:p>
            <a:endParaRPr lang="en-UG"/>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7A9042C-C9E4-4E81-B115-4A1D60B2A6A4}" type="slidenum">
              <a:rPr lang="en-UG" smtClean="0"/>
              <a:t>‹#›</a:t>
            </a:fld>
            <a:endParaRPr lang="en-UG"/>
          </a:p>
        </p:txBody>
      </p:sp>
    </p:spTree>
    <p:extLst>
      <p:ext uri="{BB962C8B-B14F-4D97-AF65-F5344CB8AC3E}">
        <p14:creationId xmlns:p14="http://schemas.microsoft.com/office/powerpoint/2010/main" val="14306487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F5FC6A-CA79-46CA-83FD-AD4C3469F8AB}" type="datetimeFigureOut">
              <a:rPr lang="en-UG" smtClean="0"/>
              <a:t>21 Oct 2025</a:t>
            </a:fld>
            <a:endParaRPr lang="en-UG"/>
          </a:p>
        </p:txBody>
      </p:sp>
      <p:sp>
        <p:nvSpPr>
          <p:cNvPr id="3" name="Footer Placeholder 2"/>
          <p:cNvSpPr>
            <a:spLocks noGrp="1"/>
          </p:cNvSpPr>
          <p:nvPr>
            <p:ph type="ftr" sz="quarter" idx="11"/>
          </p:nvPr>
        </p:nvSpPr>
        <p:spPr/>
        <p:txBody>
          <a:bodyPr/>
          <a:lstStyle/>
          <a:p>
            <a:endParaRPr lang="en-UG"/>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7A9042C-C9E4-4E81-B115-4A1D60B2A6A4}" type="slidenum">
              <a:rPr lang="en-UG" smtClean="0"/>
              <a:t>‹#›</a:t>
            </a:fld>
            <a:endParaRPr lang="en-UG"/>
          </a:p>
        </p:txBody>
      </p:sp>
    </p:spTree>
    <p:extLst>
      <p:ext uri="{BB962C8B-B14F-4D97-AF65-F5344CB8AC3E}">
        <p14:creationId xmlns:p14="http://schemas.microsoft.com/office/powerpoint/2010/main" val="5923033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F5FC6A-CA79-46CA-83FD-AD4C3469F8AB}" type="datetimeFigureOut">
              <a:rPr lang="en-UG" smtClean="0"/>
              <a:t>21 Oct 2025</a:t>
            </a:fld>
            <a:endParaRPr lang="en-UG"/>
          </a:p>
        </p:txBody>
      </p:sp>
      <p:sp>
        <p:nvSpPr>
          <p:cNvPr id="6" name="Footer Placeholder 5"/>
          <p:cNvSpPr>
            <a:spLocks noGrp="1"/>
          </p:cNvSpPr>
          <p:nvPr>
            <p:ph type="ftr" sz="quarter" idx="11"/>
          </p:nvPr>
        </p:nvSpPr>
        <p:spPr/>
        <p:txBody>
          <a:bodyPr/>
          <a:lstStyle/>
          <a:p>
            <a:endParaRPr lang="en-UG"/>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7A9042C-C9E4-4E81-B115-4A1D60B2A6A4}" type="slidenum">
              <a:rPr lang="en-UG" smtClean="0"/>
              <a:t>‹#›</a:t>
            </a:fld>
            <a:endParaRPr lang="en-UG"/>
          </a:p>
        </p:txBody>
      </p:sp>
    </p:spTree>
    <p:extLst>
      <p:ext uri="{BB962C8B-B14F-4D97-AF65-F5344CB8AC3E}">
        <p14:creationId xmlns:p14="http://schemas.microsoft.com/office/powerpoint/2010/main" val="4644044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F5FC6A-CA79-46CA-83FD-AD4C3469F8AB}" type="datetimeFigureOut">
              <a:rPr lang="en-UG" smtClean="0"/>
              <a:t>21 Oct 2025</a:t>
            </a:fld>
            <a:endParaRPr lang="en-UG"/>
          </a:p>
        </p:txBody>
      </p:sp>
      <p:sp>
        <p:nvSpPr>
          <p:cNvPr id="6" name="Footer Placeholder 5"/>
          <p:cNvSpPr>
            <a:spLocks noGrp="1"/>
          </p:cNvSpPr>
          <p:nvPr>
            <p:ph type="ftr" sz="quarter" idx="11"/>
          </p:nvPr>
        </p:nvSpPr>
        <p:spPr/>
        <p:txBody>
          <a:bodyPr/>
          <a:lstStyle/>
          <a:p>
            <a:endParaRPr lang="en-U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A9042C-C9E4-4E81-B115-4A1D60B2A6A4}" type="slidenum">
              <a:rPr lang="en-UG" smtClean="0"/>
              <a:t>‹#›</a:t>
            </a:fld>
            <a:endParaRPr lang="en-UG"/>
          </a:p>
        </p:txBody>
      </p:sp>
    </p:spTree>
    <p:extLst>
      <p:ext uri="{BB962C8B-B14F-4D97-AF65-F5344CB8AC3E}">
        <p14:creationId xmlns:p14="http://schemas.microsoft.com/office/powerpoint/2010/main" val="27049548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8F5FC6A-CA79-46CA-83FD-AD4C3469F8AB}" type="datetimeFigureOut">
              <a:rPr lang="en-UG" smtClean="0"/>
              <a:t>21 Oct 2025</a:t>
            </a:fld>
            <a:endParaRPr lang="en-UG"/>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G"/>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7A9042C-C9E4-4E81-B115-4A1D60B2A6A4}" type="slidenum">
              <a:rPr lang="en-UG" smtClean="0"/>
              <a:t>‹#›</a:t>
            </a:fld>
            <a:endParaRPr lang="en-UG"/>
          </a:p>
        </p:txBody>
      </p:sp>
    </p:spTree>
    <p:extLst>
      <p:ext uri="{BB962C8B-B14F-4D97-AF65-F5344CB8AC3E}">
        <p14:creationId xmlns:p14="http://schemas.microsoft.com/office/powerpoint/2010/main" val="101684933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idenya/Sidenya-repository.git" TargetMode="External"/><Relationship Id="rId2" Type="http://schemas.openxmlformats.org/officeDocument/2006/relationships/hyperlink" Target="https://github.com/Godwins5/Gbahemuka.git" TargetMode="External"/><Relationship Id="rId1" Type="http://schemas.openxmlformats.org/officeDocument/2006/relationships/slideLayout" Target="../slideLayouts/slideLayout2.xml"/><Relationship Id="rId5" Type="http://schemas.openxmlformats.org/officeDocument/2006/relationships/hyperlink" Target="https://github.com/nandijjalaila4/2024-2025-nandijja-project.git" TargetMode="External"/><Relationship Id="rId4" Type="http://schemas.openxmlformats.org/officeDocument/2006/relationships/hyperlink" Target="https://github.com/erickperry08-hub/My-MATLAB-project.gi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BD635-CCDD-FE11-53FD-D0ECC4572900}"/>
              </a:ext>
            </a:extLst>
          </p:cNvPr>
          <p:cNvSpPr>
            <a:spLocks noGrp="1"/>
          </p:cNvSpPr>
          <p:nvPr>
            <p:ph type="ctrTitle"/>
          </p:nvPr>
        </p:nvSpPr>
        <p:spPr/>
        <p:txBody>
          <a:bodyPr/>
          <a:lstStyle/>
          <a:p>
            <a:r>
              <a:rPr lang="en-US" b="1" dirty="0"/>
              <a:t>MATLAB ASSIGNMENT</a:t>
            </a:r>
            <a:endParaRPr lang="en-UG" b="1" dirty="0"/>
          </a:p>
        </p:txBody>
      </p:sp>
      <p:sp>
        <p:nvSpPr>
          <p:cNvPr id="3" name="Subtitle 2">
            <a:extLst>
              <a:ext uri="{FF2B5EF4-FFF2-40B4-BE49-F238E27FC236}">
                <a16:creationId xmlns:a16="http://schemas.microsoft.com/office/drawing/2014/main" id="{7AF74CFF-D995-847A-4F5A-260B0BEDCC92}"/>
              </a:ext>
            </a:extLst>
          </p:cNvPr>
          <p:cNvSpPr>
            <a:spLocks noGrp="1"/>
          </p:cNvSpPr>
          <p:nvPr>
            <p:ph type="subTitle" idx="1"/>
          </p:nvPr>
        </p:nvSpPr>
        <p:spPr/>
        <p:txBody>
          <a:bodyPr/>
          <a:lstStyle/>
          <a:p>
            <a:r>
              <a:rPr lang="en-US" dirty="0"/>
              <a:t>PREPARED BY GROUP 15</a:t>
            </a:r>
            <a:endParaRPr lang="en-UG" dirty="0"/>
          </a:p>
          <a:p>
            <a:endParaRPr lang="en-UG" dirty="0"/>
          </a:p>
        </p:txBody>
      </p:sp>
    </p:spTree>
    <p:extLst>
      <p:ext uri="{BB962C8B-B14F-4D97-AF65-F5344CB8AC3E}">
        <p14:creationId xmlns:p14="http://schemas.microsoft.com/office/powerpoint/2010/main" val="39704098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4B6B7-0789-5682-9715-3E07CECEB2FA}"/>
              </a:ext>
            </a:extLst>
          </p:cNvPr>
          <p:cNvSpPr>
            <a:spLocks noGrp="1"/>
          </p:cNvSpPr>
          <p:nvPr>
            <p:ph type="title"/>
          </p:nvPr>
        </p:nvSpPr>
        <p:spPr/>
        <p:txBody>
          <a:bodyPr/>
          <a:lstStyle/>
          <a:p>
            <a:pPr algn="ctr"/>
            <a:r>
              <a:rPr lang="en-US" b="1" dirty="0"/>
              <a:t>EULER RECURSIVE CONT</a:t>
            </a:r>
            <a:r>
              <a:rPr lang="en-US" dirty="0"/>
              <a:t>.</a:t>
            </a:r>
            <a:endParaRPr lang="en-UG" dirty="0"/>
          </a:p>
        </p:txBody>
      </p:sp>
      <p:sp>
        <p:nvSpPr>
          <p:cNvPr id="3" name="Content Placeholder 2">
            <a:extLst>
              <a:ext uri="{FF2B5EF4-FFF2-40B4-BE49-F238E27FC236}">
                <a16:creationId xmlns:a16="http://schemas.microsoft.com/office/drawing/2014/main" id="{A0EDA75B-3AC2-D7D6-629A-FED1702634FC}"/>
              </a:ext>
            </a:extLst>
          </p:cNvPr>
          <p:cNvSpPr>
            <a:spLocks noGrp="1"/>
          </p:cNvSpPr>
          <p:nvPr>
            <p:ph sz="half" idx="1"/>
          </p:nvPr>
        </p:nvSpPr>
        <p:spPr/>
        <p:txBody>
          <a:bodyPr>
            <a:noAutofit/>
          </a:bodyPr>
          <a:lstStyle/>
          <a:p>
            <a:pPr marL="0" indent="0">
              <a:buNone/>
            </a:pPr>
            <a:r>
              <a:rPr lang="en-US" sz="1100" dirty="0"/>
              <a:t>% Add analytical solution for comparison</a:t>
            </a:r>
          </a:p>
          <a:p>
            <a:pPr marL="0" indent="0">
              <a:buNone/>
            </a:pPr>
            <a:r>
              <a:rPr lang="en-US" sz="1100" dirty="0"/>
              <a:t>hold on;</a:t>
            </a:r>
          </a:p>
          <a:p>
            <a:pPr marL="0" indent="0">
              <a:buNone/>
            </a:pPr>
            <a:r>
              <a:rPr lang="en-US" sz="1100" dirty="0" err="1"/>
              <a:t>v_analytical</a:t>
            </a:r>
            <a:r>
              <a:rPr lang="en-US" sz="1100" dirty="0"/>
              <a:t> = (g/k) * (1 - exp(-k*t));</a:t>
            </a:r>
          </a:p>
          <a:p>
            <a:pPr marL="0" indent="0">
              <a:buNone/>
            </a:pPr>
            <a:r>
              <a:rPr lang="en-US" sz="1100" dirty="0"/>
              <a:t>plot(t, </a:t>
            </a:r>
            <a:r>
              <a:rPr lang="en-US" sz="1100" dirty="0" err="1"/>
              <a:t>v_analytical</a:t>
            </a:r>
            <a:r>
              <a:rPr lang="en-US" sz="1100" dirty="0"/>
              <a:t>, 'r--', '</a:t>
            </a:r>
            <a:r>
              <a:rPr lang="en-US" sz="1100" dirty="0" err="1"/>
              <a:t>LineWidth</a:t>
            </a:r>
            <a:r>
              <a:rPr lang="en-US" sz="1100" dirty="0"/>
              <a:t>', 1.5);</a:t>
            </a:r>
          </a:p>
          <a:p>
            <a:pPr marL="0" indent="0">
              <a:buNone/>
            </a:pPr>
            <a:r>
              <a:rPr lang="en-US" sz="1100" dirty="0"/>
              <a:t>legend('Euler Method', 'Analytical Solution', 'Location', 'southeast');</a:t>
            </a:r>
          </a:p>
          <a:p>
            <a:pPr marL="0" indent="0">
              <a:buNone/>
            </a:pPr>
            <a:r>
              <a:rPr lang="en-US" sz="1100" dirty="0"/>
              <a:t>% Calculate and display error</a:t>
            </a:r>
          </a:p>
          <a:p>
            <a:pPr marL="0" indent="0">
              <a:buNone/>
            </a:pPr>
            <a:r>
              <a:rPr lang="en-US" sz="1100" dirty="0" err="1"/>
              <a:t>final_error</a:t>
            </a:r>
            <a:r>
              <a:rPr lang="en-US" sz="1100" dirty="0"/>
              <a:t> = abs(v(end) - </a:t>
            </a:r>
            <a:r>
              <a:rPr lang="en-US" sz="1100" dirty="0" err="1"/>
              <a:t>v_analytical</a:t>
            </a:r>
            <a:r>
              <a:rPr lang="en-US" sz="1100" dirty="0"/>
              <a:t>(end));</a:t>
            </a:r>
          </a:p>
          <a:p>
            <a:pPr marL="0" indent="0">
              <a:buNone/>
            </a:pPr>
            <a:r>
              <a:rPr lang="en-US" sz="1100" dirty="0" err="1"/>
              <a:t>fprintf</a:t>
            </a:r>
            <a:r>
              <a:rPr lang="en-US" sz="1100" dirty="0"/>
              <a:t>('Final velocity error: %.6f m/s\n', </a:t>
            </a:r>
            <a:r>
              <a:rPr lang="en-US" sz="1100" dirty="0" err="1"/>
              <a:t>final_error</a:t>
            </a:r>
            <a:r>
              <a:rPr lang="en-US" sz="1100" dirty="0"/>
              <a:t>);</a:t>
            </a:r>
          </a:p>
          <a:p>
            <a:pPr marL="0" indent="0">
              <a:buNone/>
            </a:pPr>
            <a:r>
              <a:rPr lang="en-US" sz="1100" dirty="0"/>
              <a:t>% Close extra figures if more than 10 are open</a:t>
            </a:r>
          </a:p>
          <a:p>
            <a:pPr marL="0" indent="0">
              <a:buNone/>
            </a:pPr>
            <a:r>
              <a:rPr lang="en-US" sz="1100" dirty="0" err="1"/>
              <a:t>figHandles</a:t>
            </a:r>
            <a:r>
              <a:rPr lang="en-US" sz="1100" dirty="0"/>
              <a:t> = </a:t>
            </a:r>
            <a:r>
              <a:rPr lang="en-US" sz="1100" dirty="0" err="1"/>
              <a:t>findobj</a:t>
            </a:r>
            <a:r>
              <a:rPr lang="en-US" sz="1100" dirty="0"/>
              <a:t>('Type', 'figure');</a:t>
            </a:r>
          </a:p>
          <a:p>
            <a:pPr marL="0" indent="0">
              <a:buNone/>
            </a:pPr>
            <a:r>
              <a:rPr lang="en-US" sz="1100" dirty="0"/>
              <a:t>if length(</a:t>
            </a:r>
            <a:r>
              <a:rPr lang="en-US" sz="1100" dirty="0" err="1"/>
              <a:t>figHandles</a:t>
            </a:r>
            <a:r>
              <a:rPr lang="en-US" sz="1100" dirty="0"/>
              <a:t>) &gt; 10</a:t>
            </a:r>
          </a:p>
          <a:p>
            <a:pPr marL="0" indent="0">
              <a:buNone/>
            </a:pPr>
            <a:r>
              <a:rPr lang="en-US" sz="1100" dirty="0"/>
              <a:t>close(</a:t>
            </a:r>
            <a:r>
              <a:rPr lang="en-US" sz="1100" dirty="0" err="1"/>
              <a:t>figHandles</a:t>
            </a:r>
            <a:r>
              <a:rPr lang="en-US" sz="1100" dirty="0"/>
              <a:t>(1:end-10));</a:t>
            </a:r>
          </a:p>
          <a:p>
            <a:pPr marL="0" indent="0">
              <a:buNone/>
            </a:pPr>
            <a:r>
              <a:rPr lang="en-US" sz="1100" dirty="0"/>
              <a:t>end</a:t>
            </a:r>
          </a:p>
          <a:p>
            <a:pPr marL="0" indent="0">
              <a:buNone/>
            </a:pPr>
            <a:r>
              <a:rPr lang="en-US" sz="1100" dirty="0"/>
              <a:t>% Save results</a:t>
            </a:r>
          </a:p>
          <a:p>
            <a:pPr marL="0" indent="0">
              <a:buNone/>
            </a:pPr>
            <a:r>
              <a:rPr lang="en-US" sz="1100" dirty="0"/>
              <a:t>save("</a:t>
            </a:r>
            <a:r>
              <a:rPr lang="en-US" sz="1100" dirty="0" err="1"/>
              <a:t>euler_recursive.mat</a:t>
            </a:r>
            <a:r>
              <a:rPr lang="en-US" sz="1100" dirty="0"/>
              <a:t>", "t", "v", "</a:t>
            </a:r>
            <a:r>
              <a:rPr lang="en-US" sz="1100" dirty="0" err="1"/>
              <a:t>computation_time</a:t>
            </a:r>
            <a:r>
              <a:rPr lang="en-US" sz="1100" dirty="0"/>
              <a:t>", "</a:t>
            </a:r>
            <a:r>
              <a:rPr lang="en-US" sz="1100" dirty="0" err="1"/>
              <a:t>num_steps</a:t>
            </a:r>
            <a:r>
              <a:rPr lang="en-US" sz="1100" dirty="0"/>
              <a:t>", "</a:t>
            </a:r>
            <a:r>
              <a:rPr lang="en-US" sz="1100" dirty="0" err="1"/>
              <a:t>final_error</a:t>
            </a:r>
            <a:r>
              <a:rPr lang="en-US" sz="1100" dirty="0"/>
              <a:t>");</a:t>
            </a:r>
          </a:p>
          <a:p>
            <a:pPr marL="0" indent="0">
              <a:buNone/>
            </a:pPr>
            <a:r>
              <a:rPr lang="en-US" sz="1100" dirty="0"/>
              <a:t>end</a:t>
            </a:r>
          </a:p>
          <a:p>
            <a:pPr marL="0" indent="0">
              <a:buNone/>
            </a:pPr>
            <a:endParaRPr lang="en-UG" sz="1100" dirty="0"/>
          </a:p>
        </p:txBody>
      </p:sp>
      <p:sp>
        <p:nvSpPr>
          <p:cNvPr id="4" name="Content Placeholder 3">
            <a:extLst>
              <a:ext uri="{FF2B5EF4-FFF2-40B4-BE49-F238E27FC236}">
                <a16:creationId xmlns:a16="http://schemas.microsoft.com/office/drawing/2014/main" id="{F15057A2-6E23-B3E3-D70F-17DCAF1E2E88}"/>
              </a:ext>
            </a:extLst>
          </p:cNvPr>
          <p:cNvSpPr>
            <a:spLocks noGrp="1"/>
          </p:cNvSpPr>
          <p:nvPr>
            <p:ph sz="half" idx="2"/>
          </p:nvPr>
        </p:nvSpPr>
        <p:spPr/>
        <p:txBody>
          <a:bodyPr>
            <a:noAutofit/>
          </a:bodyPr>
          <a:lstStyle/>
          <a:p>
            <a:pPr marL="0" indent="0">
              <a:lnSpc>
                <a:spcPct val="50000"/>
              </a:lnSpc>
              <a:buNone/>
            </a:pPr>
            <a:r>
              <a:rPr lang="en-US" sz="1000" dirty="0"/>
              <a:t>function [t, v] = </a:t>
            </a:r>
            <a:r>
              <a:rPr lang="en-US" sz="1000" dirty="0" err="1"/>
              <a:t>euler_recursive_func</a:t>
            </a:r>
            <a:r>
              <a:rPr lang="en-US" sz="1000" dirty="0"/>
              <a:t>(m, g, k, dt, t, v, </a:t>
            </a:r>
            <a:r>
              <a:rPr lang="en-US" sz="1000" dirty="0" err="1"/>
              <a:t>current_time</a:t>
            </a:r>
            <a:r>
              <a:rPr lang="en-US" sz="1000" dirty="0"/>
              <a:t>, </a:t>
            </a:r>
            <a:r>
              <a:rPr lang="en-US" sz="1000" dirty="0" err="1"/>
              <a:t>t_end</a:t>
            </a:r>
            <a:r>
              <a:rPr lang="en-US" sz="1000" dirty="0"/>
              <a:t>, step)</a:t>
            </a:r>
          </a:p>
          <a:p>
            <a:pPr marL="0" indent="0">
              <a:lnSpc>
                <a:spcPct val="50000"/>
              </a:lnSpc>
              <a:buNone/>
            </a:pPr>
            <a:r>
              <a:rPr lang="en-US" sz="1000" dirty="0"/>
              <a:t>% Base case: if current time exceeds end time, return</a:t>
            </a:r>
          </a:p>
          <a:p>
            <a:pPr marL="0" indent="0">
              <a:lnSpc>
                <a:spcPct val="50000"/>
              </a:lnSpc>
              <a:buNone/>
            </a:pPr>
            <a:r>
              <a:rPr lang="en-US" sz="1000" dirty="0"/>
              <a:t>if </a:t>
            </a:r>
            <a:r>
              <a:rPr lang="en-US" sz="1000" dirty="0" err="1"/>
              <a:t>current_time</a:t>
            </a:r>
            <a:r>
              <a:rPr lang="en-US" sz="1000" dirty="0"/>
              <a:t> &gt;= </a:t>
            </a:r>
            <a:r>
              <a:rPr lang="en-US" sz="1000" dirty="0" err="1"/>
              <a:t>t_end</a:t>
            </a:r>
            <a:endParaRPr lang="en-US" sz="1000" dirty="0"/>
          </a:p>
          <a:p>
            <a:pPr marL="0" indent="0">
              <a:lnSpc>
                <a:spcPct val="50000"/>
              </a:lnSpc>
              <a:buNone/>
            </a:pPr>
            <a:r>
              <a:rPr lang="en-US" sz="1000" dirty="0"/>
              <a:t>return;</a:t>
            </a:r>
          </a:p>
          <a:p>
            <a:pPr marL="0" indent="0">
              <a:lnSpc>
                <a:spcPct val="50000"/>
              </a:lnSpc>
              <a:buNone/>
            </a:pPr>
            <a:r>
              <a:rPr lang="en-US" sz="1000" dirty="0"/>
              <a:t>end</a:t>
            </a:r>
          </a:p>
          <a:p>
            <a:pPr marL="0" indent="0">
              <a:lnSpc>
                <a:spcPct val="50000"/>
              </a:lnSpc>
              <a:buNone/>
            </a:pPr>
            <a:r>
              <a:rPr lang="en-US" sz="1000" dirty="0"/>
              <a:t>% Calculate next time step</a:t>
            </a:r>
          </a:p>
          <a:p>
            <a:pPr marL="0" indent="0">
              <a:lnSpc>
                <a:spcPct val="50000"/>
              </a:lnSpc>
              <a:buNone/>
            </a:pPr>
            <a:r>
              <a:rPr lang="en-US" sz="1000" dirty="0" err="1"/>
              <a:t>next_time</a:t>
            </a:r>
            <a:r>
              <a:rPr lang="en-US" sz="1000" dirty="0"/>
              <a:t> = </a:t>
            </a:r>
            <a:r>
              <a:rPr lang="en-US" sz="1000" dirty="0" err="1"/>
              <a:t>current_time</a:t>
            </a:r>
            <a:r>
              <a:rPr lang="en-US" sz="1000" dirty="0"/>
              <a:t> + dt;</a:t>
            </a:r>
          </a:p>
          <a:p>
            <a:pPr marL="0" indent="0">
              <a:lnSpc>
                <a:spcPct val="50000"/>
              </a:lnSpc>
              <a:buNone/>
            </a:pPr>
            <a:r>
              <a:rPr lang="en-US" sz="1000" dirty="0"/>
              <a:t>% Euler method step</a:t>
            </a:r>
          </a:p>
          <a:p>
            <a:pPr marL="0" indent="0">
              <a:lnSpc>
                <a:spcPct val="50000"/>
              </a:lnSpc>
              <a:buNone/>
            </a:pPr>
            <a:r>
              <a:rPr lang="en-US" sz="1000" dirty="0" err="1"/>
              <a:t>dvdt</a:t>
            </a:r>
            <a:r>
              <a:rPr lang="en-US" sz="1000" dirty="0"/>
              <a:t> = g - k * v(step); % compute the derivative</a:t>
            </a:r>
          </a:p>
          <a:p>
            <a:pPr marL="0" indent="0">
              <a:lnSpc>
                <a:spcPct val="50000"/>
              </a:lnSpc>
              <a:buNone/>
            </a:pPr>
            <a:r>
              <a:rPr lang="en-US" sz="1000" dirty="0"/>
              <a:t>v(step + 1) = v(step) + </a:t>
            </a:r>
            <a:r>
              <a:rPr lang="en-US" sz="1000" dirty="0" err="1"/>
              <a:t>dvdt</a:t>
            </a:r>
            <a:r>
              <a:rPr lang="en-US" sz="1000" dirty="0"/>
              <a:t> * dt; % update velocity</a:t>
            </a:r>
          </a:p>
          <a:p>
            <a:pPr marL="0" indent="0">
              <a:lnSpc>
                <a:spcPct val="50000"/>
              </a:lnSpc>
              <a:buNone/>
            </a:pPr>
            <a:r>
              <a:rPr lang="en-US" sz="1000" dirty="0"/>
              <a:t>t(step + 1) = </a:t>
            </a:r>
            <a:r>
              <a:rPr lang="en-US" sz="1000" dirty="0" err="1"/>
              <a:t>next_time</a:t>
            </a:r>
            <a:r>
              <a:rPr lang="en-US" sz="1000" dirty="0"/>
              <a:t>; % update time</a:t>
            </a:r>
          </a:p>
          <a:p>
            <a:pPr marL="0" indent="0">
              <a:lnSpc>
                <a:spcPct val="50000"/>
              </a:lnSpc>
              <a:buNone/>
            </a:pPr>
            <a:r>
              <a:rPr lang="en-US" sz="1000" dirty="0"/>
              <a:t>% Display progress for first few steps</a:t>
            </a:r>
          </a:p>
          <a:p>
            <a:pPr marL="0" indent="0">
              <a:lnSpc>
                <a:spcPct val="50000"/>
              </a:lnSpc>
              <a:buNone/>
            </a:pPr>
            <a:r>
              <a:rPr lang="en-US" sz="1000" dirty="0"/>
              <a:t>if step &lt;= 5</a:t>
            </a:r>
          </a:p>
          <a:p>
            <a:pPr marL="0" indent="0">
              <a:lnSpc>
                <a:spcPct val="50000"/>
              </a:lnSpc>
              <a:buNone/>
            </a:pPr>
            <a:r>
              <a:rPr lang="en-US" sz="1000" dirty="0" err="1"/>
              <a:t>fprintf</a:t>
            </a:r>
            <a:r>
              <a:rPr lang="en-US" sz="1000" dirty="0"/>
              <a:t>('Step %d: t = %.1f s, v = %.4f m/s\n', step, t(step), v(step));</a:t>
            </a:r>
          </a:p>
          <a:p>
            <a:pPr marL="0" indent="0">
              <a:lnSpc>
                <a:spcPct val="50000"/>
              </a:lnSpc>
              <a:buNone/>
            </a:pPr>
            <a:r>
              <a:rPr lang="en-US" sz="1000" dirty="0"/>
              <a:t>elseif step == 6</a:t>
            </a:r>
          </a:p>
          <a:p>
            <a:pPr marL="0" indent="0">
              <a:lnSpc>
                <a:spcPct val="50000"/>
              </a:lnSpc>
              <a:buNone/>
            </a:pPr>
            <a:r>
              <a:rPr lang="en-US" sz="1000" dirty="0" err="1"/>
              <a:t>fprintf</a:t>
            </a:r>
            <a:r>
              <a:rPr lang="en-US" sz="1000" dirty="0"/>
              <a:t>('...\n');</a:t>
            </a:r>
          </a:p>
          <a:p>
            <a:pPr marL="0" indent="0">
              <a:lnSpc>
                <a:spcPct val="50000"/>
              </a:lnSpc>
              <a:buNone/>
            </a:pPr>
            <a:r>
              <a:rPr lang="en-US" sz="1000" dirty="0"/>
              <a:t>end</a:t>
            </a:r>
          </a:p>
          <a:p>
            <a:pPr marL="0" indent="0">
              <a:lnSpc>
                <a:spcPct val="50000"/>
              </a:lnSpc>
              <a:buNone/>
            </a:pPr>
            <a:r>
              <a:rPr lang="en-US" sz="1000" dirty="0"/>
              <a:t>% Recursive call for next step</a:t>
            </a:r>
          </a:p>
          <a:p>
            <a:pPr marL="0" indent="0">
              <a:lnSpc>
                <a:spcPct val="50000"/>
              </a:lnSpc>
              <a:buNone/>
            </a:pPr>
            <a:r>
              <a:rPr lang="en-US" sz="1000" dirty="0"/>
              <a:t>[t, v] = </a:t>
            </a:r>
            <a:r>
              <a:rPr lang="en-US" sz="1000" dirty="0" err="1"/>
              <a:t>euler_recursive_func</a:t>
            </a:r>
            <a:r>
              <a:rPr lang="en-US" sz="1000" dirty="0"/>
              <a:t>(m, g, k, dt, t, v, </a:t>
            </a:r>
            <a:r>
              <a:rPr lang="en-US" sz="1000" dirty="0" err="1"/>
              <a:t>next_time</a:t>
            </a:r>
            <a:r>
              <a:rPr lang="en-US" sz="1000" dirty="0"/>
              <a:t>, </a:t>
            </a:r>
            <a:r>
              <a:rPr lang="en-US" sz="1000" dirty="0" err="1"/>
              <a:t>t_end</a:t>
            </a:r>
            <a:r>
              <a:rPr lang="en-US" sz="1000" dirty="0"/>
              <a:t>, step + 1);</a:t>
            </a:r>
          </a:p>
          <a:p>
            <a:pPr marL="0" indent="0">
              <a:lnSpc>
                <a:spcPct val="50000"/>
              </a:lnSpc>
              <a:buNone/>
            </a:pPr>
            <a:r>
              <a:rPr lang="en-US" sz="1000" dirty="0"/>
              <a:t>end</a:t>
            </a:r>
          </a:p>
          <a:p>
            <a:pPr marL="0" indent="0">
              <a:lnSpc>
                <a:spcPct val="50000"/>
              </a:lnSpc>
              <a:buNone/>
            </a:pPr>
            <a:endParaRPr lang="en-UG" sz="1000" dirty="0"/>
          </a:p>
        </p:txBody>
      </p:sp>
    </p:spTree>
    <p:extLst>
      <p:ext uri="{BB962C8B-B14F-4D97-AF65-F5344CB8AC3E}">
        <p14:creationId xmlns:p14="http://schemas.microsoft.com/office/powerpoint/2010/main" val="378879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fade">
                                      <p:cBhvr>
                                        <p:cTn id="77" dur="500"/>
                                        <p:tgtEl>
                                          <p:spTgt spid="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4" end="14"/>
                                            </p:txEl>
                                          </p:spTgt>
                                        </p:tgtEl>
                                        <p:attrNameLst>
                                          <p:attrName>style.visibility</p:attrName>
                                        </p:attrNameLst>
                                      </p:cBhvr>
                                      <p:to>
                                        <p:strVal val="visible"/>
                                      </p:to>
                                    </p:set>
                                    <p:animEffect transition="in" filter="fade">
                                      <p:cBhvr>
                                        <p:cTn id="82" dur="500"/>
                                        <p:tgtEl>
                                          <p:spTgt spid="3">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5" end="15"/>
                                            </p:txEl>
                                          </p:spTgt>
                                        </p:tgtEl>
                                        <p:attrNameLst>
                                          <p:attrName>style.visibility</p:attrName>
                                        </p:attrNameLst>
                                      </p:cBhvr>
                                      <p:to>
                                        <p:strVal val="visible"/>
                                      </p:to>
                                    </p:set>
                                    <p:animEffect transition="in" filter="fade">
                                      <p:cBhvr>
                                        <p:cTn id="87" dur="500"/>
                                        <p:tgtEl>
                                          <p:spTgt spid="3">
                                            <p:txEl>
                                              <p:pRg st="15"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
                                            <p:txEl>
                                              <p:pRg st="0" end="0"/>
                                            </p:txEl>
                                          </p:spTgt>
                                        </p:tgtEl>
                                        <p:attrNameLst>
                                          <p:attrName>style.visibility</p:attrName>
                                        </p:attrNameLst>
                                      </p:cBhvr>
                                      <p:to>
                                        <p:strVal val="visible"/>
                                      </p:to>
                                    </p:set>
                                    <p:animEffect transition="in" filter="fade">
                                      <p:cBhvr>
                                        <p:cTn id="92" dur="500"/>
                                        <p:tgtEl>
                                          <p:spTgt spid="4">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
                                            <p:txEl>
                                              <p:pRg st="1" end="1"/>
                                            </p:txEl>
                                          </p:spTgt>
                                        </p:tgtEl>
                                        <p:attrNameLst>
                                          <p:attrName>style.visibility</p:attrName>
                                        </p:attrNameLst>
                                      </p:cBhvr>
                                      <p:to>
                                        <p:strVal val="visible"/>
                                      </p:to>
                                    </p:set>
                                    <p:animEffect transition="in" filter="fade">
                                      <p:cBhvr>
                                        <p:cTn id="97" dur="500"/>
                                        <p:tgtEl>
                                          <p:spTgt spid="4">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
                                            <p:txEl>
                                              <p:pRg st="2" end="2"/>
                                            </p:txEl>
                                          </p:spTgt>
                                        </p:tgtEl>
                                        <p:attrNameLst>
                                          <p:attrName>style.visibility</p:attrName>
                                        </p:attrNameLst>
                                      </p:cBhvr>
                                      <p:to>
                                        <p:strVal val="visible"/>
                                      </p:to>
                                    </p:set>
                                    <p:animEffect transition="in" filter="fade">
                                      <p:cBhvr>
                                        <p:cTn id="102" dur="500"/>
                                        <p:tgtEl>
                                          <p:spTgt spid="4">
                                            <p:txEl>
                                              <p:pRg st="2" end="2"/>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
                                            <p:txEl>
                                              <p:pRg st="3" end="3"/>
                                            </p:txEl>
                                          </p:spTgt>
                                        </p:tgtEl>
                                        <p:attrNameLst>
                                          <p:attrName>style.visibility</p:attrName>
                                        </p:attrNameLst>
                                      </p:cBhvr>
                                      <p:to>
                                        <p:strVal val="visible"/>
                                      </p:to>
                                    </p:set>
                                    <p:animEffect transition="in" filter="fade">
                                      <p:cBhvr>
                                        <p:cTn id="107" dur="500"/>
                                        <p:tgtEl>
                                          <p:spTgt spid="4">
                                            <p:txEl>
                                              <p:pRg st="3" end="3"/>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
                                            <p:txEl>
                                              <p:pRg st="4" end="4"/>
                                            </p:txEl>
                                          </p:spTgt>
                                        </p:tgtEl>
                                        <p:attrNameLst>
                                          <p:attrName>style.visibility</p:attrName>
                                        </p:attrNameLst>
                                      </p:cBhvr>
                                      <p:to>
                                        <p:strVal val="visible"/>
                                      </p:to>
                                    </p:set>
                                    <p:animEffect transition="in" filter="fade">
                                      <p:cBhvr>
                                        <p:cTn id="112" dur="500"/>
                                        <p:tgtEl>
                                          <p:spTgt spid="4">
                                            <p:txEl>
                                              <p:pRg st="4" end="4"/>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4">
                                            <p:txEl>
                                              <p:pRg st="5" end="5"/>
                                            </p:txEl>
                                          </p:spTgt>
                                        </p:tgtEl>
                                        <p:attrNameLst>
                                          <p:attrName>style.visibility</p:attrName>
                                        </p:attrNameLst>
                                      </p:cBhvr>
                                      <p:to>
                                        <p:strVal val="visible"/>
                                      </p:to>
                                    </p:set>
                                    <p:animEffect transition="in" filter="fade">
                                      <p:cBhvr>
                                        <p:cTn id="117" dur="500"/>
                                        <p:tgtEl>
                                          <p:spTgt spid="4">
                                            <p:txEl>
                                              <p:pRg st="5" end="5"/>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4">
                                            <p:txEl>
                                              <p:pRg st="6" end="6"/>
                                            </p:txEl>
                                          </p:spTgt>
                                        </p:tgtEl>
                                        <p:attrNameLst>
                                          <p:attrName>style.visibility</p:attrName>
                                        </p:attrNameLst>
                                      </p:cBhvr>
                                      <p:to>
                                        <p:strVal val="visible"/>
                                      </p:to>
                                    </p:set>
                                    <p:animEffect transition="in" filter="fade">
                                      <p:cBhvr>
                                        <p:cTn id="122" dur="500"/>
                                        <p:tgtEl>
                                          <p:spTgt spid="4">
                                            <p:txEl>
                                              <p:pRg st="6" end="6"/>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4">
                                            <p:txEl>
                                              <p:pRg st="7" end="7"/>
                                            </p:txEl>
                                          </p:spTgt>
                                        </p:tgtEl>
                                        <p:attrNameLst>
                                          <p:attrName>style.visibility</p:attrName>
                                        </p:attrNameLst>
                                      </p:cBhvr>
                                      <p:to>
                                        <p:strVal val="visible"/>
                                      </p:to>
                                    </p:set>
                                    <p:animEffect transition="in" filter="fade">
                                      <p:cBhvr>
                                        <p:cTn id="127" dur="500"/>
                                        <p:tgtEl>
                                          <p:spTgt spid="4">
                                            <p:txEl>
                                              <p:pRg st="7" end="7"/>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4">
                                            <p:txEl>
                                              <p:pRg st="8" end="8"/>
                                            </p:txEl>
                                          </p:spTgt>
                                        </p:tgtEl>
                                        <p:attrNameLst>
                                          <p:attrName>style.visibility</p:attrName>
                                        </p:attrNameLst>
                                      </p:cBhvr>
                                      <p:to>
                                        <p:strVal val="visible"/>
                                      </p:to>
                                    </p:set>
                                    <p:animEffect transition="in" filter="fade">
                                      <p:cBhvr>
                                        <p:cTn id="132" dur="500"/>
                                        <p:tgtEl>
                                          <p:spTgt spid="4">
                                            <p:txEl>
                                              <p:pRg st="8" end="8"/>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4">
                                            <p:txEl>
                                              <p:pRg st="9" end="9"/>
                                            </p:txEl>
                                          </p:spTgt>
                                        </p:tgtEl>
                                        <p:attrNameLst>
                                          <p:attrName>style.visibility</p:attrName>
                                        </p:attrNameLst>
                                      </p:cBhvr>
                                      <p:to>
                                        <p:strVal val="visible"/>
                                      </p:to>
                                    </p:set>
                                    <p:animEffect transition="in" filter="fade">
                                      <p:cBhvr>
                                        <p:cTn id="137" dur="500"/>
                                        <p:tgtEl>
                                          <p:spTgt spid="4">
                                            <p:txEl>
                                              <p:pRg st="9" end="9"/>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4">
                                            <p:txEl>
                                              <p:pRg st="10" end="10"/>
                                            </p:txEl>
                                          </p:spTgt>
                                        </p:tgtEl>
                                        <p:attrNameLst>
                                          <p:attrName>style.visibility</p:attrName>
                                        </p:attrNameLst>
                                      </p:cBhvr>
                                      <p:to>
                                        <p:strVal val="visible"/>
                                      </p:to>
                                    </p:set>
                                    <p:animEffect transition="in" filter="fade">
                                      <p:cBhvr>
                                        <p:cTn id="142" dur="500"/>
                                        <p:tgtEl>
                                          <p:spTgt spid="4">
                                            <p:txEl>
                                              <p:pRg st="10" end="1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4">
                                            <p:txEl>
                                              <p:pRg st="11" end="11"/>
                                            </p:txEl>
                                          </p:spTgt>
                                        </p:tgtEl>
                                        <p:attrNameLst>
                                          <p:attrName>style.visibility</p:attrName>
                                        </p:attrNameLst>
                                      </p:cBhvr>
                                      <p:to>
                                        <p:strVal val="visible"/>
                                      </p:to>
                                    </p:set>
                                    <p:animEffect transition="in" filter="fade">
                                      <p:cBhvr>
                                        <p:cTn id="147" dur="500"/>
                                        <p:tgtEl>
                                          <p:spTgt spid="4">
                                            <p:txEl>
                                              <p:pRg st="11" end="11"/>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
                                            <p:txEl>
                                              <p:pRg st="12" end="12"/>
                                            </p:txEl>
                                          </p:spTgt>
                                        </p:tgtEl>
                                        <p:attrNameLst>
                                          <p:attrName>style.visibility</p:attrName>
                                        </p:attrNameLst>
                                      </p:cBhvr>
                                      <p:to>
                                        <p:strVal val="visible"/>
                                      </p:to>
                                    </p:set>
                                    <p:animEffect transition="in" filter="fade">
                                      <p:cBhvr>
                                        <p:cTn id="152" dur="500"/>
                                        <p:tgtEl>
                                          <p:spTgt spid="4">
                                            <p:txEl>
                                              <p:pRg st="12" end="12"/>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4">
                                            <p:txEl>
                                              <p:pRg st="13" end="13"/>
                                            </p:txEl>
                                          </p:spTgt>
                                        </p:tgtEl>
                                        <p:attrNameLst>
                                          <p:attrName>style.visibility</p:attrName>
                                        </p:attrNameLst>
                                      </p:cBhvr>
                                      <p:to>
                                        <p:strVal val="visible"/>
                                      </p:to>
                                    </p:set>
                                    <p:animEffect transition="in" filter="fade">
                                      <p:cBhvr>
                                        <p:cTn id="157" dur="500"/>
                                        <p:tgtEl>
                                          <p:spTgt spid="4">
                                            <p:txEl>
                                              <p:pRg st="13" end="13"/>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4">
                                            <p:txEl>
                                              <p:pRg st="14" end="14"/>
                                            </p:txEl>
                                          </p:spTgt>
                                        </p:tgtEl>
                                        <p:attrNameLst>
                                          <p:attrName>style.visibility</p:attrName>
                                        </p:attrNameLst>
                                      </p:cBhvr>
                                      <p:to>
                                        <p:strVal val="visible"/>
                                      </p:to>
                                    </p:set>
                                    <p:animEffect transition="in" filter="fade">
                                      <p:cBhvr>
                                        <p:cTn id="162" dur="500"/>
                                        <p:tgtEl>
                                          <p:spTgt spid="4">
                                            <p:txEl>
                                              <p:pRg st="14" end="14"/>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4">
                                            <p:txEl>
                                              <p:pRg st="15" end="15"/>
                                            </p:txEl>
                                          </p:spTgt>
                                        </p:tgtEl>
                                        <p:attrNameLst>
                                          <p:attrName>style.visibility</p:attrName>
                                        </p:attrNameLst>
                                      </p:cBhvr>
                                      <p:to>
                                        <p:strVal val="visible"/>
                                      </p:to>
                                    </p:set>
                                    <p:animEffect transition="in" filter="fade">
                                      <p:cBhvr>
                                        <p:cTn id="167" dur="500"/>
                                        <p:tgtEl>
                                          <p:spTgt spid="4">
                                            <p:txEl>
                                              <p:pRg st="15" end="15"/>
                                            </p:txEl>
                                          </p:spTgt>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
                                            <p:txEl>
                                              <p:pRg st="16" end="16"/>
                                            </p:txEl>
                                          </p:spTgt>
                                        </p:tgtEl>
                                        <p:attrNameLst>
                                          <p:attrName>style.visibility</p:attrName>
                                        </p:attrNameLst>
                                      </p:cBhvr>
                                      <p:to>
                                        <p:strVal val="visible"/>
                                      </p:to>
                                    </p:set>
                                    <p:animEffect transition="in" filter="fade">
                                      <p:cBhvr>
                                        <p:cTn id="172" dur="500"/>
                                        <p:tgtEl>
                                          <p:spTgt spid="4">
                                            <p:txEl>
                                              <p:pRg st="16" end="16"/>
                                            </p:txEl>
                                          </p:spTgt>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4">
                                            <p:txEl>
                                              <p:pRg st="17" end="17"/>
                                            </p:txEl>
                                          </p:spTgt>
                                        </p:tgtEl>
                                        <p:attrNameLst>
                                          <p:attrName>style.visibility</p:attrName>
                                        </p:attrNameLst>
                                      </p:cBhvr>
                                      <p:to>
                                        <p:strVal val="visible"/>
                                      </p:to>
                                    </p:set>
                                    <p:animEffect transition="in" filter="fade">
                                      <p:cBhvr>
                                        <p:cTn id="177" dur="500"/>
                                        <p:tgtEl>
                                          <p:spTgt spid="4">
                                            <p:txEl>
                                              <p:pRg st="17" end="17"/>
                                            </p:txEl>
                                          </p:spTgt>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4">
                                            <p:txEl>
                                              <p:pRg st="18" end="18"/>
                                            </p:txEl>
                                          </p:spTgt>
                                        </p:tgtEl>
                                        <p:attrNameLst>
                                          <p:attrName>style.visibility</p:attrName>
                                        </p:attrNameLst>
                                      </p:cBhvr>
                                      <p:to>
                                        <p:strVal val="visible"/>
                                      </p:to>
                                    </p:set>
                                    <p:animEffect transition="in" filter="fade">
                                      <p:cBhvr>
                                        <p:cTn id="182" dur="500"/>
                                        <p:tgtEl>
                                          <p:spTgt spid="4">
                                            <p:txEl>
                                              <p:pRg st="18" end="18"/>
                                            </p:txEl>
                                          </p:spTgt>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4">
                                            <p:txEl>
                                              <p:pRg st="19" end="19"/>
                                            </p:txEl>
                                          </p:spTgt>
                                        </p:tgtEl>
                                        <p:attrNameLst>
                                          <p:attrName>style.visibility</p:attrName>
                                        </p:attrNameLst>
                                      </p:cBhvr>
                                      <p:to>
                                        <p:strVal val="visible"/>
                                      </p:to>
                                    </p:set>
                                    <p:animEffect transition="in" filter="fade">
                                      <p:cBhvr>
                                        <p:cTn id="187" dur="500"/>
                                        <p:tgtEl>
                                          <p:spTgt spid="4">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C506-DAA4-D75B-1340-34F9F53DE0F8}"/>
              </a:ext>
            </a:extLst>
          </p:cNvPr>
          <p:cNvSpPr>
            <a:spLocks noGrp="1"/>
          </p:cNvSpPr>
          <p:nvPr>
            <p:ph type="title"/>
          </p:nvPr>
        </p:nvSpPr>
        <p:spPr/>
        <p:txBody>
          <a:bodyPr/>
          <a:lstStyle/>
          <a:p>
            <a:pPr algn="ctr"/>
            <a:r>
              <a:rPr lang="en-US" b="1" dirty="0"/>
              <a:t>EULER RECURSIVE GRAPH</a:t>
            </a:r>
            <a:endParaRPr lang="en-UG" b="1" dirty="0"/>
          </a:p>
        </p:txBody>
      </p:sp>
      <p:pic>
        <p:nvPicPr>
          <p:cNvPr id="5" name="Content Placeholder 4">
            <a:extLst>
              <a:ext uri="{FF2B5EF4-FFF2-40B4-BE49-F238E27FC236}">
                <a16:creationId xmlns:a16="http://schemas.microsoft.com/office/drawing/2014/main" id="{23D68A81-B310-D136-004E-A6F50552B7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8061" y="1555415"/>
            <a:ext cx="8249054" cy="4621548"/>
          </a:xfrm>
        </p:spPr>
      </p:pic>
    </p:spTree>
    <p:extLst>
      <p:ext uri="{BB962C8B-B14F-4D97-AF65-F5344CB8AC3E}">
        <p14:creationId xmlns:p14="http://schemas.microsoft.com/office/powerpoint/2010/main" val="10063585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CAD0A-DCD6-2EB6-AF0F-1D960FA3F780}"/>
              </a:ext>
            </a:extLst>
          </p:cNvPr>
          <p:cNvSpPr>
            <a:spLocks noGrp="1"/>
          </p:cNvSpPr>
          <p:nvPr>
            <p:ph type="title"/>
          </p:nvPr>
        </p:nvSpPr>
        <p:spPr/>
        <p:txBody>
          <a:bodyPr/>
          <a:lstStyle/>
          <a:p>
            <a:pPr algn="ctr"/>
            <a:r>
              <a:rPr lang="en-US" b="1" dirty="0"/>
              <a:t>RUNGE KUTTA RECURSIVE</a:t>
            </a:r>
            <a:endParaRPr lang="en-UG" b="1" dirty="0"/>
          </a:p>
        </p:txBody>
      </p:sp>
      <p:sp>
        <p:nvSpPr>
          <p:cNvPr id="3" name="Content Placeholder 2">
            <a:extLst>
              <a:ext uri="{FF2B5EF4-FFF2-40B4-BE49-F238E27FC236}">
                <a16:creationId xmlns:a16="http://schemas.microsoft.com/office/drawing/2014/main" id="{33BE3BCF-1C2E-360A-35E6-E91C3ED05386}"/>
              </a:ext>
            </a:extLst>
          </p:cNvPr>
          <p:cNvSpPr>
            <a:spLocks noGrp="1"/>
          </p:cNvSpPr>
          <p:nvPr>
            <p:ph sz="half" idx="1"/>
          </p:nvPr>
        </p:nvSpPr>
        <p:spPr/>
        <p:txBody>
          <a:bodyPr>
            <a:noAutofit/>
          </a:bodyPr>
          <a:lstStyle/>
          <a:p>
            <a:pPr marL="0" indent="0">
              <a:lnSpc>
                <a:spcPct val="40000"/>
              </a:lnSpc>
              <a:buNone/>
            </a:pPr>
            <a:r>
              <a:rPr lang="en-US" sz="1000" dirty="0"/>
              <a:t>% </a:t>
            </a:r>
            <a:r>
              <a:rPr lang="en-US" sz="1000" dirty="0" err="1"/>
              <a:t>runge_kutta_recursive.m</a:t>
            </a:r>
            <a:endParaRPr lang="en-US" sz="1000" dirty="0"/>
          </a:p>
          <a:p>
            <a:pPr marL="0" indent="0">
              <a:lnSpc>
                <a:spcPct val="40000"/>
              </a:lnSpc>
              <a:buNone/>
            </a:pPr>
            <a:r>
              <a:rPr lang="en-US" sz="1000" dirty="0"/>
              <a:t>function </a:t>
            </a:r>
            <a:r>
              <a:rPr lang="en-US" sz="1000" dirty="0" err="1"/>
              <a:t>runge_kutta_recursive</a:t>
            </a:r>
            <a:r>
              <a:rPr lang="en-US" sz="1000" dirty="0"/>
              <a:t>()</a:t>
            </a:r>
          </a:p>
          <a:p>
            <a:pPr marL="0" indent="0">
              <a:lnSpc>
                <a:spcPct val="40000"/>
              </a:lnSpc>
              <a:buNone/>
            </a:pPr>
            <a:r>
              <a:rPr lang="en-US" sz="1000" dirty="0" err="1"/>
              <a:t>fprintf</a:t>
            </a:r>
            <a:r>
              <a:rPr lang="en-US" sz="1000" dirty="0"/>
              <a:t>('=== Runge-</a:t>
            </a:r>
            <a:r>
              <a:rPr lang="en-US" sz="1000" dirty="0" err="1"/>
              <a:t>Kutta</a:t>
            </a:r>
            <a:r>
              <a:rPr lang="en-US" sz="1000" dirty="0"/>
              <a:t> Method (Recursive) ===\n');</a:t>
            </a:r>
          </a:p>
          <a:p>
            <a:pPr marL="0" indent="0">
              <a:lnSpc>
                <a:spcPct val="40000"/>
              </a:lnSpc>
              <a:buNone/>
            </a:pPr>
            <a:r>
              <a:rPr lang="en-US" sz="1000" dirty="0"/>
              <a:t>tic;</a:t>
            </a:r>
          </a:p>
          <a:p>
            <a:pPr marL="0" indent="0">
              <a:lnSpc>
                <a:spcPct val="40000"/>
              </a:lnSpc>
              <a:buNone/>
            </a:pPr>
            <a:r>
              <a:rPr lang="en-US" sz="1000" dirty="0"/>
              <a:t>% Parameters</a:t>
            </a:r>
          </a:p>
          <a:p>
            <a:pPr marL="0" indent="0">
              <a:lnSpc>
                <a:spcPct val="40000"/>
              </a:lnSpc>
              <a:buNone/>
            </a:pPr>
            <a:r>
              <a:rPr lang="en-US" sz="1000" dirty="0"/>
              <a:t>f = @(t, v) 9.8 - 0.2*v;</a:t>
            </a:r>
          </a:p>
          <a:p>
            <a:pPr marL="0" indent="0">
              <a:lnSpc>
                <a:spcPct val="40000"/>
              </a:lnSpc>
              <a:buNone/>
            </a:pPr>
            <a:r>
              <a:rPr lang="en-US" sz="1000" dirty="0"/>
              <a:t>t0 = 0;</a:t>
            </a:r>
          </a:p>
          <a:p>
            <a:pPr marL="0" indent="0">
              <a:lnSpc>
                <a:spcPct val="40000"/>
              </a:lnSpc>
              <a:buNone/>
            </a:pPr>
            <a:r>
              <a:rPr lang="en-US" sz="1000" dirty="0"/>
              <a:t>v0 = 0;</a:t>
            </a:r>
          </a:p>
          <a:p>
            <a:pPr marL="0" indent="0">
              <a:lnSpc>
                <a:spcPct val="40000"/>
              </a:lnSpc>
              <a:buNone/>
            </a:pPr>
            <a:r>
              <a:rPr lang="en-US" sz="1000" dirty="0"/>
              <a:t>h = 2;</a:t>
            </a:r>
          </a:p>
          <a:p>
            <a:pPr marL="0" indent="0">
              <a:lnSpc>
                <a:spcPct val="40000"/>
              </a:lnSpc>
              <a:buNone/>
            </a:pPr>
            <a:r>
              <a:rPr lang="en-US" sz="1000" dirty="0" err="1"/>
              <a:t>tn</a:t>
            </a:r>
            <a:r>
              <a:rPr lang="en-US" sz="1000" dirty="0"/>
              <a:t> = 50;</a:t>
            </a:r>
          </a:p>
          <a:p>
            <a:pPr marL="0" indent="0">
              <a:lnSpc>
                <a:spcPct val="40000"/>
              </a:lnSpc>
              <a:buNone/>
            </a:pPr>
            <a:r>
              <a:rPr lang="en-US" sz="1000" dirty="0"/>
              <a:t>% Initialize arrays</a:t>
            </a:r>
          </a:p>
          <a:p>
            <a:pPr marL="0" indent="0">
              <a:lnSpc>
                <a:spcPct val="40000"/>
              </a:lnSpc>
              <a:buNone/>
            </a:pPr>
            <a:r>
              <a:rPr lang="en-US" sz="1000" dirty="0"/>
              <a:t>n = ceil((</a:t>
            </a:r>
            <a:r>
              <a:rPr lang="en-US" sz="1000" dirty="0" err="1"/>
              <a:t>tn</a:t>
            </a:r>
            <a:r>
              <a:rPr lang="en-US" sz="1000" dirty="0"/>
              <a:t> - t0)/h);</a:t>
            </a:r>
          </a:p>
          <a:p>
            <a:pPr marL="0" indent="0">
              <a:lnSpc>
                <a:spcPct val="40000"/>
              </a:lnSpc>
              <a:buNone/>
            </a:pPr>
            <a:r>
              <a:rPr lang="en-US" sz="1000" dirty="0"/>
              <a:t>t = zeros(1, n+1);</a:t>
            </a:r>
          </a:p>
          <a:p>
            <a:pPr marL="0" indent="0">
              <a:lnSpc>
                <a:spcPct val="40000"/>
              </a:lnSpc>
              <a:buNone/>
            </a:pPr>
            <a:r>
              <a:rPr lang="en-US" sz="1000" dirty="0"/>
              <a:t>v = zeros(1, n+1);</a:t>
            </a:r>
          </a:p>
          <a:p>
            <a:pPr marL="0" indent="0">
              <a:lnSpc>
                <a:spcPct val="40000"/>
              </a:lnSpc>
              <a:buNone/>
            </a:pPr>
            <a:r>
              <a:rPr lang="en-US" sz="1000" dirty="0"/>
              <a:t>t(1) = t0;</a:t>
            </a:r>
          </a:p>
          <a:p>
            <a:pPr marL="0" indent="0">
              <a:lnSpc>
                <a:spcPct val="40000"/>
              </a:lnSpc>
              <a:buNone/>
            </a:pPr>
            <a:r>
              <a:rPr lang="en-US" sz="1000" dirty="0"/>
              <a:t>v(1) = v0;</a:t>
            </a:r>
          </a:p>
          <a:p>
            <a:pPr marL="0" indent="0">
              <a:lnSpc>
                <a:spcPct val="40000"/>
              </a:lnSpc>
              <a:buNone/>
            </a:pPr>
            <a:r>
              <a:rPr lang="en-US" sz="1000" dirty="0"/>
              <a:t>% Recursive Runge-</a:t>
            </a:r>
            <a:r>
              <a:rPr lang="en-US" sz="1000" dirty="0" err="1"/>
              <a:t>Kutta</a:t>
            </a:r>
            <a:endParaRPr lang="en-US" sz="1000" dirty="0"/>
          </a:p>
          <a:p>
            <a:pPr marL="0" indent="0">
              <a:lnSpc>
                <a:spcPct val="40000"/>
              </a:lnSpc>
              <a:buNone/>
            </a:pPr>
            <a:r>
              <a:rPr lang="en-US" sz="1000" dirty="0"/>
              <a:t>[t, v] = rk2_recursive_func(f, t, v, t0, </a:t>
            </a:r>
            <a:r>
              <a:rPr lang="en-US" sz="1000" dirty="0" err="1"/>
              <a:t>tn</a:t>
            </a:r>
            <a:r>
              <a:rPr lang="en-US" sz="1000" dirty="0"/>
              <a:t>, h, 1);</a:t>
            </a:r>
          </a:p>
          <a:p>
            <a:pPr marL="0" indent="0">
              <a:lnSpc>
                <a:spcPct val="40000"/>
              </a:lnSpc>
              <a:buNone/>
            </a:pPr>
            <a:r>
              <a:rPr lang="en-US" sz="1000" dirty="0"/>
              <a:t>% Results</a:t>
            </a:r>
          </a:p>
          <a:p>
            <a:pPr marL="0" indent="0">
              <a:lnSpc>
                <a:spcPct val="40000"/>
              </a:lnSpc>
              <a:buNone/>
            </a:pPr>
            <a:r>
              <a:rPr lang="en-US" sz="1000" dirty="0" err="1"/>
              <a:t>time_taken</a:t>
            </a:r>
            <a:r>
              <a:rPr lang="en-US" sz="1000" dirty="0"/>
              <a:t> = toc;</a:t>
            </a:r>
          </a:p>
          <a:p>
            <a:pPr marL="0" indent="0">
              <a:lnSpc>
                <a:spcPct val="40000"/>
              </a:lnSpc>
              <a:buNone/>
            </a:pPr>
            <a:r>
              <a:rPr lang="en-US" sz="1000" dirty="0" err="1"/>
              <a:t>fprintf</a:t>
            </a:r>
            <a:r>
              <a:rPr lang="en-US" sz="1000" dirty="0"/>
              <a:t>('Final velocity: %.4f m/s\n', v(end));</a:t>
            </a:r>
          </a:p>
          <a:p>
            <a:pPr marL="0" indent="0">
              <a:lnSpc>
                <a:spcPct val="40000"/>
              </a:lnSpc>
              <a:buNone/>
            </a:pPr>
            <a:r>
              <a:rPr lang="en-US" sz="1000" dirty="0" err="1"/>
              <a:t>fprintf</a:t>
            </a:r>
            <a:r>
              <a:rPr lang="en-US" sz="1000" dirty="0"/>
              <a:t>('Computation time: %.4f seconds\n', </a:t>
            </a:r>
            <a:r>
              <a:rPr lang="en-US" sz="1000" dirty="0" err="1"/>
              <a:t>time_taken</a:t>
            </a:r>
            <a:r>
              <a:rPr lang="en-US" sz="1000" dirty="0"/>
              <a:t>);</a:t>
            </a:r>
          </a:p>
          <a:p>
            <a:pPr marL="0" indent="0">
              <a:lnSpc>
                <a:spcPct val="40000"/>
              </a:lnSpc>
              <a:buNone/>
            </a:pPr>
            <a:r>
              <a:rPr lang="en-US" sz="1000" dirty="0" err="1"/>
              <a:t>fprintf</a:t>
            </a:r>
            <a:r>
              <a:rPr lang="en-US" sz="1000" dirty="0"/>
              <a:t>('Number of steps: %d\n', n);</a:t>
            </a:r>
          </a:p>
          <a:p>
            <a:pPr marL="0" indent="0">
              <a:lnSpc>
                <a:spcPct val="40000"/>
              </a:lnSpc>
              <a:buNone/>
            </a:pPr>
            <a:endParaRPr lang="en-UG" sz="1000" dirty="0"/>
          </a:p>
        </p:txBody>
      </p:sp>
      <p:sp>
        <p:nvSpPr>
          <p:cNvPr id="4" name="Content Placeholder 3">
            <a:extLst>
              <a:ext uri="{FF2B5EF4-FFF2-40B4-BE49-F238E27FC236}">
                <a16:creationId xmlns:a16="http://schemas.microsoft.com/office/drawing/2014/main" id="{0E8D003D-6FB3-043B-C804-26E07DC989B8}"/>
              </a:ext>
            </a:extLst>
          </p:cNvPr>
          <p:cNvSpPr>
            <a:spLocks noGrp="1"/>
          </p:cNvSpPr>
          <p:nvPr>
            <p:ph sz="half" idx="2"/>
          </p:nvPr>
        </p:nvSpPr>
        <p:spPr/>
        <p:txBody>
          <a:bodyPr>
            <a:noAutofit/>
          </a:bodyPr>
          <a:lstStyle/>
          <a:p>
            <a:pPr marL="0" indent="0">
              <a:lnSpc>
                <a:spcPct val="40000"/>
              </a:lnSpc>
              <a:buNone/>
            </a:pPr>
            <a:r>
              <a:rPr lang="en-US" sz="1000" dirty="0"/>
              <a:t>% Plot results</a:t>
            </a:r>
          </a:p>
          <a:p>
            <a:pPr marL="0" indent="0">
              <a:lnSpc>
                <a:spcPct val="40000"/>
              </a:lnSpc>
              <a:buNone/>
            </a:pPr>
            <a:r>
              <a:rPr lang="en-US" sz="1000" dirty="0"/>
              <a:t>figure;</a:t>
            </a:r>
          </a:p>
          <a:p>
            <a:pPr marL="0" indent="0">
              <a:lnSpc>
                <a:spcPct val="40000"/>
              </a:lnSpc>
              <a:buNone/>
            </a:pPr>
            <a:r>
              <a:rPr lang="en-US" sz="1000" dirty="0"/>
              <a:t>plot(t, v, 'b-', '</a:t>
            </a:r>
            <a:r>
              <a:rPr lang="en-US" sz="1000" dirty="0" err="1"/>
              <a:t>LineWidth</a:t>
            </a:r>
            <a:r>
              <a:rPr lang="en-US" sz="1000" dirty="0"/>
              <a:t>', 2);</a:t>
            </a:r>
          </a:p>
          <a:p>
            <a:pPr marL="0" indent="0">
              <a:lnSpc>
                <a:spcPct val="40000"/>
              </a:lnSpc>
              <a:buNone/>
            </a:pPr>
            <a:r>
              <a:rPr lang="en-US" sz="1000" dirty="0" err="1"/>
              <a:t>xlabel</a:t>
            </a:r>
            <a:r>
              <a:rPr lang="en-US" sz="1000" dirty="0"/>
              <a:t>('Time (s)');</a:t>
            </a:r>
          </a:p>
          <a:p>
            <a:pPr marL="0" indent="0">
              <a:lnSpc>
                <a:spcPct val="40000"/>
              </a:lnSpc>
              <a:buNone/>
            </a:pPr>
            <a:r>
              <a:rPr lang="en-US" sz="1000" dirty="0" err="1"/>
              <a:t>ylabel</a:t>
            </a:r>
            <a:r>
              <a:rPr lang="en-US" sz="1000" dirty="0"/>
              <a:t>('Velocity (m/s)');</a:t>
            </a:r>
          </a:p>
          <a:p>
            <a:pPr marL="0" indent="0">
              <a:lnSpc>
                <a:spcPct val="40000"/>
              </a:lnSpc>
              <a:buNone/>
            </a:pPr>
            <a:r>
              <a:rPr lang="en-US" sz="1000" dirty="0"/>
              <a:t>title('Velocity of the Ball Over Time (Recursive RK2)');</a:t>
            </a:r>
          </a:p>
          <a:p>
            <a:pPr marL="0" indent="0">
              <a:lnSpc>
                <a:spcPct val="40000"/>
              </a:lnSpc>
              <a:buNone/>
            </a:pPr>
            <a:r>
              <a:rPr lang="en-US" sz="1000" dirty="0"/>
              <a:t>grid on;</a:t>
            </a:r>
          </a:p>
          <a:p>
            <a:pPr marL="0" indent="0">
              <a:lnSpc>
                <a:spcPct val="40000"/>
              </a:lnSpc>
              <a:buNone/>
            </a:pPr>
            <a:r>
              <a:rPr lang="en-US" sz="1000" dirty="0"/>
              <a:t>% Save results</a:t>
            </a:r>
          </a:p>
          <a:p>
            <a:pPr marL="0" indent="0">
              <a:lnSpc>
                <a:spcPct val="40000"/>
              </a:lnSpc>
              <a:buNone/>
            </a:pPr>
            <a:r>
              <a:rPr lang="en-US" sz="1000" dirty="0"/>
              <a:t>save("</a:t>
            </a:r>
            <a:r>
              <a:rPr lang="en-US" sz="1000" dirty="0" err="1"/>
              <a:t>runge_kutta_recursive.mat</a:t>
            </a:r>
            <a:r>
              <a:rPr lang="en-US" sz="1000" dirty="0"/>
              <a:t>", "t", "v", "</a:t>
            </a:r>
            <a:r>
              <a:rPr lang="en-US" sz="1000" dirty="0" err="1"/>
              <a:t>time_taken</a:t>
            </a:r>
            <a:r>
              <a:rPr lang="en-US" sz="1000" dirty="0"/>
              <a:t>");</a:t>
            </a:r>
          </a:p>
          <a:p>
            <a:pPr marL="0" indent="0">
              <a:lnSpc>
                <a:spcPct val="40000"/>
              </a:lnSpc>
              <a:buNone/>
            </a:pPr>
            <a:r>
              <a:rPr lang="en-US" sz="1000" dirty="0"/>
              <a:t>end</a:t>
            </a:r>
          </a:p>
          <a:p>
            <a:pPr marL="0" indent="0">
              <a:lnSpc>
                <a:spcPct val="40000"/>
              </a:lnSpc>
              <a:buNone/>
            </a:pPr>
            <a:r>
              <a:rPr lang="en-US" sz="1000" dirty="0"/>
              <a:t>function [t, v] = rk2_recursive_func(f, t, v, </a:t>
            </a:r>
            <a:r>
              <a:rPr lang="en-US" sz="1000" dirty="0" err="1"/>
              <a:t>t_current</a:t>
            </a:r>
            <a:r>
              <a:rPr lang="en-US" sz="1000" dirty="0"/>
              <a:t>, </a:t>
            </a:r>
            <a:r>
              <a:rPr lang="en-US" sz="1000" dirty="0" err="1"/>
              <a:t>t_end</a:t>
            </a:r>
            <a:r>
              <a:rPr lang="en-US" sz="1000" dirty="0"/>
              <a:t>, h, step)</a:t>
            </a:r>
          </a:p>
          <a:p>
            <a:pPr marL="0" indent="0">
              <a:lnSpc>
                <a:spcPct val="40000"/>
              </a:lnSpc>
              <a:buNone/>
            </a:pPr>
            <a:r>
              <a:rPr lang="en-US" sz="1000" dirty="0"/>
              <a:t>% Base case</a:t>
            </a:r>
          </a:p>
          <a:p>
            <a:pPr marL="0" indent="0">
              <a:lnSpc>
                <a:spcPct val="40000"/>
              </a:lnSpc>
              <a:buNone/>
            </a:pPr>
            <a:r>
              <a:rPr lang="en-US" sz="1000" dirty="0"/>
              <a:t>if </a:t>
            </a:r>
            <a:r>
              <a:rPr lang="en-US" sz="1000" dirty="0" err="1"/>
              <a:t>t_current</a:t>
            </a:r>
            <a:r>
              <a:rPr lang="en-US" sz="1000" dirty="0"/>
              <a:t> &gt;= </a:t>
            </a:r>
            <a:r>
              <a:rPr lang="en-US" sz="1000" dirty="0" err="1"/>
              <a:t>t_end</a:t>
            </a:r>
            <a:endParaRPr lang="en-US" sz="1000" dirty="0"/>
          </a:p>
          <a:p>
            <a:pPr marL="0" indent="0">
              <a:lnSpc>
                <a:spcPct val="40000"/>
              </a:lnSpc>
              <a:buNone/>
            </a:pPr>
            <a:r>
              <a:rPr lang="en-US" sz="1000" dirty="0"/>
              <a:t>return;</a:t>
            </a:r>
          </a:p>
          <a:p>
            <a:pPr marL="0" indent="0">
              <a:lnSpc>
                <a:spcPct val="40000"/>
              </a:lnSpc>
              <a:buNone/>
            </a:pPr>
            <a:r>
              <a:rPr lang="en-US" sz="1000" dirty="0"/>
              <a:t>end</a:t>
            </a:r>
          </a:p>
          <a:p>
            <a:pPr marL="0" indent="0">
              <a:lnSpc>
                <a:spcPct val="40000"/>
              </a:lnSpc>
              <a:buNone/>
            </a:pPr>
            <a:r>
              <a:rPr lang="en-US" sz="1000" dirty="0"/>
              <a:t>% Runge-</a:t>
            </a:r>
            <a:r>
              <a:rPr lang="en-US" sz="1000" dirty="0" err="1"/>
              <a:t>Kutta</a:t>
            </a:r>
            <a:r>
              <a:rPr lang="en-US" sz="1000" dirty="0"/>
              <a:t> 2nd order</a:t>
            </a:r>
          </a:p>
          <a:p>
            <a:pPr marL="0" indent="0">
              <a:lnSpc>
                <a:spcPct val="40000"/>
              </a:lnSpc>
              <a:buNone/>
            </a:pPr>
            <a:r>
              <a:rPr lang="en-US" sz="1000" dirty="0"/>
              <a:t>k1 = h * f(</a:t>
            </a:r>
            <a:r>
              <a:rPr lang="en-US" sz="1000" dirty="0" err="1"/>
              <a:t>t_current</a:t>
            </a:r>
            <a:r>
              <a:rPr lang="en-US" sz="1000" dirty="0"/>
              <a:t>, v(step));</a:t>
            </a:r>
          </a:p>
          <a:p>
            <a:pPr marL="0" indent="0">
              <a:lnSpc>
                <a:spcPct val="40000"/>
              </a:lnSpc>
              <a:buNone/>
            </a:pPr>
            <a:r>
              <a:rPr lang="en-US" sz="1000" dirty="0"/>
              <a:t>k2 = h * f(</a:t>
            </a:r>
            <a:r>
              <a:rPr lang="en-US" sz="1000" dirty="0" err="1"/>
              <a:t>t_current</a:t>
            </a:r>
            <a:r>
              <a:rPr lang="en-US" sz="1000" dirty="0"/>
              <a:t> + h, v(step) + k1);</a:t>
            </a:r>
          </a:p>
          <a:p>
            <a:pPr marL="0" indent="0">
              <a:lnSpc>
                <a:spcPct val="40000"/>
              </a:lnSpc>
              <a:buNone/>
            </a:pPr>
            <a:r>
              <a:rPr lang="en-US" sz="1000" dirty="0"/>
              <a:t>v(step + 1) = v(step) + 0.5 * (k1 + k2);</a:t>
            </a:r>
          </a:p>
          <a:p>
            <a:pPr marL="0" indent="0">
              <a:lnSpc>
                <a:spcPct val="40000"/>
              </a:lnSpc>
              <a:buNone/>
            </a:pPr>
            <a:r>
              <a:rPr lang="en-US" sz="1000" dirty="0"/>
              <a:t>t(step + 1) = </a:t>
            </a:r>
            <a:r>
              <a:rPr lang="en-US" sz="1000" dirty="0" err="1"/>
              <a:t>t_current</a:t>
            </a:r>
            <a:r>
              <a:rPr lang="en-US" sz="1000" dirty="0"/>
              <a:t> + h;</a:t>
            </a:r>
          </a:p>
          <a:p>
            <a:pPr marL="0" indent="0">
              <a:lnSpc>
                <a:spcPct val="40000"/>
              </a:lnSpc>
              <a:buNone/>
            </a:pPr>
            <a:r>
              <a:rPr lang="en-US" sz="1000" dirty="0" err="1"/>
              <a:t>fprintf</a:t>
            </a:r>
            <a:r>
              <a:rPr lang="en-US" sz="1000" dirty="0"/>
              <a:t>('Step %d: t = %.1f, v = %.4f\n', step, t(step), v(step));</a:t>
            </a:r>
          </a:p>
          <a:p>
            <a:pPr marL="0" indent="0">
              <a:lnSpc>
                <a:spcPct val="40000"/>
              </a:lnSpc>
              <a:buNone/>
            </a:pPr>
            <a:r>
              <a:rPr lang="en-US" sz="1000" dirty="0"/>
              <a:t>% Recursive call</a:t>
            </a:r>
          </a:p>
          <a:p>
            <a:pPr marL="0" indent="0">
              <a:lnSpc>
                <a:spcPct val="40000"/>
              </a:lnSpc>
              <a:buNone/>
            </a:pPr>
            <a:r>
              <a:rPr lang="en-US" sz="1000" dirty="0"/>
              <a:t>[t, v] = rk2_recursive_func(f, t, v, </a:t>
            </a:r>
            <a:r>
              <a:rPr lang="en-US" sz="1000" dirty="0" err="1"/>
              <a:t>t_current</a:t>
            </a:r>
            <a:r>
              <a:rPr lang="en-US" sz="1000" dirty="0"/>
              <a:t> + h, </a:t>
            </a:r>
            <a:r>
              <a:rPr lang="en-US" sz="1000" dirty="0" err="1"/>
              <a:t>t_end</a:t>
            </a:r>
            <a:r>
              <a:rPr lang="en-US" sz="1000" dirty="0"/>
              <a:t>, h, step + 1);</a:t>
            </a:r>
          </a:p>
          <a:p>
            <a:pPr marL="0" indent="0">
              <a:lnSpc>
                <a:spcPct val="40000"/>
              </a:lnSpc>
              <a:buNone/>
            </a:pPr>
            <a:r>
              <a:rPr lang="en-US" sz="1000" dirty="0"/>
              <a:t>end</a:t>
            </a:r>
          </a:p>
          <a:p>
            <a:pPr marL="0" indent="0">
              <a:lnSpc>
                <a:spcPct val="40000"/>
              </a:lnSpc>
              <a:buNone/>
            </a:pPr>
            <a:endParaRPr lang="en-UG" sz="1000" dirty="0"/>
          </a:p>
        </p:txBody>
      </p:sp>
    </p:spTree>
    <p:extLst>
      <p:ext uri="{BB962C8B-B14F-4D97-AF65-F5344CB8AC3E}">
        <p14:creationId xmlns:p14="http://schemas.microsoft.com/office/powerpoint/2010/main" val="37539050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500"/>
                                        <p:tgtEl>
                                          <p:spTgt spid="4">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Effect transition="in" filter="fade">
                                      <p:cBhvr>
                                        <p:cTn id="47" dur="500"/>
                                        <p:tgtEl>
                                          <p:spTgt spid="4">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7" end="7"/>
                                            </p:txEl>
                                          </p:spTgt>
                                        </p:tgtEl>
                                        <p:attrNameLst>
                                          <p:attrName>style.visibility</p:attrName>
                                        </p:attrNameLst>
                                      </p:cBhvr>
                                      <p:to>
                                        <p:strVal val="visible"/>
                                      </p:to>
                                    </p:set>
                                    <p:animEffect transition="in" filter="fade">
                                      <p:cBhvr>
                                        <p:cTn id="52" dur="500"/>
                                        <p:tgtEl>
                                          <p:spTgt spid="4">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animEffect transition="in" filter="fade">
                                      <p:cBhvr>
                                        <p:cTn id="57" dur="500"/>
                                        <p:tgtEl>
                                          <p:spTgt spid="4">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9" end="9"/>
                                            </p:txEl>
                                          </p:spTgt>
                                        </p:tgtEl>
                                        <p:attrNameLst>
                                          <p:attrName>style.visibility</p:attrName>
                                        </p:attrNameLst>
                                      </p:cBhvr>
                                      <p:to>
                                        <p:strVal val="visible"/>
                                      </p:to>
                                    </p:set>
                                    <p:animEffect transition="in" filter="fade">
                                      <p:cBhvr>
                                        <p:cTn id="62" dur="500"/>
                                        <p:tgtEl>
                                          <p:spTgt spid="4">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10" end="10"/>
                                            </p:txEl>
                                          </p:spTgt>
                                        </p:tgtEl>
                                        <p:attrNameLst>
                                          <p:attrName>style.visibility</p:attrName>
                                        </p:attrNameLst>
                                      </p:cBhvr>
                                      <p:to>
                                        <p:strVal val="visible"/>
                                      </p:to>
                                    </p:set>
                                    <p:animEffect transition="in" filter="fade">
                                      <p:cBhvr>
                                        <p:cTn id="67" dur="500"/>
                                        <p:tgtEl>
                                          <p:spTgt spid="4">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11" end="11"/>
                                            </p:txEl>
                                          </p:spTgt>
                                        </p:tgtEl>
                                        <p:attrNameLst>
                                          <p:attrName>style.visibility</p:attrName>
                                        </p:attrNameLst>
                                      </p:cBhvr>
                                      <p:to>
                                        <p:strVal val="visible"/>
                                      </p:to>
                                    </p:set>
                                    <p:animEffect transition="in" filter="fade">
                                      <p:cBhvr>
                                        <p:cTn id="72" dur="500"/>
                                        <p:tgtEl>
                                          <p:spTgt spid="4">
                                            <p:txEl>
                                              <p:pRg st="11" end="1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xEl>
                                              <p:pRg st="12" end="12"/>
                                            </p:txEl>
                                          </p:spTgt>
                                        </p:tgtEl>
                                        <p:attrNameLst>
                                          <p:attrName>style.visibility</p:attrName>
                                        </p:attrNameLst>
                                      </p:cBhvr>
                                      <p:to>
                                        <p:strVal val="visible"/>
                                      </p:to>
                                    </p:set>
                                    <p:animEffect transition="in" filter="fade">
                                      <p:cBhvr>
                                        <p:cTn id="77" dur="500"/>
                                        <p:tgtEl>
                                          <p:spTgt spid="4">
                                            <p:txEl>
                                              <p:pRg st="12" end="1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
                                            <p:txEl>
                                              <p:pRg st="13" end="13"/>
                                            </p:txEl>
                                          </p:spTgt>
                                        </p:tgtEl>
                                        <p:attrNameLst>
                                          <p:attrName>style.visibility</p:attrName>
                                        </p:attrNameLst>
                                      </p:cBhvr>
                                      <p:to>
                                        <p:strVal val="visible"/>
                                      </p:to>
                                    </p:set>
                                    <p:animEffect transition="in" filter="fade">
                                      <p:cBhvr>
                                        <p:cTn id="82" dur="500"/>
                                        <p:tgtEl>
                                          <p:spTgt spid="4">
                                            <p:txEl>
                                              <p:pRg st="13" end="1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
                                            <p:txEl>
                                              <p:pRg st="14" end="14"/>
                                            </p:txEl>
                                          </p:spTgt>
                                        </p:tgtEl>
                                        <p:attrNameLst>
                                          <p:attrName>style.visibility</p:attrName>
                                        </p:attrNameLst>
                                      </p:cBhvr>
                                      <p:to>
                                        <p:strVal val="visible"/>
                                      </p:to>
                                    </p:set>
                                    <p:animEffect transition="in" filter="fade">
                                      <p:cBhvr>
                                        <p:cTn id="87" dur="500"/>
                                        <p:tgtEl>
                                          <p:spTgt spid="4">
                                            <p:txEl>
                                              <p:pRg st="14" end="14"/>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
                                            <p:txEl>
                                              <p:pRg st="15" end="15"/>
                                            </p:txEl>
                                          </p:spTgt>
                                        </p:tgtEl>
                                        <p:attrNameLst>
                                          <p:attrName>style.visibility</p:attrName>
                                        </p:attrNameLst>
                                      </p:cBhvr>
                                      <p:to>
                                        <p:strVal val="visible"/>
                                      </p:to>
                                    </p:set>
                                    <p:animEffect transition="in" filter="fade">
                                      <p:cBhvr>
                                        <p:cTn id="92" dur="500"/>
                                        <p:tgtEl>
                                          <p:spTgt spid="4">
                                            <p:txEl>
                                              <p:pRg st="15" end="15"/>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
                                            <p:txEl>
                                              <p:pRg st="16" end="16"/>
                                            </p:txEl>
                                          </p:spTgt>
                                        </p:tgtEl>
                                        <p:attrNameLst>
                                          <p:attrName>style.visibility</p:attrName>
                                        </p:attrNameLst>
                                      </p:cBhvr>
                                      <p:to>
                                        <p:strVal val="visible"/>
                                      </p:to>
                                    </p:set>
                                    <p:animEffect transition="in" filter="fade">
                                      <p:cBhvr>
                                        <p:cTn id="97" dur="500"/>
                                        <p:tgtEl>
                                          <p:spTgt spid="4">
                                            <p:txEl>
                                              <p:pRg st="16" end="16"/>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
                                            <p:txEl>
                                              <p:pRg st="17" end="17"/>
                                            </p:txEl>
                                          </p:spTgt>
                                        </p:tgtEl>
                                        <p:attrNameLst>
                                          <p:attrName>style.visibility</p:attrName>
                                        </p:attrNameLst>
                                      </p:cBhvr>
                                      <p:to>
                                        <p:strVal val="visible"/>
                                      </p:to>
                                    </p:set>
                                    <p:animEffect transition="in" filter="fade">
                                      <p:cBhvr>
                                        <p:cTn id="102" dur="500"/>
                                        <p:tgtEl>
                                          <p:spTgt spid="4">
                                            <p:txEl>
                                              <p:pRg st="17" end="17"/>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
                                            <p:txEl>
                                              <p:pRg st="18" end="18"/>
                                            </p:txEl>
                                          </p:spTgt>
                                        </p:tgtEl>
                                        <p:attrNameLst>
                                          <p:attrName>style.visibility</p:attrName>
                                        </p:attrNameLst>
                                      </p:cBhvr>
                                      <p:to>
                                        <p:strVal val="visible"/>
                                      </p:to>
                                    </p:set>
                                    <p:animEffect transition="in" filter="fade">
                                      <p:cBhvr>
                                        <p:cTn id="107" dur="500"/>
                                        <p:tgtEl>
                                          <p:spTgt spid="4">
                                            <p:txEl>
                                              <p:pRg st="18" end="18"/>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
                                            <p:txEl>
                                              <p:pRg st="19" end="19"/>
                                            </p:txEl>
                                          </p:spTgt>
                                        </p:tgtEl>
                                        <p:attrNameLst>
                                          <p:attrName>style.visibility</p:attrName>
                                        </p:attrNameLst>
                                      </p:cBhvr>
                                      <p:to>
                                        <p:strVal val="visible"/>
                                      </p:to>
                                    </p:set>
                                    <p:animEffect transition="in" filter="fade">
                                      <p:cBhvr>
                                        <p:cTn id="112" dur="500"/>
                                        <p:tgtEl>
                                          <p:spTgt spid="4">
                                            <p:txEl>
                                              <p:pRg st="19" end="19"/>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4">
                                            <p:txEl>
                                              <p:pRg st="20" end="20"/>
                                            </p:txEl>
                                          </p:spTgt>
                                        </p:tgtEl>
                                        <p:attrNameLst>
                                          <p:attrName>style.visibility</p:attrName>
                                        </p:attrNameLst>
                                      </p:cBhvr>
                                      <p:to>
                                        <p:strVal val="visible"/>
                                      </p:to>
                                    </p:set>
                                    <p:animEffect transition="in" filter="fade">
                                      <p:cBhvr>
                                        <p:cTn id="117" dur="500"/>
                                        <p:tgtEl>
                                          <p:spTgt spid="4">
                                            <p:txEl>
                                              <p:pRg st="20" end="20"/>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4">
                                            <p:txEl>
                                              <p:pRg st="21" end="21"/>
                                            </p:txEl>
                                          </p:spTgt>
                                        </p:tgtEl>
                                        <p:attrNameLst>
                                          <p:attrName>style.visibility</p:attrName>
                                        </p:attrNameLst>
                                      </p:cBhvr>
                                      <p:to>
                                        <p:strVal val="visible"/>
                                      </p:to>
                                    </p:set>
                                    <p:animEffect transition="in" filter="fade">
                                      <p:cBhvr>
                                        <p:cTn id="122" dur="500"/>
                                        <p:tgtEl>
                                          <p:spTgt spid="4">
                                            <p:txEl>
                                              <p:pRg st="21" end="21"/>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4">
                                            <p:txEl>
                                              <p:pRg st="22" end="22"/>
                                            </p:txEl>
                                          </p:spTgt>
                                        </p:tgtEl>
                                        <p:attrNameLst>
                                          <p:attrName>style.visibility</p:attrName>
                                        </p:attrNameLst>
                                      </p:cBhvr>
                                      <p:to>
                                        <p:strVal val="visible"/>
                                      </p:to>
                                    </p:set>
                                    <p:animEffect transition="in" filter="fade">
                                      <p:cBhvr>
                                        <p:cTn id="127" dur="500"/>
                                        <p:tgtEl>
                                          <p:spTgt spid="4">
                                            <p:txEl>
                                              <p:pRg st="22" end="22"/>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4">
                                            <p:txEl>
                                              <p:pRg st="23" end="23"/>
                                            </p:txEl>
                                          </p:spTgt>
                                        </p:tgtEl>
                                        <p:attrNameLst>
                                          <p:attrName>style.visibility</p:attrName>
                                        </p:attrNameLst>
                                      </p:cBhvr>
                                      <p:to>
                                        <p:strVal val="visible"/>
                                      </p:to>
                                    </p:set>
                                    <p:animEffect transition="in" filter="fade">
                                      <p:cBhvr>
                                        <p:cTn id="132" dur="500"/>
                                        <p:tgtEl>
                                          <p:spTgt spid="4">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2DE6-9F75-CFF8-0235-58FFC443574B}"/>
              </a:ext>
            </a:extLst>
          </p:cNvPr>
          <p:cNvSpPr>
            <a:spLocks noGrp="1"/>
          </p:cNvSpPr>
          <p:nvPr>
            <p:ph type="title"/>
          </p:nvPr>
        </p:nvSpPr>
        <p:spPr/>
        <p:txBody>
          <a:bodyPr>
            <a:normAutofit/>
          </a:bodyPr>
          <a:lstStyle/>
          <a:p>
            <a:pPr algn="ctr"/>
            <a:r>
              <a:rPr lang="en-US" b="1" dirty="0"/>
              <a:t>RUNGE KUTTA RECURSIVE GRAPH</a:t>
            </a:r>
            <a:endParaRPr lang="en-UG" b="1" dirty="0"/>
          </a:p>
        </p:txBody>
      </p:sp>
      <p:pic>
        <p:nvPicPr>
          <p:cNvPr id="5" name="Content Placeholder 4">
            <a:extLst>
              <a:ext uri="{FF2B5EF4-FFF2-40B4-BE49-F238E27FC236}">
                <a16:creationId xmlns:a16="http://schemas.microsoft.com/office/drawing/2014/main" id="{AF7066C3-5A81-80EB-893B-43BAB626E6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7166" y="1825625"/>
            <a:ext cx="7821037" cy="4351338"/>
          </a:xfrm>
        </p:spPr>
      </p:pic>
    </p:spTree>
    <p:extLst>
      <p:ext uri="{BB962C8B-B14F-4D97-AF65-F5344CB8AC3E}">
        <p14:creationId xmlns:p14="http://schemas.microsoft.com/office/powerpoint/2010/main" val="6728194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CBC24-869B-1C56-6CAD-0517BF8B30B4}"/>
              </a:ext>
            </a:extLst>
          </p:cNvPr>
          <p:cNvSpPr>
            <a:spLocks noGrp="1"/>
          </p:cNvSpPr>
          <p:nvPr>
            <p:ph type="title"/>
          </p:nvPr>
        </p:nvSpPr>
        <p:spPr/>
        <p:txBody>
          <a:bodyPr/>
          <a:lstStyle/>
          <a:p>
            <a:pPr algn="ctr"/>
            <a:r>
              <a:rPr lang="en-US" b="1" dirty="0"/>
              <a:t>FIBONACCI RECURSIVE</a:t>
            </a:r>
            <a:endParaRPr lang="en-UG" b="1" dirty="0"/>
          </a:p>
        </p:txBody>
      </p:sp>
      <p:sp>
        <p:nvSpPr>
          <p:cNvPr id="3" name="Content Placeholder 2">
            <a:extLst>
              <a:ext uri="{FF2B5EF4-FFF2-40B4-BE49-F238E27FC236}">
                <a16:creationId xmlns:a16="http://schemas.microsoft.com/office/drawing/2014/main" id="{5F514CA0-B7B3-E8C8-DBA1-1257FA1BB49C}"/>
              </a:ext>
            </a:extLst>
          </p:cNvPr>
          <p:cNvSpPr>
            <a:spLocks noGrp="1"/>
          </p:cNvSpPr>
          <p:nvPr>
            <p:ph sz="half" idx="1"/>
          </p:nvPr>
        </p:nvSpPr>
        <p:spPr/>
        <p:txBody>
          <a:bodyPr>
            <a:noAutofit/>
          </a:bodyPr>
          <a:lstStyle/>
          <a:p>
            <a:pPr marL="0" indent="0">
              <a:lnSpc>
                <a:spcPct val="40000"/>
              </a:lnSpc>
              <a:buNone/>
            </a:pPr>
            <a:r>
              <a:rPr lang="en-US" sz="1000" dirty="0"/>
              <a:t>% </a:t>
            </a:r>
            <a:r>
              <a:rPr lang="en-US" sz="1000" dirty="0" err="1"/>
              <a:t>fibonacci_recursive.m</a:t>
            </a:r>
            <a:endParaRPr lang="en-US" sz="1000" dirty="0"/>
          </a:p>
          <a:p>
            <a:pPr marL="0" indent="0">
              <a:lnSpc>
                <a:spcPct val="40000"/>
              </a:lnSpc>
              <a:buNone/>
            </a:pPr>
            <a:r>
              <a:rPr lang="en-US" sz="1000" dirty="0"/>
              <a:t>function </a:t>
            </a:r>
            <a:r>
              <a:rPr lang="en-US" sz="1000" dirty="0" err="1"/>
              <a:t>fibonacci_recursive</a:t>
            </a:r>
            <a:r>
              <a:rPr lang="en-US" sz="1000" dirty="0"/>
              <a:t>()</a:t>
            </a:r>
          </a:p>
          <a:p>
            <a:pPr marL="0" indent="0">
              <a:lnSpc>
                <a:spcPct val="40000"/>
              </a:lnSpc>
              <a:buNone/>
            </a:pPr>
            <a:r>
              <a:rPr lang="en-US" sz="1000" dirty="0" err="1"/>
              <a:t>fprintf</a:t>
            </a:r>
            <a:r>
              <a:rPr lang="en-US" sz="1000" dirty="0"/>
              <a:t>('=== Fibonacci Problem (Recursive) ===\n');</a:t>
            </a:r>
          </a:p>
          <a:p>
            <a:pPr marL="0" indent="0">
              <a:lnSpc>
                <a:spcPct val="40000"/>
              </a:lnSpc>
              <a:buNone/>
            </a:pPr>
            <a:r>
              <a:rPr lang="en-US" sz="1000" dirty="0"/>
              <a:t>% Test different n values</a:t>
            </a:r>
          </a:p>
          <a:p>
            <a:pPr marL="0" indent="0">
              <a:lnSpc>
                <a:spcPct val="40000"/>
              </a:lnSpc>
              <a:buNone/>
            </a:pPr>
            <a:r>
              <a:rPr lang="en-US" sz="1000" dirty="0" err="1"/>
              <a:t>n_values</a:t>
            </a:r>
            <a:r>
              <a:rPr lang="en-US" sz="1000" dirty="0"/>
              <a:t> = [10, 15, 20, 25, 30];</a:t>
            </a:r>
          </a:p>
          <a:p>
            <a:pPr marL="0" indent="0">
              <a:lnSpc>
                <a:spcPct val="40000"/>
              </a:lnSpc>
              <a:buNone/>
            </a:pPr>
            <a:r>
              <a:rPr lang="en-US" sz="1000" dirty="0"/>
              <a:t>times = zeros(size(</a:t>
            </a:r>
            <a:r>
              <a:rPr lang="en-US" sz="1000" dirty="0" err="1"/>
              <a:t>n_values</a:t>
            </a:r>
            <a:r>
              <a:rPr lang="en-US" sz="1000" dirty="0"/>
              <a:t>));</a:t>
            </a:r>
          </a:p>
          <a:p>
            <a:pPr marL="0" indent="0">
              <a:lnSpc>
                <a:spcPct val="40000"/>
              </a:lnSpc>
              <a:buNone/>
            </a:pPr>
            <a:r>
              <a:rPr lang="en-US" sz="1000" dirty="0" err="1"/>
              <a:t>fib_values</a:t>
            </a:r>
            <a:r>
              <a:rPr lang="en-US" sz="1000" dirty="0"/>
              <a:t> = zeros(size(</a:t>
            </a:r>
            <a:r>
              <a:rPr lang="en-US" sz="1000" dirty="0" err="1"/>
              <a:t>n_values</a:t>
            </a:r>
            <a:r>
              <a:rPr lang="en-US" sz="1000" dirty="0"/>
              <a:t>));</a:t>
            </a:r>
          </a:p>
          <a:p>
            <a:pPr marL="0" indent="0">
              <a:lnSpc>
                <a:spcPct val="40000"/>
              </a:lnSpc>
              <a:buNone/>
            </a:pPr>
            <a:r>
              <a:rPr lang="en-US" sz="1000" dirty="0"/>
              <a:t>for </a:t>
            </a:r>
            <a:r>
              <a:rPr lang="en-US" sz="1000" dirty="0" err="1"/>
              <a:t>i</a:t>
            </a:r>
            <a:r>
              <a:rPr lang="en-US" sz="1000" dirty="0"/>
              <a:t> = 1:length(</a:t>
            </a:r>
            <a:r>
              <a:rPr lang="en-US" sz="1000" dirty="0" err="1"/>
              <a:t>n_values</a:t>
            </a:r>
            <a:r>
              <a:rPr lang="en-US" sz="1000" dirty="0"/>
              <a:t>)</a:t>
            </a:r>
          </a:p>
          <a:p>
            <a:pPr marL="0" indent="0">
              <a:lnSpc>
                <a:spcPct val="40000"/>
              </a:lnSpc>
              <a:buNone/>
            </a:pPr>
            <a:r>
              <a:rPr lang="en-US" sz="1000" dirty="0"/>
              <a:t>n = </a:t>
            </a:r>
            <a:r>
              <a:rPr lang="en-US" sz="1000" dirty="0" err="1"/>
              <a:t>n_values</a:t>
            </a:r>
            <a:r>
              <a:rPr lang="en-US" sz="1000" dirty="0"/>
              <a:t>(</a:t>
            </a:r>
            <a:r>
              <a:rPr lang="en-US" sz="1000" dirty="0" err="1"/>
              <a:t>i</a:t>
            </a:r>
            <a:r>
              <a:rPr lang="en-US" sz="1000" dirty="0"/>
              <a:t>);</a:t>
            </a:r>
          </a:p>
          <a:p>
            <a:pPr marL="0" indent="0">
              <a:lnSpc>
                <a:spcPct val="40000"/>
              </a:lnSpc>
              <a:buNone/>
            </a:pPr>
            <a:r>
              <a:rPr lang="en-US" sz="1000" dirty="0" err="1"/>
              <a:t>fprintf</a:t>
            </a:r>
            <a:r>
              <a:rPr lang="en-US" sz="1000" dirty="0"/>
              <a:t>('\</a:t>
            </a:r>
            <a:r>
              <a:rPr lang="en-US" sz="1000" dirty="0" err="1"/>
              <a:t>nCalculating</a:t>
            </a:r>
            <a:r>
              <a:rPr lang="en-US" sz="1000" dirty="0"/>
              <a:t> F(%d)...\n', n);</a:t>
            </a:r>
          </a:p>
          <a:p>
            <a:pPr marL="0" indent="0">
              <a:lnSpc>
                <a:spcPct val="40000"/>
              </a:lnSpc>
              <a:buNone/>
            </a:pPr>
            <a:r>
              <a:rPr lang="en-US" sz="1000" dirty="0"/>
              <a:t>tic;</a:t>
            </a:r>
          </a:p>
          <a:p>
            <a:pPr marL="0" indent="0">
              <a:lnSpc>
                <a:spcPct val="40000"/>
              </a:lnSpc>
              <a:buNone/>
            </a:pPr>
            <a:r>
              <a:rPr lang="en-US" sz="1000" dirty="0" err="1"/>
              <a:t>fib_val</a:t>
            </a:r>
            <a:r>
              <a:rPr lang="en-US" sz="1000" dirty="0"/>
              <a:t> = </a:t>
            </a:r>
            <a:r>
              <a:rPr lang="en-US" sz="1000" dirty="0" err="1"/>
              <a:t>fibonacci_recursive_func</a:t>
            </a:r>
            <a:r>
              <a:rPr lang="en-US" sz="1000" dirty="0"/>
              <a:t>(n);</a:t>
            </a:r>
          </a:p>
          <a:p>
            <a:pPr marL="0" indent="0">
              <a:lnSpc>
                <a:spcPct val="40000"/>
              </a:lnSpc>
              <a:buNone/>
            </a:pPr>
            <a:r>
              <a:rPr lang="en-US" sz="1000" dirty="0" err="1"/>
              <a:t>time_taken</a:t>
            </a:r>
            <a:r>
              <a:rPr lang="en-US" sz="1000" dirty="0"/>
              <a:t> = toc;</a:t>
            </a:r>
          </a:p>
          <a:p>
            <a:pPr marL="0" indent="0">
              <a:lnSpc>
                <a:spcPct val="40000"/>
              </a:lnSpc>
              <a:buNone/>
            </a:pPr>
            <a:r>
              <a:rPr lang="en-US" sz="1000" dirty="0"/>
              <a:t>times(</a:t>
            </a:r>
            <a:r>
              <a:rPr lang="en-US" sz="1000" dirty="0" err="1"/>
              <a:t>i</a:t>
            </a:r>
            <a:r>
              <a:rPr lang="en-US" sz="1000" dirty="0"/>
              <a:t>) = </a:t>
            </a:r>
            <a:r>
              <a:rPr lang="en-US" sz="1000" dirty="0" err="1"/>
              <a:t>time_taken</a:t>
            </a:r>
            <a:r>
              <a:rPr lang="en-US" sz="1000" dirty="0"/>
              <a:t>;</a:t>
            </a:r>
          </a:p>
          <a:p>
            <a:pPr marL="0" indent="0">
              <a:lnSpc>
                <a:spcPct val="40000"/>
              </a:lnSpc>
              <a:buNone/>
            </a:pPr>
            <a:r>
              <a:rPr lang="en-US" sz="1000" dirty="0" err="1"/>
              <a:t>fib_values</a:t>
            </a:r>
            <a:r>
              <a:rPr lang="en-US" sz="1000" dirty="0"/>
              <a:t>(</a:t>
            </a:r>
            <a:r>
              <a:rPr lang="en-US" sz="1000" dirty="0" err="1"/>
              <a:t>i</a:t>
            </a:r>
            <a:r>
              <a:rPr lang="en-US" sz="1000" dirty="0"/>
              <a:t>) = </a:t>
            </a:r>
            <a:r>
              <a:rPr lang="en-US" sz="1000" dirty="0" err="1"/>
              <a:t>fib_val</a:t>
            </a:r>
            <a:r>
              <a:rPr lang="en-US" sz="1000" dirty="0"/>
              <a:t>;</a:t>
            </a:r>
          </a:p>
          <a:p>
            <a:pPr marL="0" indent="0">
              <a:lnSpc>
                <a:spcPct val="40000"/>
              </a:lnSpc>
              <a:buNone/>
            </a:pPr>
            <a:r>
              <a:rPr lang="en-US" sz="1000" dirty="0" err="1"/>
              <a:t>fprintf</a:t>
            </a:r>
            <a:r>
              <a:rPr lang="en-US" sz="1000" dirty="0"/>
              <a:t>('F(%d) = %d\n', n, </a:t>
            </a:r>
            <a:r>
              <a:rPr lang="en-US" sz="1000" dirty="0" err="1"/>
              <a:t>fib_val</a:t>
            </a:r>
            <a:r>
              <a:rPr lang="en-US" sz="1000" dirty="0"/>
              <a:t>);</a:t>
            </a:r>
          </a:p>
          <a:p>
            <a:pPr marL="0" indent="0">
              <a:lnSpc>
                <a:spcPct val="40000"/>
              </a:lnSpc>
              <a:buNone/>
            </a:pPr>
            <a:r>
              <a:rPr lang="en-US" sz="1000" dirty="0" err="1"/>
              <a:t>fprintf</a:t>
            </a:r>
            <a:r>
              <a:rPr lang="en-US" sz="1000" dirty="0"/>
              <a:t>('Computation time: %.6f seconds\n', </a:t>
            </a:r>
            <a:r>
              <a:rPr lang="en-US" sz="1000" dirty="0" err="1"/>
              <a:t>time_taken</a:t>
            </a:r>
            <a:r>
              <a:rPr lang="en-US" sz="1000" dirty="0"/>
              <a:t>);</a:t>
            </a:r>
          </a:p>
          <a:p>
            <a:pPr marL="0" indent="0">
              <a:lnSpc>
                <a:spcPct val="40000"/>
              </a:lnSpc>
              <a:buNone/>
            </a:pPr>
            <a:r>
              <a:rPr lang="en-US" sz="1000" dirty="0"/>
              <a:t>end</a:t>
            </a:r>
          </a:p>
          <a:p>
            <a:pPr marL="0" indent="0">
              <a:lnSpc>
                <a:spcPct val="40000"/>
              </a:lnSpc>
              <a:buNone/>
            </a:pPr>
            <a:r>
              <a:rPr lang="en-US" sz="1000" dirty="0"/>
              <a:t>% Plot results</a:t>
            </a:r>
          </a:p>
          <a:p>
            <a:pPr marL="0" indent="0">
              <a:lnSpc>
                <a:spcPct val="40000"/>
              </a:lnSpc>
              <a:buNone/>
            </a:pPr>
            <a:r>
              <a:rPr lang="en-US" sz="1000" dirty="0"/>
              <a:t>figure;</a:t>
            </a:r>
          </a:p>
          <a:p>
            <a:pPr marL="0" indent="0">
              <a:lnSpc>
                <a:spcPct val="40000"/>
              </a:lnSpc>
              <a:buNone/>
            </a:pPr>
            <a:endParaRPr lang="en-UG" sz="1000" dirty="0"/>
          </a:p>
        </p:txBody>
      </p:sp>
      <p:sp>
        <p:nvSpPr>
          <p:cNvPr id="4" name="Content Placeholder 3">
            <a:extLst>
              <a:ext uri="{FF2B5EF4-FFF2-40B4-BE49-F238E27FC236}">
                <a16:creationId xmlns:a16="http://schemas.microsoft.com/office/drawing/2014/main" id="{F5D89EB4-ABEE-1A3B-E3DE-C85F58DAC71F}"/>
              </a:ext>
            </a:extLst>
          </p:cNvPr>
          <p:cNvSpPr>
            <a:spLocks noGrp="1"/>
          </p:cNvSpPr>
          <p:nvPr>
            <p:ph sz="half" idx="2"/>
          </p:nvPr>
        </p:nvSpPr>
        <p:spPr/>
        <p:txBody>
          <a:bodyPr>
            <a:normAutofit fontScale="92500" lnSpcReduction="10000"/>
          </a:bodyPr>
          <a:lstStyle/>
          <a:p>
            <a:pPr marL="0" indent="0">
              <a:lnSpc>
                <a:spcPct val="40000"/>
              </a:lnSpc>
              <a:buNone/>
            </a:pPr>
            <a:r>
              <a:rPr lang="en-US" sz="1000" dirty="0"/>
              <a:t>subplot(1, 2, 1);</a:t>
            </a:r>
          </a:p>
          <a:p>
            <a:pPr marL="0" indent="0">
              <a:lnSpc>
                <a:spcPct val="40000"/>
              </a:lnSpc>
              <a:buNone/>
            </a:pPr>
            <a:r>
              <a:rPr lang="en-US" sz="1000" dirty="0"/>
              <a:t>plot(</a:t>
            </a:r>
            <a:r>
              <a:rPr lang="en-US" sz="1000" dirty="0" err="1"/>
              <a:t>n_values</a:t>
            </a:r>
            <a:r>
              <a:rPr lang="en-US" sz="1000" dirty="0"/>
              <a:t>, </a:t>
            </a:r>
            <a:r>
              <a:rPr lang="en-US" sz="1000" dirty="0" err="1"/>
              <a:t>fib_values</a:t>
            </a:r>
            <a:r>
              <a:rPr lang="en-US" sz="1000" dirty="0"/>
              <a:t>, '</a:t>
            </a:r>
            <a:r>
              <a:rPr lang="en-US" sz="1000" dirty="0" err="1"/>
              <a:t>ro</a:t>
            </a:r>
            <a:r>
              <a:rPr lang="en-US" sz="1000" dirty="0"/>
              <a:t>-', '</a:t>
            </a:r>
            <a:r>
              <a:rPr lang="en-US" sz="1000" dirty="0" err="1"/>
              <a:t>LineWidth</a:t>
            </a:r>
            <a:r>
              <a:rPr lang="en-US" sz="1000" dirty="0"/>
              <a:t>', 2, '</a:t>
            </a:r>
            <a:r>
              <a:rPr lang="en-US" sz="1000" dirty="0" err="1"/>
              <a:t>MarkerSize</a:t>
            </a:r>
            <a:r>
              <a:rPr lang="en-US" sz="1000" dirty="0"/>
              <a:t>', 8);</a:t>
            </a:r>
          </a:p>
          <a:p>
            <a:pPr marL="0" indent="0">
              <a:lnSpc>
                <a:spcPct val="40000"/>
              </a:lnSpc>
              <a:buNone/>
            </a:pPr>
            <a:r>
              <a:rPr lang="en-US" sz="1000" dirty="0" err="1"/>
              <a:t>xlabel</a:t>
            </a:r>
            <a:r>
              <a:rPr lang="en-US" sz="1000" dirty="0"/>
              <a:t>('n');</a:t>
            </a:r>
          </a:p>
          <a:p>
            <a:pPr marL="0" indent="0">
              <a:lnSpc>
                <a:spcPct val="40000"/>
              </a:lnSpc>
              <a:buNone/>
            </a:pPr>
            <a:r>
              <a:rPr lang="en-US" sz="1000" dirty="0" err="1"/>
              <a:t>ylabel</a:t>
            </a:r>
            <a:r>
              <a:rPr lang="en-US" sz="1000" dirty="0"/>
              <a:t>('Fibonacci Value');</a:t>
            </a:r>
          </a:p>
          <a:p>
            <a:pPr marL="0" indent="0">
              <a:lnSpc>
                <a:spcPct val="40000"/>
              </a:lnSpc>
              <a:buNone/>
            </a:pPr>
            <a:r>
              <a:rPr lang="en-US" sz="1000" dirty="0"/>
              <a:t>title('Fibonacci Values (Recursive)');</a:t>
            </a:r>
          </a:p>
          <a:p>
            <a:pPr marL="0" indent="0">
              <a:lnSpc>
                <a:spcPct val="40000"/>
              </a:lnSpc>
              <a:buNone/>
            </a:pPr>
            <a:r>
              <a:rPr lang="en-US" sz="1000" dirty="0"/>
              <a:t>grid on;</a:t>
            </a:r>
          </a:p>
          <a:p>
            <a:pPr marL="0" indent="0">
              <a:lnSpc>
                <a:spcPct val="40000"/>
              </a:lnSpc>
              <a:buNone/>
            </a:pPr>
            <a:r>
              <a:rPr lang="en-US" sz="1000" dirty="0"/>
              <a:t>subplot(1, 2, 2);</a:t>
            </a:r>
          </a:p>
          <a:p>
            <a:pPr marL="0" indent="0">
              <a:lnSpc>
                <a:spcPct val="40000"/>
              </a:lnSpc>
              <a:buNone/>
            </a:pPr>
            <a:r>
              <a:rPr lang="en-US" sz="1000" dirty="0"/>
              <a:t>plot(</a:t>
            </a:r>
            <a:r>
              <a:rPr lang="en-US" sz="1000" dirty="0" err="1"/>
              <a:t>n_values</a:t>
            </a:r>
            <a:r>
              <a:rPr lang="en-US" sz="1000" dirty="0"/>
              <a:t>, times, '</a:t>
            </a:r>
            <a:r>
              <a:rPr lang="en-US" sz="1000" dirty="0" err="1"/>
              <a:t>bo</a:t>
            </a:r>
            <a:r>
              <a:rPr lang="en-US" sz="1000" dirty="0"/>
              <a:t>-', '</a:t>
            </a:r>
            <a:r>
              <a:rPr lang="en-US" sz="1000" dirty="0" err="1"/>
              <a:t>LineWidth</a:t>
            </a:r>
            <a:r>
              <a:rPr lang="en-US" sz="1000" dirty="0"/>
              <a:t>', 2, '</a:t>
            </a:r>
            <a:r>
              <a:rPr lang="en-US" sz="1000" dirty="0" err="1"/>
              <a:t>MarkerSize</a:t>
            </a:r>
            <a:r>
              <a:rPr lang="en-US" sz="1000" dirty="0"/>
              <a:t>', 8);</a:t>
            </a:r>
          </a:p>
          <a:p>
            <a:pPr marL="0" indent="0">
              <a:lnSpc>
                <a:spcPct val="40000"/>
              </a:lnSpc>
              <a:buNone/>
            </a:pPr>
            <a:r>
              <a:rPr lang="en-US" sz="1000" dirty="0" err="1"/>
              <a:t>xlabel</a:t>
            </a:r>
            <a:r>
              <a:rPr lang="en-US" sz="1000" dirty="0"/>
              <a:t>('n');</a:t>
            </a:r>
          </a:p>
          <a:p>
            <a:pPr marL="0" indent="0">
              <a:lnSpc>
                <a:spcPct val="40000"/>
              </a:lnSpc>
              <a:buNone/>
            </a:pPr>
            <a:r>
              <a:rPr lang="en-US" sz="1000" dirty="0" err="1"/>
              <a:t>ylabel</a:t>
            </a:r>
            <a:r>
              <a:rPr lang="en-US" sz="1000" dirty="0"/>
              <a:t>('Time (seconds)');</a:t>
            </a:r>
          </a:p>
          <a:p>
            <a:pPr marL="0" indent="0">
              <a:lnSpc>
                <a:spcPct val="40000"/>
              </a:lnSpc>
              <a:buNone/>
            </a:pPr>
            <a:r>
              <a:rPr lang="en-US" sz="1000" dirty="0"/>
              <a:t>title('Computation Time (Recursive)');</a:t>
            </a:r>
          </a:p>
          <a:p>
            <a:pPr marL="0" indent="0">
              <a:lnSpc>
                <a:spcPct val="40000"/>
              </a:lnSpc>
              <a:buNone/>
            </a:pPr>
            <a:r>
              <a:rPr lang="en-US" sz="1000" dirty="0"/>
              <a:t>grid on;</a:t>
            </a:r>
          </a:p>
          <a:p>
            <a:pPr marL="0" indent="0">
              <a:lnSpc>
                <a:spcPct val="40000"/>
              </a:lnSpc>
              <a:buNone/>
            </a:pPr>
            <a:r>
              <a:rPr lang="en-US" sz="1000" dirty="0"/>
              <a:t>% Save results</a:t>
            </a:r>
          </a:p>
          <a:p>
            <a:pPr marL="0" indent="0">
              <a:lnSpc>
                <a:spcPct val="40000"/>
              </a:lnSpc>
              <a:buNone/>
            </a:pPr>
            <a:r>
              <a:rPr lang="en-US" sz="1000" dirty="0"/>
              <a:t>save("</a:t>
            </a:r>
            <a:r>
              <a:rPr lang="en-US" sz="1000" dirty="0" err="1"/>
              <a:t>fibonacci_recursive.mat</a:t>
            </a:r>
            <a:r>
              <a:rPr lang="en-US" sz="1000" dirty="0"/>
              <a:t>", "</a:t>
            </a:r>
            <a:r>
              <a:rPr lang="en-US" sz="1000" dirty="0" err="1"/>
              <a:t>n_values</a:t>
            </a:r>
            <a:r>
              <a:rPr lang="en-US" sz="1000" dirty="0"/>
              <a:t>", "times", "</a:t>
            </a:r>
            <a:r>
              <a:rPr lang="en-US" sz="1000" dirty="0" err="1"/>
              <a:t>fib_values</a:t>
            </a:r>
            <a:r>
              <a:rPr lang="en-US" sz="1000" dirty="0"/>
              <a:t>");</a:t>
            </a:r>
          </a:p>
          <a:p>
            <a:pPr marL="0" indent="0">
              <a:lnSpc>
                <a:spcPct val="40000"/>
              </a:lnSpc>
              <a:buNone/>
            </a:pPr>
            <a:r>
              <a:rPr lang="en-US" sz="1000" dirty="0"/>
              <a:t>end</a:t>
            </a:r>
            <a:br>
              <a:rPr lang="en-US" sz="1000" dirty="0"/>
            </a:br>
            <a:endParaRPr lang="en-US" sz="1000" dirty="0"/>
          </a:p>
          <a:p>
            <a:pPr marL="0" indent="0">
              <a:lnSpc>
                <a:spcPct val="40000"/>
              </a:lnSpc>
              <a:buNone/>
            </a:pPr>
            <a:r>
              <a:rPr lang="en-US" sz="1000" dirty="0"/>
              <a:t>function fib = </a:t>
            </a:r>
            <a:r>
              <a:rPr lang="en-US" sz="1000" dirty="0" err="1"/>
              <a:t>fibonacci_recursive_func</a:t>
            </a:r>
            <a:r>
              <a:rPr lang="en-US" sz="1000" dirty="0"/>
              <a:t>(n)</a:t>
            </a:r>
          </a:p>
          <a:p>
            <a:pPr marL="0" indent="0">
              <a:lnSpc>
                <a:spcPct val="40000"/>
              </a:lnSpc>
              <a:buNone/>
            </a:pPr>
            <a:r>
              <a:rPr lang="en-US" sz="1000" dirty="0"/>
              <a:t>if n &lt;= 1</a:t>
            </a:r>
          </a:p>
          <a:p>
            <a:pPr marL="0" indent="0">
              <a:lnSpc>
                <a:spcPct val="40000"/>
              </a:lnSpc>
              <a:buNone/>
            </a:pPr>
            <a:r>
              <a:rPr lang="en-US" sz="1000" dirty="0"/>
              <a:t>fib = n;</a:t>
            </a:r>
          </a:p>
          <a:p>
            <a:pPr marL="0" indent="0">
              <a:lnSpc>
                <a:spcPct val="40000"/>
              </a:lnSpc>
              <a:buNone/>
            </a:pPr>
            <a:r>
              <a:rPr lang="en-US" sz="1000" dirty="0"/>
              <a:t>else</a:t>
            </a:r>
          </a:p>
          <a:p>
            <a:pPr marL="0" indent="0">
              <a:lnSpc>
                <a:spcPct val="40000"/>
              </a:lnSpc>
              <a:buNone/>
            </a:pPr>
            <a:r>
              <a:rPr lang="en-US" sz="1000" dirty="0"/>
              <a:t>fib = </a:t>
            </a:r>
            <a:r>
              <a:rPr lang="en-US" sz="1000" dirty="0" err="1"/>
              <a:t>fibonacci_recursive_func</a:t>
            </a:r>
            <a:r>
              <a:rPr lang="en-US" sz="1000" dirty="0"/>
              <a:t>(n-1) + </a:t>
            </a:r>
            <a:r>
              <a:rPr lang="en-US" sz="1000" dirty="0" err="1"/>
              <a:t>fibonacci_recursive_func</a:t>
            </a:r>
            <a:r>
              <a:rPr lang="en-US" sz="1000" dirty="0"/>
              <a:t>(n-2);</a:t>
            </a:r>
          </a:p>
          <a:p>
            <a:pPr marL="0" indent="0">
              <a:lnSpc>
                <a:spcPct val="40000"/>
              </a:lnSpc>
              <a:buNone/>
            </a:pPr>
            <a:r>
              <a:rPr lang="en-US" sz="1000" dirty="0"/>
              <a:t>end</a:t>
            </a:r>
          </a:p>
          <a:p>
            <a:pPr marL="0" indent="0">
              <a:lnSpc>
                <a:spcPct val="40000"/>
              </a:lnSpc>
              <a:buNone/>
            </a:pPr>
            <a:r>
              <a:rPr lang="en-US" sz="1000" dirty="0"/>
              <a:t>end</a:t>
            </a:r>
          </a:p>
          <a:p>
            <a:pPr marL="0" indent="0">
              <a:lnSpc>
                <a:spcPct val="40000"/>
              </a:lnSpc>
              <a:buNone/>
            </a:pPr>
            <a:endParaRPr lang="en-UG" sz="1000" dirty="0"/>
          </a:p>
        </p:txBody>
      </p:sp>
    </p:spTree>
    <p:extLst>
      <p:ext uri="{BB962C8B-B14F-4D97-AF65-F5344CB8AC3E}">
        <p14:creationId xmlns:p14="http://schemas.microsoft.com/office/powerpoint/2010/main" val="29166840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fade">
                                      <p:cBhvr>
                                        <p:cTn id="1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63F48-129A-4FAC-BE2F-F85E688F5DC0}"/>
              </a:ext>
            </a:extLst>
          </p:cNvPr>
          <p:cNvSpPr>
            <a:spLocks noGrp="1"/>
          </p:cNvSpPr>
          <p:nvPr>
            <p:ph type="title"/>
          </p:nvPr>
        </p:nvSpPr>
        <p:spPr/>
        <p:txBody>
          <a:bodyPr/>
          <a:lstStyle/>
          <a:p>
            <a:pPr algn="ctr"/>
            <a:r>
              <a:rPr lang="en-US" b="1" dirty="0"/>
              <a:t>FIBONACCI RECURSIVE GRAPH</a:t>
            </a:r>
            <a:endParaRPr lang="en-UG" b="1" dirty="0"/>
          </a:p>
        </p:txBody>
      </p:sp>
      <p:pic>
        <p:nvPicPr>
          <p:cNvPr id="5" name="Content Placeholder 4">
            <a:extLst>
              <a:ext uri="{FF2B5EF4-FFF2-40B4-BE49-F238E27FC236}">
                <a16:creationId xmlns:a16="http://schemas.microsoft.com/office/drawing/2014/main" id="{878C8673-4EC0-709A-DD40-177F8C5180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4597" y="1825625"/>
            <a:ext cx="8540884" cy="4351338"/>
          </a:xfrm>
        </p:spPr>
      </p:pic>
    </p:spTree>
    <p:extLst>
      <p:ext uri="{BB962C8B-B14F-4D97-AF65-F5344CB8AC3E}">
        <p14:creationId xmlns:p14="http://schemas.microsoft.com/office/powerpoint/2010/main" val="21982325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5C1BE-BD46-F4CF-DB8A-559E2CD39E62}"/>
              </a:ext>
            </a:extLst>
          </p:cNvPr>
          <p:cNvSpPr>
            <a:spLocks noGrp="1"/>
          </p:cNvSpPr>
          <p:nvPr>
            <p:ph type="title"/>
          </p:nvPr>
        </p:nvSpPr>
        <p:spPr/>
        <p:txBody>
          <a:bodyPr/>
          <a:lstStyle/>
          <a:p>
            <a:pPr algn="ctr"/>
            <a:r>
              <a:rPr lang="en-US" b="1" dirty="0"/>
              <a:t>KNAPSACK RECURSIVE </a:t>
            </a:r>
            <a:endParaRPr lang="en-UG" b="1" dirty="0"/>
          </a:p>
        </p:txBody>
      </p:sp>
      <p:sp>
        <p:nvSpPr>
          <p:cNvPr id="3" name="Content Placeholder 2">
            <a:extLst>
              <a:ext uri="{FF2B5EF4-FFF2-40B4-BE49-F238E27FC236}">
                <a16:creationId xmlns:a16="http://schemas.microsoft.com/office/drawing/2014/main" id="{40753266-8FCE-E65B-5594-F4574C00497C}"/>
              </a:ext>
            </a:extLst>
          </p:cNvPr>
          <p:cNvSpPr>
            <a:spLocks noGrp="1"/>
          </p:cNvSpPr>
          <p:nvPr>
            <p:ph sz="half" idx="1"/>
          </p:nvPr>
        </p:nvSpPr>
        <p:spPr/>
        <p:txBody>
          <a:bodyPr>
            <a:noAutofit/>
          </a:bodyPr>
          <a:lstStyle/>
          <a:p>
            <a:pPr marL="0" indent="0">
              <a:lnSpc>
                <a:spcPct val="40000"/>
              </a:lnSpc>
              <a:buNone/>
            </a:pPr>
            <a:r>
              <a:rPr lang="en-US" sz="1000" dirty="0"/>
              <a:t>% </a:t>
            </a:r>
            <a:r>
              <a:rPr lang="en-US" sz="1000" dirty="0" err="1"/>
              <a:t>knapsack_recursive.m</a:t>
            </a:r>
            <a:endParaRPr lang="en-US" sz="1000" dirty="0"/>
          </a:p>
          <a:p>
            <a:pPr marL="0" indent="0">
              <a:lnSpc>
                <a:spcPct val="40000"/>
              </a:lnSpc>
              <a:buNone/>
            </a:pPr>
            <a:r>
              <a:rPr lang="en-US" sz="1000" dirty="0"/>
              <a:t>function </a:t>
            </a:r>
            <a:r>
              <a:rPr lang="en-US" sz="1000" dirty="0" err="1"/>
              <a:t>knapsack_recursive</a:t>
            </a:r>
            <a:r>
              <a:rPr lang="en-US" sz="1000" dirty="0"/>
              <a:t>()</a:t>
            </a:r>
          </a:p>
          <a:p>
            <a:pPr marL="0" indent="0">
              <a:lnSpc>
                <a:spcPct val="40000"/>
              </a:lnSpc>
              <a:buNone/>
            </a:pPr>
            <a:r>
              <a:rPr lang="en-US" sz="1000" dirty="0" err="1"/>
              <a:t>fprintf</a:t>
            </a:r>
            <a:r>
              <a:rPr lang="en-US" sz="1000" dirty="0"/>
              <a:t>('=== Knapsack Problem (Recursive) ===\n');</a:t>
            </a:r>
          </a:p>
          <a:p>
            <a:pPr marL="0" indent="0">
              <a:lnSpc>
                <a:spcPct val="40000"/>
              </a:lnSpc>
              <a:buNone/>
            </a:pPr>
            <a:r>
              <a:rPr lang="en-US" sz="1000" dirty="0"/>
              <a:t>% Test cases of different sizes</a:t>
            </a:r>
          </a:p>
          <a:p>
            <a:pPr marL="0" indent="0">
              <a:lnSpc>
                <a:spcPct val="40000"/>
              </a:lnSpc>
              <a:buNone/>
            </a:pPr>
            <a:r>
              <a:rPr lang="en-US" sz="1000" dirty="0" err="1"/>
              <a:t>test_cases</a:t>
            </a:r>
            <a:r>
              <a:rPr lang="en-US" sz="1000" dirty="0"/>
              <a:t> = {</a:t>
            </a:r>
          </a:p>
          <a:p>
            <a:pPr marL="0" indent="0">
              <a:lnSpc>
                <a:spcPct val="40000"/>
              </a:lnSpc>
              <a:buNone/>
            </a:pPr>
            <a:r>
              <a:rPr lang="en-US" sz="1000" dirty="0"/>
              <a:t>{[2, 3, 4, 5], [3, 4, 5, 6], 5, 'Small'},</a:t>
            </a:r>
          </a:p>
          <a:p>
            <a:pPr marL="0" indent="0">
              <a:lnSpc>
                <a:spcPct val="40000"/>
              </a:lnSpc>
              <a:buNone/>
            </a:pPr>
            <a:r>
              <a:rPr lang="en-US" sz="1000" dirty="0"/>
              <a:t>{[1, 3, 4, 5, 2], [1, 4, 5, 7, 3], 8, 'Medium'},</a:t>
            </a:r>
          </a:p>
          <a:p>
            <a:pPr marL="0" indent="0">
              <a:lnSpc>
                <a:spcPct val="40000"/>
              </a:lnSpc>
              <a:buNone/>
            </a:pPr>
            <a:r>
              <a:rPr lang="en-US" sz="1000" dirty="0"/>
              <a:t>{[2, 1, 3, 4, 2, 5], [3, 2, 4, 5, 3, 6], 10, 'Large'}</a:t>
            </a:r>
          </a:p>
          <a:p>
            <a:pPr marL="0" indent="0">
              <a:lnSpc>
                <a:spcPct val="40000"/>
              </a:lnSpc>
              <a:buNone/>
            </a:pPr>
            <a:r>
              <a:rPr lang="en-US" sz="1000" dirty="0"/>
              <a:t>};</a:t>
            </a:r>
          </a:p>
          <a:p>
            <a:pPr marL="0" indent="0">
              <a:lnSpc>
                <a:spcPct val="40000"/>
              </a:lnSpc>
              <a:buNone/>
            </a:pPr>
            <a:r>
              <a:rPr lang="en-US" sz="1000" dirty="0"/>
              <a:t>times = zeros(length(</a:t>
            </a:r>
            <a:r>
              <a:rPr lang="en-US" sz="1000" dirty="0" err="1"/>
              <a:t>test_cases</a:t>
            </a:r>
            <a:r>
              <a:rPr lang="en-US" sz="1000" dirty="0"/>
              <a:t>), 1);</a:t>
            </a:r>
          </a:p>
          <a:p>
            <a:pPr marL="0" indent="0">
              <a:lnSpc>
                <a:spcPct val="40000"/>
              </a:lnSpc>
              <a:buNone/>
            </a:pPr>
            <a:r>
              <a:rPr lang="en-US" sz="1000" dirty="0" err="1"/>
              <a:t>max_values</a:t>
            </a:r>
            <a:r>
              <a:rPr lang="en-US" sz="1000" dirty="0"/>
              <a:t> = zeros(length(</a:t>
            </a:r>
            <a:r>
              <a:rPr lang="en-US" sz="1000" dirty="0" err="1"/>
              <a:t>test_cases</a:t>
            </a:r>
            <a:r>
              <a:rPr lang="en-US" sz="1000" dirty="0"/>
              <a:t>), 1);</a:t>
            </a:r>
          </a:p>
          <a:p>
            <a:pPr marL="0" indent="0">
              <a:lnSpc>
                <a:spcPct val="40000"/>
              </a:lnSpc>
              <a:buNone/>
            </a:pPr>
            <a:r>
              <a:rPr lang="en-US" sz="1000" dirty="0"/>
              <a:t>for </a:t>
            </a:r>
            <a:r>
              <a:rPr lang="en-US" sz="1000" dirty="0" err="1"/>
              <a:t>i</a:t>
            </a:r>
            <a:r>
              <a:rPr lang="en-US" sz="1000" dirty="0"/>
              <a:t> = 1:length(</a:t>
            </a:r>
            <a:r>
              <a:rPr lang="en-US" sz="1000" dirty="0" err="1"/>
              <a:t>test_cases</a:t>
            </a:r>
            <a:r>
              <a:rPr lang="en-US" sz="1000" dirty="0"/>
              <a:t>)</a:t>
            </a:r>
          </a:p>
          <a:p>
            <a:pPr marL="0" indent="0">
              <a:lnSpc>
                <a:spcPct val="40000"/>
              </a:lnSpc>
              <a:buNone/>
            </a:pPr>
            <a:r>
              <a:rPr lang="en-US" sz="1000" dirty="0"/>
              <a:t>weights = </a:t>
            </a:r>
            <a:r>
              <a:rPr lang="en-US" sz="1000" dirty="0" err="1"/>
              <a:t>test_cases</a:t>
            </a:r>
            <a:r>
              <a:rPr lang="en-US" sz="1000" dirty="0"/>
              <a:t>{</a:t>
            </a:r>
            <a:r>
              <a:rPr lang="en-US" sz="1000" dirty="0" err="1"/>
              <a:t>i</a:t>
            </a:r>
            <a:r>
              <a:rPr lang="en-US" sz="1000" dirty="0"/>
              <a:t>}{1};</a:t>
            </a:r>
          </a:p>
          <a:p>
            <a:pPr marL="0" indent="0">
              <a:lnSpc>
                <a:spcPct val="40000"/>
              </a:lnSpc>
              <a:buNone/>
            </a:pPr>
            <a:r>
              <a:rPr lang="en-US" sz="1000" dirty="0"/>
              <a:t>values = </a:t>
            </a:r>
            <a:r>
              <a:rPr lang="en-US" sz="1000" dirty="0" err="1"/>
              <a:t>test_cases</a:t>
            </a:r>
            <a:r>
              <a:rPr lang="en-US" sz="1000" dirty="0"/>
              <a:t>{</a:t>
            </a:r>
            <a:r>
              <a:rPr lang="en-US" sz="1000" dirty="0" err="1"/>
              <a:t>i</a:t>
            </a:r>
            <a:r>
              <a:rPr lang="en-US" sz="1000" dirty="0"/>
              <a:t>}{2};</a:t>
            </a:r>
          </a:p>
          <a:p>
            <a:pPr marL="0" indent="0">
              <a:lnSpc>
                <a:spcPct val="40000"/>
              </a:lnSpc>
              <a:buNone/>
            </a:pPr>
            <a:r>
              <a:rPr lang="en-US" sz="1000" dirty="0"/>
              <a:t>capacity = </a:t>
            </a:r>
            <a:r>
              <a:rPr lang="en-US" sz="1000" dirty="0" err="1"/>
              <a:t>test_cases</a:t>
            </a:r>
            <a:r>
              <a:rPr lang="en-US" sz="1000" dirty="0"/>
              <a:t>{</a:t>
            </a:r>
            <a:r>
              <a:rPr lang="en-US" sz="1000" dirty="0" err="1"/>
              <a:t>i</a:t>
            </a:r>
            <a:r>
              <a:rPr lang="en-US" sz="1000" dirty="0"/>
              <a:t>}{3};</a:t>
            </a:r>
          </a:p>
          <a:p>
            <a:pPr marL="0" indent="0">
              <a:lnSpc>
                <a:spcPct val="40000"/>
              </a:lnSpc>
              <a:buNone/>
            </a:pPr>
            <a:r>
              <a:rPr lang="en-US" sz="1000" dirty="0" err="1"/>
              <a:t>case_name</a:t>
            </a:r>
            <a:r>
              <a:rPr lang="en-US" sz="1000" dirty="0"/>
              <a:t> = </a:t>
            </a:r>
            <a:r>
              <a:rPr lang="en-US" sz="1000" dirty="0" err="1"/>
              <a:t>test_cases</a:t>
            </a:r>
            <a:r>
              <a:rPr lang="en-US" sz="1000" dirty="0"/>
              <a:t>{</a:t>
            </a:r>
            <a:r>
              <a:rPr lang="en-US" sz="1000" dirty="0" err="1"/>
              <a:t>i</a:t>
            </a:r>
            <a:r>
              <a:rPr lang="en-US" sz="1000" dirty="0"/>
              <a:t>}{4};</a:t>
            </a:r>
          </a:p>
          <a:p>
            <a:pPr marL="0" indent="0">
              <a:lnSpc>
                <a:spcPct val="40000"/>
              </a:lnSpc>
              <a:buNone/>
            </a:pPr>
            <a:r>
              <a:rPr lang="en-US" sz="1000" dirty="0" err="1"/>
              <a:t>fprintf</a:t>
            </a:r>
            <a:r>
              <a:rPr lang="en-US" sz="1000" dirty="0"/>
              <a:t>('\</a:t>
            </a:r>
            <a:r>
              <a:rPr lang="en-US" sz="1000" dirty="0" err="1"/>
              <a:t>n%s</a:t>
            </a:r>
            <a:r>
              <a:rPr lang="en-US" sz="1000" dirty="0"/>
              <a:t> Test Case:\n', </a:t>
            </a:r>
            <a:r>
              <a:rPr lang="en-US" sz="1000" dirty="0" err="1"/>
              <a:t>case_name</a:t>
            </a:r>
            <a:r>
              <a:rPr lang="en-US" sz="1000" dirty="0"/>
              <a:t>);</a:t>
            </a:r>
          </a:p>
          <a:p>
            <a:pPr marL="0" indent="0">
              <a:lnSpc>
                <a:spcPct val="40000"/>
              </a:lnSpc>
              <a:buNone/>
            </a:pPr>
            <a:r>
              <a:rPr lang="en-US" sz="1000" dirty="0" err="1"/>
              <a:t>fprintf</a:t>
            </a:r>
            <a:r>
              <a:rPr lang="en-US" sz="1000" dirty="0"/>
              <a:t>('Weights: '); </a:t>
            </a:r>
            <a:r>
              <a:rPr lang="en-US" sz="1000" dirty="0" err="1"/>
              <a:t>fprintf</a:t>
            </a:r>
            <a:r>
              <a:rPr lang="en-US" sz="1000" dirty="0"/>
              <a:t>('%d ', weights); </a:t>
            </a:r>
            <a:r>
              <a:rPr lang="en-US" sz="1000" dirty="0" err="1"/>
              <a:t>fprintf</a:t>
            </a:r>
            <a:r>
              <a:rPr lang="en-US" sz="1000" dirty="0"/>
              <a:t>('\n');</a:t>
            </a:r>
          </a:p>
          <a:p>
            <a:pPr marL="0" indent="0">
              <a:lnSpc>
                <a:spcPct val="40000"/>
              </a:lnSpc>
              <a:buNone/>
            </a:pPr>
            <a:r>
              <a:rPr lang="en-US" sz="1000" dirty="0" err="1"/>
              <a:t>fprintf</a:t>
            </a:r>
            <a:r>
              <a:rPr lang="en-US" sz="1000" dirty="0"/>
              <a:t>('Values: '); </a:t>
            </a:r>
            <a:r>
              <a:rPr lang="en-US" sz="1000" dirty="0" err="1"/>
              <a:t>fprintf</a:t>
            </a:r>
            <a:r>
              <a:rPr lang="en-US" sz="1000" dirty="0"/>
              <a:t>('%d ', values); </a:t>
            </a:r>
            <a:r>
              <a:rPr lang="en-US" sz="1000" dirty="0" err="1"/>
              <a:t>fprintf</a:t>
            </a:r>
            <a:r>
              <a:rPr lang="en-US" sz="1000" dirty="0"/>
              <a:t>('\n');</a:t>
            </a:r>
          </a:p>
          <a:p>
            <a:pPr marL="0" indent="0">
              <a:lnSpc>
                <a:spcPct val="40000"/>
              </a:lnSpc>
              <a:buNone/>
            </a:pPr>
            <a:r>
              <a:rPr lang="en-US" sz="1000" dirty="0" err="1"/>
              <a:t>fprintf</a:t>
            </a:r>
            <a:r>
              <a:rPr lang="en-US" sz="1000" dirty="0"/>
              <a:t>('Capacity: %d\n', capacity);</a:t>
            </a:r>
          </a:p>
          <a:p>
            <a:pPr marL="0" indent="0">
              <a:lnSpc>
                <a:spcPct val="40000"/>
              </a:lnSpc>
              <a:buNone/>
            </a:pPr>
            <a:r>
              <a:rPr lang="en-US" sz="1000" dirty="0"/>
              <a:t>tic;</a:t>
            </a:r>
          </a:p>
          <a:p>
            <a:pPr marL="0" indent="0">
              <a:lnSpc>
                <a:spcPct val="40000"/>
              </a:lnSpc>
              <a:buNone/>
            </a:pPr>
            <a:r>
              <a:rPr lang="en-US" sz="1000" dirty="0" err="1"/>
              <a:t>max_val</a:t>
            </a:r>
            <a:r>
              <a:rPr lang="en-US" sz="1000" dirty="0"/>
              <a:t> = </a:t>
            </a:r>
            <a:r>
              <a:rPr lang="en-US" sz="1000" dirty="0" err="1"/>
              <a:t>knapsack_recursive_func</a:t>
            </a:r>
            <a:r>
              <a:rPr lang="en-US" sz="1000" dirty="0"/>
              <a:t>(weights, values, capacity, length(weights));</a:t>
            </a:r>
          </a:p>
          <a:p>
            <a:pPr marL="0" indent="0">
              <a:lnSpc>
                <a:spcPct val="40000"/>
              </a:lnSpc>
              <a:buNone/>
            </a:pPr>
            <a:r>
              <a:rPr lang="en-US" sz="1000" dirty="0" err="1"/>
              <a:t>time_taken</a:t>
            </a:r>
            <a:r>
              <a:rPr lang="en-US" sz="1000" dirty="0"/>
              <a:t> = toc;</a:t>
            </a:r>
          </a:p>
          <a:p>
            <a:pPr marL="0" indent="0">
              <a:lnSpc>
                <a:spcPct val="40000"/>
              </a:lnSpc>
              <a:buNone/>
            </a:pPr>
            <a:r>
              <a:rPr lang="en-US" sz="1000" dirty="0"/>
              <a:t>times(</a:t>
            </a:r>
            <a:r>
              <a:rPr lang="en-US" sz="1000" dirty="0" err="1"/>
              <a:t>i</a:t>
            </a:r>
            <a:r>
              <a:rPr lang="en-US" sz="1000" dirty="0"/>
              <a:t>) = </a:t>
            </a:r>
            <a:r>
              <a:rPr lang="en-US" sz="1000" dirty="0" err="1"/>
              <a:t>time_taken</a:t>
            </a:r>
            <a:r>
              <a:rPr lang="en-US" sz="1000" dirty="0"/>
              <a:t>;</a:t>
            </a:r>
          </a:p>
          <a:p>
            <a:pPr marL="0" indent="0">
              <a:lnSpc>
                <a:spcPct val="40000"/>
              </a:lnSpc>
              <a:buNone/>
            </a:pPr>
            <a:endParaRPr lang="en-UG" sz="1000" dirty="0"/>
          </a:p>
        </p:txBody>
      </p:sp>
      <p:sp>
        <p:nvSpPr>
          <p:cNvPr id="4" name="Content Placeholder 3">
            <a:extLst>
              <a:ext uri="{FF2B5EF4-FFF2-40B4-BE49-F238E27FC236}">
                <a16:creationId xmlns:a16="http://schemas.microsoft.com/office/drawing/2014/main" id="{BDF0FC16-BFEE-5F4F-789D-6756BF507AEC}"/>
              </a:ext>
            </a:extLst>
          </p:cNvPr>
          <p:cNvSpPr>
            <a:spLocks noGrp="1"/>
          </p:cNvSpPr>
          <p:nvPr>
            <p:ph sz="half" idx="2"/>
          </p:nvPr>
        </p:nvSpPr>
        <p:spPr/>
        <p:txBody>
          <a:bodyPr>
            <a:noAutofit/>
          </a:bodyPr>
          <a:lstStyle/>
          <a:p>
            <a:pPr marL="0" indent="0">
              <a:lnSpc>
                <a:spcPct val="40000"/>
              </a:lnSpc>
              <a:buNone/>
            </a:pPr>
            <a:r>
              <a:rPr lang="en-US" sz="1000" dirty="0" err="1"/>
              <a:t>max_values</a:t>
            </a:r>
            <a:r>
              <a:rPr lang="en-US" sz="1000" dirty="0"/>
              <a:t>(</a:t>
            </a:r>
            <a:r>
              <a:rPr lang="en-US" sz="1000" dirty="0" err="1"/>
              <a:t>i</a:t>
            </a:r>
            <a:r>
              <a:rPr lang="en-US" sz="1000" dirty="0"/>
              <a:t>) = </a:t>
            </a:r>
            <a:r>
              <a:rPr lang="en-US" sz="1000" dirty="0" err="1"/>
              <a:t>max_val</a:t>
            </a:r>
            <a:r>
              <a:rPr lang="en-US" sz="1000" dirty="0"/>
              <a:t>;</a:t>
            </a:r>
          </a:p>
          <a:p>
            <a:pPr marL="0" indent="0">
              <a:lnSpc>
                <a:spcPct val="40000"/>
              </a:lnSpc>
              <a:buNone/>
            </a:pPr>
            <a:r>
              <a:rPr lang="en-US" sz="1000" dirty="0" err="1"/>
              <a:t>fprintf</a:t>
            </a:r>
            <a:r>
              <a:rPr lang="en-US" sz="1000" dirty="0"/>
              <a:t>('Maximum value: %d\n', </a:t>
            </a:r>
            <a:r>
              <a:rPr lang="en-US" sz="1000" dirty="0" err="1"/>
              <a:t>max_val</a:t>
            </a:r>
            <a:r>
              <a:rPr lang="en-US" sz="1000" dirty="0"/>
              <a:t>);</a:t>
            </a:r>
          </a:p>
          <a:p>
            <a:pPr marL="0" indent="0">
              <a:lnSpc>
                <a:spcPct val="40000"/>
              </a:lnSpc>
              <a:buNone/>
            </a:pPr>
            <a:r>
              <a:rPr lang="en-US" sz="1000" dirty="0" err="1"/>
              <a:t>fprintf</a:t>
            </a:r>
            <a:r>
              <a:rPr lang="en-US" sz="1000" dirty="0"/>
              <a:t>('Computation time: %.6f seconds\n', </a:t>
            </a:r>
            <a:r>
              <a:rPr lang="en-US" sz="1000" dirty="0" err="1"/>
              <a:t>time_taken</a:t>
            </a:r>
            <a:r>
              <a:rPr lang="en-US" sz="1000" dirty="0"/>
              <a:t>);</a:t>
            </a:r>
          </a:p>
          <a:p>
            <a:pPr marL="0" indent="0">
              <a:lnSpc>
                <a:spcPct val="40000"/>
              </a:lnSpc>
              <a:buNone/>
            </a:pPr>
            <a:r>
              <a:rPr lang="en-US" sz="1000" dirty="0"/>
              <a:t>end</a:t>
            </a:r>
          </a:p>
          <a:p>
            <a:pPr marL="0" indent="0">
              <a:lnSpc>
                <a:spcPct val="40000"/>
              </a:lnSpc>
              <a:buNone/>
            </a:pPr>
            <a:r>
              <a:rPr lang="en-US" sz="1000" dirty="0"/>
              <a:t>% Plot results</a:t>
            </a:r>
          </a:p>
          <a:p>
            <a:pPr marL="0" indent="0">
              <a:lnSpc>
                <a:spcPct val="40000"/>
              </a:lnSpc>
              <a:buNone/>
            </a:pPr>
            <a:r>
              <a:rPr lang="en-US" sz="1000" dirty="0"/>
              <a:t>figure;</a:t>
            </a:r>
          </a:p>
          <a:p>
            <a:pPr marL="0" indent="0">
              <a:lnSpc>
                <a:spcPct val="40000"/>
              </a:lnSpc>
              <a:buNone/>
            </a:pPr>
            <a:r>
              <a:rPr lang="en-US" sz="1000" dirty="0"/>
              <a:t>subplot(1, 2, 1);</a:t>
            </a:r>
          </a:p>
          <a:p>
            <a:pPr marL="0" indent="0">
              <a:lnSpc>
                <a:spcPct val="40000"/>
              </a:lnSpc>
              <a:buNone/>
            </a:pPr>
            <a:r>
              <a:rPr lang="en-US" sz="1000" dirty="0"/>
              <a:t>bar(</a:t>
            </a:r>
            <a:r>
              <a:rPr lang="en-US" sz="1000" dirty="0" err="1"/>
              <a:t>max_values</a:t>
            </a:r>
            <a:r>
              <a:rPr lang="en-US" sz="1000" dirty="0"/>
              <a:t>);</a:t>
            </a:r>
          </a:p>
          <a:p>
            <a:pPr marL="0" indent="0">
              <a:lnSpc>
                <a:spcPct val="40000"/>
              </a:lnSpc>
              <a:buNone/>
            </a:pPr>
            <a:r>
              <a:rPr lang="en-US" sz="1000" dirty="0"/>
              <a:t>set(</a:t>
            </a:r>
            <a:r>
              <a:rPr lang="en-US" sz="1000" dirty="0" err="1"/>
              <a:t>gca</a:t>
            </a:r>
            <a:r>
              <a:rPr lang="en-US" sz="1000" dirty="0"/>
              <a:t>, '</a:t>
            </a:r>
            <a:r>
              <a:rPr lang="en-US" sz="1000" dirty="0" err="1"/>
              <a:t>XTickLabel</a:t>
            </a:r>
            <a:r>
              <a:rPr lang="en-US" sz="1000" dirty="0"/>
              <a:t>', {'Small', 'Medium', 'Large'});</a:t>
            </a:r>
          </a:p>
          <a:p>
            <a:pPr marL="0" indent="0">
              <a:lnSpc>
                <a:spcPct val="40000"/>
              </a:lnSpc>
              <a:buNone/>
            </a:pPr>
            <a:r>
              <a:rPr lang="en-US" sz="1000" dirty="0" err="1"/>
              <a:t>ylabel</a:t>
            </a:r>
            <a:r>
              <a:rPr lang="en-US" sz="1000" dirty="0"/>
              <a:t>('Maximum Value');</a:t>
            </a:r>
          </a:p>
          <a:p>
            <a:pPr marL="0" indent="0">
              <a:lnSpc>
                <a:spcPct val="40000"/>
              </a:lnSpc>
              <a:buNone/>
            </a:pPr>
            <a:r>
              <a:rPr lang="en-US" sz="1000" dirty="0"/>
              <a:t>title('Knapsack - Maximum Values');</a:t>
            </a:r>
          </a:p>
          <a:p>
            <a:pPr marL="0" indent="0">
              <a:lnSpc>
                <a:spcPct val="40000"/>
              </a:lnSpc>
              <a:buNone/>
            </a:pPr>
            <a:r>
              <a:rPr lang="en-US" sz="1000" dirty="0"/>
              <a:t>grid on;</a:t>
            </a:r>
          </a:p>
          <a:p>
            <a:pPr marL="0" indent="0">
              <a:lnSpc>
                <a:spcPct val="40000"/>
              </a:lnSpc>
              <a:buNone/>
            </a:pPr>
            <a:r>
              <a:rPr lang="en-US" sz="1000" dirty="0"/>
              <a:t>subplot(1, 2, 2);</a:t>
            </a:r>
          </a:p>
          <a:p>
            <a:pPr marL="0" indent="0">
              <a:lnSpc>
                <a:spcPct val="40000"/>
              </a:lnSpc>
              <a:buNone/>
            </a:pPr>
            <a:r>
              <a:rPr lang="en-US" sz="1000" dirty="0"/>
              <a:t>bar(times);</a:t>
            </a:r>
          </a:p>
          <a:p>
            <a:pPr marL="0" indent="0">
              <a:lnSpc>
                <a:spcPct val="40000"/>
              </a:lnSpc>
              <a:buNone/>
            </a:pPr>
            <a:r>
              <a:rPr lang="en-US" sz="1000" dirty="0"/>
              <a:t>set(</a:t>
            </a:r>
            <a:r>
              <a:rPr lang="en-US" sz="1000" dirty="0" err="1"/>
              <a:t>gca</a:t>
            </a:r>
            <a:r>
              <a:rPr lang="en-US" sz="1000" dirty="0"/>
              <a:t>, '</a:t>
            </a:r>
            <a:r>
              <a:rPr lang="en-US" sz="1000" dirty="0" err="1"/>
              <a:t>XTickLabel</a:t>
            </a:r>
            <a:r>
              <a:rPr lang="en-US" sz="1000" dirty="0"/>
              <a:t>', {'Small', 'Medium', 'Large'});</a:t>
            </a:r>
          </a:p>
          <a:p>
            <a:pPr marL="0" indent="0">
              <a:lnSpc>
                <a:spcPct val="40000"/>
              </a:lnSpc>
              <a:buNone/>
            </a:pPr>
            <a:r>
              <a:rPr lang="en-US" sz="1000" dirty="0" err="1"/>
              <a:t>ylabel</a:t>
            </a:r>
            <a:r>
              <a:rPr lang="en-US" sz="1000" dirty="0"/>
              <a:t>('Time (seconds)');</a:t>
            </a:r>
          </a:p>
          <a:p>
            <a:pPr marL="0" indent="0">
              <a:lnSpc>
                <a:spcPct val="40000"/>
              </a:lnSpc>
              <a:buNone/>
            </a:pPr>
            <a:r>
              <a:rPr lang="en-US" sz="1000" dirty="0"/>
              <a:t>title('Knapsack - Computation Time (Recursive)');</a:t>
            </a:r>
          </a:p>
          <a:p>
            <a:pPr marL="0" indent="0">
              <a:lnSpc>
                <a:spcPct val="40000"/>
              </a:lnSpc>
              <a:buNone/>
            </a:pPr>
            <a:r>
              <a:rPr lang="en-US" sz="1000" dirty="0"/>
              <a:t>grid on;</a:t>
            </a:r>
          </a:p>
          <a:p>
            <a:pPr marL="0" indent="0">
              <a:lnSpc>
                <a:spcPct val="40000"/>
              </a:lnSpc>
              <a:buNone/>
            </a:pPr>
            <a:r>
              <a:rPr lang="en-US" sz="1000" dirty="0"/>
              <a:t>% Save results</a:t>
            </a:r>
          </a:p>
          <a:p>
            <a:pPr marL="0" indent="0">
              <a:lnSpc>
                <a:spcPct val="40000"/>
              </a:lnSpc>
              <a:buNone/>
            </a:pPr>
            <a:r>
              <a:rPr lang="en-US" sz="1000" dirty="0"/>
              <a:t>save("</a:t>
            </a:r>
            <a:r>
              <a:rPr lang="en-US" sz="1000" dirty="0" err="1"/>
              <a:t>knapsack_recursive.mat</a:t>
            </a:r>
            <a:r>
              <a:rPr lang="en-US" sz="1000" dirty="0"/>
              <a:t>", "times", "</a:t>
            </a:r>
            <a:r>
              <a:rPr lang="en-US" sz="1000" dirty="0" err="1"/>
              <a:t>max_values</a:t>
            </a:r>
            <a:r>
              <a:rPr lang="en-US" sz="1000" dirty="0"/>
              <a:t>", "</a:t>
            </a:r>
            <a:r>
              <a:rPr lang="en-US" sz="1000" dirty="0" err="1"/>
              <a:t>test_cases</a:t>
            </a:r>
            <a:r>
              <a:rPr lang="en-US" sz="1000" dirty="0"/>
              <a:t>");</a:t>
            </a:r>
          </a:p>
          <a:p>
            <a:pPr marL="0" indent="0">
              <a:lnSpc>
                <a:spcPct val="40000"/>
              </a:lnSpc>
              <a:buNone/>
            </a:pPr>
            <a:r>
              <a:rPr lang="en-US" sz="1000" dirty="0"/>
              <a:t>end</a:t>
            </a:r>
          </a:p>
          <a:p>
            <a:pPr marL="0" indent="0">
              <a:lnSpc>
                <a:spcPct val="40000"/>
              </a:lnSpc>
              <a:buNone/>
            </a:pPr>
            <a:r>
              <a:rPr lang="en-US" sz="1000" dirty="0"/>
              <a:t>function </a:t>
            </a:r>
            <a:r>
              <a:rPr lang="en-US" sz="1000" dirty="0" err="1"/>
              <a:t>max_value</a:t>
            </a:r>
            <a:r>
              <a:rPr lang="en-US" sz="1000" dirty="0"/>
              <a:t> = </a:t>
            </a:r>
            <a:r>
              <a:rPr lang="en-US" sz="1000" dirty="0" err="1"/>
              <a:t>knapsack_recursive_func</a:t>
            </a:r>
            <a:r>
              <a:rPr lang="en-US" sz="1000" dirty="0"/>
              <a:t>(weights, values, capacity, n)</a:t>
            </a:r>
          </a:p>
          <a:p>
            <a:pPr marL="0" indent="0">
              <a:lnSpc>
                <a:spcPct val="40000"/>
              </a:lnSpc>
              <a:buNone/>
            </a:pPr>
            <a:r>
              <a:rPr lang="en-US" sz="1000" dirty="0"/>
              <a:t>% Base case</a:t>
            </a:r>
          </a:p>
          <a:p>
            <a:pPr marL="0" indent="0">
              <a:lnSpc>
                <a:spcPct val="40000"/>
              </a:lnSpc>
              <a:buNone/>
            </a:pPr>
            <a:r>
              <a:rPr lang="en-US" sz="1000" dirty="0"/>
              <a:t>if n == 0 || capacity == 0</a:t>
            </a:r>
          </a:p>
          <a:p>
            <a:pPr marL="0" indent="0">
              <a:lnSpc>
                <a:spcPct val="40000"/>
              </a:lnSpc>
              <a:buNone/>
            </a:pPr>
            <a:r>
              <a:rPr lang="en-US" sz="1000" dirty="0" err="1"/>
              <a:t>max_value</a:t>
            </a:r>
            <a:r>
              <a:rPr lang="en-US" sz="1000" dirty="0"/>
              <a:t> = 0;</a:t>
            </a:r>
          </a:p>
          <a:p>
            <a:pPr marL="0" indent="0">
              <a:lnSpc>
                <a:spcPct val="40000"/>
              </a:lnSpc>
              <a:buNone/>
            </a:pPr>
            <a:r>
              <a:rPr lang="en-US" sz="1000" dirty="0"/>
              <a:t>return;</a:t>
            </a:r>
          </a:p>
          <a:p>
            <a:pPr marL="0" indent="0">
              <a:lnSpc>
                <a:spcPct val="40000"/>
              </a:lnSpc>
              <a:buNone/>
            </a:pPr>
            <a:r>
              <a:rPr lang="en-US" sz="1000" dirty="0"/>
              <a:t>end</a:t>
            </a:r>
          </a:p>
          <a:p>
            <a:pPr marL="0" indent="0">
              <a:lnSpc>
                <a:spcPct val="40000"/>
              </a:lnSpc>
              <a:buNone/>
            </a:pPr>
            <a:endParaRPr lang="en-UG" sz="1000" dirty="0"/>
          </a:p>
        </p:txBody>
      </p:sp>
    </p:spTree>
    <p:extLst>
      <p:ext uri="{BB962C8B-B14F-4D97-AF65-F5344CB8AC3E}">
        <p14:creationId xmlns:p14="http://schemas.microsoft.com/office/powerpoint/2010/main" val="25918900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fade">
                                      <p:cBhvr>
                                        <p:cTn id="77" dur="500"/>
                                        <p:tgtEl>
                                          <p:spTgt spid="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4" end="14"/>
                                            </p:txEl>
                                          </p:spTgt>
                                        </p:tgtEl>
                                        <p:attrNameLst>
                                          <p:attrName>style.visibility</p:attrName>
                                        </p:attrNameLst>
                                      </p:cBhvr>
                                      <p:to>
                                        <p:strVal val="visible"/>
                                      </p:to>
                                    </p:set>
                                    <p:animEffect transition="in" filter="fade">
                                      <p:cBhvr>
                                        <p:cTn id="82" dur="500"/>
                                        <p:tgtEl>
                                          <p:spTgt spid="3">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5" end="15"/>
                                            </p:txEl>
                                          </p:spTgt>
                                        </p:tgtEl>
                                        <p:attrNameLst>
                                          <p:attrName>style.visibility</p:attrName>
                                        </p:attrNameLst>
                                      </p:cBhvr>
                                      <p:to>
                                        <p:strVal val="visible"/>
                                      </p:to>
                                    </p:set>
                                    <p:animEffect transition="in" filter="fade">
                                      <p:cBhvr>
                                        <p:cTn id="87" dur="500"/>
                                        <p:tgtEl>
                                          <p:spTgt spid="3">
                                            <p:txEl>
                                              <p:pRg st="15"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16" end="16"/>
                                            </p:txEl>
                                          </p:spTgt>
                                        </p:tgtEl>
                                        <p:attrNameLst>
                                          <p:attrName>style.visibility</p:attrName>
                                        </p:attrNameLst>
                                      </p:cBhvr>
                                      <p:to>
                                        <p:strVal val="visible"/>
                                      </p:to>
                                    </p:set>
                                    <p:animEffect transition="in" filter="fade">
                                      <p:cBhvr>
                                        <p:cTn id="92" dur="500"/>
                                        <p:tgtEl>
                                          <p:spTgt spid="3">
                                            <p:txEl>
                                              <p:pRg st="16" end="16"/>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
                                            <p:txEl>
                                              <p:pRg st="17" end="17"/>
                                            </p:txEl>
                                          </p:spTgt>
                                        </p:tgtEl>
                                        <p:attrNameLst>
                                          <p:attrName>style.visibility</p:attrName>
                                        </p:attrNameLst>
                                      </p:cBhvr>
                                      <p:to>
                                        <p:strVal val="visible"/>
                                      </p:to>
                                    </p:set>
                                    <p:animEffect transition="in" filter="fade">
                                      <p:cBhvr>
                                        <p:cTn id="97" dur="500"/>
                                        <p:tgtEl>
                                          <p:spTgt spid="3">
                                            <p:txEl>
                                              <p:pRg st="17" end="17"/>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
                                            <p:txEl>
                                              <p:pRg st="18" end="18"/>
                                            </p:txEl>
                                          </p:spTgt>
                                        </p:tgtEl>
                                        <p:attrNameLst>
                                          <p:attrName>style.visibility</p:attrName>
                                        </p:attrNameLst>
                                      </p:cBhvr>
                                      <p:to>
                                        <p:strVal val="visible"/>
                                      </p:to>
                                    </p:set>
                                    <p:animEffect transition="in" filter="fade">
                                      <p:cBhvr>
                                        <p:cTn id="102" dur="500"/>
                                        <p:tgtEl>
                                          <p:spTgt spid="3">
                                            <p:txEl>
                                              <p:pRg st="18" end="18"/>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
                                            <p:txEl>
                                              <p:pRg st="19" end="19"/>
                                            </p:txEl>
                                          </p:spTgt>
                                        </p:tgtEl>
                                        <p:attrNameLst>
                                          <p:attrName>style.visibility</p:attrName>
                                        </p:attrNameLst>
                                      </p:cBhvr>
                                      <p:to>
                                        <p:strVal val="visible"/>
                                      </p:to>
                                    </p:set>
                                    <p:animEffect transition="in" filter="fade">
                                      <p:cBhvr>
                                        <p:cTn id="107" dur="500"/>
                                        <p:tgtEl>
                                          <p:spTgt spid="3">
                                            <p:txEl>
                                              <p:pRg st="19" end="19"/>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
                                            <p:txEl>
                                              <p:pRg st="20" end="20"/>
                                            </p:txEl>
                                          </p:spTgt>
                                        </p:tgtEl>
                                        <p:attrNameLst>
                                          <p:attrName>style.visibility</p:attrName>
                                        </p:attrNameLst>
                                      </p:cBhvr>
                                      <p:to>
                                        <p:strVal val="visible"/>
                                      </p:to>
                                    </p:set>
                                    <p:animEffect transition="in" filter="fade">
                                      <p:cBhvr>
                                        <p:cTn id="112" dur="500"/>
                                        <p:tgtEl>
                                          <p:spTgt spid="3">
                                            <p:txEl>
                                              <p:pRg st="20" end="2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3">
                                            <p:txEl>
                                              <p:pRg st="21" end="21"/>
                                            </p:txEl>
                                          </p:spTgt>
                                        </p:tgtEl>
                                        <p:attrNameLst>
                                          <p:attrName>style.visibility</p:attrName>
                                        </p:attrNameLst>
                                      </p:cBhvr>
                                      <p:to>
                                        <p:strVal val="visible"/>
                                      </p:to>
                                    </p:set>
                                    <p:animEffect transition="in" filter="fade">
                                      <p:cBhvr>
                                        <p:cTn id="117" dur="500"/>
                                        <p:tgtEl>
                                          <p:spTgt spid="3">
                                            <p:txEl>
                                              <p:pRg st="21" end="21"/>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3">
                                            <p:txEl>
                                              <p:pRg st="22" end="22"/>
                                            </p:txEl>
                                          </p:spTgt>
                                        </p:tgtEl>
                                        <p:attrNameLst>
                                          <p:attrName>style.visibility</p:attrName>
                                        </p:attrNameLst>
                                      </p:cBhvr>
                                      <p:to>
                                        <p:strVal val="visible"/>
                                      </p:to>
                                    </p:set>
                                    <p:animEffect transition="in" filter="fade">
                                      <p:cBhvr>
                                        <p:cTn id="122" dur="500"/>
                                        <p:tgtEl>
                                          <p:spTgt spid="3">
                                            <p:txEl>
                                              <p:pRg st="22" end="22"/>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3">
                                            <p:txEl>
                                              <p:pRg st="23" end="23"/>
                                            </p:txEl>
                                          </p:spTgt>
                                        </p:tgtEl>
                                        <p:attrNameLst>
                                          <p:attrName>style.visibility</p:attrName>
                                        </p:attrNameLst>
                                      </p:cBhvr>
                                      <p:to>
                                        <p:strVal val="visible"/>
                                      </p:to>
                                    </p:set>
                                    <p:animEffect transition="in" filter="fade">
                                      <p:cBhvr>
                                        <p:cTn id="127" dur="500"/>
                                        <p:tgtEl>
                                          <p:spTgt spid="3">
                                            <p:txEl>
                                              <p:pRg st="23" end="23"/>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4">
                                            <p:txEl>
                                              <p:pRg st="11" end="11"/>
                                            </p:txEl>
                                          </p:spTgt>
                                        </p:tgtEl>
                                        <p:attrNameLst>
                                          <p:attrName>style.visibility</p:attrName>
                                        </p:attrNameLst>
                                      </p:cBhvr>
                                      <p:to>
                                        <p:strVal val="visible"/>
                                      </p:to>
                                    </p:set>
                                    <p:animEffect transition="in" filter="fade">
                                      <p:cBhvr>
                                        <p:cTn id="13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AB952-40B1-F27F-6D0C-7EF17FC68574}"/>
              </a:ext>
            </a:extLst>
          </p:cNvPr>
          <p:cNvSpPr>
            <a:spLocks noGrp="1"/>
          </p:cNvSpPr>
          <p:nvPr>
            <p:ph type="title"/>
          </p:nvPr>
        </p:nvSpPr>
        <p:spPr/>
        <p:txBody>
          <a:bodyPr/>
          <a:lstStyle/>
          <a:p>
            <a:pPr algn="ctr"/>
            <a:r>
              <a:rPr lang="en-US" b="1" dirty="0"/>
              <a:t>KNAPSACK RECURSIVE CONT</a:t>
            </a:r>
            <a:r>
              <a:rPr lang="en-US" dirty="0"/>
              <a:t>.</a:t>
            </a:r>
            <a:endParaRPr lang="en-UG" dirty="0"/>
          </a:p>
        </p:txBody>
      </p:sp>
      <p:sp>
        <p:nvSpPr>
          <p:cNvPr id="3" name="Content Placeholder 2">
            <a:extLst>
              <a:ext uri="{FF2B5EF4-FFF2-40B4-BE49-F238E27FC236}">
                <a16:creationId xmlns:a16="http://schemas.microsoft.com/office/drawing/2014/main" id="{940C4078-7143-69BF-4B6E-631A34FAA4FD}"/>
              </a:ext>
            </a:extLst>
          </p:cNvPr>
          <p:cNvSpPr>
            <a:spLocks noGrp="1"/>
          </p:cNvSpPr>
          <p:nvPr>
            <p:ph sz="half" idx="1"/>
          </p:nvPr>
        </p:nvSpPr>
        <p:spPr/>
        <p:txBody>
          <a:bodyPr>
            <a:normAutofit fontScale="62500" lnSpcReduction="20000"/>
          </a:bodyPr>
          <a:lstStyle/>
          <a:p>
            <a:pPr marL="0" indent="0">
              <a:buNone/>
            </a:pPr>
            <a:r>
              <a:rPr lang="en-US" dirty="0"/>
              <a:t>% If weight of nth item is more than capacity, skip it</a:t>
            </a:r>
          </a:p>
          <a:p>
            <a:pPr marL="0" indent="0">
              <a:buNone/>
            </a:pPr>
            <a:r>
              <a:rPr lang="en-US" dirty="0"/>
              <a:t>if weights(n) &gt; capacity</a:t>
            </a:r>
          </a:p>
          <a:p>
            <a:pPr marL="0" indent="0">
              <a:buNone/>
            </a:pPr>
            <a:r>
              <a:rPr lang="en-US" dirty="0" err="1"/>
              <a:t>max_value</a:t>
            </a:r>
            <a:r>
              <a:rPr lang="en-US" dirty="0"/>
              <a:t> = </a:t>
            </a:r>
            <a:r>
              <a:rPr lang="en-US" dirty="0" err="1"/>
              <a:t>knapsack_recursive_func</a:t>
            </a:r>
            <a:r>
              <a:rPr lang="en-US" dirty="0"/>
              <a:t>(weights, values, capacity, n-1);</a:t>
            </a:r>
          </a:p>
          <a:p>
            <a:pPr marL="0" indent="0">
              <a:buNone/>
            </a:pPr>
            <a:r>
              <a:rPr lang="en-US" dirty="0"/>
              <a:t>return;</a:t>
            </a:r>
          </a:p>
          <a:p>
            <a:pPr marL="0" indent="0">
              <a:buNone/>
            </a:pPr>
            <a:r>
              <a:rPr lang="en-US" dirty="0"/>
              <a:t>end</a:t>
            </a:r>
          </a:p>
          <a:p>
            <a:pPr marL="0" indent="0">
              <a:buNone/>
            </a:pPr>
            <a:r>
              <a:rPr lang="en-US" dirty="0"/>
              <a:t>% Return maximum of two cases:</a:t>
            </a:r>
          </a:p>
          <a:p>
            <a:pPr marL="0" indent="0">
              <a:buNone/>
            </a:pPr>
            <a:r>
              <a:rPr lang="en-US" dirty="0"/>
              <a:t>% (1) nth item included</a:t>
            </a:r>
          </a:p>
          <a:p>
            <a:pPr marL="0" indent="0">
              <a:buNone/>
            </a:pPr>
            <a:r>
              <a:rPr lang="en-US" dirty="0"/>
              <a:t>% (2) nth item not included</a:t>
            </a:r>
          </a:p>
          <a:p>
            <a:pPr marL="0" indent="0">
              <a:buNone/>
            </a:pPr>
            <a:r>
              <a:rPr lang="en-US" dirty="0"/>
              <a:t>include = values(n) + </a:t>
            </a:r>
            <a:r>
              <a:rPr lang="en-US" dirty="0" err="1"/>
              <a:t>knapsack_recursive_func</a:t>
            </a:r>
            <a:r>
              <a:rPr lang="en-US" dirty="0"/>
              <a:t>(weights, values, capacity - weights(n), n-1);</a:t>
            </a:r>
          </a:p>
          <a:p>
            <a:pPr marL="0" indent="0">
              <a:buNone/>
            </a:pPr>
            <a:r>
              <a:rPr lang="en-US" dirty="0"/>
              <a:t>exclude = </a:t>
            </a:r>
            <a:r>
              <a:rPr lang="en-US" dirty="0" err="1"/>
              <a:t>knapsack_recursive_func</a:t>
            </a:r>
            <a:r>
              <a:rPr lang="en-US" dirty="0"/>
              <a:t>(weights, values, capacity, n-1);</a:t>
            </a:r>
          </a:p>
          <a:p>
            <a:pPr marL="0" indent="0">
              <a:buNone/>
            </a:pPr>
            <a:r>
              <a:rPr lang="en-US" dirty="0" err="1"/>
              <a:t>max_value</a:t>
            </a:r>
            <a:r>
              <a:rPr lang="en-US" dirty="0"/>
              <a:t> = max(include, exclude);</a:t>
            </a:r>
          </a:p>
          <a:p>
            <a:pPr marL="0" indent="0">
              <a:buNone/>
            </a:pPr>
            <a:r>
              <a:rPr lang="en-US" dirty="0"/>
              <a:t>end</a:t>
            </a:r>
          </a:p>
          <a:p>
            <a:pPr marL="0" indent="0">
              <a:buNone/>
            </a:pPr>
            <a:endParaRPr lang="en-UG" dirty="0"/>
          </a:p>
        </p:txBody>
      </p:sp>
      <p:pic>
        <p:nvPicPr>
          <p:cNvPr id="6" name="Content Placeholder 5">
            <a:extLst>
              <a:ext uri="{FF2B5EF4-FFF2-40B4-BE49-F238E27FC236}">
                <a16:creationId xmlns:a16="http://schemas.microsoft.com/office/drawing/2014/main" id="{84F99973-6CCE-97C5-8F47-0611B9F5AA7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1375" y="2613267"/>
            <a:ext cx="4313238" cy="2803042"/>
          </a:xfrm>
        </p:spPr>
      </p:pic>
    </p:spTree>
    <p:extLst>
      <p:ext uri="{BB962C8B-B14F-4D97-AF65-F5344CB8AC3E}">
        <p14:creationId xmlns:p14="http://schemas.microsoft.com/office/powerpoint/2010/main" val="29954863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fade">
                                      <p:cBhvr>
                                        <p:cTn id="7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E11B5-B741-D9CE-FBF5-16C8143411C9}"/>
              </a:ext>
            </a:extLst>
          </p:cNvPr>
          <p:cNvSpPr>
            <a:spLocks noGrp="1"/>
          </p:cNvSpPr>
          <p:nvPr>
            <p:ph type="title"/>
          </p:nvPr>
        </p:nvSpPr>
        <p:spPr/>
        <p:txBody>
          <a:bodyPr>
            <a:normAutofit/>
          </a:bodyPr>
          <a:lstStyle/>
          <a:p>
            <a:pPr algn="ctr"/>
            <a:r>
              <a:rPr lang="en-US" b="1" dirty="0"/>
              <a:t>FIBONACCI DYNAMIC PROGRAMMING</a:t>
            </a:r>
            <a:endParaRPr lang="en-UG" b="1" dirty="0"/>
          </a:p>
        </p:txBody>
      </p:sp>
      <p:sp>
        <p:nvSpPr>
          <p:cNvPr id="3" name="Content Placeholder 2">
            <a:extLst>
              <a:ext uri="{FF2B5EF4-FFF2-40B4-BE49-F238E27FC236}">
                <a16:creationId xmlns:a16="http://schemas.microsoft.com/office/drawing/2014/main" id="{2F50486E-D0FD-7396-5AE8-5AD92F1D69B6}"/>
              </a:ext>
            </a:extLst>
          </p:cNvPr>
          <p:cNvSpPr>
            <a:spLocks noGrp="1"/>
          </p:cNvSpPr>
          <p:nvPr>
            <p:ph sz="half" idx="1"/>
          </p:nvPr>
        </p:nvSpPr>
        <p:spPr/>
        <p:txBody>
          <a:bodyPr>
            <a:noAutofit/>
          </a:bodyPr>
          <a:lstStyle/>
          <a:p>
            <a:pPr marL="0" indent="0">
              <a:lnSpc>
                <a:spcPct val="40000"/>
              </a:lnSpc>
              <a:buNone/>
            </a:pPr>
            <a:r>
              <a:rPr lang="en-US" sz="1000" dirty="0"/>
              <a:t>% </a:t>
            </a:r>
            <a:r>
              <a:rPr lang="en-US" sz="1000" dirty="0" err="1"/>
              <a:t>fibonacci_dp.m</a:t>
            </a:r>
            <a:endParaRPr lang="en-US" sz="1000" dirty="0"/>
          </a:p>
          <a:p>
            <a:pPr marL="0" indent="0">
              <a:lnSpc>
                <a:spcPct val="40000"/>
              </a:lnSpc>
              <a:buNone/>
            </a:pPr>
            <a:r>
              <a:rPr lang="en-US" sz="1000" dirty="0"/>
              <a:t>function </a:t>
            </a:r>
            <a:r>
              <a:rPr lang="en-US" sz="1000" dirty="0" err="1"/>
              <a:t>fibonacci_dp</a:t>
            </a:r>
            <a:r>
              <a:rPr lang="en-US" sz="1000" dirty="0"/>
              <a:t>()</a:t>
            </a:r>
          </a:p>
          <a:p>
            <a:pPr marL="0" indent="0">
              <a:lnSpc>
                <a:spcPct val="40000"/>
              </a:lnSpc>
              <a:buNone/>
            </a:pPr>
            <a:r>
              <a:rPr lang="en-US" sz="1000" dirty="0" err="1"/>
              <a:t>fprintf</a:t>
            </a:r>
            <a:r>
              <a:rPr lang="en-US" sz="1000" dirty="0"/>
              <a:t>('=== Fibonacci Problem (Dynamic Programming) ===\n');</a:t>
            </a:r>
          </a:p>
          <a:p>
            <a:pPr marL="0" indent="0">
              <a:lnSpc>
                <a:spcPct val="40000"/>
              </a:lnSpc>
              <a:buNone/>
            </a:pPr>
            <a:r>
              <a:rPr lang="en-US" sz="1000" dirty="0"/>
              <a:t>% Test different n values</a:t>
            </a:r>
          </a:p>
          <a:p>
            <a:pPr marL="0" indent="0">
              <a:lnSpc>
                <a:spcPct val="40000"/>
              </a:lnSpc>
              <a:buNone/>
            </a:pPr>
            <a:r>
              <a:rPr lang="en-US" sz="1000" dirty="0" err="1"/>
              <a:t>n_values</a:t>
            </a:r>
            <a:r>
              <a:rPr lang="en-US" sz="1000" dirty="0"/>
              <a:t> = [10, 15, 20, 25, 30, 35, 40, 45, 50];</a:t>
            </a:r>
          </a:p>
          <a:p>
            <a:pPr marL="0" indent="0">
              <a:lnSpc>
                <a:spcPct val="40000"/>
              </a:lnSpc>
              <a:buNone/>
            </a:pPr>
            <a:r>
              <a:rPr lang="en-US" sz="1000" dirty="0"/>
              <a:t>times = zeros(size(</a:t>
            </a:r>
            <a:r>
              <a:rPr lang="en-US" sz="1000" dirty="0" err="1"/>
              <a:t>n_values</a:t>
            </a:r>
            <a:r>
              <a:rPr lang="en-US" sz="1000" dirty="0"/>
              <a:t>));</a:t>
            </a:r>
          </a:p>
          <a:p>
            <a:pPr marL="0" indent="0">
              <a:lnSpc>
                <a:spcPct val="40000"/>
              </a:lnSpc>
              <a:buNone/>
            </a:pPr>
            <a:r>
              <a:rPr lang="en-US" sz="1000" dirty="0" err="1"/>
              <a:t>fib_values</a:t>
            </a:r>
            <a:r>
              <a:rPr lang="en-US" sz="1000" dirty="0"/>
              <a:t> = zeros(size(</a:t>
            </a:r>
            <a:r>
              <a:rPr lang="en-US" sz="1000" dirty="0" err="1"/>
              <a:t>n_values</a:t>
            </a:r>
            <a:r>
              <a:rPr lang="en-US" sz="1000" dirty="0"/>
              <a:t>));</a:t>
            </a:r>
          </a:p>
          <a:p>
            <a:pPr marL="0" indent="0">
              <a:lnSpc>
                <a:spcPct val="40000"/>
              </a:lnSpc>
              <a:buNone/>
            </a:pPr>
            <a:r>
              <a:rPr lang="en-US" sz="1000" dirty="0"/>
              <a:t>for </a:t>
            </a:r>
            <a:r>
              <a:rPr lang="en-US" sz="1000" dirty="0" err="1"/>
              <a:t>i</a:t>
            </a:r>
            <a:r>
              <a:rPr lang="en-US" sz="1000" dirty="0"/>
              <a:t> = 1:length(</a:t>
            </a:r>
            <a:r>
              <a:rPr lang="en-US" sz="1000" dirty="0" err="1"/>
              <a:t>n_values</a:t>
            </a:r>
            <a:r>
              <a:rPr lang="en-US" sz="1000" dirty="0"/>
              <a:t>)</a:t>
            </a:r>
          </a:p>
          <a:p>
            <a:pPr marL="0" indent="0">
              <a:lnSpc>
                <a:spcPct val="40000"/>
              </a:lnSpc>
              <a:buNone/>
            </a:pPr>
            <a:r>
              <a:rPr lang="en-US" sz="1000" dirty="0"/>
              <a:t>n = </a:t>
            </a:r>
            <a:r>
              <a:rPr lang="en-US" sz="1000" dirty="0" err="1"/>
              <a:t>n_values</a:t>
            </a:r>
            <a:r>
              <a:rPr lang="en-US" sz="1000" dirty="0"/>
              <a:t>(</a:t>
            </a:r>
            <a:r>
              <a:rPr lang="en-US" sz="1000" dirty="0" err="1"/>
              <a:t>i</a:t>
            </a:r>
            <a:r>
              <a:rPr lang="en-US" sz="1000" dirty="0"/>
              <a:t>);</a:t>
            </a:r>
          </a:p>
          <a:p>
            <a:pPr marL="0" indent="0">
              <a:lnSpc>
                <a:spcPct val="40000"/>
              </a:lnSpc>
              <a:buNone/>
            </a:pPr>
            <a:r>
              <a:rPr lang="en-US" sz="1000" dirty="0" err="1"/>
              <a:t>fprintf</a:t>
            </a:r>
            <a:r>
              <a:rPr lang="en-US" sz="1000" dirty="0"/>
              <a:t>('\</a:t>
            </a:r>
            <a:r>
              <a:rPr lang="en-US" sz="1000" dirty="0" err="1"/>
              <a:t>nCalculating</a:t>
            </a:r>
            <a:r>
              <a:rPr lang="en-US" sz="1000" dirty="0"/>
              <a:t> F(%d)...\n', n);</a:t>
            </a:r>
          </a:p>
          <a:p>
            <a:pPr marL="0" indent="0">
              <a:lnSpc>
                <a:spcPct val="40000"/>
              </a:lnSpc>
              <a:buNone/>
            </a:pPr>
            <a:r>
              <a:rPr lang="en-US" sz="1000" dirty="0"/>
              <a:t>tic;</a:t>
            </a:r>
          </a:p>
          <a:p>
            <a:pPr marL="0" indent="0">
              <a:lnSpc>
                <a:spcPct val="40000"/>
              </a:lnSpc>
              <a:buNone/>
            </a:pPr>
            <a:r>
              <a:rPr lang="en-US" sz="1000" dirty="0" err="1"/>
              <a:t>fib_val</a:t>
            </a:r>
            <a:r>
              <a:rPr lang="en-US" sz="1000" dirty="0"/>
              <a:t> = </a:t>
            </a:r>
            <a:r>
              <a:rPr lang="en-US" sz="1000" dirty="0" err="1"/>
              <a:t>fibonacci_dp_func</a:t>
            </a:r>
            <a:r>
              <a:rPr lang="en-US" sz="1000" dirty="0"/>
              <a:t>(n);</a:t>
            </a:r>
          </a:p>
          <a:p>
            <a:pPr marL="0" indent="0">
              <a:lnSpc>
                <a:spcPct val="40000"/>
              </a:lnSpc>
              <a:buNone/>
            </a:pPr>
            <a:r>
              <a:rPr lang="en-US" sz="1000" dirty="0" err="1"/>
              <a:t>time_taken</a:t>
            </a:r>
            <a:r>
              <a:rPr lang="en-US" sz="1000" dirty="0"/>
              <a:t> = toc;</a:t>
            </a:r>
          </a:p>
          <a:p>
            <a:pPr marL="0" indent="0">
              <a:lnSpc>
                <a:spcPct val="40000"/>
              </a:lnSpc>
              <a:buNone/>
            </a:pPr>
            <a:r>
              <a:rPr lang="en-US" sz="1000" dirty="0"/>
              <a:t>times(</a:t>
            </a:r>
            <a:r>
              <a:rPr lang="en-US" sz="1000" dirty="0" err="1"/>
              <a:t>i</a:t>
            </a:r>
            <a:r>
              <a:rPr lang="en-US" sz="1000" dirty="0"/>
              <a:t>) = </a:t>
            </a:r>
            <a:r>
              <a:rPr lang="en-US" sz="1000" dirty="0" err="1"/>
              <a:t>time_taken</a:t>
            </a:r>
            <a:r>
              <a:rPr lang="en-US" sz="1000" dirty="0"/>
              <a:t>;</a:t>
            </a:r>
          </a:p>
          <a:p>
            <a:pPr marL="0" indent="0">
              <a:lnSpc>
                <a:spcPct val="40000"/>
              </a:lnSpc>
              <a:buNone/>
            </a:pPr>
            <a:r>
              <a:rPr lang="en-US" sz="1000" dirty="0" err="1"/>
              <a:t>fib_values</a:t>
            </a:r>
            <a:r>
              <a:rPr lang="en-US" sz="1000" dirty="0"/>
              <a:t>(</a:t>
            </a:r>
            <a:r>
              <a:rPr lang="en-US" sz="1000" dirty="0" err="1"/>
              <a:t>i</a:t>
            </a:r>
            <a:r>
              <a:rPr lang="en-US" sz="1000" dirty="0"/>
              <a:t>) = </a:t>
            </a:r>
            <a:r>
              <a:rPr lang="en-US" sz="1000" dirty="0" err="1"/>
              <a:t>fib_val</a:t>
            </a:r>
            <a:r>
              <a:rPr lang="en-US" sz="1000" dirty="0"/>
              <a:t>;</a:t>
            </a:r>
          </a:p>
          <a:p>
            <a:pPr marL="0" indent="0">
              <a:lnSpc>
                <a:spcPct val="40000"/>
              </a:lnSpc>
              <a:buNone/>
            </a:pPr>
            <a:r>
              <a:rPr lang="en-US" sz="1000" dirty="0" err="1"/>
              <a:t>fprintf</a:t>
            </a:r>
            <a:r>
              <a:rPr lang="en-US" sz="1000" dirty="0"/>
              <a:t>('F(%d) = %d\n', n, </a:t>
            </a:r>
            <a:r>
              <a:rPr lang="en-US" sz="1000" dirty="0" err="1"/>
              <a:t>fib_val</a:t>
            </a:r>
            <a:r>
              <a:rPr lang="en-US" sz="1000" dirty="0"/>
              <a:t>);</a:t>
            </a:r>
          </a:p>
          <a:p>
            <a:pPr marL="0" indent="0">
              <a:lnSpc>
                <a:spcPct val="40000"/>
              </a:lnSpc>
              <a:buNone/>
            </a:pPr>
            <a:r>
              <a:rPr lang="en-US" sz="1000" dirty="0" err="1"/>
              <a:t>fprintf</a:t>
            </a:r>
            <a:r>
              <a:rPr lang="en-US" sz="1000" dirty="0"/>
              <a:t>('Computation time: %.6f seconds\n', </a:t>
            </a:r>
            <a:r>
              <a:rPr lang="en-US" sz="1000" dirty="0" err="1"/>
              <a:t>time_taken</a:t>
            </a:r>
            <a:r>
              <a:rPr lang="en-US" sz="1000" dirty="0"/>
              <a:t>);</a:t>
            </a:r>
          </a:p>
          <a:p>
            <a:pPr marL="0" indent="0">
              <a:lnSpc>
                <a:spcPct val="40000"/>
              </a:lnSpc>
              <a:buNone/>
            </a:pPr>
            <a:r>
              <a:rPr lang="en-US" sz="1000" dirty="0"/>
              <a:t>end</a:t>
            </a:r>
          </a:p>
          <a:p>
            <a:pPr marL="0" indent="0">
              <a:lnSpc>
                <a:spcPct val="40000"/>
              </a:lnSpc>
              <a:buNone/>
            </a:pPr>
            <a:r>
              <a:rPr lang="en-US" sz="1000" dirty="0"/>
              <a:t>% Plot results</a:t>
            </a:r>
          </a:p>
          <a:p>
            <a:pPr marL="0" indent="0">
              <a:lnSpc>
                <a:spcPct val="40000"/>
              </a:lnSpc>
              <a:buNone/>
            </a:pPr>
            <a:r>
              <a:rPr lang="en-US" sz="1000" dirty="0"/>
              <a:t>figure;</a:t>
            </a:r>
          </a:p>
          <a:p>
            <a:pPr marL="0" indent="0">
              <a:lnSpc>
                <a:spcPct val="40000"/>
              </a:lnSpc>
              <a:buNone/>
            </a:pPr>
            <a:r>
              <a:rPr lang="en-US" sz="1000" dirty="0"/>
              <a:t>subplot(1, 2, 1);</a:t>
            </a:r>
          </a:p>
          <a:p>
            <a:pPr marL="0" indent="0">
              <a:lnSpc>
                <a:spcPct val="40000"/>
              </a:lnSpc>
              <a:buNone/>
            </a:pPr>
            <a:r>
              <a:rPr lang="en-US" sz="1000" dirty="0" err="1"/>
              <a:t>semilogy</a:t>
            </a:r>
            <a:r>
              <a:rPr lang="en-US" sz="1000" dirty="0"/>
              <a:t>(</a:t>
            </a:r>
            <a:r>
              <a:rPr lang="en-US" sz="1000" dirty="0" err="1"/>
              <a:t>n_values</a:t>
            </a:r>
            <a:r>
              <a:rPr lang="en-US" sz="1000" dirty="0"/>
              <a:t>, </a:t>
            </a:r>
            <a:r>
              <a:rPr lang="en-US" sz="1000" dirty="0" err="1"/>
              <a:t>fib_values</a:t>
            </a:r>
            <a:r>
              <a:rPr lang="en-US" sz="1000" dirty="0"/>
              <a:t>, '</a:t>
            </a:r>
            <a:r>
              <a:rPr lang="en-US" sz="1000" dirty="0" err="1"/>
              <a:t>ro</a:t>
            </a:r>
            <a:r>
              <a:rPr lang="en-US" sz="1000" dirty="0"/>
              <a:t>-', '</a:t>
            </a:r>
            <a:r>
              <a:rPr lang="en-US" sz="1000" dirty="0" err="1"/>
              <a:t>LineWidth</a:t>
            </a:r>
            <a:r>
              <a:rPr lang="en-US" sz="1000" dirty="0"/>
              <a:t>', 2, '</a:t>
            </a:r>
            <a:r>
              <a:rPr lang="en-US" sz="1000" dirty="0" err="1"/>
              <a:t>MarkerSize</a:t>
            </a:r>
            <a:r>
              <a:rPr lang="en-US" sz="1000" dirty="0"/>
              <a:t>', 8);</a:t>
            </a:r>
          </a:p>
          <a:p>
            <a:pPr marL="0" indent="0">
              <a:lnSpc>
                <a:spcPct val="40000"/>
              </a:lnSpc>
              <a:buNone/>
            </a:pPr>
            <a:r>
              <a:rPr lang="en-US" sz="1000" dirty="0" err="1"/>
              <a:t>xlabel</a:t>
            </a:r>
            <a:r>
              <a:rPr lang="en-US" sz="1000" dirty="0"/>
              <a:t>('n');</a:t>
            </a:r>
          </a:p>
          <a:p>
            <a:pPr marL="0" indent="0">
              <a:lnSpc>
                <a:spcPct val="40000"/>
              </a:lnSpc>
              <a:buNone/>
            </a:pPr>
            <a:r>
              <a:rPr lang="en-US" sz="1000" dirty="0" err="1"/>
              <a:t>ylabel</a:t>
            </a:r>
            <a:r>
              <a:rPr lang="en-US" sz="1000" dirty="0"/>
              <a:t>('Fibonacci Value (Log Scale)');</a:t>
            </a:r>
          </a:p>
          <a:p>
            <a:pPr marL="0" indent="0">
              <a:lnSpc>
                <a:spcPct val="40000"/>
              </a:lnSpc>
              <a:buNone/>
            </a:pPr>
            <a:r>
              <a:rPr lang="en-US" sz="1000" dirty="0"/>
              <a:t>title('Fibonacci Values (DP) - Log Scale');</a:t>
            </a:r>
          </a:p>
          <a:p>
            <a:pPr marL="0" indent="0">
              <a:lnSpc>
                <a:spcPct val="40000"/>
              </a:lnSpc>
              <a:buNone/>
            </a:pPr>
            <a:r>
              <a:rPr lang="en-US" sz="1000" dirty="0"/>
              <a:t>grid on;</a:t>
            </a:r>
          </a:p>
          <a:p>
            <a:pPr marL="0" indent="0">
              <a:lnSpc>
                <a:spcPct val="40000"/>
              </a:lnSpc>
              <a:buNone/>
            </a:pPr>
            <a:endParaRPr lang="en-UG" sz="1000" dirty="0"/>
          </a:p>
        </p:txBody>
      </p:sp>
      <p:sp>
        <p:nvSpPr>
          <p:cNvPr id="4" name="Content Placeholder 3">
            <a:extLst>
              <a:ext uri="{FF2B5EF4-FFF2-40B4-BE49-F238E27FC236}">
                <a16:creationId xmlns:a16="http://schemas.microsoft.com/office/drawing/2014/main" id="{6852CE58-05E2-3E2B-9518-DD75A0862AAE}"/>
              </a:ext>
            </a:extLst>
          </p:cNvPr>
          <p:cNvSpPr>
            <a:spLocks noGrp="1"/>
          </p:cNvSpPr>
          <p:nvPr>
            <p:ph sz="half" idx="2"/>
          </p:nvPr>
        </p:nvSpPr>
        <p:spPr/>
        <p:txBody>
          <a:bodyPr>
            <a:noAutofit/>
          </a:bodyPr>
          <a:lstStyle/>
          <a:p>
            <a:pPr marL="0" indent="0">
              <a:lnSpc>
                <a:spcPct val="40000"/>
              </a:lnSpc>
              <a:buNone/>
            </a:pPr>
            <a:r>
              <a:rPr lang="en-US" sz="1000" dirty="0"/>
              <a:t>subplot(1, 2, 2);</a:t>
            </a:r>
          </a:p>
          <a:p>
            <a:pPr marL="0" indent="0">
              <a:lnSpc>
                <a:spcPct val="40000"/>
              </a:lnSpc>
              <a:buNone/>
            </a:pPr>
            <a:r>
              <a:rPr lang="en-US" sz="1000" dirty="0"/>
              <a:t>plot(</a:t>
            </a:r>
            <a:r>
              <a:rPr lang="en-US" sz="1000" dirty="0" err="1"/>
              <a:t>n_values</a:t>
            </a:r>
            <a:r>
              <a:rPr lang="en-US" sz="1000" dirty="0"/>
              <a:t>, times, '</a:t>
            </a:r>
            <a:r>
              <a:rPr lang="en-US" sz="1000" dirty="0" err="1"/>
              <a:t>bo</a:t>
            </a:r>
            <a:r>
              <a:rPr lang="en-US" sz="1000" dirty="0"/>
              <a:t>-', '</a:t>
            </a:r>
            <a:r>
              <a:rPr lang="en-US" sz="1000" dirty="0" err="1"/>
              <a:t>LineWidth</a:t>
            </a:r>
            <a:r>
              <a:rPr lang="en-US" sz="1000" dirty="0"/>
              <a:t>', 2, '</a:t>
            </a:r>
            <a:r>
              <a:rPr lang="en-US" sz="1000" dirty="0" err="1"/>
              <a:t>MarkerSize</a:t>
            </a:r>
            <a:r>
              <a:rPr lang="en-US" sz="1000" dirty="0"/>
              <a:t>', 8);</a:t>
            </a:r>
          </a:p>
          <a:p>
            <a:pPr marL="0" indent="0">
              <a:lnSpc>
                <a:spcPct val="40000"/>
              </a:lnSpc>
              <a:buNone/>
            </a:pPr>
            <a:r>
              <a:rPr lang="en-US" sz="1000" dirty="0" err="1"/>
              <a:t>xlabel</a:t>
            </a:r>
            <a:r>
              <a:rPr lang="en-US" sz="1000" dirty="0"/>
              <a:t>('n');</a:t>
            </a:r>
          </a:p>
          <a:p>
            <a:pPr marL="0" indent="0">
              <a:lnSpc>
                <a:spcPct val="40000"/>
              </a:lnSpc>
              <a:buNone/>
            </a:pPr>
            <a:r>
              <a:rPr lang="en-US" sz="1000" dirty="0" err="1"/>
              <a:t>ylabel</a:t>
            </a:r>
            <a:r>
              <a:rPr lang="en-US" sz="1000" dirty="0"/>
              <a:t>('Time (seconds)');</a:t>
            </a:r>
          </a:p>
          <a:p>
            <a:pPr marL="0" indent="0">
              <a:lnSpc>
                <a:spcPct val="40000"/>
              </a:lnSpc>
              <a:buNone/>
            </a:pPr>
            <a:r>
              <a:rPr lang="en-US" sz="1000" dirty="0"/>
              <a:t>title('Computation Time (DP)');</a:t>
            </a:r>
          </a:p>
          <a:p>
            <a:pPr marL="0" indent="0">
              <a:lnSpc>
                <a:spcPct val="40000"/>
              </a:lnSpc>
              <a:buNone/>
            </a:pPr>
            <a:r>
              <a:rPr lang="en-US" sz="1000" dirty="0"/>
              <a:t>grid on;</a:t>
            </a:r>
          </a:p>
          <a:p>
            <a:pPr marL="0" indent="0">
              <a:lnSpc>
                <a:spcPct val="40000"/>
              </a:lnSpc>
              <a:buNone/>
            </a:pPr>
            <a:r>
              <a:rPr lang="en-US" sz="1000" dirty="0"/>
              <a:t>% Save results</a:t>
            </a:r>
          </a:p>
          <a:p>
            <a:pPr marL="0" indent="0">
              <a:lnSpc>
                <a:spcPct val="40000"/>
              </a:lnSpc>
              <a:buNone/>
            </a:pPr>
            <a:r>
              <a:rPr lang="en-US" sz="1000" dirty="0"/>
              <a:t>save("</a:t>
            </a:r>
            <a:r>
              <a:rPr lang="en-US" sz="1000" dirty="0" err="1"/>
              <a:t>fibonacci_dp.mat</a:t>
            </a:r>
            <a:r>
              <a:rPr lang="en-US" sz="1000" dirty="0"/>
              <a:t>", "</a:t>
            </a:r>
            <a:r>
              <a:rPr lang="en-US" sz="1000" dirty="0" err="1"/>
              <a:t>n_values</a:t>
            </a:r>
            <a:r>
              <a:rPr lang="en-US" sz="1000" dirty="0"/>
              <a:t>", "times", "</a:t>
            </a:r>
            <a:r>
              <a:rPr lang="en-US" sz="1000" dirty="0" err="1"/>
              <a:t>fib_values</a:t>
            </a:r>
            <a:r>
              <a:rPr lang="en-US" sz="1000" dirty="0"/>
              <a:t>");</a:t>
            </a:r>
          </a:p>
          <a:p>
            <a:pPr marL="0" indent="0">
              <a:lnSpc>
                <a:spcPct val="40000"/>
              </a:lnSpc>
              <a:buNone/>
            </a:pPr>
            <a:r>
              <a:rPr lang="en-US" sz="1000" dirty="0"/>
              <a:t>end</a:t>
            </a:r>
          </a:p>
          <a:p>
            <a:pPr marL="0" indent="0">
              <a:lnSpc>
                <a:spcPct val="40000"/>
              </a:lnSpc>
              <a:buNone/>
            </a:pPr>
            <a:r>
              <a:rPr lang="en-US" sz="1000" dirty="0"/>
              <a:t>function fib = </a:t>
            </a:r>
            <a:r>
              <a:rPr lang="en-US" sz="1000" dirty="0" err="1"/>
              <a:t>fibonacci_dp_func</a:t>
            </a:r>
            <a:r>
              <a:rPr lang="en-US" sz="1000" dirty="0"/>
              <a:t>(n)</a:t>
            </a:r>
          </a:p>
          <a:p>
            <a:pPr marL="0" indent="0">
              <a:lnSpc>
                <a:spcPct val="40000"/>
              </a:lnSpc>
              <a:buNone/>
            </a:pPr>
            <a:r>
              <a:rPr lang="en-US" sz="1000" dirty="0"/>
              <a:t>if n &lt;= 1</a:t>
            </a:r>
          </a:p>
          <a:p>
            <a:pPr marL="0" indent="0">
              <a:lnSpc>
                <a:spcPct val="40000"/>
              </a:lnSpc>
              <a:buNone/>
            </a:pPr>
            <a:r>
              <a:rPr lang="en-US" sz="1000" dirty="0"/>
              <a:t>fib = n;</a:t>
            </a:r>
          </a:p>
          <a:p>
            <a:pPr marL="0" indent="0">
              <a:lnSpc>
                <a:spcPct val="40000"/>
              </a:lnSpc>
              <a:buNone/>
            </a:pPr>
            <a:r>
              <a:rPr lang="en-US" sz="1000" dirty="0"/>
              <a:t>return;</a:t>
            </a:r>
          </a:p>
          <a:p>
            <a:pPr marL="0" indent="0">
              <a:lnSpc>
                <a:spcPct val="40000"/>
              </a:lnSpc>
              <a:buNone/>
            </a:pPr>
            <a:r>
              <a:rPr lang="en-US" sz="1000" dirty="0"/>
              <a:t>end</a:t>
            </a:r>
          </a:p>
          <a:p>
            <a:pPr marL="0" indent="0">
              <a:lnSpc>
                <a:spcPct val="40000"/>
              </a:lnSpc>
              <a:buNone/>
            </a:pPr>
            <a:r>
              <a:rPr lang="en-US" sz="1000" dirty="0" err="1"/>
              <a:t>fib_vals</a:t>
            </a:r>
            <a:r>
              <a:rPr lang="en-US" sz="1000" dirty="0"/>
              <a:t> = zeros(1, n+1);</a:t>
            </a:r>
          </a:p>
          <a:p>
            <a:pPr marL="0" indent="0">
              <a:lnSpc>
                <a:spcPct val="40000"/>
              </a:lnSpc>
              <a:buNone/>
            </a:pPr>
            <a:r>
              <a:rPr lang="en-US" sz="1000" dirty="0" err="1"/>
              <a:t>fib_vals</a:t>
            </a:r>
            <a:r>
              <a:rPr lang="en-US" sz="1000" dirty="0"/>
              <a:t>(1) = 0;</a:t>
            </a:r>
          </a:p>
          <a:p>
            <a:pPr marL="0" indent="0">
              <a:lnSpc>
                <a:spcPct val="40000"/>
              </a:lnSpc>
              <a:buNone/>
            </a:pPr>
            <a:r>
              <a:rPr lang="en-US" sz="1000" dirty="0" err="1"/>
              <a:t>fib_vals</a:t>
            </a:r>
            <a:r>
              <a:rPr lang="en-US" sz="1000" dirty="0"/>
              <a:t>(2) = 1;</a:t>
            </a:r>
          </a:p>
          <a:p>
            <a:pPr marL="0" indent="0">
              <a:lnSpc>
                <a:spcPct val="40000"/>
              </a:lnSpc>
              <a:buNone/>
            </a:pPr>
            <a:r>
              <a:rPr lang="en-US" sz="1000" dirty="0"/>
              <a:t>for </a:t>
            </a:r>
            <a:r>
              <a:rPr lang="en-US" sz="1000" dirty="0" err="1"/>
              <a:t>i</a:t>
            </a:r>
            <a:r>
              <a:rPr lang="en-US" sz="1000" dirty="0"/>
              <a:t> = 3:n+1</a:t>
            </a:r>
          </a:p>
          <a:p>
            <a:pPr marL="0" indent="0">
              <a:lnSpc>
                <a:spcPct val="40000"/>
              </a:lnSpc>
              <a:buNone/>
            </a:pPr>
            <a:r>
              <a:rPr lang="en-US" sz="1000" dirty="0" err="1"/>
              <a:t>fib_vals</a:t>
            </a:r>
            <a:r>
              <a:rPr lang="en-US" sz="1000" dirty="0"/>
              <a:t>(</a:t>
            </a:r>
            <a:r>
              <a:rPr lang="en-US" sz="1000" dirty="0" err="1"/>
              <a:t>i</a:t>
            </a:r>
            <a:r>
              <a:rPr lang="en-US" sz="1000" dirty="0"/>
              <a:t>) = </a:t>
            </a:r>
            <a:r>
              <a:rPr lang="en-US" sz="1000" dirty="0" err="1"/>
              <a:t>fib_vals</a:t>
            </a:r>
            <a:r>
              <a:rPr lang="en-US" sz="1000" dirty="0"/>
              <a:t>(i-1) + </a:t>
            </a:r>
            <a:r>
              <a:rPr lang="en-US" sz="1000" dirty="0" err="1"/>
              <a:t>fib_vals</a:t>
            </a:r>
            <a:r>
              <a:rPr lang="en-US" sz="1000" dirty="0"/>
              <a:t>(i-2);</a:t>
            </a:r>
          </a:p>
          <a:p>
            <a:pPr marL="0" indent="0">
              <a:lnSpc>
                <a:spcPct val="40000"/>
              </a:lnSpc>
              <a:buNone/>
            </a:pPr>
            <a:r>
              <a:rPr lang="en-US" sz="1000" dirty="0"/>
              <a:t>end</a:t>
            </a:r>
          </a:p>
          <a:p>
            <a:pPr marL="0" indent="0">
              <a:lnSpc>
                <a:spcPct val="40000"/>
              </a:lnSpc>
              <a:buNone/>
            </a:pPr>
            <a:r>
              <a:rPr lang="en-US" sz="1000" dirty="0"/>
              <a:t>fib = </a:t>
            </a:r>
            <a:r>
              <a:rPr lang="en-US" sz="1000" dirty="0" err="1"/>
              <a:t>fib_vals</a:t>
            </a:r>
            <a:r>
              <a:rPr lang="en-US" sz="1000" dirty="0"/>
              <a:t>(n+1);</a:t>
            </a:r>
          </a:p>
          <a:p>
            <a:pPr marL="0" indent="0">
              <a:lnSpc>
                <a:spcPct val="40000"/>
              </a:lnSpc>
              <a:buNone/>
            </a:pPr>
            <a:r>
              <a:rPr lang="en-US" sz="1000" dirty="0"/>
              <a:t>end</a:t>
            </a:r>
          </a:p>
          <a:p>
            <a:pPr marL="0" indent="0">
              <a:lnSpc>
                <a:spcPct val="40000"/>
              </a:lnSpc>
              <a:buNone/>
            </a:pPr>
            <a:endParaRPr lang="en-UG" sz="1000" dirty="0"/>
          </a:p>
        </p:txBody>
      </p:sp>
    </p:spTree>
    <p:extLst>
      <p:ext uri="{BB962C8B-B14F-4D97-AF65-F5344CB8AC3E}">
        <p14:creationId xmlns:p14="http://schemas.microsoft.com/office/powerpoint/2010/main" val="28346217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fade">
                                      <p:cBhvr>
                                        <p:cTn id="77" dur="500"/>
                                        <p:tgtEl>
                                          <p:spTgt spid="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4" end="14"/>
                                            </p:txEl>
                                          </p:spTgt>
                                        </p:tgtEl>
                                        <p:attrNameLst>
                                          <p:attrName>style.visibility</p:attrName>
                                        </p:attrNameLst>
                                      </p:cBhvr>
                                      <p:to>
                                        <p:strVal val="visible"/>
                                      </p:to>
                                    </p:set>
                                    <p:animEffect transition="in" filter="fade">
                                      <p:cBhvr>
                                        <p:cTn id="82" dur="500"/>
                                        <p:tgtEl>
                                          <p:spTgt spid="3">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5" end="15"/>
                                            </p:txEl>
                                          </p:spTgt>
                                        </p:tgtEl>
                                        <p:attrNameLst>
                                          <p:attrName>style.visibility</p:attrName>
                                        </p:attrNameLst>
                                      </p:cBhvr>
                                      <p:to>
                                        <p:strVal val="visible"/>
                                      </p:to>
                                    </p:set>
                                    <p:animEffect transition="in" filter="fade">
                                      <p:cBhvr>
                                        <p:cTn id="87" dur="500"/>
                                        <p:tgtEl>
                                          <p:spTgt spid="3">
                                            <p:txEl>
                                              <p:pRg st="15"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16" end="16"/>
                                            </p:txEl>
                                          </p:spTgt>
                                        </p:tgtEl>
                                        <p:attrNameLst>
                                          <p:attrName>style.visibility</p:attrName>
                                        </p:attrNameLst>
                                      </p:cBhvr>
                                      <p:to>
                                        <p:strVal val="visible"/>
                                      </p:to>
                                    </p:set>
                                    <p:animEffect transition="in" filter="fade">
                                      <p:cBhvr>
                                        <p:cTn id="92" dur="500"/>
                                        <p:tgtEl>
                                          <p:spTgt spid="3">
                                            <p:txEl>
                                              <p:pRg st="16" end="16"/>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
                                            <p:txEl>
                                              <p:pRg st="17" end="17"/>
                                            </p:txEl>
                                          </p:spTgt>
                                        </p:tgtEl>
                                        <p:attrNameLst>
                                          <p:attrName>style.visibility</p:attrName>
                                        </p:attrNameLst>
                                      </p:cBhvr>
                                      <p:to>
                                        <p:strVal val="visible"/>
                                      </p:to>
                                    </p:set>
                                    <p:animEffect transition="in" filter="fade">
                                      <p:cBhvr>
                                        <p:cTn id="97" dur="500"/>
                                        <p:tgtEl>
                                          <p:spTgt spid="3">
                                            <p:txEl>
                                              <p:pRg st="17" end="17"/>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
                                            <p:txEl>
                                              <p:pRg st="18" end="18"/>
                                            </p:txEl>
                                          </p:spTgt>
                                        </p:tgtEl>
                                        <p:attrNameLst>
                                          <p:attrName>style.visibility</p:attrName>
                                        </p:attrNameLst>
                                      </p:cBhvr>
                                      <p:to>
                                        <p:strVal val="visible"/>
                                      </p:to>
                                    </p:set>
                                    <p:animEffect transition="in" filter="fade">
                                      <p:cBhvr>
                                        <p:cTn id="102" dur="500"/>
                                        <p:tgtEl>
                                          <p:spTgt spid="3">
                                            <p:txEl>
                                              <p:pRg st="18" end="18"/>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
                                            <p:txEl>
                                              <p:pRg st="19" end="19"/>
                                            </p:txEl>
                                          </p:spTgt>
                                        </p:tgtEl>
                                        <p:attrNameLst>
                                          <p:attrName>style.visibility</p:attrName>
                                        </p:attrNameLst>
                                      </p:cBhvr>
                                      <p:to>
                                        <p:strVal val="visible"/>
                                      </p:to>
                                    </p:set>
                                    <p:animEffect transition="in" filter="fade">
                                      <p:cBhvr>
                                        <p:cTn id="107" dur="500"/>
                                        <p:tgtEl>
                                          <p:spTgt spid="3">
                                            <p:txEl>
                                              <p:pRg st="19" end="19"/>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
                                            <p:txEl>
                                              <p:pRg st="20" end="20"/>
                                            </p:txEl>
                                          </p:spTgt>
                                        </p:tgtEl>
                                        <p:attrNameLst>
                                          <p:attrName>style.visibility</p:attrName>
                                        </p:attrNameLst>
                                      </p:cBhvr>
                                      <p:to>
                                        <p:strVal val="visible"/>
                                      </p:to>
                                    </p:set>
                                    <p:animEffect transition="in" filter="fade">
                                      <p:cBhvr>
                                        <p:cTn id="112" dur="500"/>
                                        <p:tgtEl>
                                          <p:spTgt spid="3">
                                            <p:txEl>
                                              <p:pRg st="20" end="2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3">
                                            <p:txEl>
                                              <p:pRg st="21" end="21"/>
                                            </p:txEl>
                                          </p:spTgt>
                                        </p:tgtEl>
                                        <p:attrNameLst>
                                          <p:attrName>style.visibility</p:attrName>
                                        </p:attrNameLst>
                                      </p:cBhvr>
                                      <p:to>
                                        <p:strVal val="visible"/>
                                      </p:to>
                                    </p:set>
                                    <p:animEffect transition="in" filter="fade">
                                      <p:cBhvr>
                                        <p:cTn id="117" dur="500"/>
                                        <p:tgtEl>
                                          <p:spTgt spid="3">
                                            <p:txEl>
                                              <p:pRg st="21" end="21"/>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3">
                                            <p:txEl>
                                              <p:pRg st="22" end="22"/>
                                            </p:txEl>
                                          </p:spTgt>
                                        </p:tgtEl>
                                        <p:attrNameLst>
                                          <p:attrName>style.visibility</p:attrName>
                                        </p:attrNameLst>
                                      </p:cBhvr>
                                      <p:to>
                                        <p:strVal val="visible"/>
                                      </p:to>
                                    </p:set>
                                    <p:animEffect transition="in" filter="fade">
                                      <p:cBhvr>
                                        <p:cTn id="122" dur="500"/>
                                        <p:tgtEl>
                                          <p:spTgt spid="3">
                                            <p:txEl>
                                              <p:pRg st="22" end="22"/>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3">
                                            <p:txEl>
                                              <p:pRg st="23" end="23"/>
                                            </p:txEl>
                                          </p:spTgt>
                                        </p:tgtEl>
                                        <p:attrNameLst>
                                          <p:attrName>style.visibility</p:attrName>
                                        </p:attrNameLst>
                                      </p:cBhvr>
                                      <p:to>
                                        <p:strVal val="visible"/>
                                      </p:to>
                                    </p:set>
                                    <p:animEffect transition="in" filter="fade">
                                      <p:cBhvr>
                                        <p:cTn id="127" dur="500"/>
                                        <p:tgtEl>
                                          <p:spTgt spid="3">
                                            <p:txEl>
                                              <p:pRg st="23" end="23"/>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3">
                                            <p:txEl>
                                              <p:pRg st="24" end="24"/>
                                            </p:txEl>
                                          </p:spTgt>
                                        </p:tgtEl>
                                        <p:attrNameLst>
                                          <p:attrName>style.visibility</p:attrName>
                                        </p:attrNameLst>
                                      </p:cBhvr>
                                      <p:to>
                                        <p:strVal val="visible"/>
                                      </p:to>
                                    </p:set>
                                    <p:animEffect transition="in" filter="fade">
                                      <p:cBhvr>
                                        <p:cTn id="132" dur="500"/>
                                        <p:tgtEl>
                                          <p:spTgt spid="3">
                                            <p:txEl>
                                              <p:pRg st="24" end="24"/>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3">
                                            <p:txEl>
                                              <p:pRg st="25" end="25"/>
                                            </p:txEl>
                                          </p:spTgt>
                                        </p:tgtEl>
                                        <p:attrNameLst>
                                          <p:attrName>style.visibility</p:attrName>
                                        </p:attrNameLst>
                                      </p:cBhvr>
                                      <p:to>
                                        <p:strVal val="visible"/>
                                      </p:to>
                                    </p:set>
                                    <p:animEffect transition="in" filter="fade">
                                      <p:cBhvr>
                                        <p:cTn id="137" dur="500"/>
                                        <p:tgtEl>
                                          <p:spTgt spid="3">
                                            <p:txEl>
                                              <p:pRg st="25" end="25"/>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4">
                                            <p:txEl>
                                              <p:pRg st="0" end="0"/>
                                            </p:txEl>
                                          </p:spTgt>
                                        </p:tgtEl>
                                        <p:attrNameLst>
                                          <p:attrName>style.visibility</p:attrName>
                                        </p:attrNameLst>
                                      </p:cBhvr>
                                      <p:to>
                                        <p:strVal val="visible"/>
                                      </p:to>
                                    </p:set>
                                    <p:animEffect transition="in" filter="fade">
                                      <p:cBhvr>
                                        <p:cTn id="142" dur="500"/>
                                        <p:tgtEl>
                                          <p:spTgt spid="4">
                                            <p:txEl>
                                              <p:pRg st="0" end="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4">
                                            <p:txEl>
                                              <p:pRg st="1" end="1"/>
                                            </p:txEl>
                                          </p:spTgt>
                                        </p:tgtEl>
                                        <p:attrNameLst>
                                          <p:attrName>style.visibility</p:attrName>
                                        </p:attrNameLst>
                                      </p:cBhvr>
                                      <p:to>
                                        <p:strVal val="visible"/>
                                      </p:to>
                                    </p:set>
                                    <p:animEffect transition="in" filter="fade">
                                      <p:cBhvr>
                                        <p:cTn id="147" dur="500"/>
                                        <p:tgtEl>
                                          <p:spTgt spid="4">
                                            <p:txEl>
                                              <p:pRg st="1" end="1"/>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
                                            <p:txEl>
                                              <p:pRg st="2" end="2"/>
                                            </p:txEl>
                                          </p:spTgt>
                                        </p:tgtEl>
                                        <p:attrNameLst>
                                          <p:attrName>style.visibility</p:attrName>
                                        </p:attrNameLst>
                                      </p:cBhvr>
                                      <p:to>
                                        <p:strVal val="visible"/>
                                      </p:to>
                                    </p:set>
                                    <p:animEffect transition="in" filter="fade">
                                      <p:cBhvr>
                                        <p:cTn id="152" dur="500"/>
                                        <p:tgtEl>
                                          <p:spTgt spid="4">
                                            <p:txEl>
                                              <p:pRg st="2" end="2"/>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4">
                                            <p:txEl>
                                              <p:pRg st="3" end="3"/>
                                            </p:txEl>
                                          </p:spTgt>
                                        </p:tgtEl>
                                        <p:attrNameLst>
                                          <p:attrName>style.visibility</p:attrName>
                                        </p:attrNameLst>
                                      </p:cBhvr>
                                      <p:to>
                                        <p:strVal val="visible"/>
                                      </p:to>
                                    </p:set>
                                    <p:animEffect transition="in" filter="fade">
                                      <p:cBhvr>
                                        <p:cTn id="157" dur="500"/>
                                        <p:tgtEl>
                                          <p:spTgt spid="4">
                                            <p:txEl>
                                              <p:pRg st="3" end="3"/>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4">
                                            <p:txEl>
                                              <p:pRg st="4" end="4"/>
                                            </p:txEl>
                                          </p:spTgt>
                                        </p:tgtEl>
                                        <p:attrNameLst>
                                          <p:attrName>style.visibility</p:attrName>
                                        </p:attrNameLst>
                                      </p:cBhvr>
                                      <p:to>
                                        <p:strVal val="visible"/>
                                      </p:to>
                                    </p:set>
                                    <p:animEffect transition="in" filter="fade">
                                      <p:cBhvr>
                                        <p:cTn id="162" dur="500"/>
                                        <p:tgtEl>
                                          <p:spTgt spid="4">
                                            <p:txEl>
                                              <p:pRg st="4" end="4"/>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4">
                                            <p:txEl>
                                              <p:pRg st="5" end="5"/>
                                            </p:txEl>
                                          </p:spTgt>
                                        </p:tgtEl>
                                        <p:attrNameLst>
                                          <p:attrName>style.visibility</p:attrName>
                                        </p:attrNameLst>
                                      </p:cBhvr>
                                      <p:to>
                                        <p:strVal val="visible"/>
                                      </p:to>
                                    </p:set>
                                    <p:animEffect transition="in" filter="fade">
                                      <p:cBhvr>
                                        <p:cTn id="167" dur="500"/>
                                        <p:tgtEl>
                                          <p:spTgt spid="4">
                                            <p:txEl>
                                              <p:pRg st="5" end="5"/>
                                            </p:txEl>
                                          </p:spTgt>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
                                            <p:txEl>
                                              <p:pRg st="6" end="6"/>
                                            </p:txEl>
                                          </p:spTgt>
                                        </p:tgtEl>
                                        <p:attrNameLst>
                                          <p:attrName>style.visibility</p:attrName>
                                        </p:attrNameLst>
                                      </p:cBhvr>
                                      <p:to>
                                        <p:strVal val="visible"/>
                                      </p:to>
                                    </p:set>
                                    <p:animEffect transition="in" filter="fade">
                                      <p:cBhvr>
                                        <p:cTn id="172" dur="500"/>
                                        <p:tgtEl>
                                          <p:spTgt spid="4">
                                            <p:txEl>
                                              <p:pRg st="6" end="6"/>
                                            </p:txEl>
                                          </p:spTgt>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4">
                                            <p:txEl>
                                              <p:pRg st="7" end="7"/>
                                            </p:txEl>
                                          </p:spTgt>
                                        </p:tgtEl>
                                        <p:attrNameLst>
                                          <p:attrName>style.visibility</p:attrName>
                                        </p:attrNameLst>
                                      </p:cBhvr>
                                      <p:to>
                                        <p:strVal val="visible"/>
                                      </p:to>
                                    </p:set>
                                    <p:animEffect transition="in" filter="fade">
                                      <p:cBhvr>
                                        <p:cTn id="177" dur="500"/>
                                        <p:tgtEl>
                                          <p:spTgt spid="4">
                                            <p:txEl>
                                              <p:pRg st="7" end="7"/>
                                            </p:txEl>
                                          </p:spTgt>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4">
                                            <p:txEl>
                                              <p:pRg st="8" end="8"/>
                                            </p:txEl>
                                          </p:spTgt>
                                        </p:tgtEl>
                                        <p:attrNameLst>
                                          <p:attrName>style.visibility</p:attrName>
                                        </p:attrNameLst>
                                      </p:cBhvr>
                                      <p:to>
                                        <p:strVal val="visible"/>
                                      </p:to>
                                    </p:set>
                                    <p:animEffect transition="in" filter="fade">
                                      <p:cBhvr>
                                        <p:cTn id="182" dur="500"/>
                                        <p:tgtEl>
                                          <p:spTgt spid="4">
                                            <p:txEl>
                                              <p:pRg st="8" end="8"/>
                                            </p:txEl>
                                          </p:spTgt>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4">
                                            <p:txEl>
                                              <p:pRg st="9" end="9"/>
                                            </p:txEl>
                                          </p:spTgt>
                                        </p:tgtEl>
                                        <p:attrNameLst>
                                          <p:attrName>style.visibility</p:attrName>
                                        </p:attrNameLst>
                                      </p:cBhvr>
                                      <p:to>
                                        <p:strVal val="visible"/>
                                      </p:to>
                                    </p:set>
                                    <p:animEffect transition="in" filter="fade">
                                      <p:cBhvr>
                                        <p:cTn id="187" dur="500"/>
                                        <p:tgtEl>
                                          <p:spTgt spid="4">
                                            <p:txEl>
                                              <p:pRg st="9" end="9"/>
                                            </p:txEl>
                                          </p:spTgt>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4">
                                            <p:txEl>
                                              <p:pRg st="10" end="10"/>
                                            </p:txEl>
                                          </p:spTgt>
                                        </p:tgtEl>
                                        <p:attrNameLst>
                                          <p:attrName>style.visibility</p:attrName>
                                        </p:attrNameLst>
                                      </p:cBhvr>
                                      <p:to>
                                        <p:strVal val="visible"/>
                                      </p:to>
                                    </p:set>
                                    <p:animEffect transition="in" filter="fade">
                                      <p:cBhvr>
                                        <p:cTn id="192" dur="500"/>
                                        <p:tgtEl>
                                          <p:spTgt spid="4">
                                            <p:txEl>
                                              <p:pRg st="10" end="10"/>
                                            </p:txEl>
                                          </p:spTgt>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4">
                                            <p:txEl>
                                              <p:pRg st="11" end="11"/>
                                            </p:txEl>
                                          </p:spTgt>
                                        </p:tgtEl>
                                        <p:attrNameLst>
                                          <p:attrName>style.visibility</p:attrName>
                                        </p:attrNameLst>
                                      </p:cBhvr>
                                      <p:to>
                                        <p:strVal val="visible"/>
                                      </p:to>
                                    </p:set>
                                    <p:animEffect transition="in" filter="fade">
                                      <p:cBhvr>
                                        <p:cTn id="197" dur="500"/>
                                        <p:tgtEl>
                                          <p:spTgt spid="4">
                                            <p:txEl>
                                              <p:pRg st="11" end="11"/>
                                            </p:txEl>
                                          </p:spTgt>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grpId="0" nodeType="clickEffect">
                                  <p:stCondLst>
                                    <p:cond delay="0"/>
                                  </p:stCondLst>
                                  <p:childTnLst>
                                    <p:set>
                                      <p:cBhvr>
                                        <p:cTn id="201" dur="1" fill="hold">
                                          <p:stCondLst>
                                            <p:cond delay="0"/>
                                          </p:stCondLst>
                                        </p:cTn>
                                        <p:tgtEl>
                                          <p:spTgt spid="4">
                                            <p:txEl>
                                              <p:pRg st="12" end="12"/>
                                            </p:txEl>
                                          </p:spTgt>
                                        </p:tgtEl>
                                        <p:attrNameLst>
                                          <p:attrName>style.visibility</p:attrName>
                                        </p:attrNameLst>
                                      </p:cBhvr>
                                      <p:to>
                                        <p:strVal val="visible"/>
                                      </p:to>
                                    </p:set>
                                    <p:animEffect transition="in" filter="fade">
                                      <p:cBhvr>
                                        <p:cTn id="202" dur="500"/>
                                        <p:tgtEl>
                                          <p:spTgt spid="4">
                                            <p:txEl>
                                              <p:pRg st="12" end="12"/>
                                            </p:txEl>
                                          </p:spTgt>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grpId="0" nodeType="clickEffect">
                                  <p:stCondLst>
                                    <p:cond delay="0"/>
                                  </p:stCondLst>
                                  <p:childTnLst>
                                    <p:set>
                                      <p:cBhvr>
                                        <p:cTn id="206" dur="1" fill="hold">
                                          <p:stCondLst>
                                            <p:cond delay="0"/>
                                          </p:stCondLst>
                                        </p:cTn>
                                        <p:tgtEl>
                                          <p:spTgt spid="4">
                                            <p:txEl>
                                              <p:pRg st="13" end="13"/>
                                            </p:txEl>
                                          </p:spTgt>
                                        </p:tgtEl>
                                        <p:attrNameLst>
                                          <p:attrName>style.visibility</p:attrName>
                                        </p:attrNameLst>
                                      </p:cBhvr>
                                      <p:to>
                                        <p:strVal val="visible"/>
                                      </p:to>
                                    </p:set>
                                    <p:animEffect transition="in" filter="fade">
                                      <p:cBhvr>
                                        <p:cTn id="207" dur="500"/>
                                        <p:tgtEl>
                                          <p:spTgt spid="4">
                                            <p:txEl>
                                              <p:pRg st="13" end="13"/>
                                            </p:txEl>
                                          </p:spTgt>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ntr" presetSubtype="0" fill="hold" grpId="0" nodeType="clickEffect">
                                  <p:stCondLst>
                                    <p:cond delay="0"/>
                                  </p:stCondLst>
                                  <p:childTnLst>
                                    <p:set>
                                      <p:cBhvr>
                                        <p:cTn id="211" dur="1" fill="hold">
                                          <p:stCondLst>
                                            <p:cond delay="0"/>
                                          </p:stCondLst>
                                        </p:cTn>
                                        <p:tgtEl>
                                          <p:spTgt spid="4">
                                            <p:txEl>
                                              <p:pRg st="14" end="14"/>
                                            </p:txEl>
                                          </p:spTgt>
                                        </p:tgtEl>
                                        <p:attrNameLst>
                                          <p:attrName>style.visibility</p:attrName>
                                        </p:attrNameLst>
                                      </p:cBhvr>
                                      <p:to>
                                        <p:strVal val="visible"/>
                                      </p:to>
                                    </p:set>
                                    <p:animEffect transition="in" filter="fade">
                                      <p:cBhvr>
                                        <p:cTn id="212" dur="500"/>
                                        <p:tgtEl>
                                          <p:spTgt spid="4">
                                            <p:txEl>
                                              <p:pRg st="14" end="14"/>
                                            </p:txEl>
                                          </p:spTgt>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4">
                                            <p:txEl>
                                              <p:pRg st="15" end="15"/>
                                            </p:txEl>
                                          </p:spTgt>
                                        </p:tgtEl>
                                        <p:attrNameLst>
                                          <p:attrName>style.visibility</p:attrName>
                                        </p:attrNameLst>
                                      </p:cBhvr>
                                      <p:to>
                                        <p:strVal val="visible"/>
                                      </p:to>
                                    </p:set>
                                    <p:animEffect transition="in" filter="fade">
                                      <p:cBhvr>
                                        <p:cTn id="217" dur="500"/>
                                        <p:tgtEl>
                                          <p:spTgt spid="4">
                                            <p:txEl>
                                              <p:pRg st="15" end="15"/>
                                            </p:txEl>
                                          </p:spTgt>
                                        </p:tgtEl>
                                      </p:cBhvr>
                                    </p:animEffect>
                                  </p:childTnLst>
                                </p:cTn>
                              </p:par>
                            </p:childTnLst>
                          </p:cTn>
                        </p:par>
                      </p:childTnLst>
                    </p:cTn>
                  </p:par>
                  <p:par>
                    <p:cTn id="218" fill="hold">
                      <p:stCondLst>
                        <p:cond delay="indefinite"/>
                      </p:stCondLst>
                      <p:childTnLst>
                        <p:par>
                          <p:cTn id="219" fill="hold">
                            <p:stCondLst>
                              <p:cond delay="0"/>
                            </p:stCondLst>
                            <p:childTnLst>
                              <p:par>
                                <p:cTn id="220" presetID="10" presetClass="entr" presetSubtype="0" fill="hold" grpId="0" nodeType="clickEffect">
                                  <p:stCondLst>
                                    <p:cond delay="0"/>
                                  </p:stCondLst>
                                  <p:childTnLst>
                                    <p:set>
                                      <p:cBhvr>
                                        <p:cTn id="221" dur="1" fill="hold">
                                          <p:stCondLst>
                                            <p:cond delay="0"/>
                                          </p:stCondLst>
                                        </p:cTn>
                                        <p:tgtEl>
                                          <p:spTgt spid="4">
                                            <p:txEl>
                                              <p:pRg st="16" end="16"/>
                                            </p:txEl>
                                          </p:spTgt>
                                        </p:tgtEl>
                                        <p:attrNameLst>
                                          <p:attrName>style.visibility</p:attrName>
                                        </p:attrNameLst>
                                      </p:cBhvr>
                                      <p:to>
                                        <p:strVal val="visible"/>
                                      </p:to>
                                    </p:set>
                                    <p:animEffect transition="in" filter="fade">
                                      <p:cBhvr>
                                        <p:cTn id="222" dur="500"/>
                                        <p:tgtEl>
                                          <p:spTgt spid="4">
                                            <p:txEl>
                                              <p:pRg st="16" end="16"/>
                                            </p:txEl>
                                          </p:spTgt>
                                        </p:tgtEl>
                                      </p:cBhvr>
                                    </p:animEffect>
                                  </p:childTnLst>
                                </p:cTn>
                              </p:par>
                            </p:childTnLst>
                          </p:cTn>
                        </p:par>
                      </p:childTnLst>
                    </p:cTn>
                  </p:par>
                  <p:par>
                    <p:cTn id="223" fill="hold">
                      <p:stCondLst>
                        <p:cond delay="indefinite"/>
                      </p:stCondLst>
                      <p:childTnLst>
                        <p:par>
                          <p:cTn id="224" fill="hold">
                            <p:stCondLst>
                              <p:cond delay="0"/>
                            </p:stCondLst>
                            <p:childTnLst>
                              <p:par>
                                <p:cTn id="225" presetID="10" presetClass="entr" presetSubtype="0" fill="hold" grpId="0" nodeType="clickEffect">
                                  <p:stCondLst>
                                    <p:cond delay="0"/>
                                  </p:stCondLst>
                                  <p:childTnLst>
                                    <p:set>
                                      <p:cBhvr>
                                        <p:cTn id="226" dur="1" fill="hold">
                                          <p:stCondLst>
                                            <p:cond delay="0"/>
                                          </p:stCondLst>
                                        </p:cTn>
                                        <p:tgtEl>
                                          <p:spTgt spid="4">
                                            <p:txEl>
                                              <p:pRg st="17" end="17"/>
                                            </p:txEl>
                                          </p:spTgt>
                                        </p:tgtEl>
                                        <p:attrNameLst>
                                          <p:attrName>style.visibility</p:attrName>
                                        </p:attrNameLst>
                                      </p:cBhvr>
                                      <p:to>
                                        <p:strVal val="visible"/>
                                      </p:to>
                                    </p:set>
                                    <p:animEffect transition="in" filter="fade">
                                      <p:cBhvr>
                                        <p:cTn id="227" dur="500"/>
                                        <p:tgtEl>
                                          <p:spTgt spid="4">
                                            <p:txEl>
                                              <p:pRg st="17" end="17"/>
                                            </p:txEl>
                                          </p:spTgt>
                                        </p:tgtEl>
                                      </p:cBhvr>
                                    </p:animEffect>
                                  </p:childTnLst>
                                </p:cTn>
                              </p:par>
                            </p:childTnLst>
                          </p:cTn>
                        </p:par>
                      </p:childTnLst>
                    </p:cTn>
                  </p:par>
                  <p:par>
                    <p:cTn id="228" fill="hold">
                      <p:stCondLst>
                        <p:cond delay="indefinite"/>
                      </p:stCondLst>
                      <p:childTnLst>
                        <p:par>
                          <p:cTn id="229" fill="hold">
                            <p:stCondLst>
                              <p:cond delay="0"/>
                            </p:stCondLst>
                            <p:childTnLst>
                              <p:par>
                                <p:cTn id="230" presetID="10" presetClass="entr" presetSubtype="0" fill="hold" grpId="0" nodeType="clickEffect">
                                  <p:stCondLst>
                                    <p:cond delay="0"/>
                                  </p:stCondLst>
                                  <p:childTnLst>
                                    <p:set>
                                      <p:cBhvr>
                                        <p:cTn id="231" dur="1" fill="hold">
                                          <p:stCondLst>
                                            <p:cond delay="0"/>
                                          </p:stCondLst>
                                        </p:cTn>
                                        <p:tgtEl>
                                          <p:spTgt spid="4">
                                            <p:txEl>
                                              <p:pRg st="18" end="18"/>
                                            </p:txEl>
                                          </p:spTgt>
                                        </p:tgtEl>
                                        <p:attrNameLst>
                                          <p:attrName>style.visibility</p:attrName>
                                        </p:attrNameLst>
                                      </p:cBhvr>
                                      <p:to>
                                        <p:strVal val="visible"/>
                                      </p:to>
                                    </p:set>
                                    <p:animEffect transition="in" filter="fade">
                                      <p:cBhvr>
                                        <p:cTn id="232" dur="500"/>
                                        <p:tgtEl>
                                          <p:spTgt spid="4">
                                            <p:txEl>
                                              <p:pRg st="18" end="18"/>
                                            </p:txEl>
                                          </p:spTgt>
                                        </p:tgtEl>
                                      </p:cBhvr>
                                    </p:animEffect>
                                  </p:childTnLst>
                                </p:cTn>
                              </p:par>
                            </p:childTnLst>
                          </p:cTn>
                        </p:par>
                      </p:childTnLst>
                    </p:cTn>
                  </p:par>
                  <p:par>
                    <p:cTn id="233" fill="hold">
                      <p:stCondLst>
                        <p:cond delay="indefinite"/>
                      </p:stCondLst>
                      <p:childTnLst>
                        <p:par>
                          <p:cTn id="234" fill="hold">
                            <p:stCondLst>
                              <p:cond delay="0"/>
                            </p:stCondLst>
                            <p:childTnLst>
                              <p:par>
                                <p:cTn id="235" presetID="10" presetClass="entr" presetSubtype="0" fill="hold" grpId="0" nodeType="clickEffect">
                                  <p:stCondLst>
                                    <p:cond delay="0"/>
                                  </p:stCondLst>
                                  <p:childTnLst>
                                    <p:set>
                                      <p:cBhvr>
                                        <p:cTn id="236" dur="1" fill="hold">
                                          <p:stCondLst>
                                            <p:cond delay="0"/>
                                          </p:stCondLst>
                                        </p:cTn>
                                        <p:tgtEl>
                                          <p:spTgt spid="4">
                                            <p:txEl>
                                              <p:pRg st="19" end="19"/>
                                            </p:txEl>
                                          </p:spTgt>
                                        </p:tgtEl>
                                        <p:attrNameLst>
                                          <p:attrName>style.visibility</p:attrName>
                                        </p:attrNameLst>
                                      </p:cBhvr>
                                      <p:to>
                                        <p:strVal val="visible"/>
                                      </p:to>
                                    </p:set>
                                    <p:animEffect transition="in" filter="fade">
                                      <p:cBhvr>
                                        <p:cTn id="237" dur="500"/>
                                        <p:tgtEl>
                                          <p:spTgt spid="4">
                                            <p:txEl>
                                              <p:pRg st="19" end="19"/>
                                            </p:txEl>
                                          </p:spTgt>
                                        </p:tgtEl>
                                      </p:cBhvr>
                                    </p:animEffect>
                                  </p:childTnLst>
                                </p:cTn>
                              </p:par>
                            </p:childTnLst>
                          </p:cTn>
                        </p:par>
                      </p:childTnLst>
                    </p:cTn>
                  </p:par>
                  <p:par>
                    <p:cTn id="238" fill="hold">
                      <p:stCondLst>
                        <p:cond delay="indefinite"/>
                      </p:stCondLst>
                      <p:childTnLst>
                        <p:par>
                          <p:cTn id="239" fill="hold">
                            <p:stCondLst>
                              <p:cond delay="0"/>
                            </p:stCondLst>
                            <p:childTnLst>
                              <p:par>
                                <p:cTn id="240" presetID="10" presetClass="entr" presetSubtype="0" fill="hold" grpId="0" nodeType="clickEffect">
                                  <p:stCondLst>
                                    <p:cond delay="0"/>
                                  </p:stCondLst>
                                  <p:childTnLst>
                                    <p:set>
                                      <p:cBhvr>
                                        <p:cTn id="241" dur="1" fill="hold">
                                          <p:stCondLst>
                                            <p:cond delay="0"/>
                                          </p:stCondLst>
                                        </p:cTn>
                                        <p:tgtEl>
                                          <p:spTgt spid="4">
                                            <p:txEl>
                                              <p:pRg st="20" end="20"/>
                                            </p:txEl>
                                          </p:spTgt>
                                        </p:tgtEl>
                                        <p:attrNameLst>
                                          <p:attrName>style.visibility</p:attrName>
                                        </p:attrNameLst>
                                      </p:cBhvr>
                                      <p:to>
                                        <p:strVal val="visible"/>
                                      </p:to>
                                    </p:set>
                                    <p:animEffect transition="in" filter="fade">
                                      <p:cBhvr>
                                        <p:cTn id="242" dur="500"/>
                                        <p:tgtEl>
                                          <p:spTgt spid="4">
                                            <p:txEl>
                                              <p:pRg st="20" end="20"/>
                                            </p:txEl>
                                          </p:spTgt>
                                        </p:tgtEl>
                                      </p:cBhvr>
                                    </p:animEffec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grpId="0" nodeType="clickEffect">
                                  <p:stCondLst>
                                    <p:cond delay="0"/>
                                  </p:stCondLst>
                                  <p:childTnLst>
                                    <p:set>
                                      <p:cBhvr>
                                        <p:cTn id="246" dur="1" fill="hold">
                                          <p:stCondLst>
                                            <p:cond delay="0"/>
                                          </p:stCondLst>
                                        </p:cTn>
                                        <p:tgtEl>
                                          <p:spTgt spid="4">
                                            <p:txEl>
                                              <p:pRg st="21" end="21"/>
                                            </p:txEl>
                                          </p:spTgt>
                                        </p:tgtEl>
                                        <p:attrNameLst>
                                          <p:attrName>style.visibility</p:attrName>
                                        </p:attrNameLst>
                                      </p:cBhvr>
                                      <p:to>
                                        <p:strVal val="visible"/>
                                      </p:to>
                                    </p:set>
                                    <p:animEffect transition="in" filter="fade">
                                      <p:cBhvr>
                                        <p:cTn id="247" dur="500"/>
                                        <p:tgtEl>
                                          <p:spTgt spid="4">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35C82-4228-9C58-46F5-FB380F25F761}"/>
              </a:ext>
            </a:extLst>
          </p:cNvPr>
          <p:cNvSpPr>
            <a:spLocks noGrp="1"/>
          </p:cNvSpPr>
          <p:nvPr>
            <p:ph type="title"/>
          </p:nvPr>
        </p:nvSpPr>
        <p:spPr/>
        <p:txBody>
          <a:bodyPr/>
          <a:lstStyle/>
          <a:p>
            <a:pPr algn="ctr"/>
            <a:r>
              <a:rPr lang="en-US" b="1" dirty="0"/>
              <a:t>FIBONACCI DYNAMIC GRAPH</a:t>
            </a:r>
            <a:endParaRPr lang="en-UG" b="1" dirty="0"/>
          </a:p>
        </p:txBody>
      </p:sp>
      <p:pic>
        <p:nvPicPr>
          <p:cNvPr id="5" name="Content Placeholder 4">
            <a:extLst>
              <a:ext uri="{FF2B5EF4-FFF2-40B4-BE49-F238E27FC236}">
                <a16:creationId xmlns:a16="http://schemas.microsoft.com/office/drawing/2014/main" id="{68478178-8274-FC42-AF7A-8923918AB9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6077" y="1825625"/>
            <a:ext cx="8326876" cy="4351338"/>
          </a:xfrm>
        </p:spPr>
      </p:pic>
    </p:spTree>
    <p:extLst>
      <p:ext uri="{BB962C8B-B14F-4D97-AF65-F5344CB8AC3E}">
        <p14:creationId xmlns:p14="http://schemas.microsoft.com/office/powerpoint/2010/main" val="24081056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A38E-B3EC-55F0-B1AB-5A5F6BCFC975}"/>
              </a:ext>
            </a:extLst>
          </p:cNvPr>
          <p:cNvSpPr>
            <a:spLocks noGrp="1"/>
          </p:cNvSpPr>
          <p:nvPr>
            <p:ph type="title"/>
          </p:nvPr>
        </p:nvSpPr>
        <p:spPr/>
        <p:txBody>
          <a:bodyPr/>
          <a:lstStyle/>
          <a:p>
            <a:pPr algn="ctr"/>
            <a:r>
              <a:rPr lang="en-US" b="1" dirty="0"/>
              <a:t>MEMBERS OF GROUP 15</a:t>
            </a:r>
            <a:endParaRPr lang="en-UG" b="1" dirty="0"/>
          </a:p>
        </p:txBody>
      </p:sp>
      <p:graphicFrame>
        <p:nvGraphicFramePr>
          <p:cNvPr id="6" name="Content Placeholder 5">
            <a:extLst>
              <a:ext uri="{FF2B5EF4-FFF2-40B4-BE49-F238E27FC236}">
                <a16:creationId xmlns:a16="http://schemas.microsoft.com/office/drawing/2014/main" id="{9CE386FB-5425-E3CD-E29F-27342E7FC81B}"/>
              </a:ext>
            </a:extLst>
          </p:cNvPr>
          <p:cNvGraphicFramePr>
            <a:graphicFrameLocks noGrp="1"/>
          </p:cNvGraphicFramePr>
          <p:nvPr>
            <p:ph idx="1"/>
            <p:extLst>
              <p:ext uri="{D42A27DB-BD31-4B8C-83A1-F6EECF244321}">
                <p14:modId xmlns:p14="http://schemas.microsoft.com/office/powerpoint/2010/main" val="145672263"/>
              </p:ext>
            </p:extLst>
          </p:nvPr>
        </p:nvGraphicFramePr>
        <p:xfrm>
          <a:off x="1593850" y="1897061"/>
          <a:ext cx="9004300" cy="4549651"/>
        </p:xfrm>
        <a:graphic>
          <a:graphicData uri="http://schemas.openxmlformats.org/drawingml/2006/table">
            <a:tbl>
              <a:tblPr firstRow="1" bandRow="1">
                <a:tableStyleId>{5C22544A-7EE6-4342-B048-85BDC9FD1C3A}</a:tableStyleId>
              </a:tblPr>
              <a:tblGrid>
                <a:gridCol w="1364615">
                  <a:extLst>
                    <a:ext uri="{9D8B030D-6E8A-4147-A177-3AD203B41FA5}">
                      <a16:colId xmlns:a16="http://schemas.microsoft.com/office/drawing/2014/main" val="255606648"/>
                    </a:ext>
                  </a:extLst>
                </a:gridCol>
                <a:gridCol w="2369891">
                  <a:extLst>
                    <a:ext uri="{9D8B030D-6E8A-4147-A177-3AD203B41FA5}">
                      <a16:colId xmlns:a16="http://schemas.microsoft.com/office/drawing/2014/main" val="2273906959"/>
                    </a:ext>
                  </a:extLst>
                </a:gridCol>
                <a:gridCol w="1535288">
                  <a:extLst>
                    <a:ext uri="{9D8B030D-6E8A-4147-A177-3AD203B41FA5}">
                      <a16:colId xmlns:a16="http://schemas.microsoft.com/office/drawing/2014/main" val="3803077245"/>
                    </a:ext>
                  </a:extLst>
                </a:gridCol>
                <a:gridCol w="3734506">
                  <a:extLst>
                    <a:ext uri="{9D8B030D-6E8A-4147-A177-3AD203B41FA5}">
                      <a16:colId xmlns:a16="http://schemas.microsoft.com/office/drawing/2014/main" val="1882456997"/>
                    </a:ext>
                  </a:extLst>
                </a:gridCol>
              </a:tblGrid>
              <a:tr h="212090">
                <a:tc>
                  <a:txBody>
                    <a:bodyPr/>
                    <a:lstStyle/>
                    <a:p>
                      <a:pPr algn="l">
                        <a:lnSpc>
                          <a:spcPct val="107000"/>
                        </a:lnSpc>
                        <a:spcAft>
                          <a:spcPts val="800"/>
                        </a:spcAft>
                        <a:buNone/>
                      </a:pPr>
                      <a:r>
                        <a:rPr lang="en-US" sz="1100" kern="100">
                          <a:effectLst/>
                        </a:rPr>
                        <a:t>NAME</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buNone/>
                      </a:pPr>
                      <a:r>
                        <a:rPr lang="en-US" sz="1100" kern="100">
                          <a:effectLst/>
                        </a:rPr>
                        <a:t>REGISTRATION NUMBER</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buNone/>
                      </a:pPr>
                      <a:r>
                        <a:rPr lang="en-US" sz="1100" kern="100" dirty="0">
                          <a:effectLst/>
                        </a:rPr>
                        <a:t>COURSE</a:t>
                      </a:r>
                      <a:endParaRPr lang="en-UG"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buNone/>
                      </a:pPr>
                      <a:r>
                        <a:rPr lang="en-UG" sz="1100" kern="100" dirty="0">
                          <a:effectLst/>
                        </a:rPr>
                        <a:t>GITHUB LINK</a:t>
                      </a:r>
                      <a:endParaRPr lang="en-UG"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70603578"/>
                  </a:ext>
                </a:extLst>
              </a:tr>
              <a:tr h="239395">
                <a:tc>
                  <a:txBody>
                    <a:bodyPr/>
                    <a:lstStyle/>
                    <a:p>
                      <a:pPr algn="l">
                        <a:lnSpc>
                          <a:spcPct val="107000"/>
                        </a:lnSpc>
                        <a:spcAft>
                          <a:spcPts val="800"/>
                        </a:spcAft>
                        <a:buNone/>
                      </a:pPr>
                      <a:r>
                        <a:rPr lang="en-US" sz="1100" kern="100">
                          <a:effectLst/>
                        </a:rPr>
                        <a:t>Lugunga Timothy</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buNone/>
                      </a:pPr>
                      <a:r>
                        <a:rPr lang="en-US" sz="1100" kern="100">
                          <a:effectLst/>
                        </a:rPr>
                        <a:t>BU/UG/2024/2679</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07000"/>
                        </a:lnSpc>
                        <a:spcAft>
                          <a:spcPts val="800"/>
                        </a:spcAft>
                        <a:buNone/>
                      </a:pPr>
                      <a:r>
                        <a:rPr lang="en-US" sz="1100" kern="100">
                          <a:effectLst/>
                        </a:rPr>
                        <a:t>AMI</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07000"/>
                        </a:lnSpc>
                        <a:spcAft>
                          <a:spcPts val="800"/>
                        </a:spcAft>
                        <a:buNone/>
                      </a:pPr>
                      <a:r>
                        <a:rPr lang="en-UG" sz="1100" kern="100">
                          <a:effectLst/>
                        </a:rPr>
                        <a:t>https://github.com/lugungatimothy848/lugungatimomatlab.git</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397848930"/>
                  </a:ext>
                </a:extLst>
              </a:tr>
              <a:tr h="239395">
                <a:tc>
                  <a:txBody>
                    <a:bodyPr/>
                    <a:lstStyle/>
                    <a:p>
                      <a:pPr algn="l">
                        <a:lnSpc>
                          <a:spcPct val="107000"/>
                        </a:lnSpc>
                        <a:spcAft>
                          <a:spcPts val="800"/>
                        </a:spcAft>
                        <a:buNone/>
                      </a:pPr>
                      <a:r>
                        <a:rPr lang="en-US" sz="1100" kern="100" dirty="0">
                          <a:effectLst/>
                        </a:rPr>
                        <a:t>Bahemuka </a:t>
                      </a:r>
                      <a:r>
                        <a:rPr lang="en-US" sz="1100" kern="100" dirty="0" err="1">
                          <a:effectLst/>
                        </a:rPr>
                        <a:t>Godwins</a:t>
                      </a:r>
                      <a:endParaRPr lang="en-UG"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buNone/>
                      </a:pPr>
                      <a:r>
                        <a:rPr lang="en-US" sz="1100" kern="100">
                          <a:effectLst/>
                        </a:rPr>
                        <a:t>BU/UG/2024/2583</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07000"/>
                        </a:lnSpc>
                        <a:spcAft>
                          <a:spcPts val="800"/>
                        </a:spcAft>
                        <a:buNone/>
                      </a:pPr>
                      <a:r>
                        <a:rPr lang="en-US" sz="1100" kern="100">
                          <a:effectLst/>
                        </a:rPr>
                        <a:t>APE</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07000"/>
                        </a:lnSpc>
                        <a:spcAft>
                          <a:spcPts val="800"/>
                        </a:spcAft>
                        <a:buNone/>
                      </a:pPr>
                      <a:r>
                        <a:rPr lang="en-UG" sz="1100" u="sng" kern="100">
                          <a:effectLst/>
                          <a:hlinkClick r:id="rId2"/>
                        </a:rPr>
                        <a:t>https://github.com/Godwins5/Gbahemuka.git</a:t>
                      </a:r>
                      <a:endParaRPr lang="en-UG" sz="1100" kern="100">
                        <a:effectLst/>
                      </a:endParaRPr>
                    </a:p>
                    <a:p>
                      <a:pPr algn="l">
                        <a:lnSpc>
                          <a:spcPct val="107000"/>
                        </a:lnSpc>
                        <a:spcAft>
                          <a:spcPts val="800"/>
                        </a:spcAft>
                        <a:buNone/>
                      </a:pPr>
                      <a:r>
                        <a:rPr lang="en-UG" sz="1100" kern="100">
                          <a:effectLst/>
                        </a:rPr>
                        <a:t> </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868888419"/>
                  </a:ext>
                </a:extLst>
              </a:tr>
              <a:tr h="239395">
                <a:tc>
                  <a:txBody>
                    <a:bodyPr/>
                    <a:lstStyle/>
                    <a:p>
                      <a:pPr algn="l">
                        <a:lnSpc>
                          <a:spcPct val="107000"/>
                        </a:lnSpc>
                        <a:spcAft>
                          <a:spcPts val="800"/>
                        </a:spcAft>
                        <a:buNone/>
                      </a:pPr>
                      <a:r>
                        <a:rPr lang="en-US" sz="1100" kern="100">
                          <a:effectLst/>
                        </a:rPr>
                        <a:t>Katusiime Joel</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buNone/>
                      </a:pPr>
                      <a:r>
                        <a:rPr lang="en-US" sz="1100" kern="100">
                          <a:effectLst/>
                        </a:rPr>
                        <a:t>BU/UP/2024/1031</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07000"/>
                        </a:lnSpc>
                        <a:spcAft>
                          <a:spcPts val="800"/>
                        </a:spcAft>
                        <a:buNone/>
                      </a:pPr>
                      <a:r>
                        <a:rPr lang="en-US" sz="1100" kern="100">
                          <a:effectLst/>
                        </a:rPr>
                        <a:t>WAR</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07000"/>
                        </a:lnSpc>
                        <a:spcAft>
                          <a:spcPts val="800"/>
                        </a:spcAft>
                        <a:buNone/>
                      </a:pPr>
                      <a:r>
                        <a:rPr lang="en-UG" sz="1100" kern="100">
                          <a:effectLst/>
                        </a:rPr>
                        <a:t>https://github.com/katusiimeJoel/Katusiime-Joel.git</a:t>
                      </a:r>
                    </a:p>
                    <a:p>
                      <a:pPr algn="l">
                        <a:lnSpc>
                          <a:spcPct val="107000"/>
                        </a:lnSpc>
                        <a:spcAft>
                          <a:spcPts val="800"/>
                        </a:spcAft>
                        <a:buNone/>
                      </a:pPr>
                      <a:r>
                        <a:rPr lang="en-UG" sz="1100" kern="100">
                          <a:effectLst/>
                        </a:rPr>
                        <a:t> </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466599120"/>
                  </a:ext>
                </a:extLst>
              </a:tr>
              <a:tr h="239395">
                <a:tc>
                  <a:txBody>
                    <a:bodyPr/>
                    <a:lstStyle/>
                    <a:p>
                      <a:pPr algn="l">
                        <a:lnSpc>
                          <a:spcPct val="107000"/>
                        </a:lnSpc>
                        <a:spcAft>
                          <a:spcPts val="800"/>
                        </a:spcAft>
                        <a:buNone/>
                      </a:pPr>
                      <a:r>
                        <a:rPr lang="en-US" sz="1100" kern="100">
                          <a:effectLst/>
                        </a:rPr>
                        <a:t>Nabukwasi Shakira</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buNone/>
                      </a:pPr>
                      <a:r>
                        <a:rPr lang="en-US" sz="1100" kern="100">
                          <a:effectLst/>
                        </a:rPr>
                        <a:t>BU/UP/2023/0862</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07000"/>
                        </a:lnSpc>
                        <a:spcAft>
                          <a:spcPts val="800"/>
                        </a:spcAft>
                        <a:buNone/>
                      </a:pPr>
                      <a:r>
                        <a:rPr lang="en-US" sz="1100" kern="100">
                          <a:effectLst/>
                        </a:rPr>
                        <a:t>WAR</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07000"/>
                        </a:lnSpc>
                        <a:spcAft>
                          <a:spcPts val="800"/>
                        </a:spcAft>
                        <a:buNone/>
                      </a:pPr>
                      <a:r>
                        <a:rPr lang="en-UG" sz="1100" kern="100">
                          <a:effectLst/>
                        </a:rPr>
                        <a:t>https://github.com/Shakira-ux/Nabukwasi-Shakira-.git</a:t>
                      </a:r>
                    </a:p>
                    <a:p>
                      <a:pPr algn="l">
                        <a:lnSpc>
                          <a:spcPct val="107000"/>
                        </a:lnSpc>
                        <a:spcAft>
                          <a:spcPts val="800"/>
                        </a:spcAft>
                        <a:buNone/>
                      </a:pPr>
                      <a:r>
                        <a:rPr lang="en-UG" sz="1100" kern="100">
                          <a:effectLst/>
                        </a:rPr>
                        <a:t> </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238951645"/>
                  </a:ext>
                </a:extLst>
              </a:tr>
              <a:tr h="239395">
                <a:tc>
                  <a:txBody>
                    <a:bodyPr/>
                    <a:lstStyle/>
                    <a:p>
                      <a:pPr algn="l">
                        <a:lnSpc>
                          <a:spcPct val="107000"/>
                        </a:lnSpc>
                        <a:spcAft>
                          <a:spcPts val="800"/>
                        </a:spcAft>
                        <a:buNone/>
                      </a:pPr>
                      <a:r>
                        <a:rPr lang="en-US" sz="1100" kern="100">
                          <a:effectLst/>
                        </a:rPr>
                        <a:t>Naziwa Patricia</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buNone/>
                      </a:pPr>
                      <a:r>
                        <a:rPr lang="en-US" sz="1100" kern="100">
                          <a:effectLst/>
                        </a:rPr>
                        <a:t>BU/UP/2024/0993</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07000"/>
                        </a:lnSpc>
                        <a:spcAft>
                          <a:spcPts val="800"/>
                        </a:spcAft>
                        <a:buNone/>
                      </a:pPr>
                      <a:r>
                        <a:rPr lang="en-US" sz="1100" kern="100">
                          <a:effectLst/>
                        </a:rPr>
                        <a:t>PTI</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07000"/>
                        </a:lnSpc>
                        <a:spcAft>
                          <a:spcPts val="800"/>
                        </a:spcAft>
                        <a:buNone/>
                      </a:pPr>
                      <a:r>
                        <a:rPr lang="en-UG" sz="1100" kern="100">
                          <a:effectLst/>
                        </a:rPr>
                        <a:t>https://github.com/naziwapatricia82-debug/Naziwa-Patricia-.git</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008794825"/>
                  </a:ext>
                </a:extLst>
              </a:tr>
              <a:tr h="239395">
                <a:tc>
                  <a:txBody>
                    <a:bodyPr/>
                    <a:lstStyle/>
                    <a:p>
                      <a:pPr algn="l">
                        <a:lnSpc>
                          <a:spcPct val="107000"/>
                        </a:lnSpc>
                        <a:spcAft>
                          <a:spcPts val="800"/>
                        </a:spcAft>
                        <a:buNone/>
                      </a:pPr>
                      <a:r>
                        <a:rPr lang="en-US" sz="1100" kern="100">
                          <a:effectLst/>
                        </a:rPr>
                        <a:t>Sidenya Kevin</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buNone/>
                      </a:pPr>
                      <a:r>
                        <a:rPr lang="en-US" sz="1100" kern="100">
                          <a:effectLst/>
                        </a:rPr>
                        <a:t>BU/UP/2O24/3839</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07000"/>
                        </a:lnSpc>
                        <a:spcAft>
                          <a:spcPts val="800"/>
                        </a:spcAft>
                        <a:buNone/>
                      </a:pPr>
                      <a:r>
                        <a:rPr lang="en-US" sz="1100" kern="100">
                          <a:effectLst/>
                        </a:rPr>
                        <a:t>WAR</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07000"/>
                        </a:lnSpc>
                        <a:spcAft>
                          <a:spcPts val="800"/>
                        </a:spcAft>
                        <a:buNone/>
                      </a:pPr>
                      <a:r>
                        <a:rPr lang="en-UG" sz="1100" u="sng" kern="100">
                          <a:effectLst/>
                          <a:hlinkClick r:id="rId3"/>
                        </a:rPr>
                        <a:t>https://github.com/Sidenya/Sidenya-repository.git</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656347103"/>
                  </a:ext>
                </a:extLst>
              </a:tr>
              <a:tr h="239395">
                <a:tc>
                  <a:txBody>
                    <a:bodyPr/>
                    <a:lstStyle/>
                    <a:p>
                      <a:pPr algn="l">
                        <a:lnSpc>
                          <a:spcPct val="107000"/>
                        </a:lnSpc>
                        <a:spcAft>
                          <a:spcPts val="800"/>
                        </a:spcAft>
                        <a:buNone/>
                      </a:pPr>
                      <a:r>
                        <a:rPr lang="en-US" sz="1100" kern="100">
                          <a:effectLst/>
                        </a:rPr>
                        <a:t>Odong Eric Perry</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buNone/>
                      </a:pPr>
                      <a:r>
                        <a:rPr lang="en-US" sz="1100" kern="100">
                          <a:effectLst/>
                        </a:rPr>
                        <a:t>BU/UP/2024/1059</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07000"/>
                        </a:lnSpc>
                        <a:spcAft>
                          <a:spcPts val="800"/>
                        </a:spcAft>
                        <a:buNone/>
                      </a:pPr>
                      <a:r>
                        <a:rPr lang="en-US" sz="1100" kern="100">
                          <a:effectLst/>
                        </a:rPr>
                        <a:t>WAR</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07000"/>
                        </a:lnSpc>
                        <a:spcAft>
                          <a:spcPts val="800"/>
                        </a:spcAft>
                        <a:buNone/>
                      </a:pPr>
                      <a:r>
                        <a:rPr lang="en-UG" sz="1100" u="sng" kern="100">
                          <a:effectLst/>
                          <a:hlinkClick r:id="rId4"/>
                        </a:rPr>
                        <a:t>https://github.com/erickperry08-hub/My-MATLAB-project.git</a:t>
                      </a:r>
                      <a:endParaRPr lang="en-UG" sz="1100" kern="100">
                        <a:effectLst/>
                      </a:endParaRPr>
                    </a:p>
                    <a:p>
                      <a:pPr algn="l">
                        <a:lnSpc>
                          <a:spcPct val="107000"/>
                        </a:lnSpc>
                        <a:spcAft>
                          <a:spcPts val="800"/>
                        </a:spcAft>
                        <a:buNone/>
                      </a:pPr>
                      <a:r>
                        <a:rPr lang="en-UG" sz="1100" kern="100">
                          <a:effectLst/>
                        </a:rPr>
                        <a:t> </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768562912"/>
                  </a:ext>
                </a:extLst>
              </a:tr>
              <a:tr h="239395">
                <a:tc>
                  <a:txBody>
                    <a:bodyPr/>
                    <a:lstStyle/>
                    <a:p>
                      <a:pPr algn="l">
                        <a:lnSpc>
                          <a:spcPct val="107000"/>
                        </a:lnSpc>
                        <a:spcAft>
                          <a:spcPts val="800"/>
                        </a:spcAft>
                        <a:buNone/>
                      </a:pPr>
                      <a:r>
                        <a:rPr lang="en-US" sz="1100" kern="100">
                          <a:effectLst/>
                        </a:rPr>
                        <a:t>Nandijja Laila</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buNone/>
                      </a:pPr>
                      <a:r>
                        <a:rPr lang="en-US" sz="1100" kern="100">
                          <a:effectLst/>
                        </a:rPr>
                        <a:t>BU/UP/2024/3833</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07000"/>
                        </a:lnSpc>
                        <a:spcAft>
                          <a:spcPts val="800"/>
                        </a:spcAft>
                        <a:buNone/>
                      </a:pPr>
                      <a:r>
                        <a:rPr lang="en-US" sz="1100" kern="100">
                          <a:effectLst/>
                        </a:rPr>
                        <a:t>WAR</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07000"/>
                        </a:lnSpc>
                        <a:spcAft>
                          <a:spcPts val="800"/>
                        </a:spcAft>
                        <a:buNone/>
                      </a:pPr>
                      <a:r>
                        <a:rPr lang="en-UG" sz="1100" u="sng" kern="100">
                          <a:effectLst/>
                          <a:hlinkClick r:id="rId5"/>
                        </a:rPr>
                        <a:t>https://github.com/nandijjalaila4/2024-2025-nandijja-project.git</a:t>
                      </a:r>
                      <a:endParaRPr lang="en-UG" sz="1100" kern="100">
                        <a:effectLst/>
                      </a:endParaRPr>
                    </a:p>
                    <a:p>
                      <a:pPr algn="l">
                        <a:lnSpc>
                          <a:spcPct val="107000"/>
                        </a:lnSpc>
                        <a:spcAft>
                          <a:spcPts val="800"/>
                        </a:spcAft>
                        <a:buNone/>
                      </a:pPr>
                      <a:r>
                        <a:rPr lang="en-UG" sz="1100" kern="100">
                          <a:effectLst/>
                        </a:rPr>
                        <a:t> </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6073716"/>
                  </a:ext>
                </a:extLst>
              </a:tr>
              <a:tr h="239395">
                <a:tc>
                  <a:txBody>
                    <a:bodyPr/>
                    <a:lstStyle/>
                    <a:p>
                      <a:pPr algn="l">
                        <a:lnSpc>
                          <a:spcPct val="107000"/>
                        </a:lnSpc>
                        <a:spcAft>
                          <a:spcPts val="800"/>
                        </a:spcAft>
                        <a:buNone/>
                      </a:pPr>
                      <a:r>
                        <a:rPr lang="en-US" sz="1100" kern="100">
                          <a:effectLst/>
                        </a:rPr>
                        <a:t>Namata Lilian Kizza</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buNone/>
                      </a:pPr>
                      <a:r>
                        <a:rPr lang="en-US" sz="1100" kern="100">
                          <a:effectLst/>
                        </a:rPr>
                        <a:t>BU/UP/2024/0984</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07000"/>
                        </a:lnSpc>
                        <a:spcAft>
                          <a:spcPts val="800"/>
                        </a:spcAft>
                        <a:buNone/>
                      </a:pPr>
                      <a:r>
                        <a:rPr lang="en-US" sz="1100" kern="100">
                          <a:effectLst/>
                        </a:rPr>
                        <a:t>MEB</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07000"/>
                        </a:lnSpc>
                        <a:spcAft>
                          <a:spcPts val="800"/>
                        </a:spcAft>
                        <a:buNone/>
                      </a:pPr>
                      <a:r>
                        <a:rPr lang="en-UG" sz="1100" kern="100">
                          <a:effectLst/>
                        </a:rPr>
                        <a:t>https://github.com/Lillian401/Namata-Lillian-.git</a:t>
                      </a:r>
                    </a:p>
                    <a:p>
                      <a:pPr algn="l">
                        <a:lnSpc>
                          <a:spcPct val="107000"/>
                        </a:lnSpc>
                        <a:spcAft>
                          <a:spcPts val="800"/>
                        </a:spcAft>
                        <a:buNone/>
                      </a:pPr>
                      <a:r>
                        <a:rPr lang="en-UG" sz="1100" kern="100">
                          <a:effectLst/>
                        </a:rPr>
                        <a:t> </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460277421"/>
                  </a:ext>
                </a:extLst>
              </a:tr>
              <a:tr h="239395">
                <a:tc>
                  <a:txBody>
                    <a:bodyPr/>
                    <a:lstStyle/>
                    <a:p>
                      <a:pPr algn="l">
                        <a:lnSpc>
                          <a:spcPct val="107000"/>
                        </a:lnSpc>
                        <a:spcAft>
                          <a:spcPts val="800"/>
                        </a:spcAft>
                        <a:buNone/>
                      </a:pPr>
                      <a:r>
                        <a:rPr lang="en-UG" sz="1100" kern="100">
                          <a:effectLst/>
                        </a:rPr>
                        <a:t>Buluma Daniel</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l">
                        <a:lnSpc>
                          <a:spcPct val="107000"/>
                        </a:lnSpc>
                        <a:spcAft>
                          <a:spcPts val="800"/>
                        </a:spcAft>
                        <a:buNone/>
                      </a:pPr>
                      <a:r>
                        <a:rPr lang="en-US" sz="1100" kern="100">
                          <a:effectLst/>
                        </a:rPr>
                        <a:t>BU/UP/2024/4323</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07000"/>
                        </a:lnSpc>
                        <a:spcAft>
                          <a:spcPts val="800"/>
                        </a:spcAft>
                        <a:buNone/>
                      </a:pPr>
                      <a:r>
                        <a:rPr lang="en-US" sz="1100" kern="100">
                          <a:effectLst/>
                        </a:rPr>
                        <a:t>AMI</a:t>
                      </a:r>
                      <a:endParaRPr lang="en-UG"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l">
                        <a:lnSpc>
                          <a:spcPct val="107000"/>
                        </a:lnSpc>
                        <a:spcAft>
                          <a:spcPts val="800"/>
                        </a:spcAft>
                        <a:buNone/>
                      </a:pPr>
                      <a:r>
                        <a:rPr lang="en-UG" sz="1100" kern="100" dirty="0">
                          <a:effectLst/>
                        </a:rPr>
                        <a:t>https://github.com/Dan256-ami/Buluma-Daniel-.git</a:t>
                      </a:r>
                      <a:endParaRPr lang="en-UG"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204372043"/>
                  </a:ext>
                </a:extLst>
              </a:tr>
            </a:tbl>
          </a:graphicData>
        </a:graphic>
      </p:graphicFrame>
    </p:spTree>
    <p:extLst>
      <p:ext uri="{BB962C8B-B14F-4D97-AF65-F5344CB8AC3E}">
        <p14:creationId xmlns:p14="http://schemas.microsoft.com/office/powerpoint/2010/main" val="37707871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D4FD8-AF04-AE02-5E13-A76C8907E52D}"/>
              </a:ext>
            </a:extLst>
          </p:cNvPr>
          <p:cNvSpPr>
            <a:spLocks noGrp="1"/>
          </p:cNvSpPr>
          <p:nvPr>
            <p:ph type="title"/>
          </p:nvPr>
        </p:nvSpPr>
        <p:spPr/>
        <p:txBody>
          <a:bodyPr/>
          <a:lstStyle/>
          <a:p>
            <a:pPr algn="ctr"/>
            <a:r>
              <a:rPr lang="en-US" b="1" dirty="0"/>
              <a:t>KNAPSACK DYNAMIC</a:t>
            </a:r>
            <a:endParaRPr lang="en-UG" b="1" dirty="0"/>
          </a:p>
        </p:txBody>
      </p:sp>
      <p:sp>
        <p:nvSpPr>
          <p:cNvPr id="3" name="Content Placeholder 2">
            <a:extLst>
              <a:ext uri="{FF2B5EF4-FFF2-40B4-BE49-F238E27FC236}">
                <a16:creationId xmlns:a16="http://schemas.microsoft.com/office/drawing/2014/main" id="{FA2D7FF8-ABBE-7DA2-3729-D6316873719B}"/>
              </a:ext>
            </a:extLst>
          </p:cNvPr>
          <p:cNvSpPr>
            <a:spLocks noGrp="1"/>
          </p:cNvSpPr>
          <p:nvPr>
            <p:ph sz="half" idx="1"/>
          </p:nvPr>
        </p:nvSpPr>
        <p:spPr/>
        <p:txBody>
          <a:bodyPr>
            <a:noAutofit/>
          </a:bodyPr>
          <a:lstStyle/>
          <a:p>
            <a:pPr marL="0" indent="0">
              <a:lnSpc>
                <a:spcPct val="40000"/>
              </a:lnSpc>
              <a:buNone/>
            </a:pPr>
            <a:r>
              <a:rPr lang="en-US" sz="1000" dirty="0"/>
              <a:t>% </a:t>
            </a:r>
            <a:r>
              <a:rPr lang="en-US" sz="1000" dirty="0" err="1"/>
              <a:t>knapsack_dp.m</a:t>
            </a:r>
            <a:endParaRPr lang="en-US" sz="1000" dirty="0"/>
          </a:p>
          <a:p>
            <a:pPr marL="0" indent="0">
              <a:lnSpc>
                <a:spcPct val="40000"/>
              </a:lnSpc>
              <a:buNone/>
            </a:pPr>
            <a:r>
              <a:rPr lang="en-US" sz="1000" dirty="0"/>
              <a:t>function </a:t>
            </a:r>
            <a:r>
              <a:rPr lang="en-US" sz="1000" dirty="0" err="1"/>
              <a:t>knapsack_dp</a:t>
            </a:r>
            <a:r>
              <a:rPr lang="en-US" sz="1000" dirty="0"/>
              <a:t>()</a:t>
            </a:r>
          </a:p>
          <a:p>
            <a:pPr marL="0" indent="0">
              <a:lnSpc>
                <a:spcPct val="40000"/>
              </a:lnSpc>
              <a:buNone/>
            </a:pPr>
            <a:r>
              <a:rPr lang="en-US" sz="1000" dirty="0" err="1"/>
              <a:t>fprintf</a:t>
            </a:r>
            <a:r>
              <a:rPr lang="en-US" sz="1000" dirty="0"/>
              <a:t>('=== Knapsack Problem (Dynamic Programming) ===\n');</a:t>
            </a:r>
          </a:p>
          <a:p>
            <a:pPr marL="0" indent="0">
              <a:lnSpc>
                <a:spcPct val="40000"/>
              </a:lnSpc>
              <a:buNone/>
            </a:pPr>
            <a:r>
              <a:rPr lang="en-US" sz="1000" dirty="0"/>
              <a:t>% Test cases of different sizes</a:t>
            </a:r>
          </a:p>
          <a:p>
            <a:pPr marL="0" indent="0">
              <a:lnSpc>
                <a:spcPct val="40000"/>
              </a:lnSpc>
              <a:buNone/>
            </a:pPr>
            <a:r>
              <a:rPr lang="en-US" sz="1000" dirty="0" err="1"/>
              <a:t>test_cases</a:t>
            </a:r>
            <a:r>
              <a:rPr lang="en-US" sz="1000" dirty="0"/>
              <a:t> = {</a:t>
            </a:r>
          </a:p>
          <a:p>
            <a:pPr marL="0" indent="0">
              <a:lnSpc>
                <a:spcPct val="40000"/>
              </a:lnSpc>
              <a:buNone/>
            </a:pPr>
            <a:r>
              <a:rPr lang="en-US" sz="1000" dirty="0"/>
              <a:t>{[2, 3, 4, 5], [3, 4, 5, 6], 5, 'Small'},</a:t>
            </a:r>
          </a:p>
          <a:p>
            <a:pPr marL="0" indent="0">
              <a:lnSpc>
                <a:spcPct val="40000"/>
              </a:lnSpc>
              <a:buNone/>
            </a:pPr>
            <a:r>
              <a:rPr lang="en-US" sz="1000" dirty="0"/>
              <a:t>{[1, 3, 4, 5, 2], [1, 4, 5, 7, 3], 8, 'Medium'},</a:t>
            </a:r>
          </a:p>
          <a:p>
            <a:pPr marL="0" indent="0">
              <a:lnSpc>
                <a:spcPct val="40000"/>
              </a:lnSpc>
              <a:buNone/>
            </a:pPr>
            <a:r>
              <a:rPr lang="en-US" sz="1000" dirty="0"/>
              <a:t>{[2, 1, 3, 4, 2, 5], [3, 2, 4, 5, 3, 6], 10, 'Large'}</a:t>
            </a:r>
          </a:p>
          <a:p>
            <a:pPr marL="0" indent="0">
              <a:lnSpc>
                <a:spcPct val="40000"/>
              </a:lnSpc>
              <a:buNone/>
            </a:pPr>
            <a:r>
              <a:rPr lang="en-US" sz="1000" dirty="0"/>
              <a:t>};</a:t>
            </a:r>
          </a:p>
          <a:p>
            <a:pPr marL="0" indent="0">
              <a:lnSpc>
                <a:spcPct val="40000"/>
              </a:lnSpc>
              <a:buNone/>
            </a:pPr>
            <a:r>
              <a:rPr lang="en-US" sz="1000" dirty="0"/>
              <a:t>times = zeros(length(</a:t>
            </a:r>
            <a:r>
              <a:rPr lang="en-US" sz="1000" dirty="0" err="1"/>
              <a:t>test_cases</a:t>
            </a:r>
            <a:r>
              <a:rPr lang="en-US" sz="1000" dirty="0"/>
              <a:t>), 1);</a:t>
            </a:r>
          </a:p>
          <a:p>
            <a:pPr marL="0" indent="0">
              <a:lnSpc>
                <a:spcPct val="40000"/>
              </a:lnSpc>
              <a:buNone/>
            </a:pPr>
            <a:r>
              <a:rPr lang="en-US" sz="1000" dirty="0" err="1"/>
              <a:t>max_values</a:t>
            </a:r>
            <a:r>
              <a:rPr lang="en-US" sz="1000" dirty="0"/>
              <a:t> = zeros(length(</a:t>
            </a:r>
            <a:r>
              <a:rPr lang="en-US" sz="1000" dirty="0" err="1"/>
              <a:t>test_cases</a:t>
            </a:r>
            <a:r>
              <a:rPr lang="en-US" sz="1000" dirty="0"/>
              <a:t>), 1);</a:t>
            </a:r>
          </a:p>
          <a:p>
            <a:pPr marL="0" indent="0">
              <a:lnSpc>
                <a:spcPct val="40000"/>
              </a:lnSpc>
              <a:buNone/>
            </a:pPr>
            <a:r>
              <a:rPr lang="en-US" sz="1000" dirty="0"/>
              <a:t>for </a:t>
            </a:r>
            <a:r>
              <a:rPr lang="en-US" sz="1000" dirty="0" err="1"/>
              <a:t>i</a:t>
            </a:r>
            <a:r>
              <a:rPr lang="en-US" sz="1000" dirty="0"/>
              <a:t> = 1:length(</a:t>
            </a:r>
            <a:r>
              <a:rPr lang="en-US" sz="1000" dirty="0" err="1"/>
              <a:t>test_cases</a:t>
            </a:r>
            <a:r>
              <a:rPr lang="en-US" sz="1000" dirty="0"/>
              <a:t>)</a:t>
            </a:r>
          </a:p>
          <a:p>
            <a:pPr marL="0" indent="0">
              <a:lnSpc>
                <a:spcPct val="40000"/>
              </a:lnSpc>
              <a:buNone/>
            </a:pPr>
            <a:r>
              <a:rPr lang="en-US" sz="1000" dirty="0"/>
              <a:t>weights = </a:t>
            </a:r>
            <a:r>
              <a:rPr lang="en-US" sz="1000" dirty="0" err="1"/>
              <a:t>test_cases</a:t>
            </a:r>
            <a:r>
              <a:rPr lang="en-US" sz="1000" dirty="0"/>
              <a:t>{</a:t>
            </a:r>
            <a:r>
              <a:rPr lang="en-US" sz="1000" dirty="0" err="1"/>
              <a:t>i</a:t>
            </a:r>
            <a:r>
              <a:rPr lang="en-US" sz="1000" dirty="0"/>
              <a:t>}{1};</a:t>
            </a:r>
          </a:p>
          <a:p>
            <a:pPr marL="0" indent="0">
              <a:lnSpc>
                <a:spcPct val="40000"/>
              </a:lnSpc>
              <a:buNone/>
            </a:pPr>
            <a:r>
              <a:rPr lang="en-US" sz="1000" dirty="0"/>
              <a:t>values = </a:t>
            </a:r>
            <a:r>
              <a:rPr lang="en-US" sz="1000" dirty="0" err="1"/>
              <a:t>test_cases</a:t>
            </a:r>
            <a:r>
              <a:rPr lang="en-US" sz="1000" dirty="0"/>
              <a:t>{</a:t>
            </a:r>
            <a:r>
              <a:rPr lang="en-US" sz="1000" dirty="0" err="1"/>
              <a:t>i</a:t>
            </a:r>
            <a:r>
              <a:rPr lang="en-US" sz="1000" dirty="0"/>
              <a:t>}{2};</a:t>
            </a:r>
          </a:p>
          <a:p>
            <a:pPr marL="0" indent="0">
              <a:lnSpc>
                <a:spcPct val="40000"/>
              </a:lnSpc>
              <a:buNone/>
            </a:pPr>
            <a:r>
              <a:rPr lang="en-US" sz="1000" dirty="0"/>
              <a:t>capacity = </a:t>
            </a:r>
            <a:r>
              <a:rPr lang="en-US" sz="1000" dirty="0" err="1"/>
              <a:t>test_cases</a:t>
            </a:r>
            <a:r>
              <a:rPr lang="en-US" sz="1000" dirty="0"/>
              <a:t>{</a:t>
            </a:r>
            <a:r>
              <a:rPr lang="en-US" sz="1000" dirty="0" err="1"/>
              <a:t>i</a:t>
            </a:r>
            <a:r>
              <a:rPr lang="en-US" sz="1000" dirty="0"/>
              <a:t>}{3};</a:t>
            </a:r>
          </a:p>
          <a:p>
            <a:pPr marL="0" indent="0">
              <a:lnSpc>
                <a:spcPct val="40000"/>
              </a:lnSpc>
              <a:buNone/>
            </a:pPr>
            <a:r>
              <a:rPr lang="en-US" sz="1000" dirty="0" err="1"/>
              <a:t>case_name</a:t>
            </a:r>
            <a:r>
              <a:rPr lang="en-US" sz="1000" dirty="0"/>
              <a:t> = </a:t>
            </a:r>
            <a:r>
              <a:rPr lang="en-US" sz="1000" dirty="0" err="1"/>
              <a:t>test_cases</a:t>
            </a:r>
            <a:r>
              <a:rPr lang="en-US" sz="1000" dirty="0"/>
              <a:t>{</a:t>
            </a:r>
            <a:r>
              <a:rPr lang="en-US" sz="1000" dirty="0" err="1"/>
              <a:t>i</a:t>
            </a:r>
            <a:r>
              <a:rPr lang="en-US" sz="1000" dirty="0"/>
              <a:t>}{4};</a:t>
            </a:r>
          </a:p>
          <a:p>
            <a:pPr marL="0" indent="0">
              <a:lnSpc>
                <a:spcPct val="40000"/>
              </a:lnSpc>
              <a:buNone/>
            </a:pPr>
            <a:r>
              <a:rPr lang="en-US" sz="1000" dirty="0" err="1"/>
              <a:t>fprintf</a:t>
            </a:r>
            <a:r>
              <a:rPr lang="en-US" sz="1000" dirty="0"/>
              <a:t>('\</a:t>
            </a:r>
            <a:r>
              <a:rPr lang="en-US" sz="1000" dirty="0" err="1"/>
              <a:t>n%s</a:t>
            </a:r>
            <a:r>
              <a:rPr lang="en-US" sz="1000" dirty="0"/>
              <a:t> Test Case:\n', </a:t>
            </a:r>
            <a:r>
              <a:rPr lang="en-US" sz="1000" dirty="0" err="1"/>
              <a:t>case_name</a:t>
            </a:r>
            <a:r>
              <a:rPr lang="en-US" sz="1000" dirty="0"/>
              <a:t>);</a:t>
            </a:r>
          </a:p>
          <a:p>
            <a:pPr marL="0" indent="0">
              <a:lnSpc>
                <a:spcPct val="40000"/>
              </a:lnSpc>
              <a:buNone/>
            </a:pPr>
            <a:r>
              <a:rPr lang="en-US" sz="1000" dirty="0" err="1"/>
              <a:t>fprintf</a:t>
            </a:r>
            <a:r>
              <a:rPr lang="en-US" sz="1000" dirty="0"/>
              <a:t>('Weights: '); </a:t>
            </a:r>
            <a:r>
              <a:rPr lang="en-US" sz="1000" dirty="0" err="1"/>
              <a:t>fprintf</a:t>
            </a:r>
            <a:r>
              <a:rPr lang="en-US" sz="1000" dirty="0"/>
              <a:t>('%d ', weights); </a:t>
            </a:r>
            <a:r>
              <a:rPr lang="en-US" sz="1000" dirty="0" err="1"/>
              <a:t>fprintf</a:t>
            </a:r>
            <a:r>
              <a:rPr lang="en-US" sz="1000" dirty="0"/>
              <a:t>('\n');</a:t>
            </a:r>
          </a:p>
          <a:p>
            <a:pPr marL="0" indent="0">
              <a:lnSpc>
                <a:spcPct val="40000"/>
              </a:lnSpc>
              <a:buNone/>
            </a:pPr>
            <a:r>
              <a:rPr lang="en-US" sz="1000" dirty="0" err="1"/>
              <a:t>fprintf</a:t>
            </a:r>
            <a:r>
              <a:rPr lang="en-US" sz="1000" dirty="0"/>
              <a:t>('Values: '); </a:t>
            </a:r>
            <a:r>
              <a:rPr lang="en-US" sz="1000" dirty="0" err="1"/>
              <a:t>fprintf</a:t>
            </a:r>
            <a:r>
              <a:rPr lang="en-US" sz="1000" dirty="0"/>
              <a:t>('%d ', values); </a:t>
            </a:r>
            <a:r>
              <a:rPr lang="en-US" sz="1000" dirty="0" err="1"/>
              <a:t>fprintf</a:t>
            </a:r>
            <a:r>
              <a:rPr lang="en-US" sz="1000" dirty="0"/>
              <a:t>('\n');</a:t>
            </a:r>
          </a:p>
          <a:p>
            <a:pPr marL="0" indent="0">
              <a:lnSpc>
                <a:spcPct val="40000"/>
              </a:lnSpc>
              <a:buNone/>
            </a:pPr>
            <a:r>
              <a:rPr lang="en-US" sz="1000" dirty="0" err="1"/>
              <a:t>fprintf</a:t>
            </a:r>
            <a:r>
              <a:rPr lang="en-US" sz="1000" dirty="0"/>
              <a:t>('Capacity: %d\n', capacity);</a:t>
            </a:r>
          </a:p>
          <a:p>
            <a:pPr marL="0" indent="0">
              <a:lnSpc>
                <a:spcPct val="40000"/>
              </a:lnSpc>
              <a:buNone/>
            </a:pPr>
            <a:r>
              <a:rPr lang="en-US" sz="1000" dirty="0"/>
              <a:t>tic;</a:t>
            </a:r>
          </a:p>
          <a:p>
            <a:pPr marL="0" indent="0">
              <a:lnSpc>
                <a:spcPct val="40000"/>
              </a:lnSpc>
              <a:buNone/>
            </a:pPr>
            <a:r>
              <a:rPr lang="en-US" sz="1000" dirty="0" err="1"/>
              <a:t>max_val</a:t>
            </a:r>
            <a:r>
              <a:rPr lang="en-US" sz="1000" dirty="0"/>
              <a:t> = </a:t>
            </a:r>
            <a:r>
              <a:rPr lang="en-US" sz="1000" dirty="0" err="1"/>
              <a:t>knapsack_dp_func</a:t>
            </a:r>
            <a:r>
              <a:rPr lang="en-US" sz="1000" dirty="0"/>
              <a:t>(weights, values, capacity);</a:t>
            </a:r>
          </a:p>
          <a:p>
            <a:pPr marL="0" indent="0">
              <a:lnSpc>
                <a:spcPct val="40000"/>
              </a:lnSpc>
              <a:buNone/>
            </a:pPr>
            <a:r>
              <a:rPr lang="en-US" sz="1000" dirty="0" err="1"/>
              <a:t>time_taken</a:t>
            </a:r>
            <a:r>
              <a:rPr lang="en-US" sz="1000" dirty="0"/>
              <a:t> = toc;</a:t>
            </a:r>
          </a:p>
          <a:p>
            <a:pPr marL="0" indent="0">
              <a:lnSpc>
                <a:spcPct val="40000"/>
              </a:lnSpc>
              <a:buNone/>
            </a:pPr>
            <a:r>
              <a:rPr lang="en-US" sz="1000" dirty="0"/>
              <a:t>times(</a:t>
            </a:r>
            <a:r>
              <a:rPr lang="en-US" sz="1000" dirty="0" err="1"/>
              <a:t>i</a:t>
            </a:r>
            <a:r>
              <a:rPr lang="en-US" sz="1000" dirty="0"/>
              <a:t>) = </a:t>
            </a:r>
            <a:r>
              <a:rPr lang="en-US" sz="1000" dirty="0" err="1"/>
              <a:t>time_taken</a:t>
            </a:r>
            <a:r>
              <a:rPr lang="en-US" sz="1000" dirty="0"/>
              <a:t>;</a:t>
            </a:r>
          </a:p>
          <a:p>
            <a:pPr marL="0" indent="0">
              <a:lnSpc>
                <a:spcPct val="40000"/>
              </a:lnSpc>
              <a:buNone/>
            </a:pPr>
            <a:endParaRPr lang="en-UG" sz="1000" dirty="0"/>
          </a:p>
        </p:txBody>
      </p:sp>
      <p:sp>
        <p:nvSpPr>
          <p:cNvPr id="4" name="Content Placeholder 3">
            <a:extLst>
              <a:ext uri="{FF2B5EF4-FFF2-40B4-BE49-F238E27FC236}">
                <a16:creationId xmlns:a16="http://schemas.microsoft.com/office/drawing/2014/main" id="{C0A5B64D-7DA6-4936-5398-152D6C231668}"/>
              </a:ext>
            </a:extLst>
          </p:cNvPr>
          <p:cNvSpPr>
            <a:spLocks noGrp="1"/>
          </p:cNvSpPr>
          <p:nvPr>
            <p:ph sz="half" idx="2"/>
          </p:nvPr>
        </p:nvSpPr>
        <p:spPr/>
        <p:txBody>
          <a:bodyPr>
            <a:noAutofit/>
          </a:bodyPr>
          <a:lstStyle/>
          <a:p>
            <a:pPr marL="0" indent="0">
              <a:lnSpc>
                <a:spcPct val="40000"/>
              </a:lnSpc>
              <a:buNone/>
            </a:pPr>
            <a:r>
              <a:rPr lang="en-US" sz="1000" dirty="0" err="1"/>
              <a:t>max_values</a:t>
            </a:r>
            <a:r>
              <a:rPr lang="en-US" sz="1000" dirty="0"/>
              <a:t>(</a:t>
            </a:r>
            <a:r>
              <a:rPr lang="en-US" sz="1000" dirty="0" err="1"/>
              <a:t>i</a:t>
            </a:r>
            <a:r>
              <a:rPr lang="en-US" sz="1000" dirty="0"/>
              <a:t>) = </a:t>
            </a:r>
            <a:r>
              <a:rPr lang="en-US" sz="1000" dirty="0" err="1"/>
              <a:t>max_val</a:t>
            </a:r>
            <a:r>
              <a:rPr lang="en-US" sz="1000" dirty="0"/>
              <a:t>;</a:t>
            </a:r>
          </a:p>
          <a:p>
            <a:pPr marL="0" indent="0">
              <a:lnSpc>
                <a:spcPct val="40000"/>
              </a:lnSpc>
              <a:buNone/>
            </a:pPr>
            <a:r>
              <a:rPr lang="en-US" sz="1000" dirty="0" err="1"/>
              <a:t>fprintf</a:t>
            </a:r>
            <a:r>
              <a:rPr lang="en-US" sz="1000" dirty="0"/>
              <a:t>('Maximum value: %d\n', </a:t>
            </a:r>
            <a:r>
              <a:rPr lang="en-US" sz="1000" dirty="0" err="1"/>
              <a:t>max_val</a:t>
            </a:r>
            <a:r>
              <a:rPr lang="en-US" sz="1000" dirty="0"/>
              <a:t>);</a:t>
            </a:r>
          </a:p>
          <a:p>
            <a:pPr marL="0" indent="0">
              <a:lnSpc>
                <a:spcPct val="40000"/>
              </a:lnSpc>
              <a:buNone/>
            </a:pPr>
            <a:r>
              <a:rPr lang="en-US" sz="1000" dirty="0" err="1"/>
              <a:t>fprintf</a:t>
            </a:r>
            <a:r>
              <a:rPr lang="en-US" sz="1000" dirty="0"/>
              <a:t>('Computation time: %.6f seconds\n', </a:t>
            </a:r>
            <a:r>
              <a:rPr lang="en-US" sz="1000" dirty="0" err="1"/>
              <a:t>time_taken</a:t>
            </a:r>
            <a:r>
              <a:rPr lang="en-US" sz="1000" dirty="0"/>
              <a:t>);</a:t>
            </a:r>
          </a:p>
          <a:p>
            <a:pPr marL="0" indent="0">
              <a:lnSpc>
                <a:spcPct val="40000"/>
              </a:lnSpc>
              <a:buNone/>
            </a:pPr>
            <a:r>
              <a:rPr lang="en-US" sz="1000" dirty="0"/>
              <a:t>end</a:t>
            </a:r>
          </a:p>
          <a:p>
            <a:pPr marL="0" indent="0">
              <a:lnSpc>
                <a:spcPct val="40000"/>
              </a:lnSpc>
              <a:buNone/>
            </a:pPr>
            <a:r>
              <a:rPr lang="en-US" sz="1000" dirty="0"/>
              <a:t>% Plot results</a:t>
            </a:r>
          </a:p>
          <a:p>
            <a:pPr marL="0" indent="0">
              <a:lnSpc>
                <a:spcPct val="40000"/>
              </a:lnSpc>
              <a:buNone/>
            </a:pPr>
            <a:r>
              <a:rPr lang="en-US" sz="1000" dirty="0"/>
              <a:t>figure;</a:t>
            </a:r>
          </a:p>
          <a:p>
            <a:pPr marL="0" indent="0">
              <a:lnSpc>
                <a:spcPct val="40000"/>
              </a:lnSpc>
              <a:buNone/>
            </a:pPr>
            <a:r>
              <a:rPr lang="en-US" sz="1000" dirty="0"/>
              <a:t>subplot(1, 2, 1);</a:t>
            </a:r>
          </a:p>
          <a:p>
            <a:pPr marL="0" indent="0">
              <a:lnSpc>
                <a:spcPct val="40000"/>
              </a:lnSpc>
              <a:buNone/>
            </a:pPr>
            <a:r>
              <a:rPr lang="en-US" sz="1000" dirty="0"/>
              <a:t>bar(</a:t>
            </a:r>
            <a:r>
              <a:rPr lang="en-US" sz="1000" dirty="0" err="1"/>
              <a:t>max_values</a:t>
            </a:r>
            <a:r>
              <a:rPr lang="en-US" sz="1000" dirty="0"/>
              <a:t>);</a:t>
            </a:r>
          </a:p>
          <a:p>
            <a:pPr marL="0" indent="0">
              <a:lnSpc>
                <a:spcPct val="40000"/>
              </a:lnSpc>
              <a:buNone/>
            </a:pPr>
            <a:r>
              <a:rPr lang="en-US" sz="1000" dirty="0"/>
              <a:t>set(</a:t>
            </a:r>
            <a:r>
              <a:rPr lang="en-US" sz="1000" dirty="0" err="1"/>
              <a:t>gca</a:t>
            </a:r>
            <a:r>
              <a:rPr lang="en-US" sz="1000" dirty="0"/>
              <a:t>, '</a:t>
            </a:r>
            <a:r>
              <a:rPr lang="en-US" sz="1000" dirty="0" err="1"/>
              <a:t>XTickLabel</a:t>
            </a:r>
            <a:r>
              <a:rPr lang="en-US" sz="1000" dirty="0"/>
              <a:t>', {'Small', 'Medium', 'Large'});</a:t>
            </a:r>
          </a:p>
          <a:p>
            <a:pPr marL="0" indent="0">
              <a:lnSpc>
                <a:spcPct val="40000"/>
              </a:lnSpc>
              <a:buNone/>
            </a:pPr>
            <a:r>
              <a:rPr lang="en-US" sz="1000" dirty="0" err="1"/>
              <a:t>ylabel</a:t>
            </a:r>
            <a:r>
              <a:rPr lang="en-US" sz="1000" dirty="0"/>
              <a:t>('Maximum Value');</a:t>
            </a:r>
          </a:p>
          <a:p>
            <a:pPr marL="0" indent="0">
              <a:lnSpc>
                <a:spcPct val="40000"/>
              </a:lnSpc>
              <a:buNone/>
            </a:pPr>
            <a:r>
              <a:rPr lang="en-US" sz="1000" dirty="0"/>
              <a:t>title('Knapsack - Maximum Values');</a:t>
            </a:r>
          </a:p>
          <a:p>
            <a:pPr marL="0" indent="0">
              <a:lnSpc>
                <a:spcPct val="40000"/>
              </a:lnSpc>
              <a:buNone/>
            </a:pPr>
            <a:r>
              <a:rPr lang="en-US" sz="1000" dirty="0"/>
              <a:t>grid on;</a:t>
            </a:r>
          </a:p>
          <a:p>
            <a:pPr marL="0" indent="0">
              <a:lnSpc>
                <a:spcPct val="40000"/>
              </a:lnSpc>
              <a:buNone/>
            </a:pPr>
            <a:r>
              <a:rPr lang="en-US" sz="1000" dirty="0"/>
              <a:t>subplot(1, 2, 2);</a:t>
            </a:r>
          </a:p>
          <a:p>
            <a:pPr marL="0" indent="0">
              <a:lnSpc>
                <a:spcPct val="40000"/>
              </a:lnSpc>
              <a:buNone/>
            </a:pPr>
            <a:r>
              <a:rPr lang="en-US" sz="1000" dirty="0"/>
              <a:t>bar(times);</a:t>
            </a:r>
          </a:p>
          <a:p>
            <a:pPr marL="0" indent="0">
              <a:lnSpc>
                <a:spcPct val="40000"/>
              </a:lnSpc>
              <a:buNone/>
            </a:pPr>
            <a:r>
              <a:rPr lang="en-US" sz="1000" dirty="0"/>
              <a:t>set(</a:t>
            </a:r>
            <a:r>
              <a:rPr lang="en-US" sz="1000" dirty="0" err="1"/>
              <a:t>gca</a:t>
            </a:r>
            <a:r>
              <a:rPr lang="en-US" sz="1000" dirty="0"/>
              <a:t>, '</a:t>
            </a:r>
            <a:r>
              <a:rPr lang="en-US" sz="1000" dirty="0" err="1"/>
              <a:t>XTickLabel</a:t>
            </a:r>
            <a:r>
              <a:rPr lang="en-US" sz="1000" dirty="0"/>
              <a:t>', {'Small', 'Medium', 'Large'});</a:t>
            </a:r>
          </a:p>
          <a:p>
            <a:pPr marL="0" indent="0">
              <a:lnSpc>
                <a:spcPct val="40000"/>
              </a:lnSpc>
              <a:buNone/>
            </a:pPr>
            <a:r>
              <a:rPr lang="en-US" sz="1000" dirty="0" err="1"/>
              <a:t>ylabel</a:t>
            </a:r>
            <a:r>
              <a:rPr lang="en-US" sz="1000" dirty="0"/>
              <a:t>('Time (seconds)');</a:t>
            </a:r>
          </a:p>
          <a:p>
            <a:pPr marL="0" indent="0">
              <a:lnSpc>
                <a:spcPct val="40000"/>
              </a:lnSpc>
              <a:buNone/>
            </a:pPr>
            <a:r>
              <a:rPr lang="en-US" sz="1000" dirty="0"/>
              <a:t>title('Knapsack - Computation Time (DP)');</a:t>
            </a:r>
          </a:p>
          <a:p>
            <a:pPr marL="0" indent="0">
              <a:lnSpc>
                <a:spcPct val="40000"/>
              </a:lnSpc>
              <a:buNone/>
            </a:pPr>
            <a:r>
              <a:rPr lang="en-US" sz="1000" dirty="0"/>
              <a:t>grid on;</a:t>
            </a:r>
          </a:p>
          <a:p>
            <a:pPr marL="0" indent="0">
              <a:lnSpc>
                <a:spcPct val="40000"/>
              </a:lnSpc>
              <a:buNone/>
            </a:pPr>
            <a:r>
              <a:rPr lang="en-US" sz="1000" dirty="0" err="1"/>
              <a:t>dp</a:t>
            </a:r>
            <a:r>
              <a:rPr lang="en-US" sz="1000" dirty="0"/>
              <a:t>(</a:t>
            </a:r>
            <a:r>
              <a:rPr lang="en-US" sz="1000" dirty="0" err="1"/>
              <a:t>i</a:t>
            </a:r>
            <a:r>
              <a:rPr lang="en-US" sz="1000" dirty="0"/>
              <a:t>, w) = </a:t>
            </a:r>
            <a:r>
              <a:rPr lang="en-US" sz="1000" dirty="0" err="1"/>
              <a:t>dp</a:t>
            </a:r>
            <a:r>
              <a:rPr lang="en-US" sz="1000" dirty="0"/>
              <a:t>(i-1, w);</a:t>
            </a:r>
          </a:p>
          <a:p>
            <a:pPr marL="0" indent="0">
              <a:lnSpc>
                <a:spcPct val="40000"/>
              </a:lnSpc>
              <a:buNone/>
            </a:pPr>
            <a:r>
              <a:rPr lang="en-US" sz="1000" dirty="0"/>
              <a:t>end</a:t>
            </a:r>
          </a:p>
          <a:p>
            <a:pPr marL="0" indent="0">
              <a:lnSpc>
                <a:spcPct val="40000"/>
              </a:lnSpc>
              <a:buNone/>
            </a:pPr>
            <a:r>
              <a:rPr lang="en-US" sz="1000" dirty="0"/>
              <a:t>end</a:t>
            </a:r>
          </a:p>
          <a:p>
            <a:pPr marL="0" indent="0">
              <a:lnSpc>
                <a:spcPct val="40000"/>
              </a:lnSpc>
              <a:buNone/>
            </a:pPr>
            <a:r>
              <a:rPr lang="en-US" sz="1000" dirty="0"/>
              <a:t>end</a:t>
            </a:r>
          </a:p>
          <a:p>
            <a:pPr marL="0" indent="0">
              <a:lnSpc>
                <a:spcPct val="40000"/>
              </a:lnSpc>
              <a:buNone/>
            </a:pPr>
            <a:r>
              <a:rPr lang="en-US" sz="1000" dirty="0" err="1"/>
              <a:t>max_value</a:t>
            </a:r>
            <a:r>
              <a:rPr lang="en-US" sz="1000" dirty="0"/>
              <a:t> = </a:t>
            </a:r>
            <a:r>
              <a:rPr lang="en-US" sz="1000" dirty="0" err="1"/>
              <a:t>dp</a:t>
            </a:r>
            <a:r>
              <a:rPr lang="en-US" sz="1000" dirty="0"/>
              <a:t>(n+1, capacity+1);</a:t>
            </a:r>
          </a:p>
          <a:p>
            <a:pPr marL="0" indent="0">
              <a:lnSpc>
                <a:spcPct val="40000"/>
              </a:lnSpc>
              <a:buNone/>
            </a:pPr>
            <a:r>
              <a:rPr lang="en-US" sz="1000" dirty="0"/>
              <a:t>end</a:t>
            </a:r>
          </a:p>
          <a:p>
            <a:pPr marL="0" indent="0">
              <a:lnSpc>
                <a:spcPct val="40000"/>
              </a:lnSpc>
              <a:buNone/>
            </a:pPr>
            <a:endParaRPr lang="en-UG" sz="1000" dirty="0"/>
          </a:p>
        </p:txBody>
      </p:sp>
    </p:spTree>
    <p:extLst>
      <p:ext uri="{BB962C8B-B14F-4D97-AF65-F5344CB8AC3E}">
        <p14:creationId xmlns:p14="http://schemas.microsoft.com/office/powerpoint/2010/main" val="2974028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fade">
                                      <p:cBhvr>
                                        <p:cTn id="77" dur="500"/>
                                        <p:tgtEl>
                                          <p:spTgt spid="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4" end="14"/>
                                            </p:txEl>
                                          </p:spTgt>
                                        </p:tgtEl>
                                        <p:attrNameLst>
                                          <p:attrName>style.visibility</p:attrName>
                                        </p:attrNameLst>
                                      </p:cBhvr>
                                      <p:to>
                                        <p:strVal val="visible"/>
                                      </p:to>
                                    </p:set>
                                    <p:animEffect transition="in" filter="fade">
                                      <p:cBhvr>
                                        <p:cTn id="82" dur="500"/>
                                        <p:tgtEl>
                                          <p:spTgt spid="3">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5" end="15"/>
                                            </p:txEl>
                                          </p:spTgt>
                                        </p:tgtEl>
                                        <p:attrNameLst>
                                          <p:attrName>style.visibility</p:attrName>
                                        </p:attrNameLst>
                                      </p:cBhvr>
                                      <p:to>
                                        <p:strVal val="visible"/>
                                      </p:to>
                                    </p:set>
                                    <p:animEffect transition="in" filter="fade">
                                      <p:cBhvr>
                                        <p:cTn id="87" dur="500"/>
                                        <p:tgtEl>
                                          <p:spTgt spid="3">
                                            <p:txEl>
                                              <p:pRg st="15"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16" end="16"/>
                                            </p:txEl>
                                          </p:spTgt>
                                        </p:tgtEl>
                                        <p:attrNameLst>
                                          <p:attrName>style.visibility</p:attrName>
                                        </p:attrNameLst>
                                      </p:cBhvr>
                                      <p:to>
                                        <p:strVal val="visible"/>
                                      </p:to>
                                    </p:set>
                                    <p:animEffect transition="in" filter="fade">
                                      <p:cBhvr>
                                        <p:cTn id="92" dur="500"/>
                                        <p:tgtEl>
                                          <p:spTgt spid="3">
                                            <p:txEl>
                                              <p:pRg st="16" end="16"/>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
                                            <p:txEl>
                                              <p:pRg st="17" end="17"/>
                                            </p:txEl>
                                          </p:spTgt>
                                        </p:tgtEl>
                                        <p:attrNameLst>
                                          <p:attrName>style.visibility</p:attrName>
                                        </p:attrNameLst>
                                      </p:cBhvr>
                                      <p:to>
                                        <p:strVal val="visible"/>
                                      </p:to>
                                    </p:set>
                                    <p:animEffect transition="in" filter="fade">
                                      <p:cBhvr>
                                        <p:cTn id="97" dur="500"/>
                                        <p:tgtEl>
                                          <p:spTgt spid="3">
                                            <p:txEl>
                                              <p:pRg st="17" end="17"/>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
                                            <p:txEl>
                                              <p:pRg st="18" end="18"/>
                                            </p:txEl>
                                          </p:spTgt>
                                        </p:tgtEl>
                                        <p:attrNameLst>
                                          <p:attrName>style.visibility</p:attrName>
                                        </p:attrNameLst>
                                      </p:cBhvr>
                                      <p:to>
                                        <p:strVal val="visible"/>
                                      </p:to>
                                    </p:set>
                                    <p:animEffect transition="in" filter="fade">
                                      <p:cBhvr>
                                        <p:cTn id="102" dur="500"/>
                                        <p:tgtEl>
                                          <p:spTgt spid="3">
                                            <p:txEl>
                                              <p:pRg st="18" end="18"/>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
                                            <p:txEl>
                                              <p:pRg st="19" end="19"/>
                                            </p:txEl>
                                          </p:spTgt>
                                        </p:tgtEl>
                                        <p:attrNameLst>
                                          <p:attrName>style.visibility</p:attrName>
                                        </p:attrNameLst>
                                      </p:cBhvr>
                                      <p:to>
                                        <p:strVal val="visible"/>
                                      </p:to>
                                    </p:set>
                                    <p:animEffect transition="in" filter="fade">
                                      <p:cBhvr>
                                        <p:cTn id="107" dur="500"/>
                                        <p:tgtEl>
                                          <p:spTgt spid="3">
                                            <p:txEl>
                                              <p:pRg st="19" end="19"/>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
                                            <p:txEl>
                                              <p:pRg st="20" end="20"/>
                                            </p:txEl>
                                          </p:spTgt>
                                        </p:tgtEl>
                                        <p:attrNameLst>
                                          <p:attrName>style.visibility</p:attrName>
                                        </p:attrNameLst>
                                      </p:cBhvr>
                                      <p:to>
                                        <p:strVal val="visible"/>
                                      </p:to>
                                    </p:set>
                                    <p:animEffect transition="in" filter="fade">
                                      <p:cBhvr>
                                        <p:cTn id="112" dur="500"/>
                                        <p:tgtEl>
                                          <p:spTgt spid="3">
                                            <p:txEl>
                                              <p:pRg st="20" end="2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3">
                                            <p:txEl>
                                              <p:pRg st="21" end="21"/>
                                            </p:txEl>
                                          </p:spTgt>
                                        </p:tgtEl>
                                        <p:attrNameLst>
                                          <p:attrName>style.visibility</p:attrName>
                                        </p:attrNameLst>
                                      </p:cBhvr>
                                      <p:to>
                                        <p:strVal val="visible"/>
                                      </p:to>
                                    </p:set>
                                    <p:animEffect transition="in" filter="fade">
                                      <p:cBhvr>
                                        <p:cTn id="117" dur="500"/>
                                        <p:tgtEl>
                                          <p:spTgt spid="3">
                                            <p:txEl>
                                              <p:pRg st="21" end="21"/>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3">
                                            <p:txEl>
                                              <p:pRg st="22" end="22"/>
                                            </p:txEl>
                                          </p:spTgt>
                                        </p:tgtEl>
                                        <p:attrNameLst>
                                          <p:attrName>style.visibility</p:attrName>
                                        </p:attrNameLst>
                                      </p:cBhvr>
                                      <p:to>
                                        <p:strVal val="visible"/>
                                      </p:to>
                                    </p:set>
                                    <p:animEffect transition="in" filter="fade">
                                      <p:cBhvr>
                                        <p:cTn id="122" dur="500"/>
                                        <p:tgtEl>
                                          <p:spTgt spid="3">
                                            <p:txEl>
                                              <p:pRg st="22" end="22"/>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3">
                                            <p:txEl>
                                              <p:pRg st="23" end="23"/>
                                            </p:txEl>
                                          </p:spTgt>
                                        </p:tgtEl>
                                        <p:attrNameLst>
                                          <p:attrName>style.visibility</p:attrName>
                                        </p:attrNameLst>
                                      </p:cBhvr>
                                      <p:to>
                                        <p:strVal val="visible"/>
                                      </p:to>
                                    </p:set>
                                    <p:animEffect transition="in" filter="fade">
                                      <p:cBhvr>
                                        <p:cTn id="127" dur="500"/>
                                        <p:tgtEl>
                                          <p:spTgt spid="3">
                                            <p:txEl>
                                              <p:pRg st="23" end="23"/>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4">
                                            <p:txEl>
                                              <p:pRg st="7" end="7"/>
                                            </p:txEl>
                                          </p:spTgt>
                                        </p:tgtEl>
                                        <p:attrNameLst>
                                          <p:attrName>style.visibility</p:attrName>
                                        </p:attrNameLst>
                                      </p:cBhvr>
                                      <p:to>
                                        <p:strVal val="visible"/>
                                      </p:to>
                                    </p:set>
                                    <p:animEffect transition="in" filter="fade">
                                      <p:cBhvr>
                                        <p:cTn id="13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33ED-E549-4579-7DA8-158D45B411EC}"/>
              </a:ext>
            </a:extLst>
          </p:cNvPr>
          <p:cNvSpPr>
            <a:spLocks noGrp="1"/>
          </p:cNvSpPr>
          <p:nvPr>
            <p:ph type="title"/>
          </p:nvPr>
        </p:nvSpPr>
        <p:spPr/>
        <p:txBody>
          <a:bodyPr/>
          <a:lstStyle/>
          <a:p>
            <a:pPr algn="ctr"/>
            <a:r>
              <a:rPr lang="en-US" b="1" dirty="0"/>
              <a:t>KNAPSACK DYNAMIC CONT.</a:t>
            </a:r>
            <a:endParaRPr lang="en-UG" b="1" dirty="0"/>
          </a:p>
        </p:txBody>
      </p:sp>
      <p:sp>
        <p:nvSpPr>
          <p:cNvPr id="3" name="Content Placeholder 2">
            <a:extLst>
              <a:ext uri="{FF2B5EF4-FFF2-40B4-BE49-F238E27FC236}">
                <a16:creationId xmlns:a16="http://schemas.microsoft.com/office/drawing/2014/main" id="{4C39ACC2-24E5-ABA4-B3E2-34862ACEBC86}"/>
              </a:ext>
            </a:extLst>
          </p:cNvPr>
          <p:cNvSpPr>
            <a:spLocks noGrp="1"/>
          </p:cNvSpPr>
          <p:nvPr>
            <p:ph sz="half" idx="1"/>
          </p:nvPr>
        </p:nvSpPr>
        <p:spPr/>
        <p:txBody>
          <a:bodyPr>
            <a:normAutofit fontScale="92500" lnSpcReduction="20000"/>
          </a:bodyPr>
          <a:lstStyle/>
          <a:p>
            <a:pPr marL="0" indent="0">
              <a:lnSpc>
                <a:spcPct val="100000"/>
              </a:lnSpc>
              <a:buNone/>
            </a:pPr>
            <a:r>
              <a:rPr lang="en-US" sz="1100" dirty="0"/>
              <a:t>% Save results</a:t>
            </a:r>
          </a:p>
          <a:p>
            <a:pPr marL="0" indent="0">
              <a:lnSpc>
                <a:spcPct val="100000"/>
              </a:lnSpc>
              <a:buNone/>
            </a:pPr>
            <a:r>
              <a:rPr lang="en-US" sz="1100" dirty="0"/>
              <a:t>save("</a:t>
            </a:r>
            <a:r>
              <a:rPr lang="en-US" sz="1100" dirty="0" err="1"/>
              <a:t>knapsack_dp.mat</a:t>
            </a:r>
            <a:r>
              <a:rPr lang="en-US" sz="1100" dirty="0"/>
              <a:t>", "times", "</a:t>
            </a:r>
            <a:r>
              <a:rPr lang="en-US" sz="1100" dirty="0" err="1"/>
              <a:t>max_values</a:t>
            </a:r>
            <a:r>
              <a:rPr lang="en-US" sz="1100" dirty="0"/>
              <a:t>", "</a:t>
            </a:r>
            <a:r>
              <a:rPr lang="en-US" sz="1100" dirty="0" err="1"/>
              <a:t>test_cases</a:t>
            </a:r>
            <a:r>
              <a:rPr lang="en-US" sz="1100" dirty="0"/>
              <a:t>");</a:t>
            </a:r>
          </a:p>
          <a:p>
            <a:pPr marL="0" indent="0">
              <a:lnSpc>
                <a:spcPct val="100000"/>
              </a:lnSpc>
              <a:buNone/>
            </a:pPr>
            <a:r>
              <a:rPr lang="en-US" sz="1100" dirty="0"/>
              <a:t>end</a:t>
            </a:r>
          </a:p>
          <a:p>
            <a:pPr marL="0" indent="0">
              <a:lnSpc>
                <a:spcPct val="100000"/>
              </a:lnSpc>
              <a:buNone/>
            </a:pPr>
            <a:r>
              <a:rPr lang="en-US" sz="1100" dirty="0"/>
              <a:t>function </a:t>
            </a:r>
            <a:r>
              <a:rPr lang="en-US" sz="1100" dirty="0" err="1"/>
              <a:t>max_value</a:t>
            </a:r>
            <a:r>
              <a:rPr lang="en-US" sz="1100" dirty="0"/>
              <a:t> = </a:t>
            </a:r>
            <a:r>
              <a:rPr lang="en-US" sz="1100" dirty="0" err="1"/>
              <a:t>knapsack_dp_func</a:t>
            </a:r>
            <a:r>
              <a:rPr lang="en-US" sz="1100" dirty="0"/>
              <a:t>(weights, values, capacity)</a:t>
            </a:r>
          </a:p>
          <a:p>
            <a:pPr marL="0" indent="0">
              <a:lnSpc>
                <a:spcPct val="100000"/>
              </a:lnSpc>
              <a:buNone/>
            </a:pPr>
            <a:r>
              <a:rPr lang="en-US" sz="1100" dirty="0"/>
              <a:t>n = length(weights);</a:t>
            </a:r>
          </a:p>
          <a:p>
            <a:pPr marL="0" indent="0">
              <a:lnSpc>
                <a:spcPct val="100000"/>
              </a:lnSpc>
              <a:buNone/>
            </a:pPr>
            <a:r>
              <a:rPr lang="en-US" sz="1100" dirty="0"/>
              <a:t>% Create DP table</a:t>
            </a:r>
          </a:p>
          <a:p>
            <a:pPr marL="0" indent="0">
              <a:lnSpc>
                <a:spcPct val="100000"/>
              </a:lnSpc>
              <a:buNone/>
            </a:pPr>
            <a:r>
              <a:rPr lang="en-US" sz="1100" dirty="0" err="1"/>
              <a:t>dp</a:t>
            </a:r>
            <a:r>
              <a:rPr lang="en-US" sz="1100" dirty="0"/>
              <a:t> = zeros(n+1, capacity+1);</a:t>
            </a:r>
          </a:p>
          <a:p>
            <a:pPr marL="0" indent="0">
              <a:lnSpc>
                <a:spcPct val="100000"/>
              </a:lnSpc>
              <a:buNone/>
            </a:pPr>
            <a:r>
              <a:rPr lang="en-US" sz="1100" dirty="0"/>
              <a:t>for </a:t>
            </a:r>
            <a:r>
              <a:rPr lang="en-US" sz="1100" dirty="0" err="1"/>
              <a:t>i</a:t>
            </a:r>
            <a:r>
              <a:rPr lang="en-US" sz="1100" dirty="0"/>
              <a:t> = 1:n+1</a:t>
            </a:r>
          </a:p>
          <a:p>
            <a:pPr marL="0" indent="0">
              <a:lnSpc>
                <a:spcPct val="100000"/>
              </a:lnSpc>
              <a:buNone/>
            </a:pPr>
            <a:r>
              <a:rPr lang="en-US" sz="1100" dirty="0"/>
              <a:t>for w = 1:capacity+1</a:t>
            </a:r>
          </a:p>
          <a:p>
            <a:pPr marL="0" indent="0">
              <a:lnSpc>
                <a:spcPct val="100000"/>
              </a:lnSpc>
              <a:buNone/>
            </a:pPr>
            <a:r>
              <a:rPr lang="en-US" sz="1100" dirty="0"/>
              <a:t>if </a:t>
            </a:r>
            <a:r>
              <a:rPr lang="en-US" sz="1100" dirty="0" err="1"/>
              <a:t>i</a:t>
            </a:r>
            <a:r>
              <a:rPr lang="en-US" sz="1100" dirty="0"/>
              <a:t> == 1 || w == 1</a:t>
            </a:r>
          </a:p>
          <a:p>
            <a:pPr marL="0" indent="0">
              <a:lnSpc>
                <a:spcPct val="100000"/>
              </a:lnSpc>
              <a:buNone/>
            </a:pPr>
            <a:r>
              <a:rPr lang="en-US" sz="1100" dirty="0" err="1"/>
              <a:t>dp</a:t>
            </a:r>
            <a:r>
              <a:rPr lang="en-US" sz="1100" dirty="0"/>
              <a:t>(</a:t>
            </a:r>
            <a:r>
              <a:rPr lang="en-US" sz="1100" dirty="0" err="1"/>
              <a:t>i</a:t>
            </a:r>
            <a:r>
              <a:rPr lang="en-US" sz="1100" dirty="0"/>
              <a:t>, w) = 0;</a:t>
            </a:r>
          </a:p>
          <a:p>
            <a:pPr marL="0" indent="0">
              <a:lnSpc>
                <a:spcPct val="100000"/>
              </a:lnSpc>
              <a:buNone/>
            </a:pPr>
            <a:r>
              <a:rPr lang="en-US" sz="1100" dirty="0"/>
              <a:t>elseif weights(i-1) &lt;= w-1</a:t>
            </a:r>
          </a:p>
          <a:p>
            <a:pPr marL="0" indent="0">
              <a:lnSpc>
                <a:spcPct val="100000"/>
              </a:lnSpc>
              <a:buNone/>
            </a:pPr>
            <a:r>
              <a:rPr lang="en-US" sz="1100" dirty="0" err="1"/>
              <a:t>dp</a:t>
            </a:r>
            <a:r>
              <a:rPr lang="en-US" sz="1100" dirty="0"/>
              <a:t>(</a:t>
            </a:r>
            <a:r>
              <a:rPr lang="en-US" sz="1100" dirty="0" err="1"/>
              <a:t>i</a:t>
            </a:r>
            <a:r>
              <a:rPr lang="en-US" sz="1100" dirty="0"/>
              <a:t>, w) = max(values(i-1) + </a:t>
            </a:r>
            <a:r>
              <a:rPr lang="en-US" sz="1100" dirty="0" err="1"/>
              <a:t>dp</a:t>
            </a:r>
            <a:r>
              <a:rPr lang="en-US" sz="1100" dirty="0"/>
              <a:t>(i-1, w-weights(i-1)), </a:t>
            </a:r>
            <a:r>
              <a:rPr lang="en-US" sz="1100" dirty="0" err="1"/>
              <a:t>dp</a:t>
            </a:r>
            <a:r>
              <a:rPr lang="en-US" sz="1100" dirty="0"/>
              <a:t>(i-1, w));</a:t>
            </a:r>
          </a:p>
          <a:p>
            <a:pPr marL="0" indent="0">
              <a:lnSpc>
                <a:spcPct val="100000"/>
              </a:lnSpc>
              <a:buNone/>
            </a:pPr>
            <a:r>
              <a:rPr lang="en-US" sz="1100" dirty="0"/>
              <a:t>else</a:t>
            </a:r>
          </a:p>
          <a:p>
            <a:pPr>
              <a:lnSpc>
                <a:spcPct val="100000"/>
              </a:lnSpc>
            </a:pPr>
            <a:endParaRPr lang="en-UG" sz="1100" dirty="0"/>
          </a:p>
        </p:txBody>
      </p:sp>
      <p:pic>
        <p:nvPicPr>
          <p:cNvPr id="6" name="Content Placeholder 5">
            <a:extLst>
              <a:ext uri="{FF2B5EF4-FFF2-40B4-BE49-F238E27FC236}">
                <a16:creationId xmlns:a16="http://schemas.microsoft.com/office/drawing/2014/main" id="{DBB03F00-033D-A82E-0766-5DDE74DD1DD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1375" y="2613267"/>
            <a:ext cx="4313238" cy="2803042"/>
          </a:xfrm>
        </p:spPr>
      </p:pic>
    </p:spTree>
    <p:extLst>
      <p:ext uri="{BB962C8B-B14F-4D97-AF65-F5344CB8AC3E}">
        <p14:creationId xmlns:p14="http://schemas.microsoft.com/office/powerpoint/2010/main" val="42264743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fade">
                                      <p:cBhvr>
                                        <p:cTn id="77" dur="500"/>
                                        <p:tgtEl>
                                          <p:spTgt spid="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6"/>
                                        </p:tgtEl>
                                        <p:attrNameLst>
                                          <p:attrName>style.visibility</p:attrName>
                                        </p:attrNameLst>
                                      </p:cBhvr>
                                      <p:to>
                                        <p:strVal val="visible"/>
                                      </p:to>
                                    </p:set>
                                    <p:animEffect transition="in" filter="fade">
                                      <p:cBhvr>
                                        <p:cTn id="8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2CFB-2160-7EDB-0398-19830647B8B3}"/>
              </a:ext>
            </a:extLst>
          </p:cNvPr>
          <p:cNvSpPr>
            <a:spLocks noGrp="1"/>
          </p:cNvSpPr>
          <p:nvPr>
            <p:ph type="title"/>
          </p:nvPr>
        </p:nvSpPr>
        <p:spPr/>
        <p:txBody>
          <a:bodyPr/>
          <a:lstStyle/>
          <a:p>
            <a:pPr algn="ctr"/>
            <a:r>
              <a:rPr lang="en-US" b="1" dirty="0"/>
              <a:t>CONCLUSION</a:t>
            </a:r>
            <a:endParaRPr lang="en-UG" b="1" dirty="0"/>
          </a:p>
        </p:txBody>
      </p:sp>
      <p:sp>
        <p:nvSpPr>
          <p:cNvPr id="3" name="Content Placeholder 2">
            <a:extLst>
              <a:ext uri="{FF2B5EF4-FFF2-40B4-BE49-F238E27FC236}">
                <a16:creationId xmlns:a16="http://schemas.microsoft.com/office/drawing/2014/main" id="{6D2C3CB2-D26F-F94B-61F7-67F704AFE59E}"/>
              </a:ext>
            </a:extLst>
          </p:cNvPr>
          <p:cNvSpPr>
            <a:spLocks noGrp="1"/>
          </p:cNvSpPr>
          <p:nvPr>
            <p:ph idx="1"/>
          </p:nvPr>
        </p:nvSpPr>
        <p:spPr/>
        <p:txBody>
          <a:bodyPr/>
          <a:lstStyle/>
          <a:p>
            <a:r>
              <a:rPr lang="en-US" dirty="0"/>
              <a:t>We managed to make equivalent code based on recursive programming and using the concept of recursive and dynamic programming, we were able to solve the problems of Knapsack ad Fibonacci and make drafts comparing their computation times.</a:t>
            </a:r>
            <a:endParaRPr lang="en-UG" dirty="0"/>
          </a:p>
        </p:txBody>
      </p:sp>
    </p:spTree>
    <p:extLst>
      <p:ext uri="{BB962C8B-B14F-4D97-AF65-F5344CB8AC3E}">
        <p14:creationId xmlns:p14="http://schemas.microsoft.com/office/powerpoint/2010/main" val="37767943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3215-7904-9151-3ED1-72FA4B3E4BB9}"/>
              </a:ext>
            </a:extLst>
          </p:cNvPr>
          <p:cNvSpPr>
            <a:spLocks noGrp="1"/>
          </p:cNvSpPr>
          <p:nvPr>
            <p:ph type="title"/>
          </p:nvPr>
        </p:nvSpPr>
        <p:spPr/>
        <p:txBody>
          <a:bodyPr/>
          <a:lstStyle/>
          <a:p>
            <a:pPr algn="ctr"/>
            <a:r>
              <a:rPr lang="en-US" b="1" dirty="0"/>
              <a:t>INTRODUCTION TO MATLAB</a:t>
            </a:r>
            <a:endParaRPr lang="en-UG" b="1" dirty="0"/>
          </a:p>
        </p:txBody>
      </p:sp>
      <p:sp>
        <p:nvSpPr>
          <p:cNvPr id="3" name="Content Placeholder 2">
            <a:extLst>
              <a:ext uri="{FF2B5EF4-FFF2-40B4-BE49-F238E27FC236}">
                <a16:creationId xmlns:a16="http://schemas.microsoft.com/office/drawing/2014/main" id="{6C3754D3-D5FF-80E6-EE35-24845201EF48}"/>
              </a:ext>
            </a:extLst>
          </p:cNvPr>
          <p:cNvSpPr>
            <a:spLocks noGrp="1"/>
          </p:cNvSpPr>
          <p:nvPr>
            <p:ph idx="1"/>
          </p:nvPr>
        </p:nvSpPr>
        <p:spPr/>
        <p:txBody>
          <a:bodyPr>
            <a:normAutofit fontScale="92500"/>
          </a:bodyPr>
          <a:lstStyle/>
          <a:p>
            <a:r>
              <a:rPr lang="en-US" dirty="0">
                <a:latin typeface="Times New Roman" panose="02020603050405020304" pitchFamily="18" charset="0"/>
                <a:cs typeface="Times New Roman" panose="02020603050405020304" pitchFamily="18" charset="0"/>
              </a:rPr>
              <a:t>MATLAB, which stands for matrix laboratory, is a high-performance programming language and environment designed primarily for technical computing </a:t>
            </a:r>
            <a:endParaRPr lang="en-U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first version of MATLAB was created in Fortran in the late 1970s as a simple interactive matrix calculator. This early iteration was built on top of two significant mathematical libraries: LINPACK and EISPACK, which were developed for numerical linear algebra and eigenvalue problems, respectively. </a:t>
            </a:r>
            <a:endParaRPr lang="en-U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MATLAB was officially launched as a commercial product in 1984 by MathWorks, a company founded by Moler along with Jack Little and Steve Bangert. The software was reimplemented in C, with the addition of user-defined functions, toolboxes, and graphical interfaces.</a:t>
            </a:r>
            <a:endParaRPr lang="en-U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Recent versions of MATLAB have introduced features like the </a:t>
            </a:r>
            <a:r>
              <a:rPr lang="en-US" i="1" dirty="0">
                <a:latin typeface="Times New Roman" panose="02020603050405020304" pitchFamily="18" charset="0"/>
                <a:cs typeface="Times New Roman" panose="02020603050405020304" pitchFamily="18" charset="0"/>
              </a:rPr>
              <a:t>Live Editor</a:t>
            </a:r>
            <a:r>
              <a:rPr lang="en-US" dirty="0">
                <a:latin typeface="Times New Roman" panose="02020603050405020304" pitchFamily="18" charset="0"/>
                <a:cs typeface="Times New Roman" panose="02020603050405020304" pitchFamily="18" charset="0"/>
              </a:rPr>
              <a:t>, which allows users to create interactive documents that combine code, output, and formatted text. This evolution reflects MATLAB's ongoing adaptation to meet the needs of its diverse user base across </a:t>
            </a:r>
            <a:r>
              <a:rPr lang="en-US" dirty="0" err="1">
                <a:latin typeface="Times New Roman" panose="02020603050405020304" pitchFamily="18" charset="0"/>
                <a:cs typeface="Times New Roman" panose="02020603050405020304" pitchFamily="18" charset="0"/>
              </a:rPr>
              <a:t>academ</a:t>
            </a:r>
            <a:r>
              <a:rPr lang="en-US" dirty="0">
                <a:latin typeface="Times New Roman" panose="02020603050405020304" pitchFamily="18" charset="0"/>
                <a:cs typeface="Times New Roman" panose="02020603050405020304" pitchFamily="18" charset="0"/>
              </a:rPr>
              <a:t> </a:t>
            </a:r>
          </a:p>
          <a:p>
            <a:pPr marL="0" indent="0">
              <a:buNone/>
            </a:pPr>
            <a:endParaRPr lang="en-UG" sz="2400" dirty="0"/>
          </a:p>
          <a:p>
            <a:endParaRPr lang="en-UG" dirty="0"/>
          </a:p>
        </p:txBody>
      </p:sp>
    </p:spTree>
    <p:extLst>
      <p:ext uri="{BB962C8B-B14F-4D97-AF65-F5344CB8AC3E}">
        <p14:creationId xmlns:p14="http://schemas.microsoft.com/office/powerpoint/2010/main" val="14963812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CA252-B975-81B3-EEF9-3650EC82688B}"/>
              </a:ext>
            </a:extLst>
          </p:cNvPr>
          <p:cNvSpPr>
            <a:spLocks noGrp="1"/>
          </p:cNvSpPr>
          <p:nvPr>
            <p:ph type="title"/>
          </p:nvPr>
        </p:nvSpPr>
        <p:spPr/>
        <p:txBody>
          <a:bodyPr/>
          <a:lstStyle/>
          <a:p>
            <a:pPr algn="ctr"/>
            <a:r>
              <a:rPr lang="en-US" b="1" dirty="0"/>
              <a:t>PART A </a:t>
            </a:r>
            <a:endParaRPr lang="en-UG" b="1" dirty="0"/>
          </a:p>
        </p:txBody>
      </p:sp>
      <p:sp>
        <p:nvSpPr>
          <p:cNvPr id="3" name="Content Placeholder 2">
            <a:extLst>
              <a:ext uri="{FF2B5EF4-FFF2-40B4-BE49-F238E27FC236}">
                <a16:creationId xmlns:a16="http://schemas.microsoft.com/office/drawing/2014/main" id="{C1BD09DF-137A-C4FB-0B83-8E620DDF717B}"/>
              </a:ext>
            </a:extLst>
          </p:cNvPr>
          <p:cNvSpPr>
            <a:spLocks noGrp="1"/>
          </p:cNvSpPr>
          <p:nvPr>
            <p:ph idx="1"/>
          </p:nvPr>
        </p:nvSpPr>
        <p:spPr/>
        <p:txBody>
          <a:bodyPr/>
          <a:lstStyle/>
          <a:p>
            <a:r>
              <a:rPr lang="en-US" dirty="0">
                <a:latin typeface="Times New Roman" panose="02020603050405020304" pitchFamily="18" charset="0"/>
                <a:ea typeface="Times New Roman" panose="02020603050405020304" pitchFamily="18" charset="0"/>
              </a:rPr>
              <a:t>From the previous assignment of various numerical methods, </a:t>
            </a:r>
            <a:r>
              <a:rPr lang="en-US" dirty="0" err="1">
                <a:latin typeface="Times New Roman" panose="02020603050405020304" pitchFamily="18" charset="0"/>
                <a:ea typeface="Times New Roman" panose="02020603050405020304" pitchFamily="18" charset="0"/>
              </a:rPr>
              <a:t>ie</a:t>
            </a:r>
            <a:r>
              <a:rPr lang="en-US" dirty="0">
                <a:latin typeface="Times New Roman" panose="02020603050405020304" pitchFamily="18" charset="0"/>
                <a:ea typeface="Times New Roman" panose="02020603050405020304" pitchFamily="18" charset="0"/>
              </a:rPr>
              <a:t> Newton Raphson Method, secant method, bisector method and fixed point iteration method, we made equivalent code based on recursive programming.</a:t>
            </a:r>
          </a:p>
        </p:txBody>
      </p:sp>
    </p:spTree>
    <p:extLst>
      <p:ext uri="{BB962C8B-B14F-4D97-AF65-F5344CB8AC3E}">
        <p14:creationId xmlns:p14="http://schemas.microsoft.com/office/powerpoint/2010/main" val="34212460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EF4AE-F787-EEDD-AA75-14469AD9D5EE}"/>
              </a:ext>
            </a:extLst>
          </p:cNvPr>
          <p:cNvSpPr>
            <a:spLocks noGrp="1"/>
          </p:cNvSpPr>
          <p:nvPr>
            <p:ph type="title"/>
          </p:nvPr>
        </p:nvSpPr>
        <p:spPr/>
        <p:txBody>
          <a:bodyPr/>
          <a:lstStyle/>
          <a:p>
            <a:r>
              <a:rPr lang="en-US" dirty="0">
                <a:ln w="3175" cmpd="sng">
                  <a:noFill/>
                </a:ln>
                <a:latin typeface="Garamond" panose="02020404030301010803"/>
              </a:rPr>
              <a:t>NEWTON RAPHSON RECURSIVE</a:t>
            </a:r>
            <a:endParaRPr lang="en-UG" dirty="0"/>
          </a:p>
        </p:txBody>
      </p:sp>
      <p:sp>
        <p:nvSpPr>
          <p:cNvPr id="3" name="Content Placeholder 2">
            <a:extLst>
              <a:ext uri="{FF2B5EF4-FFF2-40B4-BE49-F238E27FC236}">
                <a16:creationId xmlns:a16="http://schemas.microsoft.com/office/drawing/2014/main" id="{1597FA03-CC26-612C-EBC3-A12F0FC21992}"/>
              </a:ext>
            </a:extLst>
          </p:cNvPr>
          <p:cNvSpPr>
            <a:spLocks noGrp="1"/>
          </p:cNvSpPr>
          <p:nvPr>
            <p:ph sz="half" idx="1"/>
          </p:nvPr>
        </p:nvSpPr>
        <p:spPr/>
        <p:txBody>
          <a:bodyPr>
            <a:normAutofit fontScale="25000" lnSpcReduction="20000"/>
          </a:bodyPr>
          <a:lstStyle/>
          <a:p>
            <a:pPr marL="0" indent="0">
              <a:buNone/>
            </a:pPr>
            <a:r>
              <a:rPr lang="en-US" sz="4200" dirty="0"/>
              <a:t>% </a:t>
            </a:r>
            <a:r>
              <a:rPr lang="en-US" sz="4200" dirty="0" err="1"/>
              <a:t>newton_recursive.m</a:t>
            </a:r>
            <a:endParaRPr lang="en-US" sz="4200" dirty="0"/>
          </a:p>
          <a:p>
            <a:pPr marL="0" indent="0">
              <a:buNone/>
            </a:pPr>
            <a:r>
              <a:rPr lang="en-US" sz="4200" dirty="0"/>
              <a:t>function </a:t>
            </a:r>
            <a:r>
              <a:rPr lang="en-US" sz="4200" dirty="0" err="1"/>
              <a:t>newton_recursive</a:t>
            </a:r>
            <a:r>
              <a:rPr lang="en-US" sz="4200" dirty="0"/>
              <a:t>()</a:t>
            </a:r>
          </a:p>
          <a:p>
            <a:pPr marL="0" indent="0">
              <a:buNone/>
            </a:pPr>
            <a:r>
              <a:rPr lang="en-US" sz="4200" dirty="0"/>
              <a:t>tic;</a:t>
            </a:r>
          </a:p>
          <a:p>
            <a:pPr marL="0" indent="0">
              <a:buNone/>
            </a:pPr>
            <a:r>
              <a:rPr lang="en-US" sz="4200" dirty="0"/>
              <a:t>% Parameters</a:t>
            </a:r>
          </a:p>
          <a:p>
            <a:pPr marL="0" indent="0">
              <a:buNone/>
            </a:pPr>
            <a:r>
              <a:rPr lang="en-US" sz="4200" dirty="0"/>
              <a:t>f = @(x) x^3 - x - 2;</a:t>
            </a:r>
          </a:p>
          <a:p>
            <a:pPr marL="0" indent="0">
              <a:buNone/>
            </a:pPr>
            <a:r>
              <a:rPr lang="en-US" sz="4200" dirty="0" err="1"/>
              <a:t>df</a:t>
            </a:r>
            <a:r>
              <a:rPr lang="en-US" sz="4200" dirty="0"/>
              <a:t> = @(x) 3*x^2 - 1;</a:t>
            </a:r>
          </a:p>
          <a:p>
            <a:pPr marL="0" indent="0">
              <a:buNone/>
            </a:pPr>
            <a:r>
              <a:rPr lang="en-US" sz="4200" dirty="0"/>
              <a:t>x0 = 2;</a:t>
            </a:r>
          </a:p>
          <a:p>
            <a:pPr marL="0" indent="0">
              <a:buNone/>
            </a:pPr>
            <a:r>
              <a:rPr lang="en-US" sz="4200" dirty="0"/>
              <a:t>err = 5e-4;</a:t>
            </a:r>
          </a:p>
          <a:p>
            <a:pPr marL="0" indent="0">
              <a:buNone/>
            </a:pPr>
            <a:r>
              <a:rPr lang="en-US" sz="4200" dirty="0" err="1"/>
              <a:t>max_iter</a:t>
            </a:r>
            <a:r>
              <a:rPr lang="en-US" sz="4200" dirty="0"/>
              <a:t> = 100;</a:t>
            </a:r>
          </a:p>
          <a:p>
            <a:pPr marL="0" indent="0">
              <a:buNone/>
            </a:pPr>
            <a:r>
              <a:rPr lang="en-US" sz="4200" dirty="0"/>
              <a:t>% Recursive Newton-Raphson</a:t>
            </a:r>
          </a:p>
          <a:p>
            <a:pPr marL="0" indent="0">
              <a:buNone/>
            </a:pPr>
            <a:r>
              <a:rPr lang="en-US" sz="4200" dirty="0"/>
              <a:t>x = </a:t>
            </a:r>
            <a:r>
              <a:rPr lang="en-US" sz="4200" dirty="0" err="1"/>
              <a:t>newton_recursive_func</a:t>
            </a:r>
            <a:r>
              <a:rPr lang="en-US" sz="4200" dirty="0"/>
              <a:t>(f, </a:t>
            </a:r>
            <a:r>
              <a:rPr lang="en-US" sz="4200" dirty="0" err="1"/>
              <a:t>df</a:t>
            </a:r>
            <a:r>
              <a:rPr lang="en-US" sz="4200" dirty="0"/>
              <a:t>, x0, err, </a:t>
            </a:r>
            <a:r>
              <a:rPr lang="en-US" sz="4200" dirty="0" err="1"/>
              <a:t>max_iter</a:t>
            </a:r>
            <a:r>
              <a:rPr lang="en-US" sz="4200" dirty="0"/>
              <a:t>, 1);</a:t>
            </a:r>
          </a:p>
          <a:p>
            <a:pPr marL="0" indent="0">
              <a:buNone/>
            </a:pPr>
            <a:r>
              <a:rPr lang="en-US" sz="4200" dirty="0"/>
              <a:t>% Results</a:t>
            </a:r>
          </a:p>
          <a:p>
            <a:pPr marL="0" indent="0">
              <a:buNone/>
            </a:pPr>
            <a:r>
              <a:rPr lang="en-US" sz="4200" dirty="0" err="1"/>
              <a:t>time_taken</a:t>
            </a:r>
            <a:r>
              <a:rPr lang="en-US" sz="4200" dirty="0"/>
              <a:t> = toc;</a:t>
            </a:r>
          </a:p>
          <a:p>
            <a:pPr marL="0" indent="0">
              <a:buNone/>
            </a:pPr>
            <a:r>
              <a:rPr lang="en-US" sz="4200" dirty="0"/>
              <a:t>xref = fzero(f, 1.6);</a:t>
            </a:r>
          </a:p>
          <a:p>
            <a:pPr marL="0" indent="0">
              <a:buNone/>
            </a:pPr>
            <a:r>
              <a:rPr lang="en-US" sz="4200" dirty="0" err="1"/>
              <a:t>fprintf</a:t>
            </a:r>
            <a:r>
              <a:rPr lang="en-US" sz="4200" dirty="0"/>
              <a:t>('Root: %.4f\n', x);</a:t>
            </a:r>
          </a:p>
          <a:p>
            <a:pPr marL="0" indent="0">
              <a:buNone/>
            </a:pPr>
            <a:r>
              <a:rPr lang="en-US" sz="4200" dirty="0" err="1"/>
              <a:t>fprintf</a:t>
            </a:r>
            <a:r>
              <a:rPr lang="en-US" sz="4200" dirty="0"/>
              <a:t>('Reference root: %.4f\n', xref);</a:t>
            </a:r>
          </a:p>
          <a:p>
            <a:pPr marL="0" indent="0">
              <a:buNone/>
            </a:pPr>
            <a:r>
              <a:rPr lang="en-US" sz="4200" dirty="0" err="1"/>
              <a:t>fprintf</a:t>
            </a:r>
            <a:r>
              <a:rPr lang="en-US" sz="4200" dirty="0"/>
              <a:t>('Computation time: %.4f seconds\n', </a:t>
            </a:r>
            <a:r>
              <a:rPr lang="en-US" sz="4200" dirty="0" err="1"/>
              <a:t>time_taken</a:t>
            </a:r>
            <a:r>
              <a:rPr lang="en-US" sz="4200" dirty="0"/>
              <a:t>);</a:t>
            </a:r>
          </a:p>
          <a:p>
            <a:pPr marL="0" indent="0">
              <a:buNone/>
            </a:pPr>
            <a:r>
              <a:rPr lang="en-US" sz="4200" dirty="0" err="1"/>
              <a:t>fprintf</a:t>
            </a:r>
            <a:r>
              <a:rPr lang="en-US" sz="4200" dirty="0"/>
              <a:t>('Error: %.6f\n', abs(x - xref));</a:t>
            </a:r>
          </a:p>
          <a:p>
            <a:pPr marL="0" indent="0">
              <a:buNone/>
            </a:pPr>
            <a:endParaRPr lang="en-US" dirty="0"/>
          </a:p>
          <a:p>
            <a:endParaRPr lang="en-UG" dirty="0"/>
          </a:p>
        </p:txBody>
      </p:sp>
      <p:sp>
        <p:nvSpPr>
          <p:cNvPr id="4" name="Content Placeholder 3">
            <a:extLst>
              <a:ext uri="{FF2B5EF4-FFF2-40B4-BE49-F238E27FC236}">
                <a16:creationId xmlns:a16="http://schemas.microsoft.com/office/drawing/2014/main" id="{C9B1F21B-A61A-554F-8E15-8E83867CEED2}"/>
              </a:ext>
            </a:extLst>
          </p:cNvPr>
          <p:cNvSpPr>
            <a:spLocks noGrp="1"/>
          </p:cNvSpPr>
          <p:nvPr>
            <p:ph sz="half" idx="2"/>
          </p:nvPr>
        </p:nvSpPr>
        <p:spPr/>
        <p:txBody>
          <a:bodyPr>
            <a:noAutofit/>
          </a:bodyPr>
          <a:lstStyle/>
          <a:p>
            <a:pPr marL="0" indent="0">
              <a:lnSpc>
                <a:spcPct val="40000"/>
              </a:lnSpc>
              <a:buNone/>
            </a:pPr>
            <a:r>
              <a:rPr lang="en-US" sz="1000" dirty="0"/>
              <a:t>% Save results</a:t>
            </a:r>
          </a:p>
          <a:p>
            <a:pPr marL="0" indent="0">
              <a:lnSpc>
                <a:spcPct val="40000"/>
              </a:lnSpc>
              <a:buNone/>
            </a:pPr>
            <a:r>
              <a:rPr lang="en-US" sz="1000" dirty="0"/>
              <a:t>save("</a:t>
            </a:r>
            <a:r>
              <a:rPr lang="en-US" sz="1000" dirty="0" err="1"/>
              <a:t>newton_recursive.mat</a:t>
            </a:r>
            <a:r>
              <a:rPr lang="en-US" sz="1000" dirty="0"/>
              <a:t>", "x", "</a:t>
            </a:r>
            <a:r>
              <a:rPr lang="en-US" sz="1000" dirty="0" err="1"/>
              <a:t>time_taken</a:t>
            </a:r>
            <a:r>
              <a:rPr lang="en-US" sz="1000" dirty="0"/>
              <a:t>", "xref");</a:t>
            </a:r>
          </a:p>
          <a:p>
            <a:pPr marL="0" indent="0">
              <a:lnSpc>
                <a:spcPct val="40000"/>
              </a:lnSpc>
              <a:buNone/>
            </a:pPr>
            <a:r>
              <a:rPr lang="en-US" sz="1000" dirty="0"/>
              <a:t>end</a:t>
            </a:r>
          </a:p>
          <a:p>
            <a:pPr marL="0" indent="0">
              <a:lnSpc>
                <a:spcPct val="40000"/>
              </a:lnSpc>
              <a:buNone/>
            </a:pPr>
            <a:r>
              <a:rPr lang="en-US" sz="1000" dirty="0"/>
              <a:t>function x = </a:t>
            </a:r>
            <a:r>
              <a:rPr lang="en-US" sz="1000" dirty="0" err="1"/>
              <a:t>newton_recursive_func</a:t>
            </a:r>
            <a:r>
              <a:rPr lang="en-US" sz="1000" dirty="0"/>
              <a:t>(f, </a:t>
            </a:r>
            <a:r>
              <a:rPr lang="en-US" sz="1000" dirty="0" err="1"/>
              <a:t>df</a:t>
            </a:r>
            <a:r>
              <a:rPr lang="en-US" sz="1000" dirty="0"/>
              <a:t>, x, err, </a:t>
            </a:r>
            <a:r>
              <a:rPr lang="en-US" sz="1000" dirty="0" err="1"/>
              <a:t>max_iter</a:t>
            </a:r>
            <a:r>
              <a:rPr lang="en-US" sz="1000" dirty="0"/>
              <a:t>, iter)</a:t>
            </a:r>
          </a:p>
          <a:p>
            <a:pPr marL="0" indent="0">
              <a:lnSpc>
                <a:spcPct val="40000"/>
              </a:lnSpc>
              <a:buNone/>
            </a:pPr>
            <a:r>
              <a:rPr lang="en-US" sz="1000" dirty="0"/>
              <a:t>% Check maximum iterations</a:t>
            </a:r>
          </a:p>
          <a:p>
            <a:pPr marL="0" indent="0">
              <a:lnSpc>
                <a:spcPct val="40000"/>
              </a:lnSpc>
              <a:buNone/>
            </a:pPr>
            <a:r>
              <a:rPr lang="en-US" sz="1000" dirty="0"/>
              <a:t>if iter &gt; </a:t>
            </a:r>
            <a:r>
              <a:rPr lang="en-US" sz="1000" dirty="0" err="1"/>
              <a:t>max_iter</a:t>
            </a:r>
            <a:endParaRPr lang="en-US" sz="1000" dirty="0"/>
          </a:p>
          <a:p>
            <a:pPr marL="0" indent="0">
              <a:lnSpc>
                <a:spcPct val="40000"/>
              </a:lnSpc>
              <a:buNone/>
            </a:pPr>
            <a:r>
              <a:rPr lang="en-US" sz="1000" dirty="0"/>
              <a:t>warning('Maximum iterations reached');</a:t>
            </a:r>
          </a:p>
          <a:p>
            <a:pPr marL="0" indent="0">
              <a:lnSpc>
                <a:spcPct val="40000"/>
              </a:lnSpc>
              <a:buNone/>
            </a:pPr>
            <a:r>
              <a:rPr lang="en-US" sz="1000" dirty="0"/>
              <a:t>x = </a:t>
            </a:r>
            <a:r>
              <a:rPr lang="en-US" sz="1000" dirty="0" err="1"/>
              <a:t>NaN</a:t>
            </a:r>
            <a:r>
              <a:rPr lang="en-US" sz="1000" dirty="0"/>
              <a:t>;</a:t>
            </a:r>
          </a:p>
          <a:p>
            <a:pPr marL="0" indent="0">
              <a:lnSpc>
                <a:spcPct val="40000"/>
              </a:lnSpc>
              <a:buNone/>
            </a:pPr>
            <a:r>
              <a:rPr lang="en-US" sz="1000" dirty="0"/>
              <a:t>return;</a:t>
            </a:r>
          </a:p>
          <a:p>
            <a:pPr marL="0" indent="0">
              <a:lnSpc>
                <a:spcPct val="40000"/>
              </a:lnSpc>
              <a:buNone/>
            </a:pPr>
            <a:r>
              <a:rPr lang="en-US" sz="1000" dirty="0"/>
              <a:t>end</a:t>
            </a:r>
          </a:p>
          <a:p>
            <a:pPr marL="0" indent="0">
              <a:lnSpc>
                <a:spcPct val="40000"/>
              </a:lnSpc>
              <a:buNone/>
            </a:pPr>
            <a:r>
              <a:rPr lang="en-US" sz="1000" dirty="0"/>
              <a:t>% Newton-Raphson iteration</a:t>
            </a:r>
          </a:p>
          <a:p>
            <a:pPr marL="0" indent="0">
              <a:lnSpc>
                <a:spcPct val="40000"/>
              </a:lnSpc>
              <a:buNone/>
            </a:pPr>
            <a:r>
              <a:rPr lang="en-US" sz="1000" dirty="0" err="1"/>
              <a:t>x_new</a:t>
            </a:r>
            <a:r>
              <a:rPr lang="en-US" sz="1000" dirty="0"/>
              <a:t> = x - f(x)/</a:t>
            </a:r>
            <a:r>
              <a:rPr lang="en-US" sz="1000" dirty="0" err="1"/>
              <a:t>df</a:t>
            </a:r>
            <a:r>
              <a:rPr lang="en-US" sz="1000" dirty="0"/>
              <a:t>(x);</a:t>
            </a:r>
          </a:p>
          <a:p>
            <a:pPr marL="0" indent="0">
              <a:lnSpc>
                <a:spcPct val="40000"/>
              </a:lnSpc>
              <a:buNone/>
            </a:pPr>
            <a:r>
              <a:rPr lang="en-US" sz="1000" dirty="0" err="1"/>
              <a:t>fprintf</a:t>
            </a:r>
            <a:r>
              <a:rPr lang="en-US" sz="1000" dirty="0"/>
              <a:t>('Iteration %d: x = %.4f\n', iter, </a:t>
            </a:r>
            <a:r>
              <a:rPr lang="en-US" sz="1000" dirty="0" err="1"/>
              <a:t>x_new</a:t>
            </a:r>
            <a:r>
              <a:rPr lang="en-US" sz="1000" dirty="0"/>
              <a:t>);</a:t>
            </a:r>
          </a:p>
          <a:p>
            <a:pPr marL="0" indent="0">
              <a:lnSpc>
                <a:spcPct val="40000"/>
              </a:lnSpc>
              <a:buNone/>
            </a:pPr>
            <a:r>
              <a:rPr lang="en-US" sz="1000" dirty="0"/>
              <a:t>% Check convergence</a:t>
            </a:r>
          </a:p>
          <a:p>
            <a:pPr marL="0" indent="0">
              <a:lnSpc>
                <a:spcPct val="40000"/>
              </a:lnSpc>
              <a:buNone/>
            </a:pPr>
            <a:r>
              <a:rPr lang="en-US" sz="1000" dirty="0"/>
              <a:t>if abs(</a:t>
            </a:r>
            <a:r>
              <a:rPr lang="en-US" sz="1000" dirty="0" err="1"/>
              <a:t>x_new</a:t>
            </a:r>
            <a:r>
              <a:rPr lang="en-US" sz="1000" dirty="0"/>
              <a:t> - x) &lt; err</a:t>
            </a:r>
          </a:p>
          <a:p>
            <a:pPr marL="0" indent="0">
              <a:lnSpc>
                <a:spcPct val="40000"/>
              </a:lnSpc>
              <a:buNone/>
            </a:pPr>
            <a:r>
              <a:rPr lang="en-US" sz="1000" dirty="0"/>
              <a:t>x = </a:t>
            </a:r>
            <a:r>
              <a:rPr lang="en-US" sz="1000" dirty="0" err="1"/>
              <a:t>x_new</a:t>
            </a:r>
            <a:r>
              <a:rPr lang="en-US" sz="1000" dirty="0"/>
              <a:t>;</a:t>
            </a:r>
          </a:p>
          <a:p>
            <a:pPr marL="0" indent="0">
              <a:lnSpc>
                <a:spcPct val="40000"/>
              </a:lnSpc>
              <a:buNone/>
            </a:pPr>
            <a:r>
              <a:rPr lang="en-US" sz="1000" dirty="0"/>
              <a:t>else</a:t>
            </a:r>
          </a:p>
          <a:p>
            <a:pPr marL="0" indent="0">
              <a:lnSpc>
                <a:spcPct val="40000"/>
              </a:lnSpc>
              <a:buNone/>
            </a:pPr>
            <a:r>
              <a:rPr lang="en-US" sz="1000" dirty="0"/>
              <a:t>x = </a:t>
            </a:r>
            <a:r>
              <a:rPr lang="en-US" sz="1000" dirty="0" err="1"/>
              <a:t>newton_recursive_func</a:t>
            </a:r>
            <a:r>
              <a:rPr lang="en-US" sz="1000" dirty="0"/>
              <a:t>(f, </a:t>
            </a:r>
            <a:r>
              <a:rPr lang="en-US" sz="1000" dirty="0" err="1"/>
              <a:t>df</a:t>
            </a:r>
            <a:r>
              <a:rPr lang="en-US" sz="1000" dirty="0"/>
              <a:t>, </a:t>
            </a:r>
            <a:r>
              <a:rPr lang="en-US" sz="1000" dirty="0" err="1"/>
              <a:t>x_new</a:t>
            </a:r>
            <a:r>
              <a:rPr lang="en-US" sz="1000" dirty="0"/>
              <a:t>, err, </a:t>
            </a:r>
            <a:r>
              <a:rPr lang="en-US" sz="1000" dirty="0" err="1"/>
              <a:t>max_iter</a:t>
            </a:r>
            <a:r>
              <a:rPr lang="en-US" sz="1000" dirty="0"/>
              <a:t>, iter + 1);</a:t>
            </a:r>
          </a:p>
          <a:p>
            <a:pPr marL="0" indent="0">
              <a:lnSpc>
                <a:spcPct val="40000"/>
              </a:lnSpc>
              <a:buNone/>
            </a:pPr>
            <a:r>
              <a:rPr lang="en-US" sz="1000" dirty="0"/>
              <a:t>end</a:t>
            </a:r>
          </a:p>
          <a:p>
            <a:pPr marL="0" indent="0">
              <a:lnSpc>
                <a:spcPct val="40000"/>
              </a:lnSpc>
              <a:buNone/>
            </a:pPr>
            <a:r>
              <a:rPr lang="en-US" sz="1000" dirty="0"/>
              <a:t>end</a:t>
            </a:r>
          </a:p>
          <a:p>
            <a:pPr marL="0" indent="0">
              <a:lnSpc>
                <a:spcPct val="40000"/>
              </a:lnSpc>
              <a:buNone/>
            </a:pPr>
            <a:endParaRPr lang="en-UG" sz="1000" dirty="0"/>
          </a:p>
        </p:txBody>
      </p:sp>
    </p:spTree>
    <p:extLst>
      <p:ext uri="{BB962C8B-B14F-4D97-AF65-F5344CB8AC3E}">
        <p14:creationId xmlns:p14="http://schemas.microsoft.com/office/powerpoint/2010/main" val="38143837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fade">
                                      <p:cBhvr>
                                        <p:cTn id="77" dur="500"/>
                                        <p:tgtEl>
                                          <p:spTgt spid="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4" end="14"/>
                                            </p:txEl>
                                          </p:spTgt>
                                        </p:tgtEl>
                                        <p:attrNameLst>
                                          <p:attrName>style.visibility</p:attrName>
                                        </p:attrNameLst>
                                      </p:cBhvr>
                                      <p:to>
                                        <p:strVal val="visible"/>
                                      </p:to>
                                    </p:set>
                                    <p:animEffect transition="in" filter="fade">
                                      <p:cBhvr>
                                        <p:cTn id="82" dur="500"/>
                                        <p:tgtEl>
                                          <p:spTgt spid="3">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5" end="15"/>
                                            </p:txEl>
                                          </p:spTgt>
                                        </p:tgtEl>
                                        <p:attrNameLst>
                                          <p:attrName>style.visibility</p:attrName>
                                        </p:attrNameLst>
                                      </p:cBhvr>
                                      <p:to>
                                        <p:strVal val="visible"/>
                                      </p:to>
                                    </p:set>
                                    <p:animEffect transition="in" filter="fade">
                                      <p:cBhvr>
                                        <p:cTn id="87" dur="500"/>
                                        <p:tgtEl>
                                          <p:spTgt spid="3">
                                            <p:txEl>
                                              <p:pRg st="15"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16" end="16"/>
                                            </p:txEl>
                                          </p:spTgt>
                                        </p:tgtEl>
                                        <p:attrNameLst>
                                          <p:attrName>style.visibility</p:attrName>
                                        </p:attrNameLst>
                                      </p:cBhvr>
                                      <p:to>
                                        <p:strVal val="visible"/>
                                      </p:to>
                                    </p:set>
                                    <p:animEffect transition="in" filter="fade">
                                      <p:cBhvr>
                                        <p:cTn id="92" dur="500"/>
                                        <p:tgtEl>
                                          <p:spTgt spid="3">
                                            <p:txEl>
                                              <p:pRg st="16" end="16"/>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
                                            <p:txEl>
                                              <p:pRg st="17" end="17"/>
                                            </p:txEl>
                                          </p:spTgt>
                                        </p:tgtEl>
                                        <p:attrNameLst>
                                          <p:attrName>style.visibility</p:attrName>
                                        </p:attrNameLst>
                                      </p:cBhvr>
                                      <p:to>
                                        <p:strVal val="visible"/>
                                      </p:to>
                                    </p:set>
                                    <p:animEffect transition="in" filter="fade">
                                      <p:cBhvr>
                                        <p:cTn id="97" dur="500"/>
                                        <p:tgtEl>
                                          <p:spTgt spid="3">
                                            <p:txEl>
                                              <p:pRg st="17" end="17"/>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
                                            <p:txEl>
                                              <p:pRg st="0" end="0"/>
                                            </p:txEl>
                                          </p:spTgt>
                                        </p:tgtEl>
                                        <p:attrNameLst>
                                          <p:attrName>style.visibility</p:attrName>
                                        </p:attrNameLst>
                                      </p:cBhvr>
                                      <p:to>
                                        <p:strVal val="visible"/>
                                      </p:to>
                                    </p:set>
                                    <p:animEffect transition="in" filter="fade">
                                      <p:cBhvr>
                                        <p:cTn id="102" dur="500"/>
                                        <p:tgtEl>
                                          <p:spTgt spid="4">
                                            <p:txEl>
                                              <p:pRg st="0" end="0"/>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
                                            <p:txEl>
                                              <p:pRg st="1" end="1"/>
                                            </p:txEl>
                                          </p:spTgt>
                                        </p:tgtEl>
                                        <p:attrNameLst>
                                          <p:attrName>style.visibility</p:attrName>
                                        </p:attrNameLst>
                                      </p:cBhvr>
                                      <p:to>
                                        <p:strVal val="visible"/>
                                      </p:to>
                                    </p:set>
                                    <p:animEffect transition="in" filter="fade">
                                      <p:cBhvr>
                                        <p:cTn id="107" dur="500"/>
                                        <p:tgtEl>
                                          <p:spTgt spid="4">
                                            <p:txEl>
                                              <p:pRg st="1" end="1"/>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
                                            <p:txEl>
                                              <p:pRg st="2" end="2"/>
                                            </p:txEl>
                                          </p:spTgt>
                                        </p:tgtEl>
                                        <p:attrNameLst>
                                          <p:attrName>style.visibility</p:attrName>
                                        </p:attrNameLst>
                                      </p:cBhvr>
                                      <p:to>
                                        <p:strVal val="visible"/>
                                      </p:to>
                                    </p:set>
                                    <p:animEffect transition="in" filter="fade">
                                      <p:cBhvr>
                                        <p:cTn id="112" dur="500"/>
                                        <p:tgtEl>
                                          <p:spTgt spid="4">
                                            <p:txEl>
                                              <p:pRg st="2" end="2"/>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4">
                                            <p:txEl>
                                              <p:pRg st="3" end="3"/>
                                            </p:txEl>
                                          </p:spTgt>
                                        </p:tgtEl>
                                        <p:attrNameLst>
                                          <p:attrName>style.visibility</p:attrName>
                                        </p:attrNameLst>
                                      </p:cBhvr>
                                      <p:to>
                                        <p:strVal val="visible"/>
                                      </p:to>
                                    </p:set>
                                    <p:animEffect transition="in" filter="fade">
                                      <p:cBhvr>
                                        <p:cTn id="117" dur="500"/>
                                        <p:tgtEl>
                                          <p:spTgt spid="4">
                                            <p:txEl>
                                              <p:pRg st="3" end="3"/>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4">
                                            <p:txEl>
                                              <p:pRg st="4" end="4"/>
                                            </p:txEl>
                                          </p:spTgt>
                                        </p:tgtEl>
                                        <p:attrNameLst>
                                          <p:attrName>style.visibility</p:attrName>
                                        </p:attrNameLst>
                                      </p:cBhvr>
                                      <p:to>
                                        <p:strVal val="visible"/>
                                      </p:to>
                                    </p:set>
                                    <p:animEffect transition="in" filter="fade">
                                      <p:cBhvr>
                                        <p:cTn id="122" dur="500"/>
                                        <p:tgtEl>
                                          <p:spTgt spid="4">
                                            <p:txEl>
                                              <p:pRg st="4" end="4"/>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4">
                                            <p:txEl>
                                              <p:pRg st="5" end="5"/>
                                            </p:txEl>
                                          </p:spTgt>
                                        </p:tgtEl>
                                        <p:attrNameLst>
                                          <p:attrName>style.visibility</p:attrName>
                                        </p:attrNameLst>
                                      </p:cBhvr>
                                      <p:to>
                                        <p:strVal val="visible"/>
                                      </p:to>
                                    </p:set>
                                    <p:animEffect transition="in" filter="fade">
                                      <p:cBhvr>
                                        <p:cTn id="127" dur="500"/>
                                        <p:tgtEl>
                                          <p:spTgt spid="4">
                                            <p:txEl>
                                              <p:pRg st="5" end="5"/>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4">
                                            <p:txEl>
                                              <p:pRg st="6" end="6"/>
                                            </p:txEl>
                                          </p:spTgt>
                                        </p:tgtEl>
                                        <p:attrNameLst>
                                          <p:attrName>style.visibility</p:attrName>
                                        </p:attrNameLst>
                                      </p:cBhvr>
                                      <p:to>
                                        <p:strVal val="visible"/>
                                      </p:to>
                                    </p:set>
                                    <p:animEffect transition="in" filter="fade">
                                      <p:cBhvr>
                                        <p:cTn id="132" dur="500"/>
                                        <p:tgtEl>
                                          <p:spTgt spid="4">
                                            <p:txEl>
                                              <p:pRg st="6" end="6"/>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4">
                                            <p:txEl>
                                              <p:pRg st="7" end="7"/>
                                            </p:txEl>
                                          </p:spTgt>
                                        </p:tgtEl>
                                        <p:attrNameLst>
                                          <p:attrName>style.visibility</p:attrName>
                                        </p:attrNameLst>
                                      </p:cBhvr>
                                      <p:to>
                                        <p:strVal val="visible"/>
                                      </p:to>
                                    </p:set>
                                    <p:animEffect transition="in" filter="fade">
                                      <p:cBhvr>
                                        <p:cTn id="137" dur="500"/>
                                        <p:tgtEl>
                                          <p:spTgt spid="4">
                                            <p:txEl>
                                              <p:pRg st="7" end="7"/>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4">
                                            <p:txEl>
                                              <p:pRg st="8" end="8"/>
                                            </p:txEl>
                                          </p:spTgt>
                                        </p:tgtEl>
                                        <p:attrNameLst>
                                          <p:attrName>style.visibility</p:attrName>
                                        </p:attrNameLst>
                                      </p:cBhvr>
                                      <p:to>
                                        <p:strVal val="visible"/>
                                      </p:to>
                                    </p:set>
                                    <p:animEffect transition="in" filter="fade">
                                      <p:cBhvr>
                                        <p:cTn id="142" dur="500"/>
                                        <p:tgtEl>
                                          <p:spTgt spid="4">
                                            <p:txEl>
                                              <p:pRg st="8" end="8"/>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4">
                                            <p:txEl>
                                              <p:pRg st="9" end="9"/>
                                            </p:txEl>
                                          </p:spTgt>
                                        </p:tgtEl>
                                        <p:attrNameLst>
                                          <p:attrName>style.visibility</p:attrName>
                                        </p:attrNameLst>
                                      </p:cBhvr>
                                      <p:to>
                                        <p:strVal val="visible"/>
                                      </p:to>
                                    </p:set>
                                    <p:animEffect transition="in" filter="fade">
                                      <p:cBhvr>
                                        <p:cTn id="147" dur="500"/>
                                        <p:tgtEl>
                                          <p:spTgt spid="4">
                                            <p:txEl>
                                              <p:pRg st="9" end="9"/>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
                                            <p:txEl>
                                              <p:pRg st="10" end="10"/>
                                            </p:txEl>
                                          </p:spTgt>
                                        </p:tgtEl>
                                        <p:attrNameLst>
                                          <p:attrName>style.visibility</p:attrName>
                                        </p:attrNameLst>
                                      </p:cBhvr>
                                      <p:to>
                                        <p:strVal val="visible"/>
                                      </p:to>
                                    </p:set>
                                    <p:animEffect transition="in" filter="fade">
                                      <p:cBhvr>
                                        <p:cTn id="152" dur="500"/>
                                        <p:tgtEl>
                                          <p:spTgt spid="4">
                                            <p:txEl>
                                              <p:pRg st="10" end="10"/>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4">
                                            <p:txEl>
                                              <p:pRg st="11" end="11"/>
                                            </p:txEl>
                                          </p:spTgt>
                                        </p:tgtEl>
                                        <p:attrNameLst>
                                          <p:attrName>style.visibility</p:attrName>
                                        </p:attrNameLst>
                                      </p:cBhvr>
                                      <p:to>
                                        <p:strVal val="visible"/>
                                      </p:to>
                                    </p:set>
                                    <p:animEffect transition="in" filter="fade">
                                      <p:cBhvr>
                                        <p:cTn id="157" dur="500"/>
                                        <p:tgtEl>
                                          <p:spTgt spid="4">
                                            <p:txEl>
                                              <p:pRg st="11" end="11"/>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4">
                                            <p:txEl>
                                              <p:pRg st="12" end="12"/>
                                            </p:txEl>
                                          </p:spTgt>
                                        </p:tgtEl>
                                        <p:attrNameLst>
                                          <p:attrName>style.visibility</p:attrName>
                                        </p:attrNameLst>
                                      </p:cBhvr>
                                      <p:to>
                                        <p:strVal val="visible"/>
                                      </p:to>
                                    </p:set>
                                    <p:animEffect transition="in" filter="fade">
                                      <p:cBhvr>
                                        <p:cTn id="162" dur="500"/>
                                        <p:tgtEl>
                                          <p:spTgt spid="4">
                                            <p:txEl>
                                              <p:pRg st="12" end="12"/>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4">
                                            <p:txEl>
                                              <p:pRg st="13" end="13"/>
                                            </p:txEl>
                                          </p:spTgt>
                                        </p:tgtEl>
                                        <p:attrNameLst>
                                          <p:attrName>style.visibility</p:attrName>
                                        </p:attrNameLst>
                                      </p:cBhvr>
                                      <p:to>
                                        <p:strVal val="visible"/>
                                      </p:to>
                                    </p:set>
                                    <p:animEffect transition="in" filter="fade">
                                      <p:cBhvr>
                                        <p:cTn id="167" dur="500"/>
                                        <p:tgtEl>
                                          <p:spTgt spid="4">
                                            <p:txEl>
                                              <p:pRg st="13" end="13"/>
                                            </p:txEl>
                                          </p:spTgt>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
                                            <p:txEl>
                                              <p:pRg st="14" end="14"/>
                                            </p:txEl>
                                          </p:spTgt>
                                        </p:tgtEl>
                                        <p:attrNameLst>
                                          <p:attrName>style.visibility</p:attrName>
                                        </p:attrNameLst>
                                      </p:cBhvr>
                                      <p:to>
                                        <p:strVal val="visible"/>
                                      </p:to>
                                    </p:set>
                                    <p:animEffect transition="in" filter="fade">
                                      <p:cBhvr>
                                        <p:cTn id="172" dur="500"/>
                                        <p:tgtEl>
                                          <p:spTgt spid="4">
                                            <p:txEl>
                                              <p:pRg st="14" end="14"/>
                                            </p:txEl>
                                          </p:spTgt>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4">
                                            <p:txEl>
                                              <p:pRg st="15" end="15"/>
                                            </p:txEl>
                                          </p:spTgt>
                                        </p:tgtEl>
                                        <p:attrNameLst>
                                          <p:attrName>style.visibility</p:attrName>
                                        </p:attrNameLst>
                                      </p:cBhvr>
                                      <p:to>
                                        <p:strVal val="visible"/>
                                      </p:to>
                                    </p:set>
                                    <p:animEffect transition="in" filter="fade">
                                      <p:cBhvr>
                                        <p:cTn id="177" dur="500"/>
                                        <p:tgtEl>
                                          <p:spTgt spid="4">
                                            <p:txEl>
                                              <p:pRg st="15" end="15"/>
                                            </p:txEl>
                                          </p:spTgt>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4">
                                            <p:txEl>
                                              <p:pRg st="16" end="16"/>
                                            </p:txEl>
                                          </p:spTgt>
                                        </p:tgtEl>
                                        <p:attrNameLst>
                                          <p:attrName>style.visibility</p:attrName>
                                        </p:attrNameLst>
                                      </p:cBhvr>
                                      <p:to>
                                        <p:strVal val="visible"/>
                                      </p:to>
                                    </p:set>
                                    <p:animEffect transition="in" filter="fade">
                                      <p:cBhvr>
                                        <p:cTn id="182" dur="500"/>
                                        <p:tgtEl>
                                          <p:spTgt spid="4">
                                            <p:txEl>
                                              <p:pRg st="16" end="16"/>
                                            </p:txEl>
                                          </p:spTgt>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4">
                                            <p:txEl>
                                              <p:pRg st="17" end="17"/>
                                            </p:txEl>
                                          </p:spTgt>
                                        </p:tgtEl>
                                        <p:attrNameLst>
                                          <p:attrName>style.visibility</p:attrName>
                                        </p:attrNameLst>
                                      </p:cBhvr>
                                      <p:to>
                                        <p:strVal val="visible"/>
                                      </p:to>
                                    </p:set>
                                    <p:animEffect transition="in" filter="fade">
                                      <p:cBhvr>
                                        <p:cTn id="187" dur="500"/>
                                        <p:tgtEl>
                                          <p:spTgt spid="4">
                                            <p:txEl>
                                              <p:pRg st="17" end="17"/>
                                            </p:txEl>
                                          </p:spTgt>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4">
                                            <p:txEl>
                                              <p:pRg st="18" end="18"/>
                                            </p:txEl>
                                          </p:spTgt>
                                        </p:tgtEl>
                                        <p:attrNameLst>
                                          <p:attrName>style.visibility</p:attrName>
                                        </p:attrNameLst>
                                      </p:cBhvr>
                                      <p:to>
                                        <p:strVal val="visible"/>
                                      </p:to>
                                    </p:set>
                                    <p:animEffect transition="in" filter="fade">
                                      <p:cBhvr>
                                        <p:cTn id="192" dur="500"/>
                                        <p:tgtEl>
                                          <p:spTgt spid="4">
                                            <p:txEl>
                                              <p:pRg st="18" end="18"/>
                                            </p:txEl>
                                          </p:spTgt>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4">
                                            <p:txEl>
                                              <p:pRg st="19" end="19"/>
                                            </p:txEl>
                                          </p:spTgt>
                                        </p:tgtEl>
                                        <p:attrNameLst>
                                          <p:attrName>style.visibility</p:attrName>
                                        </p:attrNameLst>
                                      </p:cBhvr>
                                      <p:to>
                                        <p:strVal val="visible"/>
                                      </p:to>
                                    </p:set>
                                    <p:animEffect transition="in" filter="fade">
                                      <p:cBhvr>
                                        <p:cTn id="197" dur="500"/>
                                        <p:tgtEl>
                                          <p:spTgt spid="4">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CF203-B0E8-6019-641D-A6403927B24A}"/>
              </a:ext>
            </a:extLst>
          </p:cNvPr>
          <p:cNvSpPr>
            <a:spLocks noGrp="1"/>
          </p:cNvSpPr>
          <p:nvPr>
            <p:ph type="title"/>
          </p:nvPr>
        </p:nvSpPr>
        <p:spPr/>
        <p:txBody>
          <a:bodyPr/>
          <a:lstStyle/>
          <a:p>
            <a:pPr algn="ctr"/>
            <a:r>
              <a:rPr lang="en-US" b="1" dirty="0"/>
              <a:t>SECANT RECURSIVE</a:t>
            </a:r>
            <a:endParaRPr lang="en-UG" b="1" dirty="0"/>
          </a:p>
        </p:txBody>
      </p:sp>
      <p:sp>
        <p:nvSpPr>
          <p:cNvPr id="3" name="Content Placeholder 2">
            <a:extLst>
              <a:ext uri="{FF2B5EF4-FFF2-40B4-BE49-F238E27FC236}">
                <a16:creationId xmlns:a16="http://schemas.microsoft.com/office/drawing/2014/main" id="{D2ECAB5B-4C20-BCE8-7EBC-C51E4B6BDFC5}"/>
              </a:ext>
            </a:extLst>
          </p:cNvPr>
          <p:cNvSpPr>
            <a:spLocks noGrp="1"/>
          </p:cNvSpPr>
          <p:nvPr>
            <p:ph sz="half" idx="1"/>
          </p:nvPr>
        </p:nvSpPr>
        <p:spPr/>
        <p:txBody>
          <a:bodyPr>
            <a:noAutofit/>
          </a:bodyPr>
          <a:lstStyle/>
          <a:p>
            <a:pPr marL="0" indent="0">
              <a:lnSpc>
                <a:spcPct val="40000"/>
              </a:lnSpc>
              <a:buNone/>
            </a:pPr>
            <a:r>
              <a:rPr lang="en-US" sz="1000" dirty="0"/>
              <a:t>% </a:t>
            </a:r>
            <a:r>
              <a:rPr lang="en-US" sz="1000" dirty="0" err="1"/>
              <a:t>secant_recursive.m</a:t>
            </a:r>
            <a:endParaRPr lang="en-US" sz="1000" dirty="0"/>
          </a:p>
          <a:p>
            <a:pPr marL="0" indent="0">
              <a:lnSpc>
                <a:spcPct val="40000"/>
              </a:lnSpc>
              <a:buNone/>
            </a:pPr>
            <a:r>
              <a:rPr lang="en-US" sz="1000" dirty="0"/>
              <a:t>function </a:t>
            </a:r>
            <a:r>
              <a:rPr lang="en-US" sz="1000" dirty="0" err="1"/>
              <a:t>secant_recursive</a:t>
            </a:r>
            <a:r>
              <a:rPr lang="en-US" sz="1000" dirty="0"/>
              <a:t>()</a:t>
            </a:r>
          </a:p>
          <a:p>
            <a:pPr marL="0" indent="0">
              <a:lnSpc>
                <a:spcPct val="40000"/>
              </a:lnSpc>
              <a:buNone/>
            </a:pPr>
            <a:r>
              <a:rPr lang="en-US" sz="1000" dirty="0" err="1"/>
              <a:t>fprintf</a:t>
            </a:r>
            <a:r>
              <a:rPr lang="en-US" sz="1000" dirty="0"/>
              <a:t>('=== Secant Method (Recursive) ===\n');</a:t>
            </a:r>
          </a:p>
          <a:p>
            <a:pPr marL="0" indent="0">
              <a:lnSpc>
                <a:spcPct val="40000"/>
              </a:lnSpc>
              <a:buNone/>
            </a:pPr>
            <a:r>
              <a:rPr lang="en-US" sz="1000" dirty="0"/>
              <a:t>tic;</a:t>
            </a:r>
          </a:p>
          <a:p>
            <a:pPr marL="0" indent="0">
              <a:lnSpc>
                <a:spcPct val="40000"/>
              </a:lnSpc>
              <a:buNone/>
            </a:pPr>
            <a:r>
              <a:rPr lang="en-US" sz="1000" dirty="0"/>
              <a:t>% Parameters</a:t>
            </a:r>
          </a:p>
          <a:p>
            <a:pPr marL="0" indent="0">
              <a:lnSpc>
                <a:spcPct val="40000"/>
              </a:lnSpc>
              <a:buNone/>
            </a:pPr>
            <a:r>
              <a:rPr lang="en-US" sz="1000" dirty="0"/>
              <a:t>f = @(x) x^3 - x - 2;</a:t>
            </a:r>
          </a:p>
          <a:p>
            <a:pPr marL="0" indent="0">
              <a:lnSpc>
                <a:spcPct val="40000"/>
              </a:lnSpc>
              <a:buNone/>
            </a:pPr>
            <a:r>
              <a:rPr lang="en-US" sz="1000" dirty="0"/>
              <a:t>x0 = 1;</a:t>
            </a:r>
          </a:p>
          <a:p>
            <a:pPr marL="0" indent="0">
              <a:lnSpc>
                <a:spcPct val="40000"/>
              </a:lnSpc>
              <a:buNone/>
            </a:pPr>
            <a:r>
              <a:rPr lang="en-US" sz="1000" dirty="0"/>
              <a:t>x1 = 2;</a:t>
            </a:r>
          </a:p>
          <a:p>
            <a:pPr marL="0" indent="0">
              <a:lnSpc>
                <a:spcPct val="40000"/>
              </a:lnSpc>
              <a:buNone/>
            </a:pPr>
            <a:r>
              <a:rPr lang="en-US" sz="1000" dirty="0"/>
              <a:t>err = 5e-4;</a:t>
            </a:r>
          </a:p>
          <a:p>
            <a:pPr marL="0" indent="0">
              <a:lnSpc>
                <a:spcPct val="40000"/>
              </a:lnSpc>
              <a:buNone/>
            </a:pPr>
            <a:r>
              <a:rPr lang="en-US" sz="1000" dirty="0" err="1"/>
              <a:t>max_iter</a:t>
            </a:r>
            <a:r>
              <a:rPr lang="en-US" sz="1000" dirty="0"/>
              <a:t> = 100;</a:t>
            </a:r>
          </a:p>
          <a:p>
            <a:pPr marL="0" indent="0">
              <a:lnSpc>
                <a:spcPct val="40000"/>
              </a:lnSpc>
              <a:buNone/>
            </a:pPr>
            <a:r>
              <a:rPr lang="en-US" sz="1000" dirty="0"/>
              <a:t>% Recursive secant</a:t>
            </a:r>
          </a:p>
          <a:p>
            <a:pPr marL="0" indent="0">
              <a:lnSpc>
                <a:spcPct val="40000"/>
              </a:lnSpc>
              <a:buNone/>
            </a:pPr>
            <a:r>
              <a:rPr lang="en-US" sz="1000" dirty="0"/>
              <a:t>x = </a:t>
            </a:r>
            <a:r>
              <a:rPr lang="en-US" sz="1000" dirty="0" err="1"/>
              <a:t>secant_recursive_func</a:t>
            </a:r>
            <a:r>
              <a:rPr lang="en-US" sz="1000" dirty="0"/>
              <a:t>(f, x0, x1, err, </a:t>
            </a:r>
            <a:r>
              <a:rPr lang="en-US" sz="1000" dirty="0" err="1"/>
              <a:t>max_iter</a:t>
            </a:r>
            <a:r>
              <a:rPr lang="en-US" sz="1000" dirty="0"/>
              <a:t>, 1);</a:t>
            </a:r>
          </a:p>
          <a:p>
            <a:pPr marL="0" indent="0">
              <a:lnSpc>
                <a:spcPct val="40000"/>
              </a:lnSpc>
              <a:buNone/>
            </a:pPr>
            <a:r>
              <a:rPr lang="en-US" sz="1000" dirty="0"/>
              <a:t>% Results</a:t>
            </a:r>
          </a:p>
          <a:p>
            <a:pPr marL="0" indent="0">
              <a:lnSpc>
                <a:spcPct val="40000"/>
              </a:lnSpc>
              <a:buNone/>
            </a:pPr>
            <a:r>
              <a:rPr lang="en-US" sz="1000" dirty="0" err="1"/>
              <a:t>time_taken</a:t>
            </a:r>
            <a:r>
              <a:rPr lang="en-US" sz="1000" dirty="0"/>
              <a:t> = toc;</a:t>
            </a:r>
          </a:p>
          <a:p>
            <a:pPr marL="0" indent="0">
              <a:lnSpc>
                <a:spcPct val="40000"/>
              </a:lnSpc>
              <a:buNone/>
            </a:pPr>
            <a:r>
              <a:rPr lang="en-US" sz="1000" dirty="0"/>
              <a:t>xref = fzero(f, 1.6);</a:t>
            </a:r>
          </a:p>
          <a:p>
            <a:pPr marL="0" indent="0">
              <a:lnSpc>
                <a:spcPct val="40000"/>
              </a:lnSpc>
              <a:buNone/>
            </a:pPr>
            <a:r>
              <a:rPr lang="en-US" sz="1000" dirty="0" err="1"/>
              <a:t>fprintf</a:t>
            </a:r>
            <a:r>
              <a:rPr lang="en-US" sz="1000" dirty="0"/>
              <a:t>('Root: %.4f\n', x);</a:t>
            </a:r>
          </a:p>
          <a:p>
            <a:pPr marL="0" indent="0">
              <a:lnSpc>
                <a:spcPct val="40000"/>
              </a:lnSpc>
              <a:buNone/>
            </a:pPr>
            <a:r>
              <a:rPr lang="en-US" sz="1000" dirty="0" err="1"/>
              <a:t>fprintf</a:t>
            </a:r>
            <a:r>
              <a:rPr lang="en-US" sz="1000" dirty="0"/>
              <a:t>('Reference root: %.4f\n', xref);</a:t>
            </a:r>
          </a:p>
          <a:p>
            <a:pPr marL="0" indent="0">
              <a:lnSpc>
                <a:spcPct val="40000"/>
              </a:lnSpc>
              <a:buNone/>
            </a:pPr>
            <a:r>
              <a:rPr lang="en-US" sz="1000" dirty="0" err="1"/>
              <a:t>fprintf</a:t>
            </a:r>
            <a:r>
              <a:rPr lang="en-US" sz="1000" dirty="0"/>
              <a:t>('Computation time: %.4f seconds\n', </a:t>
            </a:r>
            <a:r>
              <a:rPr lang="en-US" sz="1000" dirty="0" err="1"/>
              <a:t>time_taken</a:t>
            </a:r>
            <a:r>
              <a:rPr lang="en-US" sz="1000" dirty="0"/>
              <a:t>);</a:t>
            </a:r>
          </a:p>
          <a:p>
            <a:pPr marL="0" indent="0">
              <a:lnSpc>
                <a:spcPct val="40000"/>
              </a:lnSpc>
              <a:buNone/>
            </a:pPr>
            <a:r>
              <a:rPr lang="en-US" sz="1000" dirty="0" err="1"/>
              <a:t>fprintf</a:t>
            </a:r>
            <a:r>
              <a:rPr lang="en-US" sz="1000" dirty="0"/>
              <a:t>('Error: %.6f\n', abs(x - xref));</a:t>
            </a:r>
          </a:p>
          <a:p>
            <a:pPr marL="0" indent="0">
              <a:lnSpc>
                <a:spcPct val="40000"/>
              </a:lnSpc>
              <a:buNone/>
            </a:pPr>
            <a:endParaRPr lang="en-UG" sz="1000" dirty="0"/>
          </a:p>
        </p:txBody>
      </p:sp>
      <p:sp>
        <p:nvSpPr>
          <p:cNvPr id="4" name="Content Placeholder 3">
            <a:extLst>
              <a:ext uri="{FF2B5EF4-FFF2-40B4-BE49-F238E27FC236}">
                <a16:creationId xmlns:a16="http://schemas.microsoft.com/office/drawing/2014/main" id="{5A969986-F260-3B71-F076-537BE209254B}"/>
              </a:ext>
            </a:extLst>
          </p:cNvPr>
          <p:cNvSpPr>
            <a:spLocks noGrp="1"/>
          </p:cNvSpPr>
          <p:nvPr>
            <p:ph sz="half" idx="2"/>
          </p:nvPr>
        </p:nvSpPr>
        <p:spPr/>
        <p:txBody>
          <a:bodyPr>
            <a:noAutofit/>
          </a:bodyPr>
          <a:lstStyle/>
          <a:p>
            <a:pPr marL="0" indent="0">
              <a:lnSpc>
                <a:spcPct val="40000"/>
              </a:lnSpc>
              <a:buNone/>
            </a:pPr>
            <a:r>
              <a:rPr lang="en-US" sz="1000" dirty="0"/>
              <a:t>% Save results</a:t>
            </a:r>
          </a:p>
          <a:p>
            <a:pPr marL="0" indent="0">
              <a:lnSpc>
                <a:spcPct val="40000"/>
              </a:lnSpc>
              <a:buNone/>
            </a:pPr>
            <a:r>
              <a:rPr lang="en-US" sz="1000" dirty="0"/>
              <a:t>save("</a:t>
            </a:r>
            <a:r>
              <a:rPr lang="en-US" sz="1000" dirty="0" err="1"/>
              <a:t>secant_recursive.mat</a:t>
            </a:r>
            <a:r>
              <a:rPr lang="en-US" sz="1000" dirty="0"/>
              <a:t>", "x", "</a:t>
            </a:r>
            <a:r>
              <a:rPr lang="en-US" sz="1000" dirty="0" err="1"/>
              <a:t>time_taken</a:t>
            </a:r>
            <a:r>
              <a:rPr lang="en-US" sz="1000" dirty="0"/>
              <a:t>", "xref");</a:t>
            </a:r>
          </a:p>
          <a:p>
            <a:pPr marL="0" indent="0">
              <a:lnSpc>
                <a:spcPct val="40000"/>
              </a:lnSpc>
              <a:buNone/>
            </a:pPr>
            <a:r>
              <a:rPr lang="en-US" sz="1000" dirty="0"/>
              <a:t>end</a:t>
            </a:r>
          </a:p>
          <a:p>
            <a:pPr marL="0" indent="0">
              <a:lnSpc>
                <a:spcPct val="40000"/>
              </a:lnSpc>
              <a:buNone/>
            </a:pPr>
            <a:r>
              <a:rPr lang="en-US" sz="1000" dirty="0"/>
              <a:t>function x = </a:t>
            </a:r>
            <a:r>
              <a:rPr lang="en-US" sz="1000" dirty="0" err="1"/>
              <a:t>secant_recursive_func</a:t>
            </a:r>
            <a:r>
              <a:rPr lang="en-US" sz="1000" dirty="0"/>
              <a:t>(f, x0, x1, err, </a:t>
            </a:r>
            <a:r>
              <a:rPr lang="en-US" sz="1000" dirty="0" err="1"/>
              <a:t>max_iter</a:t>
            </a:r>
            <a:r>
              <a:rPr lang="en-US" sz="1000" dirty="0"/>
              <a:t>, iter)</a:t>
            </a:r>
          </a:p>
          <a:p>
            <a:pPr marL="0" indent="0">
              <a:lnSpc>
                <a:spcPct val="40000"/>
              </a:lnSpc>
              <a:buNone/>
            </a:pPr>
            <a:r>
              <a:rPr lang="en-US" sz="1000" dirty="0"/>
              <a:t>% Check maximum iterations</a:t>
            </a:r>
          </a:p>
          <a:p>
            <a:pPr marL="0" indent="0">
              <a:lnSpc>
                <a:spcPct val="40000"/>
              </a:lnSpc>
              <a:buNone/>
            </a:pPr>
            <a:r>
              <a:rPr lang="en-US" sz="1000" dirty="0"/>
              <a:t>if iter &gt; </a:t>
            </a:r>
            <a:r>
              <a:rPr lang="en-US" sz="1000" dirty="0" err="1"/>
              <a:t>max_iter</a:t>
            </a:r>
            <a:endParaRPr lang="en-US" sz="1000" dirty="0"/>
          </a:p>
          <a:p>
            <a:pPr marL="0" indent="0">
              <a:lnSpc>
                <a:spcPct val="40000"/>
              </a:lnSpc>
              <a:buNone/>
            </a:pPr>
            <a:r>
              <a:rPr lang="en-US" sz="1000" dirty="0"/>
              <a:t>warning('Maximum iterations reached');</a:t>
            </a:r>
          </a:p>
          <a:p>
            <a:pPr marL="0" indent="0">
              <a:lnSpc>
                <a:spcPct val="40000"/>
              </a:lnSpc>
              <a:buNone/>
            </a:pPr>
            <a:r>
              <a:rPr lang="en-US" sz="1000" dirty="0"/>
              <a:t>x = </a:t>
            </a:r>
            <a:r>
              <a:rPr lang="en-US" sz="1000" dirty="0" err="1"/>
              <a:t>NaN</a:t>
            </a:r>
            <a:r>
              <a:rPr lang="en-US" sz="1000" dirty="0"/>
              <a:t>;</a:t>
            </a:r>
          </a:p>
          <a:p>
            <a:pPr marL="0" indent="0">
              <a:lnSpc>
                <a:spcPct val="40000"/>
              </a:lnSpc>
              <a:buNone/>
            </a:pPr>
            <a:r>
              <a:rPr lang="en-US" sz="1000" dirty="0"/>
              <a:t>return;</a:t>
            </a:r>
          </a:p>
          <a:p>
            <a:pPr marL="0" indent="0">
              <a:lnSpc>
                <a:spcPct val="40000"/>
              </a:lnSpc>
              <a:buNone/>
            </a:pPr>
            <a:r>
              <a:rPr lang="en-US" sz="1000" dirty="0"/>
              <a:t>end</a:t>
            </a:r>
          </a:p>
          <a:p>
            <a:pPr marL="0" indent="0">
              <a:lnSpc>
                <a:spcPct val="40000"/>
              </a:lnSpc>
              <a:buNone/>
            </a:pPr>
            <a:r>
              <a:rPr lang="en-US" sz="1000" dirty="0"/>
              <a:t>% Secant iteration</a:t>
            </a:r>
          </a:p>
          <a:p>
            <a:pPr marL="0" indent="0">
              <a:lnSpc>
                <a:spcPct val="40000"/>
              </a:lnSpc>
              <a:buNone/>
            </a:pPr>
            <a:r>
              <a:rPr lang="en-US" sz="1000" dirty="0"/>
              <a:t>f0 = f(x0);</a:t>
            </a:r>
          </a:p>
          <a:p>
            <a:pPr marL="0" indent="0">
              <a:lnSpc>
                <a:spcPct val="40000"/>
              </a:lnSpc>
              <a:buNone/>
            </a:pPr>
            <a:r>
              <a:rPr lang="en-US" sz="1000" dirty="0"/>
              <a:t>f1 = f(x1);</a:t>
            </a:r>
          </a:p>
          <a:p>
            <a:pPr marL="0" indent="0">
              <a:lnSpc>
                <a:spcPct val="40000"/>
              </a:lnSpc>
              <a:buNone/>
            </a:pPr>
            <a:r>
              <a:rPr lang="en-US" sz="1000" dirty="0" err="1"/>
              <a:t>x_new</a:t>
            </a:r>
            <a:r>
              <a:rPr lang="en-US" sz="1000" dirty="0"/>
              <a:t> = x1 - f1*(x1 - x0)/(f1 - f0);</a:t>
            </a:r>
          </a:p>
          <a:p>
            <a:pPr marL="0" indent="0">
              <a:lnSpc>
                <a:spcPct val="40000"/>
              </a:lnSpc>
              <a:buNone/>
            </a:pPr>
            <a:r>
              <a:rPr lang="en-US" sz="1000" dirty="0" err="1"/>
              <a:t>fprintf</a:t>
            </a:r>
            <a:r>
              <a:rPr lang="en-US" sz="1000" dirty="0"/>
              <a:t>('Iteration %d: x = %.4f\n', iter, </a:t>
            </a:r>
            <a:r>
              <a:rPr lang="en-US" sz="1000" dirty="0" err="1"/>
              <a:t>x_new</a:t>
            </a:r>
            <a:r>
              <a:rPr lang="en-US" sz="1000" dirty="0"/>
              <a:t>);</a:t>
            </a:r>
          </a:p>
          <a:p>
            <a:pPr marL="0" indent="0">
              <a:lnSpc>
                <a:spcPct val="40000"/>
              </a:lnSpc>
              <a:buNone/>
            </a:pPr>
            <a:r>
              <a:rPr lang="en-US" sz="1000" dirty="0"/>
              <a:t>% Check convergence</a:t>
            </a:r>
          </a:p>
          <a:p>
            <a:pPr marL="0" indent="0">
              <a:lnSpc>
                <a:spcPct val="40000"/>
              </a:lnSpc>
              <a:buNone/>
            </a:pPr>
            <a:r>
              <a:rPr lang="en-US" sz="1000" dirty="0"/>
              <a:t>if abs(</a:t>
            </a:r>
            <a:r>
              <a:rPr lang="en-US" sz="1000" dirty="0" err="1"/>
              <a:t>x_new</a:t>
            </a:r>
            <a:r>
              <a:rPr lang="en-US" sz="1000" dirty="0"/>
              <a:t> - x1) &lt; err</a:t>
            </a:r>
          </a:p>
          <a:p>
            <a:pPr marL="0" indent="0">
              <a:lnSpc>
                <a:spcPct val="40000"/>
              </a:lnSpc>
              <a:buNone/>
            </a:pPr>
            <a:r>
              <a:rPr lang="en-US" sz="1000" dirty="0"/>
              <a:t>x = </a:t>
            </a:r>
            <a:r>
              <a:rPr lang="en-US" sz="1000" dirty="0" err="1"/>
              <a:t>x_new</a:t>
            </a:r>
            <a:r>
              <a:rPr lang="en-US" sz="1000" dirty="0"/>
              <a:t>;</a:t>
            </a:r>
          </a:p>
          <a:p>
            <a:pPr marL="0" indent="0">
              <a:lnSpc>
                <a:spcPct val="40000"/>
              </a:lnSpc>
              <a:buNone/>
            </a:pPr>
            <a:r>
              <a:rPr lang="en-US" sz="1000" dirty="0"/>
              <a:t>else</a:t>
            </a:r>
          </a:p>
          <a:p>
            <a:pPr marL="0" indent="0">
              <a:lnSpc>
                <a:spcPct val="40000"/>
              </a:lnSpc>
              <a:buNone/>
            </a:pPr>
            <a:r>
              <a:rPr lang="en-US" sz="1000" dirty="0"/>
              <a:t>x = </a:t>
            </a:r>
            <a:r>
              <a:rPr lang="en-US" sz="1000" dirty="0" err="1"/>
              <a:t>secant_recursive_func</a:t>
            </a:r>
            <a:r>
              <a:rPr lang="en-US" sz="1000" dirty="0"/>
              <a:t>(f, x1, </a:t>
            </a:r>
            <a:r>
              <a:rPr lang="en-US" sz="1000" dirty="0" err="1"/>
              <a:t>x_new</a:t>
            </a:r>
            <a:r>
              <a:rPr lang="en-US" sz="1000" dirty="0"/>
              <a:t>, err, </a:t>
            </a:r>
            <a:r>
              <a:rPr lang="en-US" sz="1000" dirty="0" err="1"/>
              <a:t>max_iter</a:t>
            </a:r>
            <a:r>
              <a:rPr lang="en-US" sz="1000" dirty="0"/>
              <a:t>, iter + 1);</a:t>
            </a:r>
          </a:p>
          <a:p>
            <a:pPr marL="0" indent="0">
              <a:lnSpc>
                <a:spcPct val="40000"/>
              </a:lnSpc>
              <a:buNone/>
            </a:pPr>
            <a:r>
              <a:rPr lang="en-US" sz="1000" dirty="0"/>
              <a:t>end</a:t>
            </a:r>
          </a:p>
          <a:p>
            <a:pPr marL="0" indent="0">
              <a:lnSpc>
                <a:spcPct val="40000"/>
              </a:lnSpc>
              <a:buNone/>
            </a:pPr>
            <a:r>
              <a:rPr lang="en-US" sz="1000" dirty="0"/>
              <a:t>end</a:t>
            </a:r>
          </a:p>
          <a:p>
            <a:pPr marL="0" indent="0">
              <a:lnSpc>
                <a:spcPct val="40000"/>
              </a:lnSpc>
              <a:buNone/>
            </a:pPr>
            <a:endParaRPr lang="en-UG" sz="1000" dirty="0"/>
          </a:p>
        </p:txBody>
      </p:sp>
    </p:spTree>
    <p:extLst>
      <p:ext uri="{BB962C8B-B14F-4D97-AF65-F5344CB8AC3E}">
        <p14:creationId xmlns:p14="http://schemas.microsoft.com/office/powerpoint/2010/main" val="2928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fade">
                                      <p:cBhvr>
                                        <p:cTn id="77" dur="500"/>
                                        <p:tgtEl>
                                          <p:spTgt spid="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4" end="14"/>
                                            </p:txEl>
                                          </p:spTgt>
                                        </p:tgtEl>
                                        <p:attrNameLst>
                                          <p:attrName>style.visibility</p:attrName>
                                        </p:attrNameLst>
                                      </p:cBhvr>
                                      <p:to>
                                        <p:strVal val="visible"/>
                                      </p:to>
                                    </p:set>
                                    <p:animEffect transition="in" filter="fade">
                                      <p:cBhvr>
                                        <p:cTn id="82" dur="500"/>
                                        <p:tgtEl>
                                          <p:spTgt spid="3">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5" end="15"/>
                                            </p:txEl>
                                          </p:spTgt>
                                        </p:tgtEl>
                                        <p:attrNameLst>
                                          <p:attrName>style.visibility</p:attrName>
                                        </p:attrNameLst>
                                      </p:cBhvr>
                                      <p:to>
                                        <p:strVal val="visible"/>
                                      </p:to>
                                    </p:set>
                                    <p:animEffect transition="in" filter="fade">
                                      <p:cBhvr>
                                        <p:cTn id="87" dur="500"/>
                                        <p:tgtEl>
                                          <p:spTgt spid="3">
                                            <p:txEl>
                                              <p:pRg st="15"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16" end="16"/>
                                            </p:txEl>
                                          </p:spTgt>
                                        </p:tgtEl>
                                        <p:attrNameLst>
                                          <p:attrName>style.visibility</p:attrName>
                                        </p:attrNameLst>
                                      </p:cBhvr>
                                      <p:to>
                                        <p:strVal val="visible"/>
                                      </p:to>
                                    </p:set>
                                    <p:animEffect transition="in" filter="fade">
                                      <p:cBhvr>
                                        <p:cTn id="92" dur="500"/>
                                        <p:tgtEl>
                                          <p:spTgt spid="3">
                                            <p:txEl>
                                              <p:pRg st="16" end="16"/>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
                                            <p:txEl>
                                              <p:pRg st="17" end="17"/>
                                            </p:txEl>
                                          </p:spTgt>
                                        </p:tgtEl>
                                        <p:attrNameLst>
                                          <p:attrName>style.visibility</p:attrName>
                                        </p:attrNameLst>
                                      </p:cBhvr>
                                      <p:to>
                                        <p:strVal val="visible"/>
                                      </p:to>
                                    </p:set>
                                    <p:animEffect transition="in" filter="fade">
                                      <p:cBhvr>
                                        <p:cTn id="97" dur="500"/>
                                        <p:tgtEl>
                                          <p:spTgt spid="3">
                                            <p:txEl>
                                              <p:pRg st="17" end="17"/>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
                                            <p:txEl>
                                              <p:pRg st="18" end="18"/>
                                            </p:txEl>
                                          </p:spTgt>
                                        </p:tgtEl>
                                        <p:attrNameLst>
                                          <p:attrName>style.visibility</p:attrName>
                                        </p:attrNameLst>
                                      </p:cBhvr>
                                      <p:to>
                                        <p:strVal val="visible"/>
                                      </p:to>
                                    </p:set>
                                    <p:animEffect transition="in" filter="fade">
                                      <p:cBhvr>
                                        <p:cTn id="102" dur="500"/>
                                        <p:tgtEl>
                                          <p:spTgt spid="3">
                                            <p:txEl>
                                              <p:pRg st="18" end="18"/>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
                                            <p:txEl>
                                              <p:pRg st="0" end="0"/>
                                            </p:txEl>
                                          </p:spTgt>
                                        </p:tgtEl>
                                        <p:attrNameLst>
                                          <p:attrName>style.visibility</p:attrName>
                                        </p:attrNameLst>
                                      </p:cBhvr>
                                      <p:to>
                                        <p:strVal val="visible"/>
                                      </p:to>
                                    </p:set>
                                    <p:animEffect transition="in" filter="fade">
                                      <p:cBhvr>
                                        <p:cTn id="107" dur="500"/>
                                        <p:tgtEl>
                                          <p:spTgt spid="4">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
                                            <p:txEl>
                                              <p:pRg st="1" end="1"/>
                                            </p:txEl>
                                          </p:spTgt>
                                        </p:tgtEl>
                                        <p:attrNameLst>
                                          <p:attrName>style.visibility</p:attrName>
                                        </p:attrNameLst>
                                      </p:cBhvr>
                                      <p:to>
                                        <p:strVal val="visible"/>
                                      </p:to>
                                    </p:set>
                                    <p:animEffect transition="in" filter="fade">
                                      <p:cBhvr>
                                        <p:cTn id="112" dur="500"/>
                                        <p:tgtEl>
                                          <p:spTgt spid="4">
                                            <p:txEl>
                                              <p:pRg st="1" end="1"/>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4">
                                            <p:txEl>
                                              <p:pRg st="2" end="2"/>
                                            </p:txEl>
                                          </p:spTgt>
                                        </p:tgtEl>
                                        <p:attrNameLst>
                                          <p:attrName>style.visibility</p:attrName>
                                        </p:attrNameLst>
                                      </p:cBhvr>
                                      <p:to>
                                        <p:strVal val="visible"/>
                                      </p:to>
                                    </p:set>
                                    <p:animEffect transition="in" filter="fade">
                                      <p:cBhvr>
                                        <p:cTn id="117" dur="500"/>
                                        <p:tgtEl>
                                          <p:spTgt spid="4">
                                            <p:txEl>
                                              <p:pRg st="2" end="2"/>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4">
                                            <p:txEl>
                                              <p:pRg st="3" end="3"/>
                                            </p:txEl>
                                          </p:spTgt>
                                        </p:tgtEl>
                                        <p:attrNameLst>
                                          <p:attrName>style.visibility</p:attrName>
                                        </p:attrNameLst>
                                      </p:cBhvr>
                                      <p:to>
                                        <p:strVal val="visible"/>
                                      </p:to>
                                    </p:set>
                                    <p:animEffect transition="in" filter="fade">
                                      <p:cBhvr>
                                        <p:cTn id="122" dur="500"/>
                                        <p:tgtEl>
                                          <p:spTgt spid="4">
                                            <p:txEl>
                                              <p:pRg st="3" end="3"/>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4">
                                            <p:txEl>
                                              <p:pRg st="4" end="4"/>
                                            </p:txEl>
                                          </p:spTgt>
                                        </p:tgtEl>
                                        <p:attrNameLst>
                                          <p:attrName>style.visibility</p:attrName>
                                        </p:attrNameLst>
                                      </p:cBhvr>
                                      <p:to>
                                        <p:strVal val="visible"/>
                                      </p:to>
                                    </p:set>
                                    <p:animEffect transition="in" filter="fade">
                                      <p:cBhvr>
                                        <p:cTn id="127" dur="500"/>
                                        <p:tgtEl>
                                          <p:spTgt spid="4">
                                            <p:txEl>
                                              <p:pRg st="4" end="4"/>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4">
                                            <p:txEl>
                                              <p:pRg st="5" end="5"/>
                                            </p:txEl>
                                          </p:spTgt>
                                        </p:tgtEl>
                                        <p:attrNameLst>
                                          <p:attrName>style.visibility</p:attrName>
                                        </p:attrNameLst>
                                      </p:cBhvr>
                                      <p:to>
                                        <p:strVal val="visible"/>
                                      </p:to>
                                    </p:set>
                                    <p:animEffect transition="in" filter="fade">
                                      <p:cBhvr>
                                        <p:cTn id="132" dur="500"/>
                                        <p:tgtEl>
                                          <p:spTgt spid="4">
                                            <p:txEl>
                                              <p:pRg st="5" end="5"/>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4">
                                            <p:txEl>
                                              <p:pRg st="6" end="6"/>
                                            </p:txEl>
                                          </p:spTgt>
                                        </p:tgtEl>
                                        <p:attrNameLst>
                                          <p:attrName>style.visibility</p:attrName>
                                        </p:attrNameLst>
                                      </p:cBhvr>
                                      <p:to>
                                        <p:strVal val="visible"/>
                                      </p:to>
                                    </p:set>
                                    <p:animEffect transition="in" filter="fade">
                                      <p:cBhvr>
                                        <p:cTn id="137" dur="500"/>
                                        <p:tgtEl>
                                          <p:spTgt spid="4">
                                            <p:txEl>
                                              <p:pRg st="6" end="6"/>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4">
                                            <p:txEl>
                                              <p:pRg st="7" end="7"/>
                                            </p:txEl>
                                          </p:spTgt>
                                        </p:tgtEl>
                                        <p:attrNameLst>
                                          <p:attrName>style.visibility</p:attrName>
                                        </p:attrNameLst>
                                      </p:cBhvr>
                                      <p:to>
                                        <p:strVal val="visible"/>
                                      </p:to>
                                    </p:set>
                                    <p:animEffect transition="in" filter="fade">
                                      <p:cBhvr>
                                        <p:cTn id="142" dur="500"/>
                                        <p:tgtEl>
                                          <p:spTgt spid="4">
                                            <p:txEl>
                                              <p:pRg st="7" end="7"/>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4">
                                            <p:txEl>
                                              <p:pRg st="8" end="8"/>
                                            </p:txEl>
                                          </p:spTgt>
                                        </p:tgtEl>
                                        <p:attrNameLst>
                                          <p:attrName>style.visibility</p:attrName>
                                        </p:attrNameLst>
                                      </p:cBhvr>
                                      <p:to>
                                        <p:strVal val="visible"/>
                                      </p:to>
                                    </p:set>
                                    <p:animEffect transition="in" filter="fade">
                                      <p:cBhvr>
                                        <p:cTn id="147" dur="500"/>
                                        <p:tgtEl>
                                          <p:spTgt spid="4">
                                            <p:txEl>
                                              <p:pRg st="8" end="8"/>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
                                            <p:txEl>
                                              <p:pRg st="9" end="9"/>
                                            </p:txEl>
                                          </p:spTgt>
                                        </p:tgtEl>
                                        <p:attrNameLst>
                                          <p:attrName>style.visibility</p:attrName>
                                        </p:attrNameLst>
                                      </p:cBhvr>
                                      <p:to>
                                        <p:strVal val="visible"/>
                                      </p:to>
                                    </p:set>
                                    <p:animEffect transition="in" filter="fade">
                                      <p:cBhvr>
                                        <p:cTn id="152" dur="500"/>
                                        <p:tgtEl>
                                          <p:spTgt spid="4">
                                            <p:txEl>
                                              <p:pRg st="9" end="9"/>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4">
                                            <p:txEl>
                                              <p:pRg st="10" end="10"/>
                                            </p:txEl>
                                          </p:spTgt>
                                        </p:tgtEl>
                                        <p:attrNameLst>
                                          <p:attrName>style.visibility</p:attrName>
                                        </p:attrNameLst>
                                      </p:cBhvr>
                                      <p:to>
                                        <p:strVal val="visible"/>
                                      </p:to>
                                    </p:set>
                                    <p:animEffect transition="in" filter="fade">
                                      <p:cBhvr>
                                        <p:cTn id="157" dur="500"/>
                                        <p:tgtEl>
                                          <p:spTgt spid="4">
                                            <p:txEl>
                                              <p:pRg st="10" end="10"/>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4">
                                            <p:txEl>
                                              <p:pRg st="11" end="11"/>
                                            </p:txEl>
                                          </p:spTgt>
                                        </p:tgtEl>
                                        <p:attrNameLst>
                                          <p:attrName>style.visibility</p:attrName>
                                        </p:attrNameLst>
                                      </p:cBhvr>
                                      <p:to>
                                        <p:strVal val="visible"/>
                                      </p:to>
                                    </p:set>
                                    <p:animEffect transition="in" filter="fade">
                                      <p:cBhvr>
                                        <p:cTn id="162" dur="500"/>
                                        <p:tgtEl>
                                          <p:spTgt spid="4">
                                            <p:txEl>
                                              <p:pRg st="11" end="11"/>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4">
                                            <p:txEl>
                                              <p:pRg st="12" end="12"/>
                                            </p:txEl>
                                          </p:spTgt>
                                        </p:tgtEl>
                                        <p:attrNameLst>
                                          <p:attrName>style.visibility</p:attrName>
                                        </p:attrNameLst>
                                      </p:cBhvr>
                                      <p:to>
                                        <p:strVal val="visible"/>
                                      </p:to>
                                    </p:set>
                                    <p:animEffect transition="in" filter="fade">
                                      <p:cBhvr>
                                        <p:cTn id="167" dur="500"/>
                                        <p:tgtEl>
                                          <p:spTgt spid="4">
                                            <p:txEl>
                                              <p:pRg st="12" end="12"/>
                                            </p:txEl>
                                          </p:spTgt>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
                                            <p:txEl>
                                              <p:pRg st="13" end="13"/>
                                            </p:txEl>
                                          </p:spTgt>
                                        </p:tgtEl>
                                        <p:attrNameLst>
                                          <p:attrName>style.visibility</p:attrName>
                                        </p:attrNameLst>
                                      </p:cBhvr>
                                      <p:to>
                                        <p:strVal val="visible"/>
                                      </p:to>
                                    </p:set>
                                    <p:animEffect transition="in" filter="fade">
                                      <p:cBhvr>
                                        <p:cTn id="172" dur="500"/>
                                        <p:tgtEl>
                                          <p:spTgt spid="4">
                                            <p:txEl>
                                              <p:pRg st="13" end="13"/>
                                            </p:txEl>
                                          </p:spTgt>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4">
                                            <p:txEl>
                                              <p:pRg st="14" end="14"/>
                                            </p:txEl>
                                          </p:spTgt>
                                        </p:tgtEl>
                                        <p:attrNameLst>
                                          <p:attrName>style.visibility</p:attrName>
                                        </p:attrNameLst>
                                      </p:cBhvr>
                                      <p:to>
                                        <p:strVal val="visible"/>
                                      </p:to>
                                    </p:set>
                                    <p:animEffect transition="in" filter="fade">
                                      <p:cBhvr>
                                        <p:cTn id="177" dur="500"/>
                                        <p:tgtEl>
                                          <p:spTgt spid="4">
                                            <p:txEl>
                                              <p:pRg st="14" end="14"/>
                                            </p:txEl>
                                          </p:spTgt>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4">
                                            <p:txEl>
                                              <p:pRg st="15" end="15"/>
                                            </p:txEl>
                                          </p:spTgt>
                                        </p:tgtEl>
                                        <p:attrNameLst>
                                          <p:attrName>style.visibility</p:attrName>
                                        </p:attrNameLst>
                                      </p:cBhvr>
                                      <p:to>
                                        <p:strVal val="visible"/>
                                      </p:to>
                                    </p:set>
                                    <p:animEffect transition="in" filter="fade">
                                      <p:cBhvr>
                                        <p:cTn id="182" dur="500"/>
                                        <p:tgtEl>
                                          <p:spTgt spid="4">
                                            <p:txEl>
                                              <p:pRg st="15" end="15"/>
                                            </p:txEl>
                                          </p:spTgt>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4">
                                            <p:txEl>
                                              <p:pRg st="16" end="16"/>
                                            </p:txEl>
                                          </p:spTgt>
                                        </p:tgtEl>
                                        <p:attrNameLst>
                                          <p:attrName>style.visibility</p:attrName>
                                        </p:attrNameLst>
                                      </p:cBhvr>
                                      <p:to>
                                        <p:strVal val="visible"/>
                                      </p:to>
                                    </p:set>
                                    <p:animEffect transition="in" filter="fade">
                                      <p:cBhvr>
                                        <p:cTn id="187" dur="500"/>
                                        <p:tgtEl>
                                          <p:spTgt spid="4">
                                            <p:txEl>
                                              <p:pRg st="16" end="16"/>
                                            </p:txEl>
                                          </p:spTgt>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4">
                                            <p:txEl>
                                              <p:pRg st="17" end="17"/>
                                            </p:txEl>
                                          </p:spTgt>
                                        </p:tgtEl>
                                        <p:attrNameLst>
                                          <p:attrName>style.visibility</p:attrName>
                                        </p:attrNameLst>
                                      </p:cBhvr>
                                      <p:to>
                                        <p:strVal val="visible"/>
                                      </p:to>
                                    </p:set>
                                    <p:animEffect transition="in" filter="fade">
                                      <p:cBhvr>
                                        <p:cTn id="192" dur="500"/>
                                        <p:tgtEl>
                                          <p:spTgt spid="4">
                                            <p:txEl>
                                              <p:pRg st="17" end="17"/>
                                            </p:txEl>
                                          </p:spTgt>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4">
                                            <p:txEl>
                                              <p:pRg st="18" end="18"/>
                                            </p:txEl>
                                          </p:spTgt>
                                        </p:tgtEl>
                                        <p:attrNameLst>
                                          <p:attrName>style.visibility</p:attrName>
                                        </p:attrNameLst>
                                      </p:cBhvr>
                                      <p:to>
                                        <p:strVal val="visible"/>
                                      </p:to>
                                    </p:set>
                                    <p:animEffect transition="in" filter="fade">
                                      <p:cBhvr>
                                        <p:cTn id="197" dur="500"/>
                                        <p:tgtEl>
                                          <p:spTgt spid="4">
                                            <p:txEl>
                                              <p:pRg st="18" end="18"/>
                                            </p:txEl>
                                          </p:spTgt>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grpId="0" nodeType="clickEffect">
                                  <p:stCondLst>
                                    <p:cond delay="0"/>
                                  </p:stCondLst>
                                  <p:childTnLst>
                                    <p:set>
                                      <p:cBhvr>
                                        <p:cTn id="201" dur="1" fill="hold">
                                          <p:stCondLst>
                                            <p:cond delay="0"/>
                                          </p:stCondLst>
                                        </p:cTn>
                                        <p:tgtEl>
                                          <p:spTgt spid="4">
                                            <p:txEl>
                                              <p:pRg st="19" end="19"/>
                                            </p:txEl>
                                          </p:spTgt>
                                        </p:tgtEl>
                                        <p:attrNameLst>
                                          <p:attrName>style.visibility</p:attrName>
                                        </p:attrNameLst>
                                      </p:cBhvr>
                                      <p:to>
                                        <p:strVal val="visible"/>
                                      </p:to>
                                    </p:set>
                                    <p:animEffect transition="in" filter="fade">
                                      <p:cBhvr>
                                        <p:cTn id="202" dur="500"/>
                                        <p:tgtEl>
                                          <p:spTgt spid="4">
                                            <p:txEl>
                                              <p:pRg st="19" end="19"/>
                                            </p:txEl>
                                          </p:spTgt>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grpId="0" nodeType="clickEffect">
                                  <p:stCondLst>
                                    <p:cond delay="0"/>
                                  </p:stCondLst>
                                  <p:childTnLst>
                                    <p:set>
                                      <p:cBhvr>
                                        <p:cTn id="206" dur="1" fill="hold">
                                          <p:stCondLst>
                                            <p:cond delay="0"/>
                                          </p:stCondLst>
                                        </p:cTn>
                                        <p:tgtEl>
                                          <p:spTgt spid="4">
                                            <p:txEl>
                                              <p:pRg st="20" end="20"/>
                                            </p:txEl>
                                          </p:spTgt>
                                        </p:tgtEl>
                                        <p:attrNameLst>
                                          <p:attrName>style.visibility</p:attrName>
                                        </p:attrNameLst>
                                      </p:cBhvr>
                                      <p:to>
                                        <p:strVal val="visible"/>
                                      </p:to>
                                    </p:set>
                                    <p:animEffect transition="in" filter="fade">
                                      <p:cBhvr>
                                        <p:cTn id="207" dur="500"/>
                                        <p:tgtEl>
                                          <p:spTgt spid="4">
                                            <p:txEl>
                                              <p:pRg st="20" end="20"/>
                                            </p:txEl>
                                          </p:spTgt>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ntr" presetSubtype="0" fill="hold" grpId="0" nodeType="clickEffect">
                                  <p:stCondLst>
                                    <p:cond delay="0"/>
                                  </p:stCondLst>
                                  <p:childTnLst>
                                    <p:set>
                                      <p:cBhvr>
                                        <p:cTn id="211" dur="1" fill="hold">
                                          <p:stCondLst>
                                            <p:cond delay="0"/>
                                          </p:stCondLst>
                                        </p:cTn>
                                        <p:tgtEl>
                                          <p:spTgt spid="4">
                                            <p:txEl>
                                              <p:pRg st="21" end="21"/>
                                            </p:txEl>
                                          </p:spTgt>
                                        </p:tgtEl>
                                        <p:attrNameLst>
                                          <p:attrName>style.visibility</p:attrName>
                                        </p:attrNameLst>
                                      </p:cBhvr>
                                      <p:to>
                                        <p:strVal val="visible"/>
                                      </p:to>
                                    </p:set>
                                    <p:animEffect transition="in" filter="fade">
                                      <p:cBhvr>
                                        <p:cTn id="212" dur="500"/>
                                        <p:tgtEl>
                                          <p:spTgt spid="4">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4131F-49B4-8D9A-385E-F19661293D6F}"/>
              </a:ext>
            </a:extLst>
          </p:cNvPr>
          <p:cNvSpPr>
            <a:spLocks noGrp="1"/>
          </p:cNvSpPr>
          <p:nvPr>
            <p:ph type="title"/>
          </p:nvPr>
        </p:nvSpPr>
        <p:spPr/>
        <p:txBody>
          <a:bodyPr/>
          <a:lstStyle/>
          <a:p>
            <a:pPr algn="ctr"/>
            <a:r>
              <a:rPr lang="en-US" b="1" dirty="0"/>
              <a:t>BISECTION RECURSIVE</a:t>
            </a:r>
            <a:endParaRPr lang="en-UG" b="1" dirty="0"/>
          </a:p>
        </p:txBody>
      </p:sp>
      <p:sp>
        <p:nvSpPr>
          <p:cNvPr id="3" name="Content Placeholder 2">
            <a:extLst>
              <a:ext uri="{FF2B5EF4-FFF2-40B4-BE49-F238E27FC236}">
                <a16:creationId xmlns:a16="http://schemas.microsoft.com/office/drawing/2014/main" id="{140CD105-8F25-885B-CD43-4597D2AFF158}"/>
              </a:ext>
            </a:extLst>
          </p:cNvPr>
          <p:cNvSpPr>
            <a:spLocks noGrp="1"/>
          </p:cNvSpPr>
          <p:nvPr>
            <p:ph sz="half" idx="1"/>
          </p:nvPr>
        </p:nvSpPr>
        <p:spPr/>
        <p:txBody>
          <a:bodyPr>
            <a:noAutofit/>
          </a:bodyPr>
          <a:lstStyle/>
          <a:p>
            <a:pPr marL="0" indent="0">
              <a:lnSpc>
                <a:spcPct val="60000"/>
              </a:lnSpc>
              <a:buNone/>
            </a:pPr>
            <a:r>
              <a:rPr lang="en-US" sz="1000" dirty="0"/>
              <a:t>% </a:t>
            </a:r>
            <a:r>
              <a:rPr lang="en-US" sz="1000" dirty="0" err="1"/>
              <a:t>bisection_recursive.m</a:t>
            </a:r>
            <a:endParaRPr lang="en-US" sz="1000" dirty="0"/>
          </a:p>
          <a:p>
            <a:pPr marL="0" indent="0">
              <a:lnSpc>
                <a:spcPct val="60000"/>
              </a:lnSpc>
              <a:buNone/>
            </a:pPr>
            <a:r>
              <a:rPr lang="en-US" sz="1000" dirty="0"/>
              <a:t>function </a:t>
            </a:r>
            <a:r>
              <a:rPr lang="en-US" sz="1000" dirty="0" err="1"/>
              <a:t>bisection_recursive</a:t>
            </a:r>
            <a:r>
              <a:rPr lang="en-US" sz="1000" dirty="0"/>
              <a:t>()</a:t>
            </a:r>
          </a:p>
          <a:p>
            <a:pPr marL="0" indent="0">
              <a:lnSpc>
                <a:spcPct val="60000"/>
              </a:lnSpc>
              <a:buNone/>
            </a:pPr>
            <a:r>
              <a:rPr lang="en-US" sz="1000" dirty="0" err="1"/>
              <a:t>fprintf</a:t>
            </a:r>
            <a:r>
              <a:rPr lang="en-US" sz="1000" dirty="0"/>
              <a:t>('=== Bisection Method (Recursive) ===\n');</a:t>
            </a:r>
          </a:p>
          <a:p>
            <a:pPr marL="0" indent="0">
              <a:lnSpc>
                <a:spcPct val="60000"/>
              </a:lnSpc>
              <a:buNone/>
            </a:pPr>
            <a:r>
              <a:rPr lang="en-US" sz="1000" dirty="0"/>
              <a:t>tic;</a:t>
            </a:r>
          </a:p>
          <a:p>
            <a:pPr marL="0" indent="0">
              <a:lnSpc>
                <a:spcPct val="60000"/>
              </a:lnSpc>
              <a:buNone/>
            </a:pPr>
            <a:r>
              <a:rPr lang="en-US" sz="1000" dirty="0"/>
              <a:t>% Parameters</a:t>
            </a:r>
          </a:p>
          <a:p>
            <a:pPr marL="0" indent="0">
              <a:lnSpc>
                <a:spcPct val="60000"/>
              </a:lnSpc>
              <a:buNone/>
            </a:pPr>
            <a:r>
              <a:rPr lang="en-US" sz="1000" dirty="0"/>
              <a:t>f = @(x) x^3 - x - 2;</a:t>
            </a:r>
          </a:p>
          <a:p>
            <a:pPr marL="0" indent="0">
              <a:lnSpc>
                <a:spcPct val="60000"/>
              </a:lnSpc>
              <a:buNone/>
            </a:pPr>
            <a:r>
              <a:rPr lang="en-US" sz="1000" dirty="0"/>
              <a:t>a = 1;</a:t>
            </a:r>
          </a:p>
          <a:p>
            <a:pPr marL="0" indent="0">
              <a:lnSpc>
                <a:spcPct val="60000"/>
              </a:lnSpc>
              <a:buNone/>
            </a:pPr>
            <a:r>
              <a:rPr lang="en-US" sz="1000" dirty="0"/>
              <a:t>b = 2;</a:t>
            </a:r>
          </a:p>
          <a:p>
            <a:pPr marL="0" indent="0">
              <a:lnSpc>
                <a:spcPct val="60000"/>
              </a:lnSpc>
              <a:buNone/>
            </a:pPr>
            <a:r>
              <a:rPr lang="en-US" sz="1000" dirty="0"/>
              <a:t>err = 5e-4;</a:t>
            </a:r>
          </a:p>
          <a:p>
            <a:pPr marL="0" indent="0">
              <a:lnSpc>
                <a:spcPct val="60000"/>
              </a:lnSpc>
              <a:buNone/>
            </a:pPr>
            <a:r>
              <a:rPr lang="en-US" sz="1000" dirty="0"/>
              <a:t>% Recursive bisection</a:t>
            </a:r>
          </a:p>
          <a:p>
            <a:pPr marL="0" indent="0">
              <a:lnSpc>
                <a:spcPct val="60000"/>
              </a:lnSpc>
              <a:buNone/>
            </a:pPr>
            <a:r>
              <a:rPr lang="en-US" sz="1000" dirty="0"/>
              <a:t>x = </a:t>
            </a:r>
            <a:r>
              <a:rPr lang="en-US" sz="1000" dirty="0" err="1"/>
              <a:t>bisection_recursive_func</a:t>
            </a:r>
            <a:r>
              <a:rPr lang="en-US" sz="1000" dirty="0"/>
              <a:t>(f, a, b, err);</a:t>
            </a:r>
          </a:p>
          <a:p>
            <a:pPr marL="0" indent="0">
              <a:lnSpc>
                <a:spcPct val="60000"/>
              </a:lnSpc>
              <a:buNone/>
            </a:pPr>
            <a:r>
              <a:rPr lang="en-US" sz="1000" dirty="0"/>
              <a:t>% Results</a:t>
            </a:r>
          </a:p>
          <a:p>
            <a:pPr marL="0" indent="0">
              <a:lnSpc>
                <a:spcPct val="60000"/>
              </a:lnSpc>
              <a:buNone/>
            </a:pPr>
            <a:r>
              <a:rPr lang="en-US" sz="1000" dirty="0" err="1"/>
              <a:t>time_taken</a:t>
            </a:r>
            <a:r>
              <a:rPr lang="en-US" sz="1000" dirty="0"/>
              <a:t> = toc;</a:t>
            </a:r>
          </a:p>
          <a:p>
            <a:pPr marL="0" indent="0">
              <a:lnSpc>
                <a:spcPct val="60000"/>
              </a:lnSpc>
              <a:buNone/>
            </a:pPr>
            <a:r>
              <a:rPr lang="en-US" sz="1000" dirty="0"/>
              <a:t>xref = fzero(f, 1.6);</a:t>
            </a:r>
          </a:p>
          <a:p>
            <a:pPr marL="0" indent="0">
              <a:lnSpc>
                <a:spcPct val="60000"/>
              </a:lnSpc>
              <a:buNone/>
            </a:pPr>
            <a:r>
              <a:rPr lang="en-US" sz="1000" dirty="0" err="1"/>
              <a:t>fprintf</a:t>
            </a:r>
            <a:r>
              <a:rPr lang="en-US" sz="1000" dirty="0"/>
              <a:t>('Root: %.4f\n', x);</a:t>
            </a:r>
          </a:p>
          <a:p>
            <a:pPr marL="0" indent="0">
              <a:lnSpc>
                <a:spcPct val="60000"/>
              </a:lnSpc>
              <a:buNone/>
            </a:pPr>
            <a:r>
              <a:rPr lang="en-US" sz="1000" dirty="0" err="1"/>
              <a:t>fprintf</a:t>
            </a:r>
            <a:r>
              <a:rPr lang="en-US" sz="1000" dirty="0"/>
              <a:t>('Reference root: %.4f\n', xref);</a:t>
            </a:r>
          </a:p>
          <a:p>
            <a:pPr marL="0" indent="0">
              <a:lnSpc>
                <a:spcPct val="60000"/>
              </a:lnSpc>
              <a:buNone/>
            </a:pPr>
            <a:r>
              <a:rPr lang="en-US" sz="1000" dirty="0" err="1"/>
              <a:t>fprintf</a:t>
            </a:r>
            <a:r>
              <a:rPr lang="en-US" sz="1000" dirty="0"/>
              <a:t>('Computation time: %.4f seconds\n', </a:t>
            </a:r>
            <a:r>
              <a:rPr lang="en-US" sz="1000" dirty="0" err="1"/>
              <a:t>time_taken</a:t>
            </a:r>
            <a:r>
              <a:rPr lang="en-US" sz="1000" dirty="0"/>
              <a:t>);</a:t>
            </a:r>
          </a:p>
          <a:p>
            <a:pPr marL="0" indent="0">
              <a:lnSpc>
                <a:spcPct val="60000"/>
              </a:lnSpc>
              <a:buNone/>
            </a:pPr>
            <a:r>
              <a:rPr lang="en-US" sz="1000" dirty="0" err="1"/>
              <a:t>fprintf</a:t>
            </a:r>
            <a:r>
              <a:rPr lang="en-US" sz="1000" dirty="0"/>
              <a:t>('Error: %.6f\n', abs(x - xref));</a:t>
            </a:r>
          </a:p>
          <a:p>
            <a:pPr marL="0" indent="0">
              <a:lnSpc>
                <a:spcPct val="60000"/>
              </a:lnSpc>
              <a:buNone/>
            </a:pPr>
            <a:endParaRPr lang="en-UG" sz="1000" dirty="0"/>
          </a:p>
        </p:txBody>
      </p:sp>
      <p:sp>
        <p:nvSpPr>
          <p:cNvPr id="4" name="Content Placeholder 3">
            <a:extLst>
              <a:ext uri="{FF2B5EF4-FFF2-40B4-BE49-F238E27FC236}">
                <a16:creationId xmlns:a16="http://schemas.microsoft.com/office/drawing/2014/main" id="{DC4D7246-0C50-EDC4-A999-E881564AF9A4}"/>
              </a:ext>
            </a:extLst>
          </p:cNvPr>
          <p:cNvSpPr>
            <a:spLocks noGrp="1"/>
          </p:cNvSpPr>
          <p:nvPr>
            <p:ph sz="half" idx="2"/>
          </p:nvPr>
        </p:nvSpPr>
        <p:spPr/>
        <p:txBody>
          <a:bodyPr>
            <a:noAutofit/>
          </a:bodyPr>
          <a:lstStyle/>
          <a:p>
            <a:pPr marL="0" indent="0">
              <a:lnSpc>
                <a:spcPct val="60000"/>
              </a:lnSpc>
              <a:buNone/>
            </a:pPr>
            <a:r>
              <a:rPr lang="en-US" sz="1000" dirty="0"/>
              <a:t>% Save results</a:t>
            </a:r>
          </a:p>
          <a:p>
            <a:pPr marL="0" indent="0">
              <a:lnSpc>
                <a:spcPct val="60000"/>
              </a:lnSpc>
              <a:buNone/>
            </a:pPr>
            <a:r>
              <a:rPr lang="en-US" sz="1000" dirty="0"/>
              <a:t>save("</a:t>
            </a:r>
            <a:r>
              <a:rPr lang="en-US" sz="1000" dirty="0" err="1"/>
              <a:t>bisection_recursive.mat</a:t>
            </a:r>
            <a:r>
              <a:rPr lang="en-US" sz="1000" dirty="0"/>
              <a:t>", "x", "</a:t>
            </a:r>
            <a:r>
              <a:rPr lang="en-US" sz="1000" dirty="0" err="1"/>
              <a:t>time_taken</a:t>
            </a:r>
            <a:r>
              <a:rPr lang="en-US" sz="1000" dirty="0"/>
              <a:t>", "xref");</a:t>
            </a:r>
          </a:p>
          <a:p>
            <a:pPr marL="0" indent="0">
              <a:lnSpc>
                <a:spcPct val="60000"/>
              </a:lnSpc>
              <a:buNone/>
            </a:pPr>
            <a:r>
              <a:rPr lang="en-US" sz="1000" dirty="0"/>
              <a:t>end</a:t>
            </a:r>
          </a:p>
          <a:p>
            <a:pPr marL="0" indent="0">
              <a:lnSpc>
                <a:spcPct val="60000"/>
              </a:lnSpc>
              <a:buNone/>
            </a:pPr>
            <a:endParaRPr lang="en-US" sz="1000" dirty="0"/>
          </a:p>
          <a:p>
            <a:pPr marL="0" indent="0">
              <a:lnSpc>
                <a:spcPct val="60000"/>
              </a:lnSpc>
              <a:buNone/>
            </a:pPr>
            <a:r>
              <a:rPr lang="en-US" sz="1000" dirty="0"/>
              <a:t>function x = </a:t>
            </a:r>
            <a:r>
              <a:rPr lang="en-US" sz="1000" dirty="0" err="1"/>
              <a:t>bisection_recursive_func</a:t>
            </a:r>
            <a:r>
              <a:rPr lang="en-US" sz="1000" dirty="0"/>
              <a:t>(f, a, b, err)</a:t>
            </a:r>
          </a:p>
          <a:p>
            <a:pPr marL="0" indent="0">
              <a:lnSpc>
                <a:spcPct val="60000"/>
              </a:lnSpc>
              <a:buNone/>
            </a:pPr>
            <a:r>
              <a:rPr lang="en-US" sz="1000" dirty="0"/>
              <a:t>c = (a + b) / 2;</a:t>
            </a:r>
          </a:p>
          <a:p>
            <a:pPr marL="0" indent="0">
              <a:lnSpc>
                <a:spcPct val="60000"/>
              </a:lnSpc>
              <a:buNone/>
            </a:pPr>
            <a:r>
              <a:rPr lang="en-US" sz="1000" dirty="0"/>
              <a:t>% Base case</a:t>
            </a:r>
          </a:p>
          <a:p>
            <a:pPr marL="0" indent="0">
              <a:lnSpc>
                <a:spcPct val="60000"/>
              </a:lnSpc>
              <a:buNone/>
            </a:pPr>
            <a:r>
              <a:rPr lang="en-US" sz="1000" dirty="0"/>
              <a:t>if (b - a) &lt;= err</a:t>
            </a:r>
          </a:p>
          <a:p>
            <a:pPr marL="0" indent="0">
              <a:lnSpc>
                <a:spcPct val="60000"/>
              </a:lnSpc>
              <a:buNone/>
            </a:pPr>
            <a:r>
              <a:rPr lang="en-US" sz="1000" dirty="0"/>
              <a:t>x = c;</a:t>
            </a:r>
          </a:p>
          <a:p>
            <a:pPr marL="0" indent="0">
              <a:lnSpc>
                <a:spcPct val="60000"/>
              </a:lnSpc>
              <a:buNone/>
            </a:pPr>
            <a:r>
              <a:rPr lang="en-US" sz="1000" dirty="0"/>
              <a:t>return;</a:t>
            </a:r>
          </a:p>
          <a:p>
            <a:pPr marL="0" indent="0">
              <a:lnSpc>
                <a:spcPct val="60000"/>
              </a:lnSpc>
              <a:buNone/>
            </a:pPr>
            <a:r>
              <a:rPr lang="en-US" sz="1000" dirty="0"/>
              <a:t>end</a:t>
            </a:r>
          </a:p>
          <a:p>
            <a:pPr marL="0" indent="0">
              <a:lnSpc>
                <a:spcPct val="60000"/>
              </a:lnSpc>
              <a:buNone/>
            </a:pPr>
            <a:r>
              <a:rPr lang="en-US" sz="1000" dirty="0"/>
              <a:t>% Recursive case</a:t>
            </a:r>
          </a:p>
          <a:p>
            <a:pPr marL="0" indent="0">
              <a:lnSpc>
                <a:spcPct val="60000"/>
              </a:lnSpc>
              <a:buNone/>
            </a:pPr>
            <a:r>
              <a:rPr lang="en-US" sz="1000" dirty="0"/>
              <a:t>if f(a) * f(c) &lt; 0</a:t>
            </a:r>
          </a:p>
          <a:p>
            <a:pPr marL="0" indent="0">
              <a:lnSpc>
                <a:spcPct val="60000"/>
              </a:lnSpc>
              <a:buNone/>
            </a:pPr>
            <a:r>
              <a:rPr lang="en-US" sz="1000" dirty="0"/>
              <a:t>x = </a:t>
            </a:r>
            <a:r>
              <a:rPr lang="en-US" sz="1000" dirty="0" err="1"/>
              <a:t>bisection_recursive_func</a:t>
            </a:r>
            <a:r>
              <a:rPr lang="en-US" sz="1000" dirty="0"/>
              <a:t>(f, a, c, err);</a:t>
            </a:r>
          </a:p>
          <a:p>
            <a:pPr marL="0" indent="0">
              <a:lnSpc>
                <a:spcPct val="60000"/>
              </a:lnSpc>
              <a:buNone/>
            </a:pPr>
            <a:r>
              <a:rPr lang="en-US" sz="1000" dirty="0"/>
              <a:t>else</a:t>
            </a:r>
          </a:p>
          <a:p>
            <a:pPr marL="0" indent="0">
              <a:lnSpc>
                <a:spcPct val="60000"/>
              </a:lnSpc>
              <a:buNone/>
            </a:pPr>
            <a:r>
              <a:rPr lang="en-US" sz="1000" dirty="0"/>
              <a:t>x = </a:t>
            </a:r>
            <a:r>
              <a:rPr lang="en-US" sz="1000" dirty="0" err="1"/>
              <a:t>bisection_recursive_func</a:t>
            </a:r>
            <a:r>
              <a:rPr lang="en-US" sz="1000" dirty="0"/>
              <a:t>(f, c, b, err);</a:t>
            </a:r>
          </a:p>
          <a:p>
            <a:pPr marL="0" indent="0">
              <a:lnSpc>
                <a:spcPct val="60000"/>
              </a:lnSpc>
              <a:buNone/>
            </a:pPr>
            <a:r>
              <a:rPr lang="en-US" sz="1000" dirty="0"/>
              <a:t>end</a:t>
            </a:r>
          </a:p>
          <a:p>
            <a:pPr marL="0" indent="0">
              <a:lnSpc>
                <a:spcPct val="60000"/>
              </a:lnSpc>
              <a:buNone/>
            </a:pPr>
            <a:r>
              <a:rPr lang="en-US" sz="1000" dirty="0"/>
              <a:t>end</a:t>
            </a:r>
          </a:p>
          <a:p>
            <a:pPr marL="0" indent="0">
              <a:lnSpc>
                <a:spcPct val="60000"/>
              </a:lnSpc>
              <a:buNone/>
            </a:pPr>
            <a:endParaRPr lang="en-UG" sz="1000" dirty="0"/>
          </a:p>
        </p:txBody>
      </p:sp>
    </p:spTree>
    <p:extLst>
      <p:ext uri="{BB962C8B-B14F-4D97-AF65-F5344CB8AC3E}">
        <p14:creationId xmlns:p14="http://schemas.microsoft.com/office/powerpoint/2010/main" val="18799700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fade">
                                      <p:cBhvr>
                                        <p:cTn id="52" dur="500"/>
                                        <p:tgtEl>
                                          <p:spTgt spid="4">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animEffect transition="in" filter="fade">
                                      <p:cBhvr>
                                        <p:cTn id="57" dur="500"/>
                                        <p:tgtEl>
                                          <p:spTgt spid="4">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10" end="10"/>
                                            </p:txEl>
                                          </p:spTgt>
                                        </p:tgtEl>
                                        <p:attrNameLst>
                                          <p:attrName>style.visibility</p:attrName>
                                        </p:attrNameLst>
                                      </p:cBhvr>
                                      <p:to>
                                        <p:strVal val="visible"/>
                                      </p:to>
                                    </p:set>
                                    <p:animEffect transition="in" filter="fade">
                                      <p:cBhvr>
                                        <p:cTn id="62" dur="500"/>
                                        <p:tgtEl>
                                          <p:spTgt spid="4">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11" end="11"/>
                                            </p:txEl>
                                          </p:spTgt>
                                        </p:tgtEl>
                                        <p:attrNameLst>
                                          <p:attrName>style.visibility</p:attrName>
                                        </p:attrNameLst>
                                      </p:cBhvr>
                                      <p:to>
                                        <p:strVal val="visible"/>
                                      </p:to>
                                    </p:set>
                                    <p:animEffect transition="in" filter="fade">
                                      <p:cBhvr>
                                        <p:cTn id="67" dur="500"/>
                                        <p:tgtEl>
                                          <p:spTgt spid="4">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12" end="12"/>
                                            </p:txEl>
                                          </p:spTgt>
                                        </p:tgtEl>
                                        <p:attrNameLst>
                                          <p:attrName>style.visibility</p:attrName>
                                        </p:attrNameLst>
                                      </p:cBhvr>
                                      <p:to>
                                        <p:strVal val="visible"/>
                                      </p:to>
                                    </p:set>
                                    <p:animEffect transition="in" filter="fade">
                                      <p:cBhvr>
                                        <p:cTn id="72" dur="500"/>
                                        <p:tgtEl>
                                          <p:spTgt spid="4">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xEl>
                                              <p:pRg st="13" end="13"/>
                                            </p:txEl>
                                          </p:spTgt>
                                        </p:tgtEl>
                                        <p:attrNameLst>
                                          <p:attrName>style.visibility</p:attrName>
                                        </p:attrNameLst>
                                      </p:cBhvr>
                                      <p:to>
                                        <p:strVal val="visible"/>
                                      </p:to>
                                    </p:set>
                                    <p:animEffect transition="in" filter="fade">
                                      <p:cBhvr>
                                        <p:cTn id="77" dur="500"/>
                                        <p:tgtEl>
                                          <p:spTgt spid="4">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
                                            <p:txEl>
                                              <p:pRg st="14" end="14"/>
                                            </p:txEl>
                                          </p:spTgt>
                                        </p:tgtEl>
                                        <p:attrNameLst>
                                          <p:attrName>style.visibility</p:attrName>
                                        </p:attrNameLst>
                                      </p:cBhvr>
                                      <p:to>
                                        <p:strVal val="visible"/>
                                      </p:to>
                                    </p:set>
                                    <p:animEffect transition="in" filter="fade">
                                      <p:cBhvr>
                                        <p:cTn id="82" dur="500"/>
                                        <p:tgtEl>
                                          <p:spTgt spid="4">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
                                            <p:txEl>
                                              <p:pRg st="15" end="15"/>
                                            </p:txEl>
                                          </p:spTgt>
                                        </p:tgtEl>
                                        <p:attrNameLst>
                                          <p:attrName>style.visibility</p:attrName>
                                        </p:attrNameLst>
                                      </p:cBhvr>
                                      <p:to>
                                        <p:strVal val="visible"/>
                                      </p:to>
                                    </p:set>
                                    <p:animEffect transition="in" filter="fade">
                                      <p:cBhvr>
                                        <p:cTn id="87" dur="500"/>
                                        <p:tgtEl>
                                          <p:spTgt spid="4">
                                            <p:txEl>
                                              <p:pRg st="15"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
                                            <p:txEl>
                                              <p:pRg st="16" end="16"/>
                                            </p:txEl>
                                          </p:spTgt>
                                        </p:tgtEl>
                                        <p:attrNameLst>
                                          <p:attrName>style.visibility</p:attrName>
                                        </p:attrNameLst>
                                      </p:cBhvr>
                                      <p:to>
                                        <p:strVal val="visible"/>
                                      </p:to>
                                    </p:set>
                                    <p:animEffect transition="in" filter="fade">
                                      <p:cBhvr>
                                        <p:cTn id="92" dur="500"/>
                                        <p:tgtEl>
                                          <p:spTgt spid="4">
                                            <p:txEl>
                                              <p:pRg st="16" end="16"/>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
                                            <p:txEl>
                                              <p:pRg st="17" end="17"/>
                                            </p:txEl>
                                          </p:spTgt>
                                        </p:tgtEl>
                                        <p:attrNameLst>
                                          <p:attrName>style.visibility</p:attrName>
                                        </p:attrNameLst>
                                      </p:cBhvr>
                                      <p:to>
                                        <p:strVal val="visible"/>
                                      </p:to>
                                    </p:set>
                                    <p:animEffect transition="in" filter="fade">
                                      <p:cBhvr>
                                        <p:cTn id="97" dur="500"/>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E29BA-F176-B9F1-7374-DDCBF5FCB72F}"/>
              </a:ext>
            </a:extLst>
          </p:cNvPr>
          <p:cNvSpPr>
            <a:spLocks noGrp="1"/>
          </p:cNvSpPr>
          <p:nvPr>
            <p:ph type="title"/>
          </p:nvPr>
        </p:nvSpPr>
        <p:spPr/>
        <p:txBody>
          <a:bodyPr>
            <a:normAutofit/>
          </a:bodyPr>
          <a:lstStyle/>
          <a:p>
            <a:pPr algn="ctr"/>
            <a:r>
              <a:rPr lang="en-US" b="1" dirty="0"/>
              <a:t>FIXED POINT ITERATION RECURSIVE</a:t>
            </a:r>
            <a:endParaRPr lang="en-UG" b="1" dirty="0"/>
          </a:p>
        </p:txBody>
      </p:sp>
      <p:sp>
        <p:nvSpPr>
          <p:cNvPr id="3" name="Content Placeholder 2">
            <a:extLst>
              <a:ext uri="{FF2B5EF4-FFF2-40B4-BE49-F238E27FC236}">
                <a16:creationId xmlns:a16="http://schemas.microsoft.com/office/drawing/2014/main" id="{2B4A671C-94CC-9E1A-4449-9D86BC577348}"/>
              </a:ext>
            </a:extLst>
          </p:cNvPr>
          <p:cNvSpPr>
            <a:spLocks noGrp="1"/>
          </p:cNvSpPr>
          <p:nvPr>
            <p:ph sz="half" idx="1"/>
          </p:nvPr>
        </p:nvSpPr>
        <p:spPr/>
        <p:txBody>
          <a:bodyPr>
            <a:noAutofit/>
          </a:bodyPr>
          <a:lstStyle/>
          <a:p>
            <a:pPr marL="0" indent="0">
              <a:lnSpc>
                <a:spcPct val="60000"/>
              </a:lnSpc>
              <a:buNone/>
            </a:pPr>
            <a:r>
              <a:rPr lang="en-US" sz="1000" dirty="0"/>
              <a:t>% </a:t>
            </a:r>
            <a:r>
              <a:rPr lang="en-US" sz="1000" dirty="0" err="1"/>
              <a:t>fixed_point_recursive.m</a:t>
            </a:r>
            <a:endParaRPr lang="en-US" sz="1000" dirty="0"/>
          </a:p>
          <a:p>
            <a:pPr marL="0" indent="0">
              <a:lnSpc>
                <a:spcPct val="60000"/>
              </a:lnSpc>
              <a:buNone/>
            </a:pPr>
            <a:r>
              <a:rPr lang="en-US" sz="1000" dirty="0"/>
              <a:t>function </a:t>
            </a:r>
            <a:r>
              <a:rPr lang="en-US" sz="1000" dirty="0" err="1"/>
              <a:t>fixed_point_recursive</a:t>
            </a:r>
            <a:r>
              <a:rPr lang="en-US" sz="1000" dirty="0"/>
              <a:t>()</a:t>
            </a:r>
          </a:p>
          <a:p>
            <a:pPr marL="0" indent="0">
              <a:lnSpc>
                <a:spcPct val="60000"/>
              </a:lnSpc>
              <a:buNone/>
            </a:pPr>
            <a:r>
              <a:rPr lang="en-US" sz="1000" dirty="0" err="1"/>
              <a:t>fprintf</a:t>
            </a:r>
            <a:r>
              <a:rPr lang="en-US" sz="1000" dirty="0"/>
              <a:t>('=== Fixed Point Iteration (Recursive) ===\n');</a:t>
            </a:r>
          </a:p>
          <a:p>
            <a:pPr marL="0" indent="0">
              <a:lnSpc>
                <a:spcPct val="60000"/>
              </a:lnSpc>
              <a:buNone/>
            </a:pPr>
            <a:r>
              <a:rPr lang="en-US" sz="1000" dirty="0"/>
              <a:t>tic;</a:t>
            </a:r>
          </a:p>
          <a:p>
            <a:pPr marL="0" indent="0">
              <a:lnSpc>
                <a:spcPct val="60000"/>
              </a:lnSpc>
              <a:buNone/>
            </a:pPr>
            <a:r>
              <a:rPr lang="en-US" sz="1000" dirty="0"/>
              <a:t>% Parameters</a:t>
            </a:r>
          </a:p>
          <a:p>
            <a:pPr marL="0" indent="0">
              <a:lnSpc>
                <a:spcPct val="60000"/>
              </a:lnSpc>
              <a:buNone/>
            </a:pPr>
            <a:r>
              <a:rPr lang="en-US" sz="1000" dirty="0"/>
              <a:t>f = @(x) x^3 - x - 2;</a:t>
            </a:r>
          </a:p>
          <a:p>
            <a:pPr marL="0" indent="0">
              <a:lnSpc>
                <a:spcPct val="60000"/>
              </a:lnSpc>
              <a:buNone/>
            </a:pPr>
            <a:r>
              <a:rPr lang="en-US" sz="1000" dirty="0"/>
              <a:t>g = @(x) (x+2)^(1/3);</a:t>
            </a:r>
          </a:p>
          <a:p>
            <a:pPr marL="0" indent="0">
              <a:lnSpc>
                <a:spcPct val="60000"/>
              </a:lnSpc>
              <a:buNone/>
            </a:pPr>
            <a:r>
              <a:rPr lang="en-US" sz="1000" dirty="0"/>
              <a:t>x0 = 1;</a:t>
            </a:r>
          </a:p>
          <a:p>
            <a:pPr marL="0" indent="0">
              <a:lnSpc>
                <a:spcPct val="60000"/>
              </a:lnSpc>
              <a:buNone/>
            </a:pPr>
            <a:r>
              <a:rPr lang="en-US" sz="1000" dirty="0"/>
              <a:t>err = 5e-4;</a:t>
            </a:r>
          </a:p>
          <a:p>
            <a:pPr marL="0" indent="0">
              <a:lnSpc>
                <a:spcPct val="60000"/>
              </a:lnSpc>
              <a:buNone/>
            </a:pPr>
            <a:r>
              <a:rPr lang="en-US" sz="1000" dirty="0" err="1"/>
              <a:t>max_iter</a:t>
            </a:r>
            <a:r>
              <a:rPr lang="en-US" sz="1000" dirty="0"/>
              <a:t> = 100;</a:t>
            </a:r>
          </a:p>
          <a:p>
            <a:pPr marL="0" indent="0">
              <a:lnSpc>
                <a:spcPct val="60000"/>
              </a:lnSpc>
              <a:buNone/>
            </a:pPr>
            <a:r>
              <a:rPr lang="en-US" sz="1000" dirty="0"/>
              <a:t>% Recursive fixed point</a:t>
            </a:r>
          </a:p>
          <a:p>
            <a:pPr marL="0" indent="0">
              <a:lnSpc>
                <a:spcPct val="60000"/>
              </a:lnSpc>
              <a:buNone/>
            </a:pPr>
            <a:r>
              <a:rPr lang="en-US" sz="1000" dirty="0"/>
              <a:t>x = </a:t>
            </a:r>
            <a:r>
              <a:rPr lang="en-US" sz="1000" dirty="0" err="1"/>
              <a:t>fixed_point_recursive_func</a:t>
            </a:r>
            <a:r>
              <a:rPr lang="en-US" sz="1000" dirty="0"/>
              <a:t>(g, x0, err, </a:t>
            </a:r>
            <a:r>
              <a:rPr lang="en-US" sz="1000" dirty="0" err="1"/>
              <a:t>max_iter</a:t>
            </a:r>
            <a:r>
              <a:rPr lang="en-US" sz="1000" dirty="0"/>
              <a:t>, 1);</a:t>
            </a:r>
          </a:p>
          <a:p>
            <a:pPr marL="0" indent="0">
              <a:lnSpc>
                <a:spcPct val="60000"/>
              </a:lnSpc>
              <a:buNone/>
            </a:pPr>
            <a:r>
              <a:rPr lang="en-US" sz="1000" dirty="0"/>
              <a:t>% Results</a:t>
            </a:r>
          </a:p>
          <a:p>
            <a:pPr marL="0" indent="0">
              <a:lnSpc>
                <a:spcPct val="60000"/>
              </a:lnSpc>
              <a:buNone/>
            </a:pPr>
            <a:r>
              <a:rPr lang="en-US" sz="1000" dirty="0" err="1"/>
              <a:t>time_taken</a:t>
            </a:r>
            <a:r>
              <a:rPr lang="en-US" sz="1000" dirty="0"/>
              <a:t> = toc;</a:t>
            </a:r>
          </a:p>
          <a:p>
            <a:pPr marL="0" indent="0">
              <a:lnSpc>
                <a:spcPct val="60000"/>
              </a:lnSpc>
              <a:buNone/>
            </a:pPr>
            <a:r>
              <a:rPr lang="en-US" sz="1000" dirty="0"/>
              <a:t>xref = fzero(f, 1.6);</a:t>
            </a:r>
          </a:p>
          <a:p>
            <a:pPr marL="0" indent="0">
              <a:lnSpc>
                <a:spcPct val="60000"/>
              </a:lnSpc>
              <a:buNone/>
            </a:pPr>
            <a:r>
              <a:rPr lang="en-US" sz="1000" dirty="0" err="1"/>
              <a:t>fprintf</a:t>
            </a:r>
            <a:r>
              <a:rPr lang="en-US" sz="1000" dirty="0"/>
              <a:t>('Root: %.4f\n', x);</a:t>
            </a:r>
          </a:p>
          <a:p>
            <a:pPr marL="0" indent="0">
              <a:lnSpc>
                <a:spcPct val="60000"/>
              </a:lnSpc>
              <a:buNone/>
            </a:pPr>
            <a:r>
              <a:rPr lang="en-US" sz="1000" dirty="0" err="1"/>
              <a:t>fprintf</a:t>
            </a:r>
            <a:r>
              <a:rPr lang="en-US" sz="1000" dirty="0"/>
              <a:t>('Reference root: %.4f\n', xref);</a:t>
            </a:r>
          </a:p>
          <a:p>
            <a:pPr marL="0" indent="0">
              <a:lnSpc>
                <a:spcPct val="60000"/>
              </a:lnSpc>
              <a:buNone/>
            </a:pPr>
            <a:r>
              <a:rPr lang="en-US" sz="1000" dirty="0" err="1"/>
              <a:t>fprintf</a:t>
            </a:r>
            <a:r>
              <a:rPr lang="en-US" sz="1000" dirty="0"/>
              <a:t>('Computation time: %.4f seconds\n', </a:t>
            </a:r>
            <a:r>
              <a:rPr lang="en-US" sz="1000" dirty="0" err="1"/>
              <a:t>time_taken</a:t>
            </a:r>
            <a:r>
              <a:rPr lang="en-US" sz="1000" dirty="0"/>
              <a:t>);</a:t>
            </a:r>
          </a:p>
          <a:p>
            <a:pPr marL="0" indent="0">
              <a:lnSpc>
                <a:spcPct val="60000"/>
              </a:lnSpc>
              <a:buNone/>
            </a:pPr>
            <a:r>
              <a:rPr lang="en-US" sz="1000" dirty="0" err="1"/>
              <a:t>fprintf</a:t>
            </a:r>
            <a:r>
              <a:rPr lang="en-US" sz="1000" dirty="0"/>
              <a:t>('Error: %.6f\n', abs(x - xref));</a:t>
            </a:r>
          </a:p>
          <a:p>
            <a:pPr marL="0" indent="0">
              <a:lnSpc>
                <a:spcPct val="60000"/>
              </a:lnSpc>
              <a:buNone/>
            </a:pPr>
            <a:endParaRPr lang="en-UG" sz="1000" dirty="0"/>
          </a:p>
        </p:txBody>
      </p:sp>
      <p:sp>
        <p:nvSpPr>
          <p:cNvPr id="4" name="Content Placeholder 3">
            <a:extLst>
              <a:ext uri="{FF2B5EF4-FFF2-40B4-BE49-F238E27FC236}">
                <a16:creationId xmlns:a16="http://schemas.microsoft.com/office/drawing/2014/main" id="{90C18D71-BF89-014B-2552-8CFD799D1839}"/>
              </a:ext>
            </a:extLst>
          </p:cNvPr>
          <p:cNvSpPr>
            <a:spLocks noGrp="1"/>
          </p:cNvSpPr>
          <p:nvPr>
            <p:ph sz="half" idx="2"/>
          </p:nvPr>
        </p:nvSpPr>
        <p:spPr/>
        <p:txBody>
          <a:bodyPr>
            <a:noAutofit/>
          </a:bodyPr>
          <a:lstStyle/>
          <a:p>
            <a:pPr marL="0" indent="0">
              <a:lnSpc>
                <a:spcPct val="60000"/>
              </a:lnSpc>
              <a:buNone/>
            </a:pPr>
            <a:r>
              <a:rPr lang="en-US" sz="1000" dirty="0"/>
              <a:t>% Save results</a:t>
            </a:r>
          </a:p>
          <a:p>
            <a:pPr marL="0" indent="0">
              <a:lnSpc>
                <a:spcPct val="60000"/>
              </a:lnSpc>
              <a:buNone/>
            </a:pPr>
            <a:r>
              <a:rPr lang="en-US" sz="1000" dirty="0"/>
              <a:t>save("</a:t>
            </a:r>
            <a:r>
              <a:rPr lang="en-US" sz="1000" dirty="0" err="1"/>
              <a:t>fixed_point_recursive.mat</a:t>
            </a:r>
            <a:r>
              <a:rPr lang="en-US" sz="1000" dirty="0"/>
              <a:t>", "x", "</a:t>
            </a:r>
            <a:r>
              <a:rPr lang="en-US" sz="1000" dirty="0" err="1"/>
              <a:t>time_taken</a:t>
            </a:r>
            <a:r>
              <a:rPr lang="en-US" sz="1000" dirty="0"/>
              <a:t>", "xref");</a:t>
            </a:r>
          </a:p>
          <a:p>
            <a:pPr marL="0" indent="0">
              <a:lnSpc>
                <a:spcPct val="60000"/>
              </a:lnSpc>
              <a:buNone/>
            </a:pPr>
            <a:r>
              <a:rPr lang="en-US" sz="1000" dirty="0"/>
              <a:t>end</a:t>
            </a:r>
          </a:p>
          <a:p>
            <a:pPr marL="0" indent="0">
              <a:lnSpc>
                <a:spcPct val="60000"/>
              </a:lnSpc>
              <a:buNone/>
            </a:pPr>
            <a:r>
              <a:rPr lang="en-US" sz="1000" dirty="0"/>
              <a:t>function x = </a:t>
            </a:r>
            <a:r>
              <a:rPr lang="en-US" sz="1000" dirty="0" err="1"/>
              <a:t>fixed_point_recursive_func</a:t>
            </a:r>
            <a:r>
              <a:rPr lang="en-US" sz="1000" dirty="0"/>
              <a:t>(g, x, err, </a:t>
            </a:r>
            <a:r>
              <a:rPr lang="en-US" sz="1000" dirty="0" err="1"/>
              <a:t>max_iter</a:t>
            </a:r>
            <a:r>
              <a:rPr lang="en-US" sz="1000" dirty="0"/>
              <a:t>, iter)</a:t>
            </a:r>
          </a:p>
          <a:p>
            <a:pPr marL="0" indent="0">
              <a:lnSpc>
                <a:spcPct val="60000"/>
              </a:lnSpc>
              <a:buNone/>
            </a:pPr>
            <a:r>
              <a:rPr lang="en-US" sz="1000" dirty="0"/>
              <a:t>% Check maximum iterations</a:t>
            </a:r>
          </a:p>
          <a:p>
            <a:pPr marL="0" indent="0">
              <a:lnSpc>
                <a:spcPct val="60000"/>
              </a:lnSpc>
              <a:buNone/>
            </a:pPr>
            <a:r>
              <a:rPr lang="en-US" sz="1000" dirty="0"/>
              <a:t>if iter &gt; </a:t>
            </a:r>
            <a:r>
              <a:rPr lang="en-US" sz="1000" dirty="0" err="1"/>
              <a:t>max_iter</a:t>
            </a:r>
            <a:endParaRPr lang="en-US" sz="1000" dirty="0"/>
          </a:p>
          <a:p>
            <a:pPr marL="0" indent="0">
              <a:lnSpc>
                <a:spcPct val="60000"/>
              </a:lnSpc>
              <a:buNone/>
            </a:pPr>
            <a:r>
              <a:rPr lang="en-US" sz="1000" dirty="0"/>
              <a:t>warning('Maximum iterations reached');</a:t>
            </a:r>
          </a:p>
          <a:p>
            <a:pPr marL="0" indent="0">
              <a:lnSpc>
                <a:spcPct val="60000"/>
              </a:lnSpc>
              <a:buNone/>
            </a:pPr>
            <a:r>
              <a:rPr lang="en-US" sz="1000" dirty="0"/>
              <a:t>x = </a:t>
            </a:r>
            <a:r>
              <a:rPr lang="en-US" sz="1000" dirty="0" err="1"/>
              <a:t>NaN</a:t>
            </a:r>
            <a:r>
              <a:rPr lang="en-US" sz="1000" dirty="0"/>
              <a:t>;</a:t>
            </a:r>
          </a:p>
          <a:p>
            <a:pPr marL="0" indent="0">
              <a:lnSpc>
                <a:spcPct val="60000"/>
              </a:lnSpc>
              <a:buNone/>
            </a:pPr>
            <a:r>
              <a:rPr lang="en-US" sz="1000" dirty="0"/>
              <a:t>return;</a:t>
            </a:r>
          </a:p>
          <a:p>
            <a:pPr marL="0" indent="0">
              <a:lnSpc>
                <a:spcPct val="60000"/>
              </a:lnSpc>
              <a:buNone/>
            </a:pPr>
            <a:r>
              <a:rPr lang="en-US" sz="1000" dirty="0"/>
              <a:t>end</a:t>
            </a:r>
          </a:p>
          <a:p>
            <a:pPr marL="0" indent="0">
              <a:lnSpc>
                <a:spcPct val="60000"/>
              </a:lnSpc>
              <a:buNone/>
            </a:pPr>
            <a:r>
              <a:rPr lang="en-US" sz="1000" dirty="0"/>
              <a:t>% Fixed point iteration</a:t>
            </a:r>
          </a:p>
          <a:p>
            <a:pPr marL="0" indent="0">
              <a:lnSpc>
                <a:spcPct val="60000"/>
              </a:lnSpc>
              <a:buNone/>
            </a:pPr>
            <a:r>
              <a:rPr lang="en-US" sz="1000" dirty="0" err="1"/>
              <a:t>x_new</a:t>
            </a:r>
            <a:r>
              <a:rPr lang="en-US" sz="1000" dirty="0"/>
              <a:t> = g(x);</a:t>
            </a:r>
          </a:p>
          <a:p>
            <a:pPr marL="0" indent="0">
              <a:lnSpc>
                <a:spcPct val="60000"/>
              </a:lnSpc>
              <a:buNone/>
            </a:pPr>
            <a:r>
              <a:rPr lang="en-US" sz="1000" dirty="0" err="1"/>
              <a:t>fprintf</a:t>
            </a:r>
            <a:r>
              <a:rPr lang="en-US" sz="1000" dirty="0"/>
              <a:t>('Iteration %d: x = %.4f\n', iter, </a:t>
            </a:r>
            <a:r>
              <a:rPr lang="en-US" sz="1000" dirty="0" err="1"/>
              <a:t>x_new</a:t>
            </a:r>
            <a:r>
              <a:rPr lang="en-US" sz="1000" dirty="0"/>
              <a:t>);</a:t>
            </a:r>
          </a:p>
          <a:p>
            <a:pPr marL="0" indent="0">
              <a:lnSpc>
                <a:spcPct val="60000"/>
              </a:lnSpc>
              <a:buNone/>
            </a:pPr>
            <a:r>
              <a:rPr lang="en-US" sz="1000" dirty="0"/>
              <a:t>% Check convergence</a:t>
            </a:r>
          </a:p>
          <a:p>
            <a:pPr marL="0" indent="0">
              <a:lnSpc>
                <a:spcPct val="60000"/>
              </a:lnSpc>
              <a:buNone/>
            </a:pPr>
            <a:r>
              <a:rPr lang="en-US" sz="1000" dirty="0"/>
              <a:t>if abs(</a:t>
            </a:r>
            <a:r>
              <a:rPr lang="en-US" sz="1000" dirty="0" err="1"/>
              <a:t>x_new</a:t>
            </a:r>
            <a:r>
              <a:rPr lang="en-US" sz="1000" dirty="0"/>
              <a:t> - x) &lt; err</a:t>
            </a:r>
          </a:p>
          <a:p>
            <a:pPr marL="0" indent="0">
              <a:lnSpc>
                <a:spcPct val="60000"/>
              </a:lnSpc>
              <a:buNone/>
            </a:pPr>
            <a:r>
              <a:rPr lang="en-US" sz="1000" dirty="0"/>
              <a:t>x = </a:t>
            </a:r>
            <a:r>
              <a:rPr lang="en-US" sz="1000" dirty="0" err="1"/>
              <a:t>x_new</a:t>
            </a:r>
            <a:r>
              <a:rPr lang="en-US" sz="1000" dirty="0"/>
              <a:t>;</a:t>
            </a:r>
          </a:p>
          <a:p>
            <a:pPr marL="0" indent="0">
              <a:lnSpc>
                <a:spcPct val="60000"/>
              </a:lnSpc>
              <a:buNone/>
            </a:pPr>
            <a:r>
              <a:rPr lang="en-US" sz="1000" dirty="0"/>
              <a:t>else</a:t>
            </a:r>
          </a:p>
          <a:p>
            <a:pPr marL="0" indent="0">
              <a:lnSpc>
                <a:spcPct val="60000"/>
              </a:lnSpc>
              <a:buNone/>
            </a:pPr>
            <a:r>
              <a:rPr lang="en-US" sz="1000" dirty="0"/>
              <a:t>x = </a:t>
            </a:r>
            <a:r>
              <a:rPr lang="en-US" sz="1000" dirty="0" err="1"/>
              <a:t>fixed_point_recursive_func</a:t>
            </a:r>
            <a:r>
              <a:rPr lang="en-US" sz="1000" dirty="0"/>
              <a:t>(g, </a:t>
            </a:r>
            <a:r>
              <a:rPr lang="en-US" sz="1000" dirty="0" err="1"/>
              <a:t>x_new</a:t>
            </a:r>
            <a:r>
              <a:rPr lang="en-US" sz="1000" dirty="0"/>
              <a:t>, err, </a:t>
            </a:r>
            <a:r>
              <a:rPr lang="en-US" sz="1000" dirty="0" err="1"/>
              <a:t>max_iter</a:t>
            </a:r>
            <a:r>
              <a:rPr lang="en-US" sz="1000" dirty="0"/>
              <a:t>, iter + 1);</a:t>
            </a:r>
          </a:p>
          <a:p>
            <a:pPr marL="0" indent="0">
              <a:lnSpc>
                <a:spcPct val="60000"/>
              </a:lnSpc>
              <a:buNone/>
            </a:pPr>
            <a:r>
              <a:rPr lang="en-US" sz="1000" dirty="0"/>
              <a:t>end</a:t>
            </a:r>
          </a:p>
          <a:p>
            <a:pPr marL="0" indent="0">
              <a:lnSpc>
                <a:spcPct val="60000"/>
              </a:lnSpc>
              <a:buNone/>
            </a:pPr>
            <a:r>
              <a:rPr lang="en-US" sz="1000" dirty="0"/>
              <a:t>end</a:t>
            </a:r>
          </a:p>
          <a:p>
            <a:pPr marL="0" indent="0">
              <a:lnSpc>
                <a:spcPct val="60000"/>
              </a:lnSpc>
              <a:buNone/>
            </a:pPr>
            <a:endParaRPr lang="en-UG" sz="1000" dirty="0"/>
          </a:p>
        </p:txBody>
      </p:sp>
    </p:spTree>
    <p:extLst>
      <p:ext uri="{BB962C8B-B14F-4D97-AF65-F5344CB8AC3E}">
        <p14:creationId xmlns:p14="http://schemas.microsoft.com/office/powerpoint/2010/main" val="29337100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fade">
                                      <p:cBhvr>
                                        <p:cTn id="77" dur="500"/>
                                        <p:tgtEl>
                                          <p:spTgt spid="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4" end="14"/>
                                            </p:txEl>
                                          </p:spTgt>
                                        </p:tgtEl>
                                        <p:attrNameLst>
                                          <p:attrName>style.visibility</p:attrName>
                                        </p:attrNameLst>
                                      </p:cBhvr>
                                      <p:to>
                                        <p:strVal val="visible"/>
                                      </p:to>
                                    </p:set>
                                    <p:animEffect transition="in" filter="fade">
                                      <p:cBhvr>
                                        <p:cTn id="82" dur="500"/>
                                        <p:tgtEl>
                                          <p:spTgt spid="3">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5" end="15"/>
                                            </p:txEl>
                                          </p:spTgt>
                                        </p:tgtEl>
                                        <p:attrNameLst>
                                          <p:attrName>style.visibility</p:attrName>
                                        </p:attrNameLst>
                                      </p:cBhvr>
                                      <p:to>
                                        <p:strVal val="visible"/>
                                      </p:to>
                                    </p:set>
                                    <p:animEffect transition="in" filter="fade">
                                      <p:cBhvr>
                                        <p:cTn id="87" dur="500"/>
                                        <p:tgtEl>
                                          <p:spTgt spid="3">
                                            <p:txEl>
                                              <p:pRg st="15"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16" end="16"/>
                                            </p:txEl>
                                          </p:spTgt>
                                        </p:tgtEl>
                                        <p:attrNameLst>
                                          <p:attrName>style.visibility</p:attrName>
                                        </p:attrNameLst>
                                      </p:cBhvr>
                                      <p:to>
                                        <p:strVal val="visible"/>
                                      </p:to>
                                    </p:set>
                                    <p:animEffect transition="in" filter="fade">
                                      <p:cBhvr>
                                        <p:cTn id="92" dur="500"/>
                                        <p:tgtEl>
                                          <p:spTgt spid="3">
                                            <p:txEl>
                                              <p:pRg st="16" end="16"/>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
                                            <p:txEl>
                                              <p:pRg st="17" end="17"/>
                                            </p:txEl>
                                          </p:spTgt>
                                        </p:tgtEl>
                                        <p:attrNameLst>
                                          <p:attrName>style.visibility</p:attrName>
                                        </p:attrNameLst>
                                      </p:cBhvr>
                                      <p:to>
                                        <p:strVal val="visible"/>
                                      </p:to>
                                    </p:set>
                                    <p:animEffect transition="in" filter="fade">
                                      <p:cBhvr>
                                        <p:cTn id="97" dur="500"/>
                                        <p:tgtEl>
                                          <p:spTgt spid="3">
                                            <p:txEl>
                                              <p:pRg st="17" end="17"/>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
                                            <p:txEl>
                                              <p:pRg st="18" end="18"/>
                                            </p:txEl>
                                          </p:spTgt>
                                        </p:tgtEl>
                                        <p:attrNameLst>
                                          <p:attrName>style.visibility</p:attrName>
                                        </p:attrNameLst>
                                      </p:cBhvr>
                                      <p:to>
                                        <p:strVal val="visible"/>
                                      </p:to>
                                    </p:set>
                                    <p:animEffect transition="in" filter="fade">
                                      <p:cBhvr>
                                        <p:cTn id="102" dur="500"/>
                                        <p:tgtEl>
                                          <p:spTgt spid="3">
                                            <p:txEl>
                                              <p:pRg st="18" end="18"/>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
                                            <p:txEl>
                                              <p:pRg st="0" end="0"/>
                                            </p:txEl>
                                          </p:spTgt>
                                        </p:tgtEl>
                                        <p:attrNameLst>
                                          <p:attrName>style.visibility</p:attrName>
                                        </p:attrNameLst>
                                      </p:cBhvr>
                                      <p:to>
                                        <p:strVal val="visible"/>
                                      </p:to>
                                    </p:set>
                                    <p:animEffect transition="in" filter="fade">
                                      <p:cBhvr>
                                        <p:cTn id="107" dur="500"/>
                                        <p:tgtEl>
                                          <p:spTgt spid="4">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
                                            <p:txEl>
                                              <p:pRg st="1" end="1"/>
                                            </p:txEl>
                                          </p:spTgt>
                                        </p:tgtEl>
                                        <p:attrNameLst>
                                          <p:attrName>style.visibility</p:attrName>
                                        </p:attrNameLst>
                                      </p:cBhvr>
                                      <p:to>
                                        <p:strVal val="visible"/>
                                      </p:to>
                                    </p:set>
                                    <p:animEffect transition="in" filter="fade">
                                      <p:cBhvr>
                                        <p:cTn id="112" dur="500"/>
                                        <p:tgtEl>
                                          <p:spTgt spid="4">
                                            <p:txEl>
                                              <p:pRg st="1" end="1"/>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4">
                                            <p:txEl>
                                              <p:pRg st="2" end="2"/>
                                            </p:txEl>
                                          </p:spTgt>
                                        </p:tgtEl>
                                        <p:attrNameLst>
                                          <p:attrName>style.visibility</p:attrName>
                                        </p:attrNameLst>
                                      </p:cBhvr>
                                      <p:to>
                                        <p:strVal val="visible"/>
                                      </p:to>
                                    </p:set>
                                    <p:animEffect transition="in" filter="fade">
                                      <p:cBhvr>
                                        <p:cTn id="117" dur="500"/>
                                        <p:tgtEl>
                                          <p:spTgt spid="4">
                                            <p:txEl>
                                              <p:pRg st="2" end="2"/>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4">
                                            <p:txEl>
                                              <p:pRg st="3" end="3"/>
                                            </p:txEl>
                                          </p:spTgt>
                                        </p:tgtEl>
                                        <p:attrNameLst>
                                          <p:attrName>style.visibility</p:attrName>
                                        </p:attrNameLst>
                                      </p:cBhvr>
                                      <p:to>
                                        <p:strVal val="visible"/>
                                      </p:to>
                                    </p:set>
                                    <p:animEffect transition="in" filter="fade">
                                      <p:cBhvr>
                                        <p:cTn id="122" dur="500"/>
                                        <p:tgtEl>
                                          <p:spTgt spid="4">
                                            <p:txEl>
                                              <p:pRg st="3" end="3"/>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4">
                                            <p:txEl>
                                              <p:pRg st="4" end="4"/>
                                            </p:txEl>
                                          </p:spTgt>
                                        </p:tgtEl>
                                        <p:attrNameLst>
                                          <p:attrName>style.visibility</p:attrName>
                                        </p:attrNameLst>
                                      </p:cBhvr>
                                      <p:to>
                                        <p:strVal val="visible"/>
                                      </p:to>
                                    </p:set>
                                    <p:animEffect transition="in" filter="fade">
                                      <p:cBhvr>
                                        <p:cTn id="127" dur="500"/>
                                        <p:tgtEl>
                                          <p:spTgt spid="4">
                                            <p:txEl>
                                              <p:pRg st="4" end="4"/>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4">
                                            <p:txEl>
                                              <p:pRg st="5" end="5"/>
                                            </p:txEl>
                                          </p:spTgt>
                                        </p:tgtEl>
                                        <p:attrNameLst>
                                          <p:attrName>style.visibility</p:attrName>
                                        </p:attrNameLst>
                                      </p:cBhvr>
                                      <p:to>
                                        <p:strVal val="visible"/>
                                      </p:to>
                                    </p:set>
                                    <p:animEffect transition="in" filter="fade">
                                      <p:cBhvr>
                                        <p:cTn id="132" dur="500"/>
                                        <p:tgtEl>
                                          <p:spTgt spid="4">
                                            <p:txEl>
                                              <p:pRg st="5" end="5"/>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4">
                                            <p:txEl>
                                              <p:pRg st="6" end="6"/>
                                            </p:txEl>
                                          </p:spTgt>
                                        </p:tgtEl>
                                        <p:attrNameLst>
                                          <p:attrName>style.visibility</p:attrName>
                                        </p:attrNameLst>
                                      </p:cBhvr>
                                      <p:to>
                                        <p:strVal val="visible"/>
                                      </p:to>
                                    </p:set>
                                    <p:animEffect transition="in" filter="fade">
                                      <p:cBhvr>
                                        <p:cTn id="137" dur="500"/>
                                        <p:tgtEl>
                                          <p:spTgt spid="4">
                                            <p:txEl>
                                              <p:pRg st="6" end="6"/>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4">
                                            <p:txEl>
                                              <p:pRg st="7" end="7"/>
                                            </p:txEl>
                                          </p:spTgt>
                                        </p:tgtEl>
                                        <p:attrNameLst>
                                          <p:attrName>style.visibility</p:attrName>
                                        </p:attrNameLst>
                                      </p:cBhvr>
                                      <p:to>
                                        <p:strVal val="visible"/>
                                      </p:to>
                                    </p:set>
                                    <p:animEffect transition="in" filter="fade">
                                      <p:cBhvr>
                                        <p:cTn id="142" dur="500"/>
                                        <p:tgtEl>
                                          <p:spTgt spid="4">
                                            <p:txEl>
                                              <p:pRg st="7" end="7"/>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4">
                                            <p:txEl>
                                              <p:pRg st="8" end="8"/>
                                            </p:txEl>
                                          </p:spTgt>
                                        </p:tgtEl>
                                        <p:attrNameLst>
                                          <p:attrName>style.visibility</p:attrName>
                                        </p:attrNameLst>
                                      </p:cBhvr>
                                      <p:to>
                                        <p:strVal val="visible"/>
                                      </p:to>
                                    </p:set>
                                    <p:animEffect transition="in" filter="fade">
                                      <p:cBhvr>
                                        <p:cTn id="147" dur="500"/>
                                        <p:tgtEl>
                                          <p:spTgt spid="4">
                                            <p:txEl>
                                              <p:pRg st="8" end="8"/>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
                                            <p:txEl>
                                              <p:pRg st="9" end="9"/>
                                            </p:txEl>
                                          </p:spTgt>
                                        </p:tgtEl>
                                        <p:attrNameLst>
                                          <p:attrName>style.visibility</p:attrName>
                                        </p:attrNameLst>
                                      </p:cBhvr>
                                      <p:to>
                                        <p:strVal val="visible"/>
                                      </p:to>
                                    </p:set>
                                    <p:animEffect transition="in" filter="fade">
                                      <p:cBhvr>
                                        <p:cTn id="152" dur="500"/>
                                        <p:tgtEl>
                                          <p:spTgt spid="4">
                                            <p:txEl>
                                              <p:pRg st="9" end="9"/>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4">
                                            <p:txEl>
                                              <p:pRg st="10" end="10"/>
                                            </p:txEl>
                                          </p:spTgt>
                                        </p:tgtEl>
                                        <p:attrNameLst>
                                          <p:attrName>style.visibility</p:attrName>
                                        </p:attrNameLst>
                                      </p:cBhvr>
                                      <p:to>
                                        <p:strVal val="visible"/>
                                      </p:to>
                                    </p:set>
                                    <p:animEffect transition="in" filter="fade">
                                      <p:cBhvr>
                                        <p:cTn id="157" dur="500"/>
                                        <p:tgtEl>
                                          <p:spTgt spid="4">
                                            <p:txEl>
                                              <p:pRg st="10" end="10"/>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4">
                                            <p:txEl>
                                              <p:pRg st="11" end="11"/>
                                            </p:txEl>
                                          </p:spTgt>
                                        </p:tgtEl>
                                        <p:attrNameLst>
                                          <p:attrName>style.visibility</p:attrName>
                                        </p:attrNameLst>
                                      </p:cBhvr>
                                      <p:to>
                                        <p:strVal val="visible"/>
                                      </p:to>
                                    </p:set>
                                    <p:animEffect transition="in" filter="fade">
                                      <p:cBhvr>
                                        <p:cTn id="162" dur="500"/>
                                        <p:tgtEl>
                                          <p:spTgt spid="4">
                                            <p:txEl>
                                              <p:pRg st="11" end="11"/>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4">
                                            <p:txEl>
                                              <p:pRg st="12" end="12"/>
                                            </p:txEl>
                                          </p:spTgt>
                                        </p:tgtEl>
                                        <p:attrNameLst>
                                          <p:attrName>style.visibility</p:attrName>
                                        </p:attrNameLst>
                                      </p:cBhvr>
                                      <p:to>
                                        <p:strVal val="visible"/>
                                      </p:to>
                                    </p:set>
                                    <p:animEffect transition="in" filter="fade">
                                      <p:cBhvr>
                                        <p:cTn id="167" dur="500"/>
                                        <p:tgtEl>
                                          <p:spTgt spid="4">
                                            <p:txEl>
                                              <p:pRg st="12" end="12"/>
                                            </p:txEl>
                                          </p:spTgt>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
                                            <p:txEl>
                                              <p:pRg st="13" end="13"/>
                                            </p:txEl>
                                          </p:spTgt>
                                        </p:tgtEl>
                                        <p:attrNameLst>
                                          <p:attrName>style.visibility</p:attrName>
                                        </p:attrNameLst>
                                      </p:cBhvr>
                                      <p:to>
                                        <p:strVal val="visible"/>
                                      </p:to>
                                    </p:set>
                                    <p:animEffect transition="in" filter="fade">
                                      <p:cBhvr>
                                        <p:cTn id="172" dur="500"/>
                                        <p:tgtEl>
                                          <p:spTgt spid="4">
                                            <p:txEl>
                                              <p:pRg st="13" end="13"/>
                                            </p:txEl>
                                          </p:spTgt>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4">
                                            <p:txEl>
                                              <p:pRg st="14" end="14"/>
                                            </p:txEl>
                                          </p:spTgt>
                                        </p:tgtEl>
                                        <p:attrNameLst>
                                          <p:attrName>style.visibility</p:attrName>
                                        </p:attrNameLst>
                                      </p:cBhvr>
                                      <p:to>
                                        <p:strVal val="visible"/>
                                      </p:to>
                                    </p:set>
                                    <p:animEffect transition="in" filter="fade">
                                      <p:cBhvr>
                                        <p:cTn id="177" dur="500"/>
                                        <p:tgtEl>
                                          <p:spTgt spid="4">
                                            <p:txEl>
                                              <p:pRg st="14" end="14"/>
                                            </p:txEl>
                                          </p:spTgt>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4">
                                            <p:txEl>
                                              <p:pRg st="15" end="15"/>
                                            </p:txEl>
                                          </p:spTgt>
                                        </p:tgtEl>
                                        <p:attrNameLst>
                                          <p:attrName>style.visibility</p:attrName>
                                        </p:attrNameLst>
                                      </p:cBhvr>
                                      <p:to>
                                        <p:strVal val="visible"/>
                                      </p:to>
                                    </p:set>
                                    <p:animEffect transition="in" filter="fade">
                                      <p:cBhvr>
                                        <p:cTn id="182" dur="500"/>
                                        <p:tgtEl>
                                          <p:spTgt spid="4">
                                            <p:txEl>
                                              <p:pRg st="15" end="15"/>
                                            </p:txEl>
                                          </p:spTgt>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4">
                                            <p:txEl>
                                              <p:pRg st="16" end="16"/>
                                            </p:txEl>
                                          </p:spTgt>
                                        </p:tgtEl>
                                        <p:attrNameLst>
                                          <p:attrName>style.visibility</p:attrName>
                                        </p:attrNameLst>
                                      </p:cBhvr>
                                      <p:to>
                                        <p:strVal val="visible"/>
                                      </p:to>
                                    </p:set>
                                    <p:animEffect transition="in" filter="fade">
                                      <p:cBhvr>
                                        <p:cTn id="187" dur="500"/>
                                        <p:tgtEl>
                                          <p:spTgt spid="4">
                                            <p:txEl>
                                              <p:pRg st="16" end="16"/>
                                            </p:txEl>
                                          </p:spTgt>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4">
                                            <p:txEl>
                                              <p:pRg st="17" end="17"/>
                                            </p:txEl>
                                          </p:spTgt>
                                        </p:tgtEl>
                                        <p:attrNameLst>
                                          <p:attrName>style.visibility</p:attrName>
                                        </p:attrNameLst>
                                      </p:cBhvr>
                                      <p:to>
                                        <p:strVal val="visible"/>
                                      </p:to>
                                    </p:set>
                                    <p:animEffect transition="in" filter="fade">
                                      <p:cBhvr>
                                        <p:cTn id="192" dur="500"/>
                                        <p:tgtEl>
                                          <p:spTgt spid="4">
                                            <p:txEl>
                                              <p:pRg st="17" end="17"/>
                                            </p:txEl>
                                          </p:spTgt>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4">
                                            <p:txEl>
                                              <p:pRg st="18" end="18"/>
                                            </p:txEl>
                                          </p:spTgt>
                                        </p:tgtEl>
                                        <p:attrNameLst>
                                          <p:attrName>style.visibility</p:attrName>
                                        </p:attrNameLst>
                                      </p:cBhvr>
                                      <p:to>
                                        <p:strVal val="visible"/>
                                      </p:to>
                                    </p:set>
                                    <p:animEffect transition="in" filter="fade">
                                      <p:cBhvr>
                                        <p:cTn id="197" dur="500"/>
                                        <p:tgtEl>
                                          <p:spTgt spid="4">
                                            <p:txEl>
                                              <p:pRg st="18" end="18"/>
                                            </p:txEl>
                                          </p:spTgt>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grpId="0" nodeType="clickEffect">
                                  <p:stCondLst>
                                    <p:cond delay="0"/>
                                  </p:stCondLst>
                                  <p:childTnLst>
                                    <p:set>
                                      <p:cBhvr>
                                        <p:cTn id="201" dur="1" fill="hold">
                                          <p:stCondLst>
                                            <p:cond delay="0"/>
                                          </p:stCondLst>
                                        </p:cTn>
                                        <p:tgtEl>
                                          <p:spTgt spid="4">
                                            <p:txEl>
                                              <p:pRg st="19" end="19"/>
                                            </p:txEl>
                                          </p:spTgt>
                                        </p:tgtEl>
                                        <p:attrNameLst>
                                          <p:attrName>style.visibility</p:attrName>
                                        </p:attrNameLst>
                                      </p:cBhvr>
                                      <p:to>
                                        <p:strVal val="visible"/>
                                      </p:to>
                                    </p:set>
                                    <p:animEffect transition="in" filter="fade">
                                      <p:cBhvr>
                                        <p:cTn id="202" dur="500"/>
                                        <p:tgtEl>
                                          <p:spTgt spid="4">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66D4C3-920C-EA71-A243-3B83EE47A358}"/>
              </a:ext>
            </a:extLst>
          </p:cNvPr>
          <p:cNvSpPr>
            <a:spLocks noGrp="1"/>
          </p:cNvSpPr>
          <p:nvPr>
            <p:ph type="title"/>
          </p:nvPr>
        </p:nvSpPr>
        <p:spPr/>
        <p:txBody>
          <a:bodyPr/>
          <a:lstStyle/>
          <a:p>
            <a:pPr algn="ctr"/>
            <a:r>
              <a:rPr lang="en-US" b="1" dirty="0"/>
              <a:t>EULER RECURSIVE</a:t>
            </a:r>
            <a:endParaRPr lang="en-UG" b="1" dirty="0"/>
          </a:p>
        </p:txBody>
      </p:sp>
      <p:sp>
        <p:nvSpPr>
          <p:cNvPr id="8" name="Content Placeholder 7">
            <a:extLst>
              <a:ext uri="{FF2B5EF4-FFF2-40B4-BE49-F238E27FC236}">
                <a16:creationId xmlns:a16="http://schemas.microsoft.com/office/drawing/2014/main" id="{978884F6-CEB1-F48F-20B5-B44BE3F77358}"/>
              </a:ext>
            </a:extLst>
          </p:cNvPr>
          <p:cNvSpPr>
            <a:spLocks noGrp="1"/>
          </p:cNvSpPr>
          <p:nvPr>
            <p:ph sz="half" idx="1"/>
          </p:nvPr>
        </p:nvSpPr>
        <p:spPr/>
        <p:txBody>
          <a:bodyPr>
            <a:noAutofit/>
          </a:bodyPr>
          <a:lstStyle/>
          <a:p>
            <a:pPr marL="0" indent="0">
              <a:lnSpc>
                <a:spcPct val="50000"/>
              </a:lnSpc>
              <a:buNone/>
            </a:pPr>
            <a:r>
              <a:rPr lang="en-US" sz="1000" dirty="0"/>
              <a:t>% </a:t>
            </a:r>
            <a:r>
              <a:rPr lang="en-US" sz="1000" dirty="0" err="1"/>
              <a:t>euler_recursive.m</a:t>
            </a:r>
            <a:endParaRPr lang="en-US" sz="1000" dirty="0"/>
          </a:p>
          <a:p>
            <a:pPr marL="0" indent="0">
              <a:lnSpc>
                <a:spcPct val="50000"/>
              </a:lnSpc>
              <a:buNone/>
            </a:pPr>
            <a:r>
              <a:rPr lang="en-US" sz="1000" dirty="0"/>
              <a:t>function </a:t>
            </a:r>
            <a:r>
              <a:rPr lang="en-US" sz="1000" dirty="0" err="1"/>
              <a:t>euler_recursive</a:t>
            </a:r>
            <a:r>
              <a:rPr lang="en-US" sz="1000" dirty="0"/>
              <a:t>()</a:t>
            </a:r>
          </a:p>
          <a:p>
            <a:pPr marL="0" indent="0">
              <a:lnSpc>
                <a:spcPct val="50000"/>
              </a:lnSpc>
              <a:buNone/>
            </a:pPr>
            <a:r>
              <a:rPr lang="en-US" sz="1000" dirty="0" err="1"/>
              <a:t>fprintf</a:t>
            </a:r>
            <a:r>
              <a:rPr lang="en-US" sz="1000" dirty="0"/>
              <a:t>('=== Euler Method (Recursive) ===\n');</a:t>
            </a:r>
          </a:p>
          <a:p>
            <a:pPr marL="0" indent="0">
              <a:lnSpc>
                <a:spcPct val="50000"/>
              </a:lnSpc>
              <a:buNone/>
            </a:pPr>
            <a:r>
              <a:rPr lang="en-US" sz="1000" dirty="0"/>
              <a:t>% Parameters</a:t>
            </a:r>
          </a:p>
          <a:p>
            <a:pPr marL="0" indent="0">
              <a:lnSpc>
                <a:spcPct val="50000"/>
              </a:lnSpc>
              <a:buNone/>
            </a:pPr>
            <a:r>
              <a:rPr lang="en-US" sz="1000" dirty="0"/>
              <a:t>m = 1; % mass of the ball (kg)</a:t>
            </a:r>
          </a:p>
          <a:p>
            <a:pPr marL="0" indent="0">
              <a:lnSpc>
                <a:spcPct val="50000"/>
              </a:lnSpc>
              <a:buNone/>
            </a:pPr>
            <a:r>
              <a:rPr lang="en-US" sz="1000" dirty="0"/>
              <a:t>g = 9.8; % gravitational acceleration (m/s^2)</a:t>
            </a:r>
          </a:p>
          <a:p>
            <a:pPr marL="0" indent="0">
              <a:lnSpc>
                <a:spcPct val="50000"/>
              </a:lnSpc>
              <a:buNone/>
            </a:pPr>
            <a:r>
              <a:rPr lang="en-US" sz="1000" dirty="0"/>
              <a:t>k = 0.2; % drag coefficient</a:t>
            </a:r>
          </a:p>
          <a:p>
            <a:pPr marL="0" indent="0">
              <a:lnSpc>
                <a:spcPct val="50000"/>
              </a:lnSpc>
              <a:buNone/>
            </a:pPr>
            <a:r>
              <a:rPr lang="en-US" sz="1000" dirty="0"/>
              <a:t>dt = 0.1; % time step (s)</a:t>
            </a:r>
          </a:p>
          <a:p>
            <a:pPr marL="0" indent="0">
              <a:lnSpc>
                <a:spcPct val="50000"/>
              </a:lnSpc>
              <a:buNone/>
            </a:pPr>
            <a:r>
              <a:rPr lang="en-US" sz="1000" dirty="0" err="1"/>
              <a:t>t_end</a:t>
            </a:r>
            <a:r>
              <a:rPr lang="en-US" sz="1000" dirty="0"/>
              <a:t> = 10; % total time (s)</a:t>
            </a:r>
          </a:p>
          <a:p>
            <a:pPr marL="0" indent="0">
              <a:lnSpc>
                <a:spcPct val="50000"/>
              </a:lnSpc>
              <a:buNone/>
            </a:pPr>
            <a:r>
              <a:rPr lang="en-US" sz="1000" dirty="0"/>
              <a:t>% Initialization</a:t>
            </a:r>
          </a:p>
          <a:p>
            <a:pPr marL="0" indent="0">
              <a:lnSpc>
                <a:spcPct val="50000"/>
              </a:lnSpc>
              <a:buNone/>
            </a:pPr>
            <a:r>
              <a:rPr lang="en-US" sz="1000" dirty="0"/>
              <a:t>t0 = 0; % initial time</a:t>
            </a:r>
          </a:p>
          <a:p>
            <a:pPr marL="0" indent="0">
              <a:lnSpc>
                <a:spcPct val="50000"/>
              </a:lnSpc>
              <a:buNone/>
            </a:pPr>
            <a:r>
              <a:rPr lang="en-US" sz="1000" dirty="0"/>
              <a:t>v0 = 0; % initial velocity</a:t>
            </a:r>
          </a:p>
          <a:p>
            <a:pPr marL="0" indent="0">
              <a:lnSpc>
                <a:spcPct val="50000"/>
              </a:lnSpc>
              <a:buNone/>
            </a:pPr>
            <a:r>
              <a:rPr lang="en-US" sz="1000" dirty="0"/>
              <a:t>% Calculate number of steps</a:t>
            </a:r>
          </a:p>
          <a:p>
            <a:pPr marL="0" indent="0">
              <a:lnSpc>
                <a:spcPct val="50000"/>
              </a:lnSpc>
              <a:buNone/>
            </a:pPr>
            <a:r>
              <a:rPr lang="en-US" sz="1000" dirty="0" err="1"/>
              <a:t>num_steps</a:t>
            </a:r>
            <a:r>
              <a:rPr lang="en-US" sz="1000" dirty="0"/>
              <a:t> = ceil(</a:t>
            </a:r>
            <a:r>
              <a:rPr lang="en-US" sz="1000" dirty="0" err="1"/>
              <a:t>t_end</a:t>
            </a:r>
            <a:r>
              <a:rPr lang="en-US" sz="1000" dirty="0"/>
              <a:t> / dt);</a:t>
            </a:r>
          </a:p>
          <a:p>
            <a:pPr marL="0" indent="0">
              <a:lnSpc>
                <a:spcPct val="50000"/>
              </a:lnSpc>
              <a:buNone/>
            </a:pPr>
            <a:r>
              <a:rPr lang="en-US" sz="1000" dirty="0"/>
              <a:t>t = zeros(1, </a:t>
            </a:r>
            <a:r>
              <a:rPr lang="en-US" sz="1000" dirty="0" err="1"/>
              <a:t>num_steps</a:t>
            </a:r>
            <a:r>
              <a:rPr lang="en-US" sz="1000" dirty="0"/>
              <a:t> + 1);</a:t>
            </a:r>
          </a:p>
          <a:p>
            <a:pPr marL="0" indent="0">
              <a:lnSpc>
                <a:spcPct val="50000"/>
              </a:lnSpc>
              <a:buNone/>
            </a:pPr>
            <a:r>
              <a:rPr lang="en-US" sz="1000" dirty="0"/>
              <a:t>v = zeros(1, </a:t>
            </a:r>
            <a:r>
              <a:rPr lang="en-US" sz="1000" dirty="0" err="1"/>
              <a:t>num_steps</a:t>
            </a:r>
            <a:r>
              <a:rPr lang="en-US" sz="1000" dirty="0"/>
              <a:t> + 1);</a:t>
            </a:r>
          </a:p>
          <a:p>
            <a:pPr marL="0" indent="0">
              <a:lnSpc>
                <a:spcPct val="50000"/>
              </a:lnSpc>
              <a:buNone/>
            </a:pPr>
            <a:r>
              <a:rPr lang="en-US" sz="1000" dirty="0"/>
              <a:t>t(1) = t0;</a:t>
            </a:r>
          </a:p>
          <a:p>
            <a:pPr marL="0" indent="0">
              <a:lnSpc>
                <a:spcPct val="50000"/>
              </a:lnSpc>
              <a:buNone/>
            </a:pPr>
            <a:r>
              <a:rPr lang="en-US" sz="1000" dirty="0"/>
              <a:t>v(1) = v0;</a:t>
            </a:r>
          </a:p>
          <a:p>
            <a:pPr marL="0" indent="0">
              <a:lnSpc>
                <a:spcPct val="50000"/>
              </a:lnSpc>
              <a:buNone/>
            </a:pPr>
            <a:r>
              <a:rPr lang="en-US" sz="1000" dirty="0" err="1"/>
              <a:t>fprintf</a:t>
            </a:r>
            <a:r>
              <a:rPr lang="en-US" sz="1000" dirty="0"/>
              <a:t>('Parameters:\n');</a:t>
            </a:r>
          </a:p>
          <a:p>
            <a:pPr marL="0" indent="0">
              <a:lnSpc>
                <a:spcPct val="50000"/>
              </a:lnSpc>
              <a:buNone/>
            </a:pPr>
            <a:r>
              <a:rPr lang="en-US" sz="1000" dirty="0" err="1"/>
              <a:t>fprintf</a:t>
            </a:r>
            <a:r>
              <a:rPr lang="en-US" sz="1000" dirty="0"/>
              <a:t>('Mass: %.1f kg\n', m);</a:t>
            </a:r>
          </a:p>
          <a:p>
            <a:pPr marL="0" indent="0">
              <a:lnSpc>
                <a:spcPct val="50000"/>
              </a:lnSpc>
              <a:buNone/>
            </a:pPr>
            <a:r>
              <a:rPr lang="en-US" sz="1000" dirty="0" err="1"/>
              <a:t>fprintf</a:t>
            </a:r>
            <a:r>
              <a:rPr lang="en-US" sz="1000" dirty="0"/>
              <a:t>('Gravity: %.1f m/s²\n', g);</a:t>
            </a:r>
          </a:p>
          <a:p>
            <a:pPr marL="0" indent="0">
              <a:lnSpc>
                <a:spcPct val="50000"/>
              </a:lnSpc>
              <a:buNone/>
            </a:pPr>
            <a:endParaRPr lang="en-UG" sz="1000" dirty="0"/>
          </a:p>
        </p:txBody>
      </p:sp>
      <p:sp>
        <p:nvSpPr>
          <p:cNvPr id="10" name="Content Placeholder 9">
            <a:extLst>
              <a:ext uri="{FF2B5EF4-FFF2-40B4-BE49-F238E27FC236}">
                <a16:creationId xmlns:a16="http://schemas.microsoft.com/office/drawing/2014/main" id="{8B28FB77-2124-C712-FC42-860094D66F39}"/>
              </a:ext>
            </a:extLst>
          </p:cNvPr>
          <p:cNvSpPr>
            <a:spLocks noGrp="1"/>
          </p:cNvSpPr>
          <p:nvPr>
            <p:ph sz="half" idx="2"/>
          </p:nvPr>
        </p:nvSpPr>
        <p:spPr/>
        <p:txBody>
          <a:bodyPr>
            <a:noAutofit/>
          </a:bodyPr>
          <a:lstStyle/>
          <a:p>
            <a:pPr marL="0" indent="0">
              <a:lnSpc>
                <a:spcPct val="50000"/>
              </a:lnSpc>
              <a:buNone/>
            </a:pPr>
            <a:r>
              <a:rPr lang="en-US" sz="1000" dirty="0" err="1"/>
              <a:t>fprintf</a:t>
            </a:r>
            <a:r>
              <a:rPr lang="en-US" sz="1000" dirty="0"/>
              <a:t>('Drag coefficient: %.1f\n', k);</a:t>
            </a:r>
          </a:p>
          <a:p>
            <a:pPr marL="0" indent="0">
              <a:lnSpc>
                <a:spcPct val="50000"/>
              </a:lnSpc>
              <a:buNone/>
            </a:pPr>
            <a:r>
              <a:rPr lang="en-US" sz="1000" dirty="0" err="1"/>
              <a:t>fprintf</a:t>
            </a:r>
            <a:r>
              <a:rPr lang="en-US" sz="1000" dirty="0"/>
              <a:t>('Time step: %.1f s\n', dt);</a:t>
            </a:r>
          </a:p>
          <a:p>
            <a:pPr marL="0" indent="0">
              <a:lnSpc>
                <a:spcPct val="50000"/>
              </a:lnSpc>
              <a:buNone/>
            </a:pPr>
            <a:r>
              <a:rPr lang="en-US" sz="1000" dirty="0" err="1"/>
              <a:t>fprintf</a:t>
            </a:r>
            <a:r>
              <a:rPr lang="en-US" sz="1000" dirty="0"/>
              <a:t>('Total time: %.1f s\n', </a:t>
            </a:r>
            <a:r>
              <a:rPr lang="en-US" sz="1000" dirty="0" err="1"/>
              <a:t>t_end</a:t>
            </a:r>
            <a:r>
              <a:rPr lang="en-US" sz="1000" dirty="0"/>
              <a:t>);</a:t>
            </a:r>
          </a:p>
          <a:p>
            <a:pPr marL="0" indent="0">
              <a:lnSpc>
                <a:spcPct val="50000"/>
              </a:lnSpc>
              <a:buNone/>
            </a:pPr>
            <a:r>
              <a:rPr lang="en-US" sz="1000" dirty="0" err="1"/>
              <a:t>fprintf</a:t>
            </a:r>
            <a:r>
              <a:rPr lang="en-US" sz="1000" dirty="0"/>
              <a:t>('Number of steps: %d\n', </a:t>
            </a:r>
            <a:r>
              <a:rPr lang="en-US" sz="1000" dirty="0" err="1"/>
              <a:t>num_steps</a:t>
            </a:r>
            <a:r>
              <a:rPr lang="en-US" sz="1000" dirty="0"/>
              <a:t>);</a:t>
            </a:r>
          </a:p>
          <a:p>
            <a:pPr marL="0" indent="0">
              <a:lnSpc>
                <a:spcPct val="50000"/>
              </a:lnSpc>
              <a:buNone/>
            </a:pPr>
            <a:r>
              <a:rPr lang="en-US" sz="1000" dirty="0"/>
              <a:t>% Start timing</a:t>
            </a:r>
          </a:p>
          <a:p>
            <a:pPr marL="0" indent="0">
              <a:lnSpc>
                <a:spcPct val="50000"/>
              </a:lnSpc>
              <a:buNone/>
            </a:pPr>
            <a:r>
              <a:rPr lang="en-US" sz="1000" dirty="0"/>
              <a:t>tic;</a:t>
            </a:r>
          </a:p>
          <a:p>
            <a:pPr marL="0" indent="0">
              <a:lnSpc>
                <a:spcPct val="50000"/>
              </a:lnSpc>
              <a:buNone/>
            </a:pPr>
            <a:r>
              <a:rPr lang="en-US" sz="1000" dirty="0"/>
              <a:t>% Recursive Euler method</a:t>
            </a:r>
          </a:p>
          <a:p>
            <a:pPr marL="0" indent="0">
              <a:lnSpc>
                <a:spcPct val="50000"/>
              </a:lnSpc>
              <a:buNone/>
            </a:pPr>
            <a:r>
              <a:rPr lang="en-US" sz="1000" dirty="0"/>
              <a:t>[t, v] = </a:t>
            </a:r>
            <a:r>
              <a:rPr lang="en-US" sz="1000" dirty="0" err="1"/>
              <a:t>euler_recursive_func</a:t>
            </a:r>
            <a:r>
              <a:rPr lang="en-US" sz="1000" dirty="0"/>
              <a:t>(m, g, k, dt, t, v, t0, </a:t>
            </a:r>
            <a:r>
              <a:rPr lang="en-US" sz="1000" dirty="0" err="1"/>
              <a:t>t_end</a:t>
            </a:r>
            <a:r>
              <a:rPr lang="en-US" sz="1000" dirty="0"/>
              <a:t>, 1);</a:t>
            </a:r>
          </a:p>
          <a:p>
            <a:pPr marL="0" indent="0">
              <a:lnSpc>
                <a:spcPct val="50000"/>
              </a:lnSpc>
              <a:buNone/>
            </a:pPr>
            <a:r>
              <a:rPr lang="en-US" sz="1000" dirty="0"/>
              <a:t>% Stop timing</a:t>
            </a:r>
          </a:p>
          <a:p>
            <a:pPr marL="0" indent="0">
              <a:lnSpc>
                <a:spcPct val="50000"/>
              </a:lnSpc>
              <a:buNone/>
            </a:pPr>
            <a:r>
              <a:rPr lang="en-US" sz="1000" dirty="0" err="1"/>
              <a:t>computation_time</a:t>
            </a:r>
            <a:r>
              <a:rPr lang="en-US" sz="1000" dirty="0"/>
              <a:t> = toc;</a:t>
            </a:r>
          </a:p>
          <a:p>
            <a:pPr marL="0" indent="0">
              <a:lnSpc>
                <a:spcPct val="50000"/>
              </a:lnSpc>
              <a:buNone/>
            </a:pPr>
            <a:r>
              <a:rPr lang="en-US" sz="1000" dirty="0"/>
              <a:t>% Display results</a:t>
            </a:r>
          </a:p>
          <a:p>
            <a:pPr marL="0" indent="0">
              <a:lnSpc>
                <a:spcPct val="50000"/>
              </a:lnSpc>
              <a:buNone/>
            </a:pPr>
            <a:r>
              <a:rPr lang="en-US" sz="1000" dirty="0" err="1"/>
              <a:t>fprintf</a:t>
            </a:r>
            <a:r>
              <a:rPr lang="en-US" sz="1000" dirty="0"/>
              <a:t>('\</a:t>
            </a:r>
            <a:r>
              <a:rPr lang="en-US" sz="1000" dirty="0" err="1"/>
              <a:t>nResults</a:t>
            </a:r>
            <a:r>
              <a:rPr lang="en-US" sz="1000" dirty="0"/>
              <a:t>:\n');</a:t>
            </a:r>
          </a:p>
          <a:p>
            <a:pPr marL="0" indent="0">
              <a:lnSpc>
                <a:spcPct val="50000"/>
              </a:lnSpc>
              <a:buNone/>
            </a:pPr>
            <a:r>
              <a:rPr lang="en-US" sz="1000" dirty="0" err="1"/>
              <a:t>fprintf</a:t>
            </a:r>
            <a:r>
              <a:rPr lang="en-US" sz="1000" dirty="0"/>
              <a:t>('Final velocity: %.4f m/s\n', v(end));</a:t>
            </a:r>
          </a:p>
          <a:p>
            <a:pPr marL="0" indent="0">
              <a:lnSpc>
                <a:spcPct val="50000"/>
              </a:lnSpc>
              <a:buNone/>
            </a:pPr>
            <a:r>
              <a:rPr lang="en-US" sz="1000" dirty="0" err="1"/>
              <a:t>fprintf</a:t>
            </a:r>
            <a:r>
              <a:rPr lang="en-US" sz="1000" dirty="0"/>
              <a:t>('Computation time: %.4f seconds\n', </a:t>
            </a:r>
            <a:r>
              <a:rPr lang="en-US" sz="1000" dirty="0" err="1"/>
              <a:t>computation_time</a:t>
            </a:r>
            <a:r>
              <a:rPr lang="en-US" sz="1000" dirty="0"/>
              <a:t>);</a:t>
            </a:r>
          </a:p>
          <a:p>
            <a:pPr marL="0" indent="0">
              <a:lnSpc>
                <a:spcPct val="50000"/>
              </a:lnSpc>
              <a:buNone/>
            </a:pPr>
            <a:r>
              <a:rPr lang="en-US" sz="1000" dirty="0" err="1"/>
              <a:t>fprintf</a:t>
            </a:r>
            <a:r>
              <a:rPr lang="en-US" sz="1000" dirty="0"/>
              <a:t>('Number of steps: %d\n', </a:t>
            </a:r>
            <a:r>
              <a:rPr lang="en-US" sz="1000" dirty="0" err="1"/>
              <a:t>num_steps</a:t>
            </a:r>
            <a:r>
              <a:rPr lang="en-US" sz="1000" dirty="0"/>
              <a:t>);</a:t>
            </a:r>
          </a:p>
          <a:p>
            <a:pPr marL="0" indent="0">
              <a:lnSpc>
                <a:spcPct val="50000"/>
              </a:lnSpc>
              <a:buNone/>
            </a:pPr>
            <a:r>
              <a:rPr lang="en-US" sz="1000" dirty="0"/>
              <a:t>% Plotting the results</a:t>
            </a:r>
          </a:p>
          <a:p>
            <a:pPr marL="0" indent="0">
              <a:lnSpc>
                <a:spcPct val="50000"/>
              </a:lnSpc>
              <a:buNone/>
            </a:pPr>
            <a:r>
              <a:rPr lang="en-US" sz="1000" dirty="0"/>
              <a:t>figure;</a:t>
            </a:r>
          </a:p>
          <a:p>
            <a:pPr marL="0" indent="0">
              <a:lnSpc>
                <a:spcPct val="50000"/>
              </a:lnSpc>
              <a:buNone/>
            </a:pPr>
            <a:r>
              <a:rPr lang="en-US" sz="1000" dirty="0"/>
              <a:t>plot(t, v, 'b-', '</a:t>
            </a:r>
            <a:r>
              <a:rPr lang="en-US" sz="1000" dirty="0" err="1"/>
              <a:t>LineWidth</a:t>
            </a:r>
            <a:r>
              <a:rPr lang="en-US" sz="1000" dirty="0"/>
              <a:t>', 2);</a:t>
            </a:r>
          </a:p>
          <a:p>
            <a:pPr marL="0" indent="0">
              <a:lnSpc>
                <a:spcPct val="50000"/>
              </a:lnSpc>
              <a:buNone/>
            </a:pPr>
            <a:r>
              <a:rPr lang="en-US" sz="1000" dirty="0" err="1"/>
              <a:t>xlabel</a:t>
            </a:r>
            <a:r>
              <a:rPr lang="en-US" sz="1000" dirty="0"/>
              <a:t>('Time (s)');</a:t>
            </a:r>
          </a:p>
          <a:p>
            <a:pPr marL="0" indent="0">
              <a:lnSpc>
                <a:spcPct val="50000"/>
              </a:lnSpc>
              <a:buNone/>
            </a:pPr>
            <a:r>
              <a:rPr lang="en-US" sz="1000" dirty="0" err="1"/>
              <a:t>ylabel</a:t>
            </a:r>
            <a:r>
              <a:rPr lang="en-US" sz="1000" dirty="0"/>
              <a:t>('Velocity (m/s)');</a:t>
            </a:r>
          </a:p>
          <a:p>
            <a:pPr marL="0" indent="0">
              <a:lnSpc>
                <a:spcPct val="50000"/>
              </a:lnSpc>
              <a:buNone/>
            </a:pPr>
            <a:r>
              <a:rPr lang="en-US" sz="1000" dirty="0"/>
              <a:t>title('Velocity of the Ball Over Time (Recursive Euler Method)');</a:t>
            </a:r>
          </a:p>
          <a:p>
            <a:pPr marL="0" indent="0">
              <a:lnSpc>
                <a:spcPct val="50000"/>
              </a:lnSpc>
              <a:buNone/>
            </a:pPr>
            <a:r>
              <a:rPr lang="en-US" sz="1000" dirty="0"/>
              <a:t>grid on;</a:t>
            </a:r>
          </a:p>
          <a:p>
            <a:pPr marL="0" indent="0">
              <a:lnSpc>
                <a:spcPct val="50000"/>
              </a:lnSpc>
              <a:buNone/>
            </a:pPr>
            <a:endParaRPr lang="en-UG" sz="1000" dirty="0"/>
          </a:p>
        </p:txBody>
      </p:sp>
    </p:spTree>
    <p:extLst>
      <p:ext uri="{BB962C8B-B14F-4D97-AF65-F5344CB8AC3E}">
        <p14:creationId xmlns:p14="http://schemas.microsoft.com/office/powerpoint/2010/main" val="33716221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fade">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fade">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fade">
                                      <p:cBhvr>
                                        <p:cTn id="32" dur="500"/>
                                        <p:tgtEl>
                                          <p:spTgt spid="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Effect transition="in" filter="fade">
                                      <p:cBhvr>
                                        <p:cTn id="37" dur="500"/>
                                        <p:tgtEl>
                                          <p:spTgt spid="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xEl>
                                              <p:pRg st="6" end="6"/>
                                            </p:txEl>
                                          </p:spTgt>
                                        </p:tgtEl>
                                        <p:attrNameLst>
                                          <p:attrName>style.visibility</p:attrName>
                                        </p:attrNameLst>
                                      </p:cBhvr>
                                      <p:to>
                                        <p:strVal val="visible"/>
                                      </p:to>
                                    </p:set>
                                    <p:animEffect transition="in" filter="fade">
                                      <p:cBhvr>
                                        <p:cTn id="42" dur="500"/>
                                        <p:tgtEl>
                                          <p:spTgt spid="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xEl>
                                              <p:pRg st="7" end="7"/>
                                            </p:txEl>
                                          </p:spTgt>
                                        </p:tgtEl>
                                        <p:attrNameLst>
                                          <p:attrName>style.visibility</p:attrName>
                                        </p:attrNameLst>
                                      </p:cBhvr>
                                      <p:to>
                                        <p:strVal val="visible"/>
                                      </p:to>
                                    </p:set>
                                    <p:animEffect transition="in" filter="fade">
                                      <p:cBhvr>
                                        <p:cTn id="47" dur="500"/>
                                        <p:tgtEl>
                                          <p:spTgt spid="8">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8" end="8"/>
                                            </p:txEl>
                                          </p:spTgt>
                                        </p:tgtEl>
                                        <p:attrNameLst>
                                          <p:attrName>style.visibility</p:attrName>
                                        </p:attrNameLst>
                                      </p:cBhvr>
                                      <p:to>
                                        <p:strVal val="visible"/>
                                      </p:to>
                                    </p:set>
                                    <p:animEffect transition="in" filter="fade">
                                      <p:cBhvr>
                                        <p:cTn id="52" dur="500"/>
                                        <p:tgtEl>
                                          <p:spTgt spid="8">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9" end="9"/>
                                            </p:txEl>
                                          </p:spTgt>
                                        </p:tgtEl>
                                        <p:attrNameLst>
                                          <p:attrName>style.visibility</p:attrName>
                                        </p:attrNameLst>
                                      </p:cBhvr>
                                      <p:to>
                                        <p:strVal val="visible"/>
                                      </p:to>
                                    </p:set>
                                    <p:animEffect transition="in" filter="fade">
                                      <p:cBhvr>
                                        <p:cTn id="57" dur="500"/>
                                        <p:tgtEl>
                                          <p:spTgt spid="8">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10" end="10"/>
                                            </p:txEl>
                                          </p:spTgt>
                                        </p:tgtEl>
                                        <p:attrNameLst>
                                          <p:attrName>style.visibility</p:attrName>
                                        </p:attrNameLst>
                                      </p:cBhvr>
                                      <p:to>
                                        <p:strVal val="visible"/>
                                      </p:to>
                                    </p:set>
                                    <p:animEffect transition="in" filter="fade">
                                      <p:cBhvr>
                                        <p:cTn id="62" dur="500"/>
                                        <p:tgtEl>
                                          <p:spTgt spid="8">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11" end="11"/>
                                            </p:txEl>
                                          </p:spTgt>
                                        </p:tgtEl>
                                        <p:attrNameLst>
                                          <p:attrName>style.visibility</p:attrName>
                                        </p:attrNameLst>
                                      </p:cBhvr>
                                      <p:to>
                                        <p:strVal val="visible"/>
                                      </p:to>
                                    </p:set>
                                    <p:animEffect transition="in" filter="fade">
                                      <p:cBhvr>
                                        <p:cTn id="67" dur="500"/>
                                        <p:tgtEl>
                                          <p:spTgt spid="8">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12" end="12"/>
                                            </p:txEl>
                                          </p:spTgt>
                                        </p:tgtEl>
                                        <p:attrNameLst>
                                          <p:attrName>style.visibility</p:attrName>
                                        </p:attrNameLst>
                                      </p:cBhvr>
                                      <p:to>
                                        <p:strVal val="visible"/>
                                      </p:to>
                                    </p:set>
                                    <p:animEffect transition="in" filter="fade">
                                      <p:cBhvr>
                                        <p:cTn id="72" dur="500"/>
                                        <p:tgtEl>
                                          <p:spTgt spid="8">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8">
                                            <p:txEl>
                                              <p:pRg st="13" end="13"/>
                                            </p:txEl>
                                          </p:spTgt>
                                        </p:tgtEl>
                                        <p:attrNameLst>
                                          <p:attrName>style.visibility</p:attrName>
                                        </p:attrNameLst>
                                      </p:cBhvr>
                                      <p:to>
                                        <p:strVal val="visible"/>
                                      </p:to>
                                    </p:set>
                                    <p:animEffect transition="in" filter="fade">
                                      <p:cBhvr>
                                        <p:cTn id="77" dur="500"/>
                                        <p:tgtEl>
                                          <p:spTgt spid="8">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8">
                                            <p:txEl>
                                              <p:pRg st="14" end="14"/>
                                            </p:txEl>
                                          </p:spTgt>
                                        </p:tgtEl>
                                        <p:attrNameLst>
                                          <p:attrName>style.visibility</p:attrName>
                                        </p:attrNameLst>
                                      </p:cBhvr>
                                      <p:to>
                                        <p:strVal val="visible"/>
                                      </p:to>
                                    </p:set>
                                    <p:animEffect transition="in" filter="fade">
                                      <p:cBhvr>
                                        <p:cTn id="82" dur="500"/>
                                        <p:tgtEl>
                                          <p:spTgt spid="8">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8">
                                            <p:txEl>
                                              <p:pRg st="15" end="15"/>
                                            </p:txEl>
                                          </p:spTgt>
                                        </p:tgtEl>
                                        <p:attrNameLst>
                                          <p:attrName>style.visibility</p:attrName>
                                        </p:attrNameLst>
                                      </p:cBhvr>
                                      <p:to>
                                        <p:strVal val="visible"/>
                                      </p:to>
                                    </p:set>
                                    <p:animEffect transition="in" filter="fade">
                                      <p:cBhvr>
                                        <p:cTn id="87" dur="500"/>
                                        <p:tgtEl>
                                          <p:spTgt spid="8">
                                            <p:txEl>
                                              <p:pRg st="15"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8">
                                            <p:txEl>
                                              <p:pRg st="16" end="16"/>
                                            </p:txEl>
                                          </p:spTgt>
                                        </p:tgtEl>
                                        <p:attrNameLst>
                                          <p:attrName>style.visibility</p:attrName>
                                        </p:attrNameLst>
                                      </p:cBhvr>
                                      <p:to>
                                        <p:strVal val="visible"/>
                                      </p:to>
                                    </p:set>
                                    <p:animEffect transition="in" filter="fade">
                                      <p:cBhvr>
                                        <p:cTn id="92" dur="500"/>
                                        <p:tgtEl>
                                          <p:spTgt spid="8">
                                            <p:txEl>
                                              <p:pRg st="16" end="16"/>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8">
                                            <p:txEl>
                                              <p:pRg st="17" end="17"/>
                                            </p:txEl>
                                          </p:spTgt>
                                        </p:tgtEl>
                                        <p:attrNameLst>
                                          <p:attrName>style.visibility</p:attrName>
                                        </p:attrNameLst>
                                      </p:cBhvr>
                                      <p:to>
                                        <p:strVal val="visible"/>
                                      </p:to>
                                    </p:set>
                                    <p:animEffect transition="in" filter="fade">
                                      <p:cBhvr>
                                        <p:cTn id="97" dur="500"/>
                                        <p:tgtEl>
                                          <p:spTgt spid="8">
                                            <p:txEl>
                                              <p:pRg st="17" end="17"/>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8">
                                            <p:txEl>
                                              <p:pRg st="18" end="18"/>
                                            </p:txEl>
                                          </p:spTgt>
                                        </p:tgtEl>
                                        <p:attrNameLst>
                                          <p:attrName>style.visibility</p:attrName>
                                        </p:attrNameLst>
                                      </p:cBhvr>
                                      <p:to>
                                        <p:strVal val="visible"/>
                                      </p:to>
                                    </p:set>
                                    <p:animEffect transition="in" filter="fade">
                                      <p:cBhvr>
                                        <p:cTn id="102" dur="500"/>
                                        <p:tgtEl>
                                          <p:spTgt spid="8">
                                            <p:txEl>
                                              <p:pRg st="18" end="18"/>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8">
                                            <p:txEl>
                                              <p:pRg st="19" end="19"/>
                                            </p:txEl>
                                          </p:spTgt>
                                        </p:tgtEl>
                                        <p:attrNameLst>
                                          <p:attrName>style.visibility</p:attrName>
                                        </p:attrNameLst>
                                      </p:cBhvr>
                                      <p:to>
                                        <p:strVal val="visible"/>
                                      </p:to>
                                    </p:set>
                                    <p:animEffect transition="in" filter="fade">
                                      <p:cBhvr>
                                        <p:cTn id="107" dur="500"/>
                                        <p:tgtEl>
                                          <p:spTgt spid="8">
                                            <p:txEl>
                                              <p:pRg st="19" end="19"/>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8">
                                            <p:txEl>
                                              <p:pRg st="20" end="20"/>
                                            </p:txEl>
                                          </p:spTgt>
                                        </p:tgtEl>
                                        <p:attrNameLst>
                                          <p:attrName>style.visibility</p:attrName>
                                        </p:attrNameLst>
                                      </p:cBhvr>
                                      <p:to>
                                        <p:strVal val="visible"/>
                                      </p:to>
                                    </p:set>
                                    <p:animEffect transition="in" filter="fade">
                                      <p:cBhvr>
                                        <p:cTn id="112" dur="500"/>
                                        <p:tgtEl>
                                          <p:spTgt spid="8">
                                            <p:txEl>
                                              <p:pRg st="20" end="2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10">
                                            <p:txEl>
                                              <p:pRg st="0" end="0"/>
                                            </p:txEl>
                                          </p:spTgt>
                                        </p:tgtEl>
                                        <p:attrNameLst>
                                          <p:attrName>style.visibility</p:attrName>
                                        </p:attrNameLst>
                                      </p:cBhvr>
                                      <p:to>
                                        <p:strVal val="visible"/>
                                      </p:to>
                                    </p:set>
                                    <p:animEffect transition="in" filter="fade">
                                      <p:cBhvr>
                                        <p:cTn id="117" dur="500"/>
                                        <p:tgtEl>
                                          <p:spTgt spid="10">
                                            <p:txEl>
                                              <p:pRg st="0" end="0"/>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10">
                                            <p:txEl>
                                              <p:pRg st="1" end="1"/>
                                            </p:txEl>
                                          </p:spTgt>
                                        </p:tgtEl>
                                        <p:attrNameLst>
                                          <p:attrName>style.visibility</p:attrName>
                                        </p:attrNameLst>
                                      </p:cBhvr>
                                      <p:to>
                                        <p:strVal val="visible"/>
                                      </p:to>
                                    </p:set>
                                    <p:animEffect transition="in" filter="fade">
                                      <p:cBhvr>
                                        <p:cTn id="122" dur="500"/>
                                        <p:tgtEl>
                                          <p:spTgt spid="10">
                                            <p:txEl>
                                              <p:pRg st="1" end="1"/>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10">
                                            <p:txEl>
                                              <p:pRg st="2" end="2"/>
                                            </p:txEl>
                                          </p:spTgt>
                                        </p:tgtEl>
                                        <p:attrNameLst>
                                          <p:attrName>style.visibility</p:attrName>
                                        </p:attrNameLst>
                                      </p:cBhvr>
                                      <p:to>
                                        <p:strVal val="visible"/>
                                      </p:to>
                                    </p:set>
                                    <p:animEffect transition="in" filter="fade">
                                      <p:cBhvr>
                                        <p:cTn id="127" dur="500"/>
                                        <p:tgtEl>
                                          <p:spTgt spid="10">
                                            <p:txEl>
                                              <p:pRg st="2" end="2"/>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10">
                                            <p:txEl>
                                              <p:pRg st="3" end="3"/>
                                            </p:txEl>
                                          </p:spTgt>
                                        </p:tgtEl>
                                        <p:attrNameLst>
                                          <p:attrName>style.visibility</p:attrName>
                                        </p:attrNameLst>
                                      </p:cBhvr>
                                      <p:to>
                                        <p:strVal val="visible"/>
                                      </p:to>
                                    </p:set>
                                    <p:animEffect transition="in" filter="fade">
                                      <p:cBhvr>
                                        <p:cTn id="132" dur="500"/>
                                        <p:tgtEl>
                                          <p:spTgt spid="10">
                                            <p:txEl>
                                              <p:pRg st="3" end="3"/>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10">
                                            <p:txEl>
                                              <p:pRg st="4" end="4"/>
                                            </p:txEl>
                                          </p:spTgt>
                                        </p:tgtEl>
                                        <p:attrNameLst>
                                          <p:attrName>style.visibility</p:attrName>
                                        </p:attrNameLst>
                                      </p:cBhvr>
                                      <p:to>
                                        <p:strVal val="visible"/>
                                      </p:to>
                                    </p:set>
                                    <p:animEffect transition="in" filter="fade">
                                      <p:cBhvr>
                                        <p:cTn id="137" dur="500"/>
                                        <p:tgtEl>
                                          <p:spTgt spid="10">
                                            <p:txEl>
                                              <p:pRg st="4" end="4"/>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10">
                                            <p:txEl>
                                              <p:pRg st="5" end="5"/>
                                            </p:txEl>
                                          </p:spTgt>
                                        </p:tgtEl>
                                        <p:attrNameLst>
                                          <p:attrName>style.visibility</p:attrName>
                                        </p:attrNameLst>
                                      </p:cBhvr>
                                      <p:to>
                                        <p:strVal val="visible"/>
                                      </p:to>
                                    </p:set>
                                    <p:animEffect transition="in" filter="fade">
                                      <p:cBhvr>
                                        <p:cTn id="142" dur="500"/>
                                        <p:tgtEl>
                                          <p:spTgt spid="10">
                                            <p:txEl>
                                              <p:pRg st="5" end="5"/>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10">
                                            <p:txEl>
                                              <p:pRg st="6" end="6"/>
                                            </p:txEl>
                                          </p:spTgt>
                                        </p:tgtEl>
                                        <p:attrNameLst>
                                          <p:attrName>style.visibility</p:attrName>
                                        </p:attrNameLst>
                                      </p:cBhvr>
                                      <p:to>
                                        <p:strVal val="visible"/>
                                      </p:to>
                                    </p:set>
                                    <p:animEffect transition="in" filter="fade">
                                      <p:cBhvr>
                                        <p:cTn id="147" dur="500"/>
                                        <p:tgtEl>
                                          <p:spTgt spid="10">
                                            <p:txEl>
                                              <p:pRg st="6" end="6"/>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10">
                                            <p:txEl>
                                              <p:pRg st="7" end="7"/>
                                            </p:txEl>
                                          </p:spTgt>
                                        </p:tgtEl>
                                        <p:attrNameLst>
                                          <p:attrName>style.visibility</p:attrName>
                                        </p:attrNameLst>
                                      </p:cBhvr>
                                      <p:to>
                                        <p:strVal val="visible"/>
                                      </p:to>
                                    </p:set>
                                    <p:animEffect transition="in" filter="fade">
                                      <p:cBhvr>
                                        <p:cTn id="152" dur="500"/>
                                        <p:tgtEl>
                                          <p:spTgt spid="10">
                                            <p:txEl>
                                              <p:pRg st="7" end="7"/>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10">
                                            <p:txEl>
                                              <p:pRg st="8" end="8"/>
                                            </p:txEl>
                                          </p:spTgt>
                                        </p:tgtEl>
                                        <p:attrNameLst>
                                          <p:attrName>style.visibility</p:attrName>
                                        </p:attrNameLst>
                                      </p:cBhvr>
                                      <p:to>
                                        <p:strVal val="visible"/>
                                      </p:to>
                                    </p:set>
                                    <p:animEffect transition="in" filter="fade">
                                      <p:cBhvr>
                                        <p:cTn id="157" dur="500"/>
                                        <p:tgtEl>
                                          <p:spTgt spid="10">
                                            <p:txEl>
                                              <p:pRg st="8" end="8"/>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10">
                                            <p:txEl>
                                              <p:pRg st="9" end="9"/>
                                            </p:txEl>
                                          </p:spTgt>
                                        </p:tgtEl>
                                        <p:attrNameLst>
                                          <p:attrName>style.visibility</p:attrName>
                                        </p:attrNameLst>
                                      </p:cBhvr>
                                      <p:to>
                                        <p:strVal val="visible"/>
                                      </p:to>
                                    </p:set>
                                    <p:animEffect transition="in" filter="fade">
                                      <p:cBhvr>
                                        <p:cTn id="162" dur="500"/>
                                        <p:tgtEl>
                                          <p:spTgt spid="10">
                                            <p:txEl>
                                              <p:pRg st="9" end="9"/>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10">
                                            <p:txEl>
                                              <p:pRg st="10" end="10"/>
                                            </p:txEl>
                                          </p:spTgt>
                                        </p:tgtEl>
                                        <p:attrNameLst>
                                          <p:attrName>style.visibility</p:attrName>
                                        </p:attrNameLst>
                                      </p:cBhvr>
                                      <p:to>
                                        <p:strVal val="visible"/>
                                      </p:to>
                                    </p:set>
                                    <p:animEffect transition="in" filter="fade">
                                      <p:cBhvr>
                                        <p:cTn id="167" dur="500"/>
                                        <p:tgtEl>
                                          <p:spTgt spid="10">
                                            <p:txEl>
                                              <p:pRg st="10" end="10"/>
                                            </p:txEl>
                                          </p:spTgt>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10">
                                            <p:txEl>
                                              <p:pRg st="11" end="11"/>
                                            </p:txEl>
                                          </p:spTgt>
                                        </p:tgtEl>
                                        <p:attrNameLst>
                                          <p:attrName>style.visibility</p:attrName>
                                        </p:attrNameLst>
                                      </p:cBhvr>
                                      <p:to>
                                        <p:strVal val="visible"/>
                                      </p:to>
                                    </p:set>
                                    <p:animEffect transition="in" filter="fade">
                                      <p:cBhvr>
                                        <p:cTn id="172" dur="500"/>
                                        <p:tgtEl>
                                          <p:spTgt spid="10">
                                            <p:txEl>
                                              <p:pRg st="11" end="11"/>
                                            </p:txEl>
                                          </p:spTgt>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10">
                                            <p:txEl>
                                              <p:pRg st="12" end="12"/>
                                            </p:txEl>
                                          </p:spTgt>
                                        </p:tgtEl>
                                        <p:attrNameLst>
                                          <p:attrName>style.visibility</p:attrName>
                                        </p:attrNameLst>
                                      </p:cBhvr>
                                      <p:to>
                                        <p:strVal val="visible"/>
                                      </p:to>
                                    </p:set>
                                    <p:animEffect transition="in" filter="fade">
                                      <p:cBhvr>
                                        <p:cTn id="177" dur="500"/>
                                        <p:tgtEl>
                                          <p:spTgt spid="10">
                                            <p:txEl>
                                              <p:pRg st="12" end="12"/>
                                            </p:txEl>
                                          </p:spTgt>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10">
                                            <p:txEl>
                                              <p:pRg st="13" end="13"/>
                                            </p:txEl>
                                          </p:spTgt>
                                        </p:tgtEl>
                                        <p:attrNameLst>
                                          <p:attrName>style.visibility</p:attrName>
                                        </p:attrNameLst>
                                      </p:cBhvr>
                                      <p:to>
                                        <p:strVal val="visible"/>
                                      </p:to>
                                    </p:set>
                                    <p:animEffect transition="in" filter="fade">
                                      <p:cBhvr>
                                        <p:cTn id="182" dur="500"/>
                                        <p:tgtEl>
                                          <p:spTgt spid="10">
                                            <p:txEl>
                                              <p:pRg st="13" end="13"/>
                                            </p:txEl>
                                          </p:spTgt>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10">
                                            <p:txEl>
                                              <p:pRg st="14" end="14"/>
                                            </p:txEl>
                                          </p:spTgt>
                                        </p:tgtEl>
                                        <p:attrNameLst>
                                          <p:attrName>style.visibility</p:attrName>
                                        </p:attrNameLst>
                                      </p:cBhvr>
                                      <p:to>
                                        <p:strVal val="visible"/>
                                      </p:to>
                                    </p:set>
                                    <p:animEffect transition="in" filter="fade">
                                      <p:cBhvr>
                                        <p:cTn id="187" dur="500"/>
                                        <p:tgtEl>
                                          <p:spTgt spid="10">
                                            <p:txEl>
                                              <p:pRg st="14" end="14"/>
                                            </p:txEl>
                                          </p:spTgt>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10">
                                            <p:txEl>
                                              <p:pRg st="15" end="15"/>
                                            </p:txEl>
                                          </p:spTgt>
                                        </p:tgtEl>
                                        <p:attrNameLst>
                                          <p:attrName>style.visibility</p:attrName>
                                        </p:attrNameLst>
                                      </p:cBhvr>
                                      <p:to>
                                        <p:strVal val="visible"/>
                                      </p:to>
                                    </p:set>
                                    <p:animEffect transition="in" filter="fade">
                                      <p:cBhvr>
                                        <p:cTn id="192" dur="500"/>
                                        <p:tgtEl>
                                          <p:spTgt spid="10">
                                            <p:txEl>
                                              <p:pRg st="15" end="15"/>
                                            </p:txEl>
                                          </p:spTgt>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10">
                                            <p:txEl>
                                              <p:pRg st="16" end="16"/>
                                            </p:txEl>
                                          </p:spTgt>
                                        </p:tgtEl>
                                        <p:attrNameLst>
                                          <p:attrName>style.visibility</p:attrName>
                                        </p:attrNameLst>
                                      </p:cBhvr>
                                      <p:to>
                                        <p:strVal val="visible"/>
                                      </p:to>
                                    </p:set>
                                    <p:animEffect transition="in" filter="fade">
                                      <p:cBhvr>
                                        <p:cTn id="197" dur="500"/>
                                        <p:tgtEl>
                                          <p:spTgt spid="10">
                                            <p:txEl>
                                              <p:pRg st="16" end="16"/>
                                            </p:txEl>
                                          </p:spTgt>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grpId="0" nodeType="clickEffect">
                                  <p:stCondLst>
                                    <p:cond delay="0"/>
                                  </p:stCondLst>
                                  <p:childTnLst>
                                    <p:set>
                                      <p:cBhvr>
                                        <p:cTn id="201" dur="1" fill="hold">
                                          <p:stCondLst>
                                            <p:cond delay="0"/>
                                          </p:stCondLst>
                                        </p:cTn>
                                        <p:tgtEl>
                                          <p:spTgt spid="10">
                                            <p:txEl>
                                              <p:pRg st="17" end="17"/>
                                            </p:txEl>
                                          </p:spTgt>
                                        </p:tgtEl>
                                        <p:attrNameLst>
                                          <p:attrName>style.visibility</p:attrName>
                                        </p:attrNameLst>
                                      </p:cBhvr>
                                      <p:to>
                                        <p:strVal val="visible"/>
                                      </p:to>
                                    </p:set>
                                    <p:animEffect transition="in" filter="fade">
                                      <p:cBhvr>
                                        <p:cTn id="202" dur="500"/>
                                        <p:tgtEl>
                                          <p:spTgt spid="10">
                                            <p:txEl>
                                              <p:pRg st="17" end="17"/>
                                            </p:txEl>
                                          </p:spTgt>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grpId="0" nodeType="clickEffect">
                                  <p:stCondLst>
                                    <p:cond delay="0"/>
                                  </p:stCondLst>
                                  <p:childTnLst>
                                    <p:set>
                                      <p:cBhvr>
                                        <p:cTn id="206" dur="1" fill="hold">
                                          <p:stCondLst>
                                            <p:cond delay="0"/>
                                          </p:stCondLst>
                                        </p:cTn>
                                        <p:tgtEl>
                                          <p:spTgt spid="10">
                                            <p:txEl>
                                              <p:pRg st="18" end="18"/>
                                            </p:txEl>
                                          </p:spTgt>
                                        </p:tgtEl>
                                        <p:attrNameLst>
                                          <p:attrName>style.visibility</p:attrName>
                                        </p:attrNameLst>
                                      </p:cBhvr>
                                      <p:to>
                                        <p:strVal val="visible"/>
                                      </p:to>
                                    </p:set>
                                    <p:animEffect transition="in" filter="fade">
                                      <p:cBhvr>
                                        <p:cTn id="207" dur="500"/>
                                        <p:tgtEl>
                                          <p:spTgt spid="10">
                                            <p:txEl>
                                              <p:pRg st="18" end="18"/>
                                            </p:txEl>
                                          </p:spTgt>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ntr" presetSubtype="0" fill="hold" grpId="0" nodeType="clickEffect">
                                  <p:stCondLst>
                                    <p:cond delay="0"/>
                                  </p:stCondLst>
                                  <p:childTnLst>
                                    <p:set>
                                      <p:cBhvr>
                                        <p:cTn id="211" dur="1" fill="hold">
                                          <p:stCondLst>
                                            <p:cond delay="0"/>
                                          </p:stCondLst>
                                        </p:cTn>
                                        <p:tgtEl>
                                          <p:spTgt spid="10">
                                            <p:txEl>
                                              <p:pRg st="19" end="19"/>
                                            </p:txEl>
                                          </p:spTgt>
                                        </p:tgtEl>
                                        <p:attrNameLst>
                                          <p:attrName>style.visibility</p:attrName>
                                        </p:attrNameLst>
                                      </p:cBhvr>
                                      <p:to>
                                        <p:strVal val="visible"/>
                                      </p:to>
                                    </p:set>
                                    <p:animEffect transition="in" filter="fade">
                                      <p:cBhvr>
                                        <p:cTn id="212" dur="500"/>
                                        <p:tgtEl>
                                          <p:spTgt spid="10">
                                            <p:txEl>
                                              <p:pRg st="19" end="19"/>
                                            </p:txEl>
                                          </p:spTgt>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10">
                                            <p:txEl>
                                              <p:pRg st="20" end="20"/>
                                            </p:txEl>
                                          </p:spTgt>
                                        </p:tgtEl>
                                        <p:attrNameLst>
                                          <p:attrName>style.visibility</p:attrName>
                                        </p:attrNameLst>
                                      </p:cBhvr>
                                      <p:to>
                                        <p:strVal val="visible"/>
                                      </p:to>
                                    </p:set>
                                    <p:animEffect transition="in" filter="fade">
                                      <p:cBhvr>
                                        <p:cTn id="217" dur="500"/>
                                        <p:tgtEl>
                                          <p:spTgt spid="10">
                                            <p:txEl>
                                              <p:pRg st="20" end="20"/>
                                            </p:txEl>
                                          </p:spTgt>
                                        </p:tgtEl>
                                      </p:cBhvr>
                                    </p:animEffect>
                                  </p:childTnLst>
                                </p:cTn>
                              </p:par>
                            </p:childTnLst>
                          </p:cTn>
                        </p:par>
                      </p:childTnLst>
                    </p:cTn>
                  </p:par>
                  <p:par>
                    <p:cTn id="218" fill="hold">
                      <p:stCondLst>
                        <p:cond delay="indefinite"/>
                      </p:stCondLst>
                      <p:childTnLst>
                        <p:par>
                          <p:cTn id="219" fill="hold">
                            <p:stCondLst>
                              <p:cond delay="0"/>
                            </p:stCondLst>
                            <p:childTnLst>
                              <p:par>
                                <p:cTn id="220" presetID="10" presetClass="entr" presetSubtype="0" fill="hold" grpId="0" nodeType="clickEffect">
                                  <p:stCondLst>
                                    <p:cond delay="0"/>
                                  </p:stCondLst>
                                  <p:childTnLst>
                                    <p:set>
                                      <p:cBhvr>
                                        <p:cTn id="221" dur="1" fill="hold">
                                          <p:stCondLst>
                                            <p:cond delay="0"/>
                                          </p:stCondLst>
                                        </p:cTn>
                                        <p:tgtEl>
                                          <p:spTgt spid="10">
                                            <p:txEl>
                                              <p:pRg st="21" end="21"/>
                                            </p:txEl>
                                          </p:spTgt>
                                        </p:tgtEl>
                                        <p:attrNameLst>
                                          <p:attrName>style.visibility</p:attrName>
                                        </p:attrNameLst>
                                      </p:cBhvr>
                                      <p:to>
                                        <p:strVal val="visible"/>
                                      </p:to>
                                    </p:set>
                                    <p:animEffect transition="in" filter="fade">
                                      <p:cBhvr>
                                        <p:cTn id="222" dur="500"/>
                                        <p:tgtEl>
                                          <p:spTgt spid="10">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P spid="10" grpId="0"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123</TotalTime>
  <Words>4799</Words>
  <Application>Microsoft Office PowerPoint</Application>
  <PresentationFormat>Widescreen</PresentationFormat>
  <Paragraphs>574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Gothic</vt:lpstr>
      <vt:lpstr>Garamond</vt:lpstr>
      <vt:lpstr>Times New Roman</vt:lpstr>
      <vt:lpstr>Wingdings 3</vt:lpstr>
      <vt:lpstr>Wisp</vt:lpstr>
      <vt:lpstr>MATLAB ASSIGNMENT</vt:lpstr>
      <vt:lpstr>MEMBERS OF GROUP 15</vt:lpstr>
      <vt:lpstr>INTRODUCTION TO MATLAB</vt:lpstr>
      <vt:lpstr>PART A </vt:lpstr>
      <vt:lpstr>NEWTON RAPHSON RECURSIVE</vt:lpstr>
      <vt:lpstr>SECANT RECURSIVE</vt:lpstr>
      <vt:lpstr>BISECTION RECURSIVE</vt:lpstr>
      <vt:lpstr>FIXED POINT ITERATION RECURSIVE</vt:lpstr>
      <vt:lpstr>EULER RECURSIVE</vt:lpstr>
      <vt:lpstr>EULER RECURSIVE CONT.</vt:lpstr>
      <vt:lpstr>EULER RECURSIVE GRAPH</vt:lpstr>
      <vt:lpstr>RUNGE KUTTA RECURSIVE</vt:lpstr>
      <vt:lpstr>RUNGE KUTTA RECURSIVE GRAPH</vt:lpstr>
      <vt:lpstr>FIBONACCI RECURSIVE</vt:lpstr>
      <vt:lpstr>FIBONACCI RECURSIVE GRAPH</vt:lpstr>
      <vt:lpstr>KNAPSACK RECURSIVE </vt:lpstr>
      <vt:lpstr>KNAPSACK RECURSIVE CONT.</vt:lpstr>
      <vt:lpstr>FIBONACCI DYNAMIC PROGRAMMING</vt:lpstr>
      <vt:lpstr>FIBONACCI DYNAMIC GRAPH</vt:lpstr>
      <vt:lpstr>KNAPSACK DYNAMIC</vt:lpstr>
      <vt:lpstr>KNAPSACK DYNAMIC CONT.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sidenyak@gmail.com</dc:creator>
  <cp:lastModifiedBy>sidenyak@gmail.com</cp:lastModifiedBy>
  <cp:revision>3</cp:revision>
  <dcterms:created xsi:type="dcterms:W3CDTF">2025-10-21T19:48:44Z</dcterms:created>
  <dcterms:modified xsi:type="dcterms:W3CDTF">2025-10-21T21:52:35Z</dcterms:modified>
</cp:coreProperties>
</file>