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Economica"/>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BRLfNa/gMjBm2K6KG8cv5bzwu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Economica-regular.fntdata"/><Relationship Id="rId41" Type="http://schemas.openxmlformats.org/officeDocument/2006/relationships/slide" Target="slides/slide37.xml"/><Relationship Id="rId44" Type="http://schemas.openxmlformats.org/officeDocument/2006/relationships/font" Target="fonts/Economica-italic.fntdata"/><Relationship Id="rId43" Type="http://schemas.openxmlformats.org/officeDocument/2006/relationships/font" Target="fonts/Economica-bold.fntdata"/><Relationship Id="rId46" Type="http://schemas.openxmlformats.org/officeDocument/2006/relationships/font" Target="fonts/OpenSans-regular.fntdata"/><Relationship Id="rId45" Type="http://schemas.openxmlformats.org/officeDocument/2006/relationships/font" Target="fonts/Economic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70cf862aa_0_8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670cf862aa_0_8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70cf862aa_0_9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3670cf862aa_0_9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70cf862aa_0_9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3670cf862aa_0_9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70cf862aa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670cf862aa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70cf862aa_0_9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3670cf862aa_0_9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70cf862aa_0_9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670cf862aa_0_9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5bd049bda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65bd049bda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5bd049bda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65bd049bda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65bd049bda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365bd049bda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5bd049bda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65bd049bda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65bd049bda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365bd049bda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65bd049bda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365bd049bda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5bd049bda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365bd049bda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65bd049bda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65bd049bda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65bd049bda_0_1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365bd049bda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7e0f996e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367e0f996e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67e0f996e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367e0f996e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67e0f996e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67e0f996e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7e0f996e1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367e0f996e1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67e0f996e1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367e0f996e1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70cf862aa_0_9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3670cf862aa_0_9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67e0f996e1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367e0f996e1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67e0f996e1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367e0f996e1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67e0f996e1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367e0f996e1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67e0f996e1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67e0f996e1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7e0f996e1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367e0f996e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67e0f996e1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367e0f996e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67e0f996e1_0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367e0f996e1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670cf862aa_0_9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3670cf862aa_0_9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70cf862aa_0_10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3670cf862aa_0_10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70cf862aa_0_10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670cf862aa_0_10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70cf862aa_0_10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670cf862aa_0_10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70cf862aa_0_10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670cf862aa_0_10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70cf862aa_0_10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670cf862aa_0_10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70cf862aa_0_9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670cf862aa_0_9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670cf862aa_0_76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5" name="Google Shape;15;g3670cf862aa_0_76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g3670cf862aa_0_761"/>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7" name="Google Shape;17;g3670cf862aa_0_761"/>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8" name="Google Shape;18;g3670cf862aa_0_7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g3670cf862aa_0_80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g3670cf862aa_0_803"/>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8" name="Google Shape;58;g3670cf862aa_0_803"/>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9" name="Google Shape;59;g3670cf862aa_0_8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g3670cf862aa_0_8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g3670cf862aa_0_8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64" name="Google Shape;64;g3670cf862aa_0_8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65" name="Google Shape;65;g3670cf862aa_0_8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g3670cf862aa_0_8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g3670cf862aa_0_8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g3670cf862aa_0_767"/>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1" name="Google Shape;21;g3670cf862aa_0_767"/>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g3670cf862aa_0_767"/>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23" name="Google Shape;23;g3670cf862aa_0_7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3670cf862aa_0_77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3670cf862aa_0_77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3670cf862aa_0_772"/>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8" name="Google Shape;28;g3670cf862aa_0_7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g3670cf862aa_0_77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1" name="Google Shape;31;g3670cf862aa_0_777"/>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g3670cf862aa_0_777"/>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3670cf862aa_0_7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g3670cf862aa_0_78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6" name="Google Shape;36;g3670cf862aa_0_7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g3670cf862aa_0_78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9" name="Google Shape;39;g3670cf862aa_0_785"/>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40" name="Google Shape;40;g3670cf862aa_0_7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g3670cf862aa_0_78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 name="Google Shape;43;g3670cf862aa_0_789"/>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4" name="Google Shape;44;g3670cf862aa_0_7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3670cf862aa_0_793"/>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g3670cf862aa_0_79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g3670cf862aa_0_793"/>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9" name="Google Shape;49;g3670cf862aa_0_793"/>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50" name="Google Shape;50;g3670cf862aa_0_79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51" name="Google Shape;51;g3670cf862aa_0_7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g3670cf862aa_0_800"/>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4" name="Google Shape;54;g3670cf862aa_0_8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9" name="Shape 9"/>
        <p:cNvGrpSpPr/>
        <p:nvPr/>
      </p:nvGrpSpPr>
      <p:grpSpPr>
        <a:xfrm>
          <a:off x="0" y="0"/>
          <a:ext cx="0" cy="0"/>
          <a:chOff x="0" y="0"/>
          <a:chExt cx="0" cy="0"/>
        </a:xfrm>
      </p:grpSpPr>
      <p:sp>
        <p:nvSpPr>
          <p:cNvPr id="10" name="Google Shape;10;g3670cf862aa_0_757"/>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11" name="Google Shape;11;g3670cf862aa_0_757"/>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12" name="Google Shape;12;g3670cf862aa_0_7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bug.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87CC"/>
        </a:solidFill>
      </p:bgPr>
    </p:bg>
    <p:spTree>
      <p:nvGrpSpPr>
        <p:cNvPr id="71" name="Shape 71"/>
        <p:cNvGrpSpPr/>
        <p:nvPr/>
      </p:nvGrpSpPr>
      <p:grpSpPr>
        <a:xfrm>
          <a:off x="0" y="0"/>
          <a:ext cx="0" cy="0"/>
          <a:chOff x="0" y="0"/>
          <a:chExt cx="0" cy="0"/>
        </a:xfrm>
      </p:grpSpPr>
      <p:pic>
        <p:nvPicPr>
          <p:cNvPr id="72" name="Google Shape;72;p1"/>
          <p:cNvPicPr preferRelativeResize="0"/>
          <p:nvPr/>
        </p:nvPicPr>
        <p:blipFill rotWithShape="1">
          <a:blip r:embed="rId3">
            <a:alphaModFix/>
          </a:blip>
          <a:srcRect b="18587" l="1" r="-386" t="0"/>
          <a:stretch/>
        </p:blipFill>
        <p:spPr>
          <a:xfrm>
            <a:off x="366227" y="237669"/>
            <a:ext cx="1212311" cy="788699"/>
          </a:xfrm>
          <a:prstGeom prst="rect">
            <a:avLst/>
          </a:prstGeom>
          <a:noFill/>
          <a:ln>
            <a:noFill/>
          </a:ln>
        </p:spPr>
      </p:pic>
      <p:sp>
        <p:nvSpPr>
          <p:cNvPr id="73" name="Google Shape;73;p1"/>
          <p:cNvSpPr txBox="1"/>
          <p:nvPr/>
        </p:nvSpPr>
        <p:spPr>
          <a:xfrm>
            <a:off x="366227" y="1503753"/>
            <a:ext cx="11555400" cy="431100"/>
          </a:xfrm>
          <a:prstGeom prst="rect">
            <a:avLst/>
          </a:prstGeom>
          <a:noFill/>
          <a:ln>
            <a:noFill/>
          </a:ln>
        </p:spPr>
        <p:txBody>
          <a:bodyPr anchorCtr="0" anchor="t" bIns="0" lIns="0" spcFirstLastPara="1" rIns="0" wrap="square" tIns="0">
            <a:spAutoFit/>
          </a:bodyPr>
          <a:lstStyle/>
          <a:p>
            <a:pPr indent="0" lvl="0" marL="0" marR="0" rtl="0" algn="l">
              <a:lnSpc>
                <a:spcPct val="336607"/>
              </a:lnSpc>
              <a:spcBef>
                <a:spcPts val="0"/>
              </a:spcBef>
              <a:spcAft>
                <a:spcPts val="0"/>
              </a:spcAft>
              <a:buNone/>
            </a:pPr>
            <a:r>
              <a:rPr b="0" i="0" lang="en-US" sz="2800" u="none" cap="none" strike="noStrike">
                <a:solidFill>
                  <a:srgbClr val="FFFFFF"/>
                </a:solidFill>
                <a:latin typeface="Calibri"/>
                <a:ea typeface="Calibri"/>
                <a:cs typeface="Calibri"/>
                <a:sym typeface="Calibri"/>
              </a:rPr>
              <a:t>WIPRO NGA Program – </a:t>
            </a:r>
            <a:r>
              <a:rPr lang="en-US" sz="2800">
                <a:solidFill>
                  <a:srgbClr val="FFFFFF"/>
                </a:solidFill>
                <a:latin typeface="Calibri"/>
                <a:ea typeface="Calibri"/>
                <a:cs typeface="Calibri"/>
                <a:sym typeface="Calibri"/>
              </a:rPr>
              <a:t>.Net FullStack</a:t>
            </a:r>
            <a:endParaRPr/>
          </a:p>
        </p:txBody>
      </p:sp>
      <p:sp>
        <p:nvSpPr>
          <p:cNvPr id="74" name="Google Shape;74;p1"/>
          <p:cNvSpPr txBox="1"/>
          <p:nvPr/>
        </p:nvSpPr>
        <p:spPr>
          <a:xfrm>
            <a:off x="366227" y="3275236"/>
            <a:ext cx="8133300" cy="344700"/>
          </a:xfrm>
          <a:prstGeom prst="rect">
            <a:avLst/>
          </a:prstGeom>
          <a:noFill/>
          <a:ln>
            <a:noFill/>
          </a:ln>
        </p:spPr>
        <p:txBody>
          <a:bodyPr anchorCtr="0" anchor="t" bIns="0" lIns="0" spcFirstLastPara="1" rIns="0" wrap="square" tIns="0">
            <a:spAutoFit/>
          </a:bodyPr>
          <a:lstStyle/>
          <a:p>
            <a:pPr indent="0" lvl="0" marL="0" marR="0" rtl="0" algn="just">
              <a:lnSpc>
                <a:spcPct val="93291"/>
              </a:lnSpc>
              <a:spcBef>
                <a:spcPts val="0"/>
              </a:spcBef>
              <a:spcAft>
                <a:spcPts val="0"/>
              </a:spcAft>
              <a:buNone/>
            </a:pPr>
            <a:r>
              <a:rPr b="0" i="0" lang="en-US" sz="2400" u="none" cap="none" strike="noStrike">
                <a:solidFill>
                  <a:srgbClr val="FFFFFF"/>
                </a:solidFill>
                <a:latin typeface="Arial"/>
                <a:ea typeface="Arial"/>
                <a:cs typeface="Arial"/>
                <a:sym typeface="Arial"/>
              </a:rPr>
              <a:t>Capstone Project Presentation –</a:t>
            </a:r>
            <a:r>
              <a:rPr lang="en-US" sz="2400">
                <a:solidFill>
                  <a:srgbClr val="FFFFFF"/>
                </a:solidFill>
              </a:rPr>
              <a:t> 14-06-2025</a:t>
            </a:r>
            <a:endParaRPr/>
          </a:p>
        </p:txBody>
      </p:sp>
      <p:sp>
        <p:nvSpPr>
          <p:cNvPr id="75" name="Google Shape;75;p1"/>
          <p:cNvSpPr txBox="1"/>
          <p:nvPr/>
        </p:nvSpPr>
        <p:spPr>
          <a:xfrm>
            <a:off x="366226" y="6140450"/>
            <a:ext cx="4172935" cy="221664"/>
          </a:xfrm>
          <a:prstGeom prst="rect">
            <a:avLst/>
          </a:prstGeom>
          <a:noFill/>
          <a:ln>
            <a:noFill/>
          </a:ln>
        </p:spPr>
        <p:txBody>
          <a:bodyPr anchorCtr="0" anchor="t" bIns="0" lIns="0" spcFirstLastPara="1" rIns="0" wrap="square" tIns="0">
            <a:spAutoFit/>
          </a:bodyPr>
          <a:lstStyle/>
          <a:p>
            <a:pPr indent="0" lvl="0" marL="0" marR="0" rtl="0" algn="just">
              <a:lnSpc>
                <a:spcPct val="140060"/>
              </a:lnSpc>
              <a:spcBef>
                <a:spcPts val="0"/>
              </a:spcBef>
              <a:spcAft>
                <a:spcPts val="0"/>
              </a:spcAft>
              <a:buNone/>
            </a:pPr>
            <a:r>
              <a:rPr b="0" i="0" lang="en-US" sz="1333" u="none" cap="none" strike="noStrike">
                <a:solidFill>
                  <a:srgbClr val="FFFFFF"/>
                </a:solidFill>
                <a:latin typeface="Arial"/>
                <a:ea typeface="Arial"/>
                <a:cs typeface="Arial"/>
                <a:sym typeface="Arial"/>
              </a:rPr>
              <a:t>www.rpsconsulting.in</a:t>
            </a:r>
            <a:endParaRPr/>
          </a:p>
        </p:txBody>
      </p:sp>
      <p:sp>
        <p:nvSpPr>
          <p:cNvPr id="76" name="Google Shape;76;p1"/>
          <p:cNvSpPr txBox="1"/>
          <p:nvPr/>
        </p:nvSpPr>
        <p:spPr>
          <a:xfrm>
            <a:off x="366226" y="5061410"/>
            <a:ext cx="6780300" cy="344700"/>
          </a:xfrm>
          <a:prstGeom prst="rect">
            <a:avLst/>
          </a:prstGeom>
          <a:noFill/>
          <a:ln>
            <a:noFill/>
          </a:ln>
        </p:spPr>
        <p:txBody>
          <a:bodyPr anchorCtr="0" anchor="t" bIns="0" lIns="0" spcFirstLastPara="1" rIns="0" wrap="square" tIns="0">
            <a:spAutoFit/>
          </a:bodyPr>
          <a:lstStyle/>
          <a:p>
            <a:pPr indent="0" lvl="0" marL="0" marR="0" rtl="0" algn="just">
              <a:lnSpc>
                <a:spcPct val="93291"/>
              </a:lnSpc>
              <a:spcBef>
                <a:spcPts val="0"/>
              </a:spcBef>
              <a:spcAft>
                <a:spcPts val="0"/>
              </a:spcAft>
              <a:buNone/>
            </a:pPr>
            <a:r>
              <a:rPr b="0" i="0" lang="en-US" sz="2400" u="none" cap="none" strike="noStrike">
                <a:solidFill>
                  <a:srgbClr val="FFFFFF"/>
                </a:solidFill>
                <a:latin typeface="Arial"/>
                <a:ea typeface="Arial"/>
                <a:cs typeface="Arial"/>
                <a:sym typeface="Arial"/>
              </a:rPr>
              <a:t>Presented by - G NANDINI - 27</a:t>
            </a:r>
            <a:r>
              <a:rPr lang="en-US" sz="2400">
                <a:solidFill>
                  <a:srgbClr val="FFFFFF"/>
                </a:solidFill>
              </a:rPr>
              <a:t>374</a:t>
            </a:r>
            <a:r>
              <a:rPr b="0" i="0" lang="en-US" sz="2400" u="none" cap="none" strike="noStrike">
                <a:solidFill>
                  <a:srgbClr val="FFFFFF"/>
                </a:solidFill>
                <a:latin typeface="Arial"/>
                <a:ea typeface="Arial"/>
                <a:cs typeface="Arial"/>
                <a:sym typeface="Arial"/>
              </a:rPr>
              <a:t> </a:t>
            </a:r>
            <a:endParaRPr/>
          </a:p>
        </p:txBody>
      </p:sp>
      <p:sp>
        <p:nvSpPr>
          <p:cNvPr id="77" name="Google Shape;77;p1"/>
          <p:cNvSpPr txBox="1"/>
          <p:nvPr/>
        </p:nvSpPr>
        <p:spPr>
          <a:xfrm>
            <a:off x="366224" y="4136900"/>
            <a:ext cx="10000800" cy="344700"/>
          </a:xfrm>
          <a:prstGeom prst="rect">
            <a:avLst/>
          </a:prstGeom>
          <a:noFill/>
          <a:ln>
            <a:noFill/>
          </a:ln>
        </p:spPr>
        <p:txBody>
          <a:bodyPr anchorCtr="0" anchor="t" bIns="0" lIns="0" spcFirstLastPara="1" rIns="0" wrap="square" tIns="0">
            <a:spAutoFit/>
          </a:bodyPr>
          <a:lstStyle/>
          <a:p>
            <a:pPr indent="0" lvl="0" marL="0" marR="0" rtl="0" algn="just">
              <a:lnSpc>
                <a:spcPct val="93291"/>
              </a:lnSpc>
              <a:spcBef>
                <a:spcPts val="0"/>
              </a:spcBef>
              <a:spcAft>
                <a:spcPts val="0"/>
              </a:spcAft>
              <a:buNone/>
            </a:pPr>
            <a:r>
              <a:rPr b="0" i="0" lang="en-US" sz="2400" u="none" cap="none" strike="noStrike">
                <a:solidFill>
                  <a:srgbClr val="FFFFFF"/>
                </a:solidFill>
                <a:latin typeface="Arial"/>
                <a:ea typeface="Arial"/>
                <a:cs typeface="Arial"/>
                <a:sym typeface="Arial"/>
              </a:rPr>
              <a:t>Project Title Here - B</a:t>
            </a:r>
            <a:r>
              <a:rPr lang="en-US" sz="2400">
                <a:solidFill>
                  <a:srgbClr val="FFFFFF"/>
                </a:solidFill>
              </a:rPr>
              <a:t>UG</a:t>
            </a:r>
            <a:r>
              <a:rPr b="0" i="0" lang="en-US" sz="2400" u="none" cap="none" strike="noStrike">
                <a:solidFill>
                  <a:srgbClr val="FFFFFF"/>
                </a:solidFill>
                <a:latin typeface="Arial"/>
                <a:ea typeface="Arial"/>
                <a:cs typeface="Arial"/>
                <a:sym typeface="Arial"/>
              </a:rPr>
              <a:t> TRACKING SYS</a:t>
            </a:r>
            <a:r>
              <a:rPr lang="en-US" sz="2400">
                <a:solidFill>
                  <a:srgbClr val="FFFFFF"/>
                </a:solidFill>
              </a:rPr>
              <a:t>TEM (MVC - Single Controller)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3670cf862aa_0_896"/>
          <p:cNvSpPr/>
          <p:nvPr/>
        </p:nvSpPr>
        <p:spPr>
          <a:xfrm>
            <a:off x="874775" y="667025"/>
            <a:ext cx="10102500" cy="492300"/>
          </a:xfrm>
          <a:prstGeom prst="rect">
            <a:avLst/>
          </a:prstGeom>
          <a:noFill/>
          <a:ln>
            <a:noFill/>
          </a:ln>
        </p:spPr>
        <p:txBody>
          <a:bodyPr anchorCtr="0" anchor="t" bIns="0" lIns="0" spcFirstLastPara="1" rIns="0" wrap="square" tIns="0">
            <a:noAutofit/>
          </a:bodyPr>
          <a:lstStyle/>
          <a:p>
            <a:pPr indent="457200" lvl="0" marL="3200400" marR="0" rtl="0" algn="l">
              <a:spcBef>
                <a:spcPts val="0"/>
              </a:spcBef>
              <a:spcAft>
                <a:spcPts val="0"/>
              </a:spcAft>
              <a:buNone/>
            </a:pPr>
            <a:r>
              <a:rPr b="1" lang="en-US" sz="3200"/>
              <a:t>Introduction</a:t>
            </a:r>
            <a:endParaRPr/>
          </a:p>
        </p:txBody>
      </p:sp>
      <p:pic>
        <p:nvPicPr>
          <p:cNvPr descr="Logo&#10;&#10;Description automatically generated" id="155" name="Google Shape;155;g3670cf862aa_0_89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56" name="Google Shape;156;g3670cf862aa_0_89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57" name="Google Shape;157;g3670cf862aa_0_89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9</a:t>
            </a:r>
            <a:endParaRPr>
              <a:solidFill>
                <a:schemeClr val="dk1"/>
              </a:solidFill>
              <a:latin typeface="Economica"/>
              <a:ea typeface="Economica"/>
              <a:cs typeface="Economica"/>
              <a:sym typeface="Economica"/>
            </a:endParaRPr>
          </a:p>
        </p:txBody>
      </p:sp>
      <p:sp>
        <p:nvSpPr>
          <p:cNvPr id="158" name="Google Shape;158;g3670cf862aa_0_896"/>
          <p:cNvSpPr txBox="1"/>
          <p:nvPr/>
        </p:nvSpPr>
        <p:spPr>
          <a:xfrm>
            <a:off x="866700" y="1603050"/>
            <a:ext cx="10458600" cy="426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highlight>
                  <a:srgbClr val="FFFFFF"/>
                </a:highlight>
              </a:rPr>
              <a:t>What is </a:t>
            </a:r>
            <a:r>
              <a:rPr b="1" lang="en-US" sz="2100">
                <a:solidFill>
                  <a:schemeClr val="dk1"/>
                </a:solidFill>
                <a:highlight>
                  <a:srgbClr val="FFFFFF"/>
                </a:highlight>
              </a:rPr>
              <a:t>Bug Tracking System</a:t>
            </a:r>
            <a:r>
              <a:rPr b="1" lang="en-US" sz="2000">
                <a:solidFill>
                  <a:schemeClr val="dk1"/>
                </a:solidFill>
                <a:highlight>
                  <a:srgbClr val="FFFFFF"/>
                </a:highlight>
              </a:rPr>
              <a:t> ?</a:t>
            </a:r>
            <a:endParaRPr b="1" sz="2000">
              <a:solidFill>
                <a:schemeClr val="dk1"/>
              </a:solidFill>
              <a:highlight>
                <a:srgbClr val="FFFFFF"/>
              </a:highlight>
            </a:endParaRPr>
          </a:p>
          <a:p>
            <a:pPr indent="0" lvl="0" marL="0" marR="0" rtl="0" algn="l">
              <a:spcBef>
                <a:spcPts val="0"/>
              </a:spcBef>
              <a:spcAft>
                <a:spcPts val="0"/>
              </a:spcAft>
              <a:buNone/>
            </a:pPr>
            <a:r>
              <a:t/>
            </a:r>
            <a:endParaRPr b="1" sz="2000">
              <a:solidFill>
                <a:schemeClr val="dk1"/>
              </a:solidFill>
              <a:highlight>
                <a:srgbClr val="FFFFFF"/>
              </a:highlight>
            </a:endParaRPr>
          </a:p>
          <a:p>
            <a:pPr indent="43180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A Bug Tracking System is a software application that helps you track issues and bugs in your software. It can help you to resolve issues quickly and efficiently, and it can also help you to improve the quality of your software.</a:t>
            </a:r>
            <a:endParaRPr sz="2000">
              <a:solidFill>
                <a:schemeClr val="dk1"/>
              </a:solidFill>
              <a:highlight>
                <a:srgbClr val="FFFFFF"/>
              </a:highlight>
            </a:endParaRPr>
          </a:p>
          <a:p>
            <a:pPr indent="43180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There are a few different types of bug tracking systems, but the most reliable one is probably Disbug. Disbug offers a chrome extension and a website feedback widget which smoothes the entire process of bug reporting, and it is used by hundreds of software teams all over the world.</a:t>
            </a:r>
            <a:endParaRPr sz="2000">
              <a:solidFill>
                <a:schemeClr val="dk1"/>
              </a:solidFill>
              <a:highlight>
                <a:srgbClr val="FFFFFF"/>
              </a:highlight>
            </a:endParaRPr>
          </a:p>
          <a:p>
            <a:pPr indent="43180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Bug tracking systems are essential for any software company, and they can help you to improve your product quality, customer support, and overall profitability.</a:t>
            </a:r>
            <a:endParaRPr sz="2000">
              <a:solidFill>
                <a:schemeClr val="dk1"/>
              </a:solidFill>
              <a:highlight>
                <a:srgbClr val="FFFFFF"/>
              </a:highlight>
            </a:endParaRPr>
          </a:p>
          <a:p>
            <a:pPr indent="0" lvl="0" marL="0" marR="0" rtl="0" algn="l">
              <a:spcBef>
                <a:spcPts val="100"/>
              </a:spcBef>
              <a:spcAft>
                <a:spcPts val="0"/>
              </a:spcAft>
              <a:buNone/>
            </a:pPr>
            <a:r>
              <a:t/>
            </a:r>
            <a:endParaRPr sz="20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g3670cf862aa_0_908"/>
          <p:cNvSpPr/>
          <p:nvPr/>
        </p:nvSpPr>
        <p:spPr>
          <a:xfrm>
            <a:off x="874775" y="667025"/>
            <a:ext cx="10102500" cy="492300"/>
          </a:xfrm>
          <a:prstGeom prst="rect">
            <a:avLst/>
          </a:prstGeom>
          <a:noFill/>
          <a:ln>
            <a:noFill/>
          </a:ln>
        </p:spPr>
        <p:txBody>
          <a:bodyPr anchorCtr="0" anchor="t" bIns="0" lIns="0" spcFirstLastPara="1" rIns="0" wrap="square" tIns="0">
            <a:noAutofit/>
          </a:bodyPr>
          <a:lstStyle/>
          <a:p>
            <a:pPr indent="457200" lvl="0" marL="2286000" marR="0" rtl="0" algn="l">
              <a:spcBef>
                <a:spcPts val="0"/>
              </a:spcBef>
              <a:spcAft>
                <a:spcPts val="0"/>
              </a:spcAft>
              <a:buNone/>
            </a:pPr>
            <a:r>
              <a:rPr b="1" lang="en-US" sz="3200"/>
              <a:t>Common types of Bugs</a:t>
            </a:r>
            <a:endParaRPr/>
          </a:p>
        </p:txBody>
      </p:sp>
      <p:pic>
        <p:nvPicPr>
          <p:cNvPr descr="Logo&#10;&#10;Description automatically generated" id="164" name="Google Shape;164;g3670cf862aa_0_908"/>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65" name="Google Shape;165;g3670cf862aa_0_908"/>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66" name="Google Shape;166;g3670cf862aa_0_908"/>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10</a:t>
            </a:r>
            <a:endParaRPr>
              <a:solidFill>
                <a:schemeClr val="dk1"/>
              </a:solidFill>
              <a:latin typeface="Economica"/>
              <a:ea typeface="Economica"/>
              <a:cs typeface="Economica"/>
              <a:sym typeface="Economica"/>
            </a:endParaRPr>
          </a:p>
        </p:txBody>
      </p:sp>
      <p:sp>
        <p:nvSpPr>
          <p:cNvPr id="167" name="Google Shape;167;g3670cf862aa_0_908"/>
          <p:cNvSpPr txBox="1"/>
          <p:nvPr/>
        </p:nvSpPr>
        <p:spPr>
          <a:xfrm>
            <a:off x="866700" y="1603050"/>
            <a:ext cx="10458600" cy="3940500"/>
          </a:xfrm>
          <a:prstGeom prst="rect">
            <a:avLst/>
          </a:prstGeom>
          <a:noFill/>
          <a:ln>
            <a:noFill/>
          </a:ln>
        </p:spPr>
        <p:txBody>
          <a:bodyPr anchorCtr="0" anchor="t" bIns="45700" lIns="91425" spcFirstLastPara="1" rIns="91425" wrap="square" tIns="45700">
            <a:spAutoFit/>
          </a:bodyPr>
          <a:lstStyle/>
          <a:p>
            <a:pPr indent="-355600" lvl="0" marL="457200" rtl="0" algn="just">
              <a:lnSpc>
                <a:spcPct val="115000"/>
              </a:lnSpc>
              <a:spcBef>
                <a:spcPts val="1200"/>
              </a:spcBef>
              <a:spcAft>
                <a:spcPts val="0"/>
              </a:spcAft>
              <a:buClr>
                <a:schemeClr val="dk1"/>
              </a:buClr>
              <a:buSzPts val="2000"/>
              <a:buChar char="●"/>
            </a:pPr>
            <a:r>
              <a:rPr lang="en-US" sz="2000">
                <a:solidFill>
                  <a:schemeClr val="dk1"/>
                </a:solidFill>
              </a:rPr>
              <a:t>Syntax bugs: Breaking the rules of the programming language.</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Logical bugs: Code runs without errors but produces incorrect results.</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Runtime errors: Crashes during execution (e.g., null references, division by zero).</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UI bugs: Elements not displaying or behaving correctly.</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Integration bugs: Issues when different systems or modules interact.</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Performance Bugs: Slow execution, excessive memory or CPU usage, lagging user interactions—often due to inefficient algorithms, memory leaks, or poor caching/practices</a:t>
            </a:r>
            <a:endParaRPr sz="2000">
              <a:solidFill>
                <a:schemeClr val="dk1"/>
              </a:solidFill>
            </a:endParaRPr>
          </a:p>
          <a:p>
            <a:pPr indent="-355600" lvl="0" marL="457200" rtl="0" algn="just">
              <a:lnSpc>
                <a:spcPct val="115000"/>
              </a:lnSpc>
              <a:spcBef>
                <a:spcPts val="0"/>
              </a:spcBef>
              <a:spcAft>
                <a:spcPts val="0"/>
              </a:spcAft>
              <a:buClr>
                <a:schemeClr val="dk1"/>
              </a:buClr>
              <a:buSzPts val="2000"/>
              <a:buChar char="●"/>
            </a:pPr>
            <a:r>
              <a:rPr lang="en-US" sz="2000">
                <a:solidFill>
                  <a:schemeClr val="dk1"/>
                </a:solidFill>
              </a:rPr>
              <a:t>Compatibility Bugs: Software works in one environment (browser, OS, device) but fails or behaves unexpectedly in others—think CSS issues across browsers or OS-specific behaviors .</a:t>
            </a:r>
            <a:endParaRPr sz="20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g3670cf862aa_0_923"/>
          <p:cNvSpPr/>
          <p:nvPr/>
        </p:nvSpPr>
        <p:spPr>
          <a:xfrm>
            <a:off x="460650" y="667025"/>
            <a:ext cx="10102500" cy="492300"/>
          </a:xfrm>
          <a:prstGeom prst="rect">
            <a:avLst/>
          </a:prstGeom>
          <a:noFill/>
          <a:ln>
            <a:noFill/>
          </a:ln>
        </p:spPr>
        <p:txBody>
          <a:bodyPr anchorCtr="0" anchor="t" bIns="0" lIns="0" spcFirstLastPara="1" rIns="0" wrap="square" tIns="0">
            <a:noAutofit/>
          </a:bodyPr>
          <a:lstStyle/>
          <a:p>
            <a:pPr indent="457200" lvl="0" marL="1371600" marR="0" rtl="0" algn="l">
              <a:spcBef>
                <a:spcPts val="0"/>
              </a:spcBef>
              <a:spcAft>
                <a:spcPts val="0"/>
              </a:spcAft>
              <a:buNone/>
            </a:pPr>
            <a:r>
              <a:rPr b="1" lang="en-US" sz="3200">
                <a:solidFill>
                  <a:schemeClr val="dk1"/>
                </a:solidFill>
                <a:highlight>
                  <a:srgbClr val="FFFFFF"/>
                </a:highlight>
              </a:rPr>
              <a:t>Benefits of using a bug tracking system</a:t>
            </a:r>
            <a:endParaRPr sz="3200"/>
          </a:p>
        </p:txBody>
      </p:sp>
      <p:pic>
        <p:nvPicPr>
          <p:cNvPr descr="Logo&#10;&#10;Description automatically generated" id="173" name="Google Shape;173;g3670cf862aa_0_92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74" name="Google Shape;174;g3670cf862aa_0_92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75" name="Google Shape;175;g3670cf862aa_0_92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11</a:t>
            </a:r>
            <a:endParaRPr>
              <a:solidFill>
                <a:schemeClr val="dk1"/>
              </a:solidFill>
              <a:latin typeface="Economica"/>
              <a:ea typeface="Economica"/>
              <a:cs typeface="Economica"/>
              <a:sym typeface="Economica"/>
            </a:endParaRPr>
          </a:p>
        </p:txBody>
      </p:sp>
      <p:sp>
        <p:nvSpPr>
          <p:cNvPr id="176" name="Google Shape;176;g3670cf862aa_0_923"/>
          <p:cNvSpPr txBox="1"/>
          <p:nvPr/>
        </p:nvSpPr>
        <p:spPr>
          <a:xfrm>
            <a:off x="866700" y="1603050"/>
            <a:ext cx="10458600" cy="4499700"/>
          </a:xfrm>
          <a:prstGeom prst="rect">
            <a:avLst/>
          </a:prstGeom>
          <a:noFill/>
          <a:ln>
            <a:noFill/>
          </a:ln>
        </p:spPr>
        <p:txBody>
          <a:bodyPr anchorCtr="0" anchor="t" bIns="45700" lIns="91425" spcFirstLastPara="1" rIns="91425" wrap="square" tIns="45700">
            <a:spAutoFit/>
          </a:bodyPr>
          <a:lstStyle/>
          <a:p>
            <a:pPr indent="0" lvl="0" marL="25400" marR="25400" rtl="0" algn="just">
              <a:lnSpc>
                <a:spcPct val="115000"/>
              </a:lnSpc>
              <a:spcBef>
                <a:spcPts val="100"/>
              </a:spcBef>
              <a:spcAft>
                <a:spcPts val="0"/>
              </a:spcAft>
              <a:buNone/>
            </a:pPr>
            <a:r>
              <a:rPr lang="en-US" sz="2000">
                <a:solidFill>
                  <a:schemeClr val="dk1"/>
                </a:solidFill>
                <a:highlight>
                  <a:srgbClr val="FFFFFF"/>
                </a:highlight>
              </a:rPr>
              <a:t>Bug tracking systems have many benefits that can make your life as a software developer or software tester much easier. Here are just a few of the most important ones:</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None/>
            </a:pPr>
            <a:r>
              <a:rPr lang="en-US" sz="2000">
                <a:solidFill>
                  <a:schemeClr val="dk1"/>
                </a:solidFill>
                <a:highlight>
                  <a:srgbClr val="FFFFFF"/>
                </a:highlight>
              </a:rPr>
              <a:t>1. Bug tracking systems help you stay organized. Since you can track all the bugs that are related to a specific project, you will be able to identify and fix them faster. This will save you time and keep your codebase clean and tidy.</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2. Bug tracking systems help you track the progress of projects. By knowing which bugs have been fixed and which ones are still pending, you will be able to better measure the success or failure of a project. This is especially important if you are working on a project that has deadlines attached to it.</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g3670cf862aa_0_933"/>
          <p:cNvSpPr/>
          <p:nvPr/>
        </p:nvSpPr>
        <p:spPr>
          <a:xfrm>
            <a:off x="460650" y="667025"/>
            <a:ext cx="10102500" cy="492300"/>
          </a:xfrm>
          <a:prstGeom prst="rect">
            <a:avLst/>
          </a:prstGeom>
          <a:noFill/>
          <a:ln>
            <a:noFill/>
          </a:ln>
        </p:spPr>
        <p:txBody>
          <a:bodyPr anchorCtr="0" anchor="t" bIns="0" lIns="0" spcFirstLastPara="1" rIns="0" wrap="square" tIns="0">
            <a:noAutofit/>
          </a:bodyPr>
          <a:lstStyle/>
          <a:p>
            <a:pPr indent="0" lvl="0" marL="2286000" marR="0" rtl="0" algn="l">
              <a:spcBef>
                <a:spcPts val="0"/>
              </a:spcBef>
              <a:spcAft>
                <a:spcPts val="0"/>
              </a:spcAft>
              <a:buNone/>
            </a:pPr>
            <a:r>
              <a:rPr b="1" lang="en-US" sz="3200">
                <a:solidFill>
                  <a:schemeClr val="dk1"/>
                </a:solidFill>
                <a:highlight>
                  <a:srgbClr val="FFFFFF"/>
                </a:highlight>
              </a:rPr>
              <a:t>Benefits of using a bug tracking system</a:t>
            </a:r>
            <a:endParaRPr sz="3200"/>
          </a:p>
        </p:txBody>
      </p:sp>
      <p:pic>
        <p:nvPicPr>
          <p:cNvPr descr="Logo&#10;&#10;Description automatically generated" id="182" name="Google Shape;182;g3670cf862aa_0_93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83" name="Google Shape;183;g3670cf862aa_0_93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84" name="Google Shape;184;g3670cf862aa_0_93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12</a:t>
            </a:r>
            <a:endParaRPr>
              <a:solidFill>
                <a:schemeClr val="dk1"/>
              </a:solidFill>
              <a:latin typeface="Economica"/>
              <a:ea typeface="Economica"/>
              <a:cs typeface="Economica"/>
              <a:sym typeface="Economica"/>
            </a:endParaRPr>
          </a:p>
        </p:txBody>
      </p:sp>
      <p:sp>
        <p:nvSpPr>
          <p:cNvPr id="185" name="Google Shape;185;g3670cf862aa_0_933"/>
          <p:cNvSpPr txBox="1"/>
          <p:nvPr/>
        </p:nvSpPr>
        <p:spPr>
          <a:xfrm>
            <a:off x="866700" y="1603050"/>
            <a:ext cx="10458600" cy="4119900"/>
          </a:xfrm>
          <a:prstGeom prst="rect">
            <a:avLst/>
          </a:prstGeom>
          <a:noFill/>
          <a:ln>
            <a:noFill/>
          </a:ln>
        </p:spPr>
        <p:txBody>
          <a:bodyPr anchorCtr="0" anchor="t" bIns="45700" lIns="91425" spcFirstLastPara="1" rIns="91425" wrap="square" tIns="45700">
            <a:spAutoFit/>
          </a:bodyPr>
          <a:lstStyle/>
          <a:p>
            <a:pPr indent="0" lvl="0" marL="25400" marR="25400" rtl="0" algn="just">
              <a:lnSpc>
                <a:spcPct val="115000"/>
              </a:lnSpc>
              <a:spcBef>
                <a:spcPts val="100"/>
              </a:spcBef>
              <a:spcAft>
                <a:spcPts val="0"/>
              </a:spcAft>
              <a:buNone/>
            </a:pPr>
            <a:r>
              <a:rPr lang="en-US" sz="2000">
                <a:solidFill>
                  <a:schemeClr val="dk1"/>
                </a:solidFill>
                <a:highlight>
                  <a:srgbClr val="FFFFFF"/>
                </a:highlight>
              </a:rPr>
              <a:t>3. Bug tracking systems help you findbugs quickly. Since all the bugs related to a particular project are stored in one place, it will be easy to find the bug that you're looking for. This can save you a lot of time and hassle when trying to track down a bug that is causing problems in your codebase.</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4. Bug tracking systems provide feedback to developers and testers. By automatically sending notifications whenever a bug is fixed or new bugs are found, bug tracking systems help developers and testers receive feedback as soon as possible. This helps them to better understand the issues that they're facing and resolves them faster - saving both time and money in the process.</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g3670cf862aa_0_94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What should a bug tracking system include?</a:t>
            </a:r>
            <a:endParaRPr sz="3200">
              <a:latin typeface="Times New Roman"/>
              <a:ea typeface="Times New Roman"/>
              <a:cs typeface="Times New Roman"/>
              <a:sym typeface="Times New Roman"/>
            </a:endParaRPr>
          </a:p>
        </p:txBody>
      </p:sp>
      <p:pic>
        <p:nvPicPr>
          <p:cNvPr descr="Logo&#10;&#10;Description automatically generated" id="191" name="Google Shape;191;g3670cf862aa_0_94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92" name="Google Shape;192;g3670cf862aa_0_94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93" name="Google Shape;193;g3670cf862aa_0_94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13</a:t>
            </a:r>
            <a:endParaRPr>
              <a:solidFill>
                <a:schemeClr val="dk1"/>
              </a:solidFill>
              <a:latin typeface="Economica"/>
              <a:ea typeface="Economica"/>
              <a:cs typeface="Economica"/>
              <a:sym typeface="Economica"/>
            </a:endParaRPr>
          </a:p>
        </p:txBody>
      </p:sp>
      <p:sp>
        <p:nvSpPr>
          <p:cNvPr id="194" name="Google Shape;194;g3670cf862aa_0_942"/>
          <p:cNvSpPr txBox="1"/>
          <p:nvPr/>
        </p:nvSpPr>
        <p:spPr>
          <a:xfrm>
            <a:off x="866700" y="1351025"/>
            <a:ext cx="10458600" cy="4866600"/>
          </a:xfrm>
          <a:prstGeom prst="rect">
            <a:avLst/>
          </a:prstGeom>
          <a:noFill/>
          <a:ln>
            <a:noFill/>
          </a:ln>
        </p:spPr>
        <p:txBody>
          <a:bodyPr anchorCtr="0" anchor="t" bIns="45700" lIns="91425" spcFirstLastPara="1" rIns="91425" wrap="square" tIns="45700">
            <a:spAutoFit/>
          </a:bodyPr>
          <a:lstStyle/>
          <a:p>
            <a:pPr indent="431800" lvl="0" marL="25400" marR="25400" rtl="0" algn="just">
              <a:lnSpc>
                <a:spcPct val="115000"/>
              </a:lnSpc>
              <a:spcBef>
                <a:spcPts val="100"/>
              </a:spcBef>
              <a:spcAft>
                <a:spcPts val="0"/>
              </a:spcAft>
              <a:buNone/>
            </a:pPr>
            <a:r>
              <a:rPr lang="en-US" sz="2000">
                <a:solidFill>
                  <a:schemeClr val="dk1"/>
                </a:solidFill>
                <a:highlight>
                  <a:srgbClr val="FFFFFF"/>
                </a:highlight>
              </a:rPr>
              <a:t>A bug tracking system is a great way to keep track of all the bugs that are reported by your users. It ensures that the issues that are reported are properly documented, tracked, and resolved as quickly as possible. Here are a few features that a good bug tracking system should have:</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None/>
            </a:pPr>
            <a:r>
              <a:rPr lang="en-US" sz="2000">
                <a:solidFill>
                  <a:schemeClr val="dk1"/>
                </a:solidFill>
                <a:highlight>
                  <a:srgbClr val="FFFFFF"/>
                </a:highlight>
              </a:rPr>
              <a:t>1. A user-friendly interface - The interface should be easy to use and intuitive, so that everyone in the company can access it.</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2. Automatic email notification - Whenever a bug is reported or resolved, the system should send an email notification to all involved parties. This will help keep everyone informed and focused on the issues at hand.</a:t>
            </a:r>
            <a:endParaRPr sz="20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3670cf862aa_0_956"/>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What should a bug tracking system include?</a:t>
            </a:r>
            <a:endParaRPr sz="3200">
              <a:latin typeface="Times New Roman"/>
              <a:ea typeface="Times New Roman"/>
              <a:cs typeface="Times New Roman"/>
              <a:sym typeface="Times New Roman"/>
            </a:endParaRPr>
          </a:p>
        </p:txBody>
      </p:sp>
      <p:pic>
        <p:nvPicPr>
          <p:cNvPr descr="Logo&#10;&#10;Description automatically generated" id="200" name="Google Shape;200;g3670cf862aa_0_95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01" name="Google Shape;201;g3670cf862aa_0_95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02" name="Google Shape;202;g3670cf862aa_0_95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14</a:t>
            </a:r>
            <a:endParaRPr>
              <a:solidFill>
                <a:schemeClr val="dk1"/>
              </a:solidFill>
              <a:latin typeface="Economica"/>
              <a:ea typeface="Economica"/>
              <a:cs typeface="Economica"/>
              <a:sym typeface="Economica"/>
            </a:endParaRPr>
          </a:p>
        </p:txBody>
      </p:sp>
      <p:sp>
        <p:nvSpPr>
          <p:cNvPr id="203" name="Google Shape;203;g3670cf862aa_0_956"/>
          <p:cNvSpPr txBox="1"/>
          <p:nvPr/>
        </p:nvSpPr>
        <p:spPr>
          <a:xfrm>
            <a:off x="866700" y="1603050"/>
            <a:ext cx="10458600" cy="3778800"/>
          </a:xfrm>
          <a:prstGeom prst="rect">
            <a:avLst/>
          </a:prstGeom>
          <a:noFill/>
          <a:ln>
            <a:noFill/>
          </a:ln>
        </p:spPr>
        <p:txBody>
          <a:bodyPr anchorCtr="0" anchor="t" bIns="45700" lIns="91425" spcFirstLastPara="1" rIns="91425" wrap="square" tIns="45700">
            <a:spAutoFit/>
          </a:bodyPr>
          <a:lstStyle/>
          <a:p>
            <a:pPr indent="0" lvl="0" marL="25400" marR="25400" rtl="0" algn="just">
              <a:lnSpc>
                <a:spcPct val="115000"/>
              </a:lnSpc>
              <a:spcBef>
                <a:spcPts val="100"/>
              </a:spcBef>
              <a:spcAft>
                <a:spcPts val="0"/>
              </a:spcAft>
              <a:buNone/>
            </a:pPr>
            <a:r>
              <a:rPr lang="en-US" sz="2000">
                <a:solidFill>
                  <a:schemeClr val="dk1"/>
                </a:solidFill>
                <a:highlight>
                  <a:srgbClr val="FFFFFF"/>
                </a:highlight>
              </a:rPr>
              <a:t>3. Detailed reports - The reports should include all the information necessary to understand the bug history, such as the date, time, user information, and more. This will help you track trends and make informed decisions about how to handle future issues.</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t/>
            </a:r>
            <a:endParaRPr sz="2000">
              <a:solidFill>
                <a:schemeClr val="dk1"/>
              </a:solidFill>
              <a:highlight>
                <a:srgbClr val="FFFFFF"/>
              </a:highlight>
            </a:endParaRPr>
          </a:p>
          <a:p>
            <a:pPr indent="0" lvl="0" marL="2540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4. Automated resolution workflow - The system should have an automated resolution workflow so that all bugs are resolved as quickly as possible. This will help to prevent any major delays or disruptions in your workflow and ensure that your users are always happy and satisfied with your product.</a:t>
            </a:r>
            <a:endParaRPr sz="20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365bd049bda_0_46"/>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Steps to follow for doing the Project:</a:t>
            </a:r>
            <a:endParaRPr sz="3200">
              <a:latin typeface="Times New Roman"/>
              <a:ea typeface="Times New Roman"/>
              <a:cs typeface="Times New Roman"/>
              <a:sym typeface="Times New Roman"/>
            </a:endParaRPr>
          </a:p>
        </p:txBody>
      </p:sp>
      <p:pic>
        <p:nvPicPr>
          <p:cNvPr descr="Logo&#10;&#10;Description automatically generated" id="209" name="Google Shape;209;g365bd049bda_0_4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10" name="Google Shape;210;g365bd049bda_0_4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11" name="Google Shape;211;g365bd049bda_0_4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15</a:t>
            </a:r>
            <a:endParaRPr>
              <a:solidFill>
                <a:schemeClr val="dk1"/>
              </a:solidFill>
              <a:latin typeface="Economica"/>
              <a:ea typeface="Economica"/>
              <a:cs typeface="Economica"/>
              <a:sym typeface="Economica"/>
            </a:endParaRPr>
          </a:p>
        </p:txBody>
      </p:sp>
      <p:sp>
        <p:nvSpPr>
          <p:cNvPr id="212" name="Google Shape;212;g365bd049bda_0_46"/>
          <p:cNvSpPr txBox="1"/>
          <p:nvPr/>
        </p:nvSpPr>
        <p:spPr>
          <a:xfrm>
            <a:off x="866700" y="1603050"/>
            <a:ext cx="10458600" cy="3955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000">
                <a:solidFill>
                  <a:schemeClr val="dk1"/>
                </a:solidFill>
                <a:highlight>
                  <a:srgbClr val="FFFFFF"/>
                </a:highlight>
              </a:rPr>
              <a:t>Step-1: Open the Visual Studio 2022  and click on Create New Project.</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Create the new project names with PROJECTS.</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Step-2 : In model create a class with </a:t>
            </a:r>
            <a:r>
              <a:rPr lang="en-US" sz="2000" u="sng">
                <a:solidFill>
                  <a:schemeClr val="hlink"/>
                </a:solidFill>
                <a:highlight>
                  <a:srgbClr val="FFFFFF"/>
                </a:highlight>
                <a:hlinkClick r:id="rId5"/>
              </a:rPr>
              <a:t>Bug.cs</a:t>
            </a:r>
            <a:r>
              <a:rPr lang="en-US" sz="2000">
                <a:solidFill>
                  <a:schemeClr val="dk1"/>
                </a:solidFill>
                <a:highlight>
                  <a:srgbClr val="FFFFFF"/>
                </a:highlight>
              </a:rPr>
              <a:t> and define the fields in that.</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Step-3 : Create a controller.</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Step-4 : In package manager console run the below commands.</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Add-Migration InitialCreate</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Update-Database</a:t>
            </a:r>
            <a:endParaRPr sz="2000">
              <a:solidFill>
                <a:schemeClr val="dk1"/>
              </a:solidFill>
              <a:highlight>
                <a:srgbClr val="FFFFFF"/>
              </a:highlight>
            </a:endParaRPr>
          </a:p>
          <a:p>
            <a:pPr indent="0" lvl="0" marL="0" rtl="0" algn="l">
              <a:lnSpc>
                <a:spcPct val="115000"/>
              </a:lnSpc>
              <a:spcBef>
                <a:spcPts val="1200"/>
              </a:spcBef>
              <a:spcAft>
                <a:spcPts val="1200"/>
              </a:spcAft>
              <a:buNone/>
            </a:pPr>
            <a:r>
              <a:rPr lang="en-US" sz="2000">
                <a:solidFill>
                  <a:schemeClr val="dk1"/>
                </a:solidFill>
                <a:highlight>
                  <a:srgbClr val="FFFFFF"/>
                </a:highlight>
              </a:rPr>
              <a:t>Step-5 :Run the controller a basic web application will run in the browser.</a:t>
            </a:r>
            <a:endParaRPr sz="200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g365bd049bda_0_54"/>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Steps to follow for doing the Project:</a:t>
            </a:r>
            <a:endParaRPr sz="3200">
              <a:latin typeface="Times New Roman"/>
              <a:ea typeface="Times New Roman"/>
              <a:cs typeface="Times New Roman"/>
              <a:sym typeface="Times New Roman"/>
            </a:endParaRPr>
          </a:p>
        </p:txBody>
      </p:sp>
      <p:pic>
        <p:nvPicPr>
          <p:cNvPr descr="Logo&#10;&#10;Description automatically generated" id="218" name="Google Shape;218;g365bd049bda_0_54"/>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19" name="Google Shape;219;g365bd049bda_0_54"/>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20" name="Google Shape;220;g365bd049bda_0_54"/>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16</a:t>
            </a:r>
            <a:endParaRPr>
              <a:solidFill>
                <a:schemeClr val="dk1"/>
              </a:solidFill>
              <a:latin typeface="Economica"/>
              <a:ea typeface="Economica"/>
              <a:cs typeface="Economica"/>
              <a:sym typeface="Economica"/>
            </a:endParaRPr>
          </a:p>
        </p:txBody>
      </p:sp>
      <p:sp>
        <p:nvSpPr>
          <p:cNvPr id="221" name="Google Shape;221;g365bd049bda_0_54"/>
          <p:cNvSpPr txBox="1"/>
          <p:nvPr/>
        </p:nvSpPr>
        <p:spPr>
          <a:xfrm>
            <a:off x="866700" y="1603050"/>
            <a:ext cx="10458600" cy="3447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n-US" sz="2000">
                <a:solidFill>
                  <a:schemeClr val="dk1"/>
                </a:solidFill>
                <a:highlight>
                  <a:srgbClr val="FFFFFF"/>
                </a:highlight>
              </a:rPr>
              <a:t>Step-6 : Add the style part to the code for</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Views/Bugs/Index.cshtml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Views/Bugs/Edit.cshtml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Views/Bugs/Details.cshtml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Views/Bugs/Create.cshtml</a:t>
            </a:r>
            <a:endParaRPr sz="2000">
              <a:solidFill>
                <a:schemeClr val="dk1"/>
              </a:solidFill>
              <a:highlight>
                <a:srgbClr val="FFFFFF"/>
              </a:highlight>
            </a:endParaRPr>
          </a:p>
          <a:p>
            <a:pPr indent="0" lvl="0" marL="0" rtl="0" algn="l">
              <a:lnSpc>
                <a:spcPct val="115000"/>
              </a:lnSpc>
              <a:spcBef>
                <a:spcPts val="1200"/>
              </a:spcBef>
              <a:spcAft>
                <a:spcPts val="0"/>
              </a:spcAft>
              <a:buNone/>
            </a:pPr>
            <a:r>
              <a:rPr lang="en-US" sz="2000">
                <a:solidFill>
                  <a:schemeClr val="dk1"/>
                </a:solidFill>
                <a:highlight>
                  <a:srgbClr val="FFFFFF"/>
                </a:highlight>
              </a:rPr>
              <a:t>		Views/Bugs/Delete.cshtml</a:t>
            </a:r>
            <a:endParaRPr sz="2000">
              <a:solidFill>
                <a:schemeClr val="dk1"/>
              </a:solidFill>
              <a:highlight>
                <a:srgbClr val="FFFFFF"/>
              </a:highlight>
            </a:endParaRPr>
          </a:p>
          <a:p>
            <a:pPr indent="0" lvl="0" marL="0" rtl="0" algn="l">
              <a:lnSpc>
                <a:spcPct val="115000"/>
              </a:lnSpc>
              <a:spcBef>
                <a:spcPts val="1200"/>
              </a:spcBef>
              <a:spcAft>
                <a:spcPts val="1200"/>
              </a:spcAft>
              <a:buNone/>
            </a:pPr>
            <a:r>
              <a:rPr lang="en-US" sz="2000">
                <a:solidFill>
                  <a:schemeClr val="dk1"/>
                </a:solidFill>
                <a:highlight>
                  <a:srgbClr val="FFFFFF"/>
                </a:highlight>
              </a:rPr>
              <a:t>Step-7 : </a:t>
            </a:r>
            <a:r>
              <a:rPr lang="en-US" sz="2000">
                <a:solidFill>
                  <a:schemeClr val="dk1"/>
                </a:solidFill>
                <a:highlight>
                  <a:srgbClr val="FFFFFF"/>
                </a:highlight>
              </a:rPr>
              <a:t>Modify the code for Views/Home/Index.cshtml, then run the code.</a:t>
            </a:r>
            <a:endParaRPr sz="20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5" name="Shape 225"/>
        <p:cNvGrpSpPr/>
        <p:nvPr/>
      </p:nvGrpSpPr>
      <p:grpSpPr>
        <a:xfrm>
          <a:off x="0" y="0"/>
          <a:ext cx="0" cy="0"/>
          <a:chOff x="0" y="0"/>
          <a:chExt cx="0" cy="0"/>
        </a:xfrm>
      </p:grpSpPr>
      <p:sp>
        <p:nvSpPr>
          <p:cNvPr id="226" name="Google Shape;226;g365bd049bda_0_6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Home page - Output</a:t>
            </a:r>
            <a:endParaRPr sz="3200">
              <a:latin typeface="Times New Roman"/>
              <a:ea typeface="Times New Roman"/>
              <a:cs typeface="Times New Roman"/>
              <a:sym typeface="Times New Roman"/>
            </a:endParaRPr>
          </a:p>
        </p:txBody>
      </p:sp>
      <p:pic>
        <p:nvPicPr>
          <p:cNvPr descr="Logo&#10;&#10;Description automatically generated" id="227" name="Google Shape;227;g365bd049bda_0_6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28" name="Google Shape;228;g365bd049bda_0_6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29" name="Google Shape;229;g365bd049bda_0_6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17</a:t>
            </a:r>
            <a:endParaRPr>
              <a:solidFill>
                <a:schemeClr val="dk1"/>
              </a:solidFill>
              <a:latin typeface="Economica"/>
              <a:ea typeface="Economica"/>
              <a:cs typeface="Economica"/>
              <a:sym typeface="Economica"/>
            </a:endParaRPr>
          </a:p>
        </p:txBody>
      </p:sp>
      <p:pic>
        <p:nvPicPr>
          <p:cNvPr id="230" name="Google Shape;230;g365bd049bda_0_62" title="Screenshot 2025-06-12 083604.png"/>
          <p:cNvPicPr preferRelativeResize="0"/>
          <p:nvPr/>
        </p:nvPicPr>
        <p:blipFill>
          <a:blip r:embed="rId5">
            <a:alphaModFix/>
          </a:blip>
          <a:stretch>
            <a:fillRect/>
          </a:stretch>
        </p:blipFill>
        <p:spPr>
          <a:xfrm>
            <a:off x="773050" y="1311725"/>
            <a:ext cx="10595375" cy="4198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g365bd049bda_0_7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Index Page</a:t>
            </a:r>
            <a:endParaRPr sz="3200">
              <a:latin typeface="Times New Roman"/>
              <a:ea typeface="Times New Roman"/>
              <a:cs typeface="Times New Roman"/>
              <a:sym typeface="Times New Roman"/>
            </a:endParaRPr>
          </a:p>
        </p:txBody>
      </p:sp>
      <p:pic>
        <p:nvPicPr>
          <p:cNvPr descr="Logo&#10;&#10;Description automatically generated" id="236" name="Google Shape;236;g365bd049bda_0_7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37" name="Google Shape;237;g365bd049bda_0_7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38" name="Google Shape;238;g365bd049bda_0_7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18</a:t>
            </a:r>
            <a:endParaRPr>
              <a:solidFill>
                <a:schemeClr val="dk1"/>
              </a:solidFill>
              <a:latin typeface="Economica"/>
              <a:ea typeface="Economica"/>
              <a:cs typeface="Economica"/>
              <a:sym typeface="Economica"/>
            </a:endParaRPr>
          </a:p>
        </p:txBody>
      </p:sp>
      <p:pic>
        <p:nvPicPr>
          <p:cNvPr id="239" name="Google Shape;239;g365bd049bda_0_72" title="Screenshot 2025-06-12 085656.png"/>
          <p:cNvPicPr preferRelativeResize="0"/>
          <p:nvPr/>
        </p:nvPicPr>
        <p:blipFill>
          <a:blip r:embed="rId5">
            <a:alphaModFix/>
          </a:blip>
          <a:stretch>
            <a:fillRect/>
          </a:stretch>
        </p:blipFill>
        <p:spPr>
          <a:xfrm>
            <a:off x="773050" y="1311725"/>
            <a:ext cx="10630925" cy="41990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2"/>
          <p:cNvSpPr/>
          <p:nvPr/>
        </p:nvSpPr>
        <p:spPr>
          <a:xfrm>
            <a:off x="767125" y="542775"/>
            <a:ext cx="10458600" cy="492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83" name="Google Shape;83;p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84" name="Google Shape;84;p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85" name="Google Shape;85;p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r>
              <a:rPr lang="en-US"/>
              <a:t>1</a:t>
            </a:r>
            <a:endParaRPr>
              <a:solidFill>
                <a:schemeClr val="dk1"/>
              </a:solidFill>
              <a:latin typeface="Economica"/>
              <a:ea typeface="Economica"/>
              <a:cs typeface="Economica"/>
              <a:sym typeface="Economica"/>
            </a:endParaRPr>
          </a:p>
        </p:txBody>
      </p:sp>
      <p:sp>
        <p:nvSpPr>
          <p:cNvPr id="86" name="Google Shape;86;p2"/>
          <p:cNvSpPr txBox="1"/>
          <p:nvPr/>
        </p:nvSpPr>
        <p:spPr>
          <a:xfrm>
            <a:off x="866700" y="1292450"/>
            <a:ext cx="10458600" cy="4493400"/>
          </a:xfrm>
          <a:prstGeom prst="rect">
            <a:avLst/>
          </a:prstGeom>
          <a:noFill/>
          <a:ln>
            <a:noFill/>
          </a:ln>
        </p:spPr>
        <p:txBody>
          <a:bodyPr anchorCtr="0" anchor="t" bIns="45700" lIns="91425" spcFirstLastPara="1" rIns="91425" wrap="square" tIns="45700">
            <a:spAutoFit/>
          </a:bodyPr>
          <a:lstStyle/>
          <a:p>
            <a:pPr indent="0" lvl="0" marL="0" marR="25400" rtl="0" algn="just">
              <a:lnSpc>
                <a:spcPct val="115000"/>
              </a:lnSpc>
              <a:spcBef>
                <a:spcPts val="100"/>
              </a:spcBef>
              <a:spcAft>
                <a:spcPts val="0"/>
              </a:spcAft>
              <a:buSzPts val="1100"/>
              <a:buNone/>
            </a:pPr>
            <a:r>
              <a:rPr b="1" lang="en-US" sz="2200">
                <a:solidFill>
                  <a:schemeClr val="dk1"/>
                </a:solidFill>
                <a:highlight>
                  <a:srgbClr val="FFFFFF"/>
                </a:highlight>
              </a:rPr>
              <a:t>Project Overview:</a:t>
            </a:r>
            <a:endParaRPr b="1" sz="2200">
              <a:solidFill>
                <a:schemeClr val="dk1"/>
              </a:solidFill>
              <a:highlight>
                <a:srgbClr val="FFFFFF"/>
              </a:highlight>
            </a:endParaRPr>
          </a:p>
          <a:p>
            <a:pPr indent="0" lvl="0" marL="0" marR="25400" rtl="0" algn="just">
              <a:lnSpc>
                <a:spcPct val="115000"/>
              </a:lnSpc>
              <a:spcBef>
                <a:spcPts val="100"/>
              </a:spcBef>
              <a:spcAft>
                <a:spcPts val="0"/>
              </a:spcAft>
              <a:buSzPts val="1100"/>
              <a:buNone/>
            </a:pPr>
            <a:r>
              <a:rPr lang="en-US" sz="2000">
                <a:solidFill>
                  <a:schemeClr val="dk1"/>
                </a:solidFill>
                <a:highlight>
                  <a:srgbClr val="FFFFFF"/>
                </a:highlight>
              </a:rPr>
              <a:t>Create a basic bug tracker where users can log software bugs/issues. The system allows tracking bug status, severity, and assignee in a clean interfac.</a:t>
            </a:r>
            <a:endParaRPr sz="2000">
              <a:solidFill>
                <a:schemeClr val="dk1"/>
              </a:solidFill>
              <a:highlight>
                <a:srgbClr val="FFFFFF"/>
              </a:highlight>
            </a:endParaRPr>
          </a:p>
          <a:p>
            <a:pPr indent="0" lvl="0" marL="0" marR="25400" rtl="0" algn="just">
              <a:lnSpc>
                <a:spcPct val="115000"/>
              </a:lnSpc>
              <a:spcBef>
                <a:spcPts val="100"/>
              </a:spcBef>
              <a:spcAft>
                <a:spcPts val="0"/>
              </a:spcAft>
              <a:buSzPts val="1100"/>
              <a:buNone/>
            </a:pPr>
            <a:r>
              <a:t/>
            </a:r>
            <a:endParaRPr sz="2000">
              <a:solidFill>
                <a:schemeClr val="dk1"/>
              </a:solidFill>
              <a:highlight>
                <a:srgbClr val="FFFFFF"/>
              </a:highlight>
            </a:endParaRPr>
          </a:p>
          <a:p>
            <a:pPr indent="0" lvl="0" marL="0" marR="25400" rtl="0" algn="just">
              <a:lnSpc>
                <a:spcPct val="115000"/>
              </a:lnSpc>
              <a:spcBef>
                <a:spcPts val="100"/>
              </a:spcBef>
              <a:spcAft>
                <a:spcPts val="0"/>
              </a:spcAft>
              <a:buSzPts val="1100"/>
              <a:buNone/>
            </a:pPr>
            <a:r>
              <a:rPr b="1" lang="en-US" sz="2200">
                <a:solidFill>
                  <a:schemeClr val="dk1"/>
                </a:solidFill>
                <a:highlight>
                  <a:srgbClr val="FFFFFF"/>
                </a:highlight>
              </a:rPr>
              <a:t>Table of Contents</a:t>
            </a:r>
            <a:endParaRPr b="1" sz="2200">
              <a:solidFill>
                <a:schemeClr val="dk1"/>
              </a:solidFill>
              <a:highlight>
                <a:srgbClr val="FFFFFF"/>
              </a:highlight>
            </a:endParaRPr>
          </a:p>
          <a:p>
            <a:pPr indent="0" lvl="0" marL="0" marR="25400" rtl="0" algn="just">
              <a:lnSpc>
                <a:spcPct val="115000"/>
              </a:lnSpc>
              <a:spcBef>
                <a:spcPts val="100"/>
              </a:spcBef>
              <a:spcAft>
                <a:spcPts val="0"/>
              </a:spcAft>
              <a:buSzPts val="1100"/>
              <a:buNone/>
            </a:pPr>
            <a:r>
              <a:rPr b="1" lang="en-US" sz="2000">
                <a:solidFill>
                  <a:schemeClr val="dk1"/>
                </a:solidFill>
                <a:highlight>
                  <a:srgbClr val="FFFFFF"/>
                </a:highlight>
              </a:rPr>
              <a:t>1. Features: </a:t>
            </a:r>
            <a:endParaRPr b="1"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Add a new bug report </a:t>
            </a:r>
            <a:endParaRPr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View list of all bugs </a:t>
            </a:r>
            <a:endParaRPr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Edit bug details (e.g., status, severity) </a:t>
            </a:r>
            <a:endParaRPr sz="2000">
              <a:solidFill>
                <a:schemeClr val="dk1"/>
              </a:solidFill>
              <a:highlight>
                <a:srgbClr val="FFFFFF"/>
              </a:highlight>
            </a:endParaRPr>
          </a:p>
          <a:p>
            <a:pPr indent="457200" lvl="0" marL="0" marR="25400" rtl="0" algn="just">
              <a:lnSpc>
                <a:spcPct val="115000"/>
              </a:lnSpc>
              <a:spcBef>
                <a:spcPts val="100"/>
              </a:spcBef>
              <a:spcAft>
                <a:spcPts val="0"/>
              </a:spcAft>
              <a:buSzPts val="1100"/>
              <a:buNone/>
            </a:pPr>
            <a:r>
              <a:rPr lang="en-US" sz="2000">
                <a:solidFill>
                  <a:schemeClr val="dk1"/>
                </a:solidFill>
                <a:highlight>
                  <a:srgbClr val="FFFFFF"/>
                </a:highlight>
              </a:rPr>
              <a:t>Delete bug entries </a:t>
            </a:r>
            <a:endParaRPr sz="2000">
              <a:solidFill>
                <a:schemeClr val="dk1"/>
              </a:solidFill>
              <a:highlight>
                <a:srgbClr val="FFFFFF"/>
              </a:highlight>
            </a:endParaRPr>
          </a:p>
          <a:p>
            <a:pPr indent="457200" lvl="0" marL="0" marR="25400" rtl="0" algn="just">
              <a:lnSpc>
                <a:spcPct val="115000"/>
              </a:lnSpc>
              <a:spcBef>
                <a:spcPts val="100"/>
              </a:spcBef>
              <a:spcAft>
                <a:spcPts val="0"/>
              </a:spcAft>
              <a:buClr>
                <a:schemeClr val="dk1"/>
              </a:buClr>
              <a:buSzPts val="1100"/>
              <a:buFont typeface="Arial"/>
              <a:buNone/>
            </a:pPr>
            <a:r>
              <a:rPr lang="en-US" sz="2000">
                <a:solidFill>
                  <a:schemeClr val="dk1"/>
                </a:solidFill>
                <a:highlight>
                  <a:srgbClr val="FFFFFF"/>
                </a:highlight>
              </a:rPr>
              <a:t>View individual bug detail</a:t>
            </a:r>
            <a:endParaRPr sz="2000">
              <a:solidFill>
                <a:schemeClr val="dk1"/>
              </a:solidFill>
              <a:highlight>
                <a:srgbClr val="FFFFFF"/>
              </a:highlight>
            </a:endParaRPr>
          </a:p>
          <a:p>
            <a:pPr indent="0" lvl="0" marL="0" marR="0" rtl="0" algn="l">
              <a:spcBef>
                <a:spcPts val="100"/>
              </a:spcBef>
              <a:spcAft>
                <a:spcPts val="0"/>
              </a:spcAft>
              <a:buNone/>
            </a:pPr>
            <a:r>
              <a:t/>
            </a:r>
            <a:endParaRPr b="1" sz="2000">
              <a:solidFill>
                <a:schemeClr val="dk1"/>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g365bd049bda_0_8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Create page </a:t>
            </a:r>
            <a:endParaRPr sz="3200">
              <a:latin typeface="Times New Roman"/>
              <a:ea typeface="Times New Roman"/>
              <a:cs typeface="Times New Roman"/>
              <a:sym typeface="Times New Roman"/>
            </a:endParaRPr>
          </a:p>
        </p:txBody>
      </p:sp>
      <p:pic>
        <p:nvPicPr>
          <p:cNvPr descr="Logo&#10;&#10;Description automatically generated" id="245" name="Google Shape;245;g365bd049bda_0_8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46" name="Google Shape;246;g365bd049bda_0_8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47" name="Google Shape;247;g365bd049bda_0_8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19</a:t>
            </a:r>
            <a:endParaRPr>
              <a:solidFill>
                <a:schemeClr val="dk1"/>
              </a:solidFill>
              <a:latin typeface="Economica"/>
              <a:ea typeface="Economica"/>
              <a:cs typeface="Economica"/>
              <a:sym typeface="Economica"/>
            </a:endParaRPr>
          </a:p>
        </p:txBody>
      </p:sp>
      <p:pic>
        <p:nvPicPr>
          <p:cNvPr id="248" name="Google Shape;248;g365bd049bda_0_82" title="Screenshot 2025-06-12 085744.png"/>
          <p:cNvPicPr preferRelativeResize="0"/>
          <p:nvPr/>
        </p:nvPicPr>
        <p:blipFill>
          <a:blip r:embed="rId5">
            <a:alphaModFix/>
          </a:blip>
          <a:stretch>
            <a:fillRect/>
          </a:stretch>
        </p:blipFill>
        <p:spPr>
          <a:xfrm>
            <a:off x="773050" y="1311725"/>
            <a:ext cx="10693476" cy="420040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g365bd049bda_0_91"/>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Details page </a:t>
            </a:r>
            <a:endParaRPr sz="3200">
              <a:latin typeface="Times New Roman"/>
              <a:ea typeface="Times New Roman"/>
              <a:cs typeface="Times New Roman"/>
              <a:sym typeface="Times New Roman"/>
            </a:endParaRPr>
          </a:p>
        </p:txBody>
      </p:sp>
      <p:pic>
        <p:nvPicPr>
          <p:cNvPr descr="Logo&#10;&#10;Description automatically generated" id="254" name="Google Shape;254;g365bd049bda_0_91"/>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55" name="Google Shape;255;g365bd049bda_0_91"/>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56" name="Google Shape;256;g365bd049bda_0_91"/>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20</a:t>
            </a:r>
            <a:endParaRPr>
              <a:solidFill>
                <a:schemeClr val="dk1"/>
              </a:solidFill>
              <a:latin typeface="Economica"/>
              <a:ea typeface="Economica"/>
              <a:cs typeface="Economica"/>
              <a:sym typeface="Economica"/>
            </a:endParaRPr>
          </a:p>
        </p:txBody>
      </p:sp>
      <p:pic>
        <p:nvPicPr>
          <p:cNvPr id="257" name="Google Shape;257;g365bd049bda_0_91" title="Screenshot 2025-06-12 085808.png"/>
          <p:cNvPicPr preferRelativeResize="0"/>
          <p:nvPr/>
        </p:nvPicPr>
        <p:blipFill>
          <a:blip r:embed="rId5">
            <a:alphaModFix/>
          </a:blip>
          <a:stretch>
            <a:fillRect/>
          </a:stretch>
        </p:blipFill>
        <p:spPr>
          <a:xfrm>
            <a:off x="773050" y="1311725"/>
            <a:ext cx="10648576" cy="419943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1" name="Shape 261"/>
        <p:cNvGrpSpPr/>
        <p:nvPr/>
      </p:nvGrpSpPr>
      <p:grpSpPr>
        <a:xfrm>
          <a:off x="0" y="0"/>
          <a:ext cx="0" cy="0"/>
          <a:chOff x="0" y="0"/>
          <a:chExt cx="0" cy="0"/>
        </a:xfrm>
      </p:grpSpPr>
      <p:sp>
        <p:nvSpPr>
          <p:cNvPr id="262" name="Google Shape;262;g365bd049bda_0_100"/>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Edit page</a:t>
            </a:r>
            <a:endParaRPr sz="3200">
              <a:latin typeface="Times New Roman"/>
              <a:ea typeface="Times New Roman"/>
              <a:cs typeface="Times New Roman"/>
              <a:sym typeface="Times New Roman"/>
            </a:endParaRPr>
          </a:p>
        </p:txBody>
      </p:sp>
      <p:pic>
        <p:nvPicPr>
          <p:cNvPr descr="Logo&#10;&#10;Description automatically generated" id="263" name="Google Shape;263;g365bd049bda_0_100"/>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64" name="Google Shape;264;g365bd049bda_0_100"/>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65" name="Google Shape;265;g365bd049bda_0_100"/>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21</a:t>
            </a:r>
            <a:endParaRPr>
              <a:solidFill>
                <a:schemeClr val="dk1"/>
              </a:solidFill>
              <a:latin typeface="Economica"/>
              <a:ea typeface="Economica"/>
              <a:cs typeface="Economica"/>
              <a:sym typeface="Economica"/>
            </a:endParaRPr>
          </a:p>
        </p:txBody>
      </p:sp>
      <p:pic>
        <p:nvPicPr>
          <p:cNvPr id="266" name="Google Shape;266;g365bd049bda_0_100" title="Screenshot 2025-06-12 085831.png"/>
          <p:cNvPicPr preferRelativeResize="0"/>
          <p:nvPr/>
        </p:nvPicPr>
        <p:blipFill>
          <a:blip r:embed="rId5">
            <a:alphaModFix/>
          </a:blip>
          <a:stretch>
            <a:fillRect/>
          </a:stretch>
        </p:blipFill>
        <p:spPr>
          <a:xfrm>
            <a:off x="1019724" y="1311725"/>
            <a:ext cx="10381151" cy="4101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g365bd049bda_0_109"/>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Delete page</a:t>
            </a:r>
            <a:endParaRPr sz="3200">
              <a:latin typeface="Times New Roman"/>
              <a:ea typeface="Times New Roman"/>
              <a:cs typeface="Times New Roman"/>
              <a:sym typeface="Times New Roman"/>
            </a:endParaRPr>
          </a:p>
        </p:txBody>
      </p:sp>
      <p:pic>
        <p:nvPicPr>
          <p:cNvPr descr="Logo&#10;&#10;Description automatically generated" id="272" name="Google Shape;272;g365bd049bda_0_109"/>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73" name="Google Shape;273;g365bd049bda_0_109"/>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74" name="Google Shape;274;g365bd049bda_0_109"/>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22</a:t>
            </a:r>
            <a:endParaRPr>
              <a:solidFill>
                <a:schemeClr val="dk1"/>
              </a:solidFill>
              <a:latin typeface="Economica"/>
              <a:ea typeface="Economica"/>
              <a:cs typeface="Economica"/>
              <a:sym typeface="Economica"/>
            </a:endParaRPr>
          </a:p>
        </p:txBody>
      </p:sp>
      <p:pic>
        <p:nvPicPr>
          <p:cNvPr id="275" name="Google Shape;275;g365bd049bda_0_109" title="Screenshot 2025-06-12 085856.png"/>
          <p:cNvPicPr preferRelativeResize="0"/>
          <p:nvPr/>
        </p:nvPicPr>
        <p:blipFill>
          <a:blip r:embed="rId5">
            <a:alphaModFix/>
          </a:blip>
          <a:stretch>
            <a:fillRect/>
          </a:stretch>
        </p:blipFill>
        <p:spPr>
          <a:xfrm>
            <a:off x="773050" y="1311725"/>
            <a:ext cx="10615750" cy="419872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9" name="Shape 279"/>
        <p:cNvGrpSpPr/>
        <p:nvPr/>
      </p:nvGrpSpPr>
      <p:grpSpPr>
        <a:xfrm>
          <a:off x="0" y="0"/>
          <a:ext cx="0" cy="0"/>
          <a:chOff x="0" y="0"/>
          <a:chExt cx="0" cy="0"/>
        </a:xfrm>
      </p:grpSpPr>
      <p:sp>
        <p:nvSpPr>
          <p:cNvPr id="280" name="Google Shape;280;g365bd049bda_0_123"/>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281" name="Google Shape;281;g365bd049bda_0_12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82" name="Google Shape;282;g365bd049bda_0_12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83" name="Google Shape;283;g365bd049bda_0_12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23</a:t>
            </a:r>
            <a:endParaRPr>
              <a:solidFill>
                <a:schemeClr val="dk1"/>
              </a:solidFill>
              <a:latin typeface="Economica"/>
              <a:ea typeface="Economica"/>
              <a:cs typeface="Economica"/>
              <a:sym typeface="Economica"/>
            </a:endParaRPr>
          </a:p>
        </p:txBody>
      </p:sp>
      <p:sp>
        <p:nvSpPr>
          <p:cNvPr id="284" name="Google Shape;284;g365bd049bda_0_123"/>
          <p:cNvSpPr txBox="1"/>
          <p:nvPr/>
        </p:nvSpPr>
        <p:spPr>
          <a:xfrm>
            <a:off x="866700" y="1603050"/>
            <a:ext cx="10458600" cy="1923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Step-1 : Create a folder in the File Explorer.</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Step-2 : Open that folder in Visual Studio Code.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285" name="Google Shape;285;g365bd049bda_0_123" title="Screenshot 2025-06-12 152002.png"/>
          <p:cNvPicPr preferRelativeResize="0"/>
          <p:nvPr/>
        </p:nvPicPr>
        <p:blipFill>
          <a:blip r:embed="rId5">
            <a:alphaModFix/>
          </a:blip>
          <a:stretch>
            <a:fillRect/>
          </a:stretch>
        </p:blipFill>
        <p:spPr>
          <a:xfrm>
            <a:off x="1994150" y="2532875"/>
            <a:ext cx="7726575" cy="3207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9" name="Shape 289"/>
        <p:cNvGrpSpPr/>
        <p:nvPr/>
      </p:nvGrpSpPr>
      <p:grpSpPr>
        <a:xfrm>
          <a:off x="0" y="0"/>
          <a:ext cx="0" cy="0"/>
          <a:chOff x="0" y="0"/>
          <a:chExt cx="0" cy="0"/>
        </a:xfrm>
      </p:grpSpPr>
      <p:sp>
        <p:nvSpPr>
          <p:cNvPr id="290" name="Google Shape;290;g367e0f996e1_0_1"/>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291" name="Google Shape;291;g367e0f996e1_0_1"/>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292" name="Google Shape;292;g367e0f996e1_0_1"/>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293" name="Google Shape;293;g367e0f996e1_0_1"/>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24</a:t>
            </a:r>
            <a:endParaRPr>
              <a:solidFill>
                <a:schemeClr val="dk1"/>
              </a:solidFill>
              <a:latin typeface="Economica"/>
              <a:ea typeface="Economica"/>
              <a:cs typeface="Economica"/>
              <a:sym typeface="Economica"/>
            </a:endParaRPr>
          </a:p>
        </p:txBody>
      </p:sp>
      <p:sp>
        <p:nvSpPr>
          <p:cNvPr id="294" name="Google Shape;294;g367e0f996e1_0_1"/>
          <p:cNvSpPr txBox="1"/>
          <p:nvPr/>
        </p:nvSpPr>
        <p:spPr>
          <a:xfrm>
            <a:off x="866700" y="1603050"/>
            <a:ext cx="10458600" cy="1416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Step-3 : Go to the Git Hub home page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295" name="Google Shape;295;g367e0f996e1_0_1"/>
          <p:cNvPicPr preferRelativeResize="0"/>
          <p:nvPr/>
        </p:nvPicPr>
        <p:blipFill>
          <a:blip r:embed="rId5">
            <a:alphaModFix/>
          </a:blip>
          <a:stretch>
            <a:fillRect/>
          </a:stretch>
        </p:blipFill>
        <p:spPr>
          <a:xfrm>
            <a:off x="1994126" y="2137378"/>
            <a:ext cx="7726574" cy="354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g367e0f996e1_0_12"/>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01" name="Google Shape;301;g367e0f996e1_0_1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02" name="Google Shape;302;g367e0f996e1_0_1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03" name="Google Shape;303;g367e0f996e1_0_1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25</a:t>
            </a:r>
            <a:endParaRPr>
              <a:solidFill>
                <a:schemeClr val="dk1"/>
              </a:solidFill>
              <a:latin typeface="Economica"/>
              <a:ea typeface="Economica"/>
              <a:cs typeface="Economica"/>
              <a:sym typeface="Economica"/>
            </a:endParaRPr>
          </a:p>
        </p:txBody>
      </p:sp>
      <p:sp>
        <p:nvSpPr>
          <p:cNvPr id="304" name="Google Shape;304;g367e0f996e1_0_12"/>
          <p:cNvSpPr txBox="1"/>
          <p:nvPr/>
        </p:nvSpPr>
        <p:spPr>
          <a:xfrm>
            <a:off x="866700" y="1603050"/>
            <a:ext cx="10458600" cy="1923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There we can see the “New” ,click on it it will navigate to another page.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05" name="Google Shape;305;g367e0f996e1_0_12"/>
          <p:cNvPicPr preferRelativeResize="0"/>
          <p:nvPr/>
        </p:nvPicPr>
        <p:blipFill>
          <a:blip r:embed="rId5">
            <a:alphaModFix/>
          </a:blip>
          <a:stretch>
            <a:fillRect/>
          </a:stretch>
        </p:blipFill>
        <p:spPr>
          <a:xfrm>
            <a:off x="1973278" y="2236081"/>
            <a:ext cx="7768275" cy="3561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9" name="Shape 309"/>
        <p:cNvGrpSpPr/>
        <p:nvPr/>
      </p:nvGrpSpPr>
      <p:grpSpPr>
        <a:xfrm>
          <a:off x="0" y="0"/>
          <a:ext cx="0" cy="0"/>
          <a:chOff x="0" y="0"/>
          <a:chExt cx="0" cy="0"/>
        </a:xfrm>
      </p:grpSpPr>
      <p:sp>
        <p:nvSpPr>
          <p:cNvPr id="310" name="Google Shape;310;g367e0f996e1_0_23"/>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11" name="Google Shape;311;g367e0f996e1_0_2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12" name="Google Shape;312;g367e0f996e1_0_2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13" name="Google Shape;313;g367e0f996e1_0_2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26</a:t>
            </a:r>
            <a:endParaRPr>
              <a:solidFill>
                <a:schemeClr val="dk1"/>
              </a:solidFill>
              <a:latin typeface="Economica"/>
              <a:ea typeface="Economica"/>
              <a:cs typeface="Economica"/>
              <a:sym typeface="Economica"/>
            </a:endParaRPr>
          </a:p>
        </p:txBody>
      </p:sp>
      <p:sp>
        <p:nvSpPr>
          <p:cNvPr id="314" name="Google Shape;314;g367e0f996e1_0_23"/>
          <p:cNvSpPr txBox="1"/>
          <p:nvPr/>
        </p:nvSpPr>
        <p:spPr>
          <a:xfrm>
            <a:off x="866700" y="1603050"/>
            <a:ext cx="10458600" cy="39558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Step-4 : It will ask for Repository name after that, Description is optional.</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Here Repository name is “Bug Tracking System” and Description as “Capstone-Project”.</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Step-5 : Select the Public and README file, then Click on “Create Repository”.</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        	A new repository is created with name Bug Tracking System.</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15" name="Google Shape;315;g367e0f996e1_0_23"/>
          <p:cNvPicPr preferRelativeResize="0"/>
          <p:nvPr/>
        </p:nvPicPr>
        <p:blipFill>
          <a:blip r:embed="rId5">
            <a:alphaModFix/>
          </a:blip>
          <a:stretch>
            <a:fillRect/>
          </a:stretch>
        </p:blipFill>
        <p:spPr>
          <a:xfrm>
            <a:off x="2578125" y="3593551"/>
            <a:ext cx="5239823" cy="2469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g367e0f996e1_0_34"/>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21" name="Google Shape;321;g367e0f996e1_0_34"/>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22" name="Google Shape;322;g367e0f996e1_0_34"/>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23" name="Google Shape;323;g367e0f996e1_0_34"/>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27</a:t>
            </a:r>
            <a:endParaRPr>
              <a:solidFill>
                <a:schemeClr val="dk1"/>
              </a:solidFill>
              <a:latin typeface="Economica"/>
              <a:ea typeface="Economica"/>
              <a:cs typeface="Economica"/>
              <a:sym typeface="Economica"/>
            </a:endParaRPr>
          </a:p>
        </p:txBody>
      </p:sp>
      <p:sp>
        <p:nvSpPr>
          <p:cNvPr id="324" name="Google Shape;324;g367e0f996e1_0_34"/>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Step-6 : Go to the VS Code then open the new terminal</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25" name="Google Shape;325;g367e0f996e1_0_34"/>
          <p:cNvPicPr preferRelativeResize="0"/>
          <p:nvPr/>
        </p:nvPicPr>
        <p:blipFill>
          <a:blip r:embed="rId5">
            <a:alphaModFix/>
          </a:blip>
          <a:stretch>
            <a:fillRect/>
          </a:stretch>
        </p:blipFill>
        <p:spPr>
          <a:xfrm>
            <a:off x="1931605" y="2157475"/>
            <a:ext cx="8631651" cy="360876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g367e0f996e1_0_45"/>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31" name="Google Shape;331;g367e0f996e1_0_45"/>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32" name="Google Shape;332;g367e0f996e1_0_45"/>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33" name="Google Shape;333;g367e0f996e1_0_45"/>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28</a:t>
            </a:r>
            <a:endParaRPr>
              <a:solidFill>
                <a:schemeClr val="dk1"/>
              </a:solidFill>
              <a:latin typeface="Economica"/>
              <a:ea typeface="Economica"/>
              <a:cs typeface="Economica"/>
              <a:sym typeface="Economica"/>
            </a:endParaRPr>
          </a:p>
        </p:txBody>
      </p:sp>
      <p:sp>
        <p:nvSpPr>
          <p:cNvPr id="334" name="Google Shape;334;g367e0f996e1_0_45"/>
          <p:cNvSpPr txBox="1"/>
          <p:nvPr/>
        </p:nvSpPr>
        <p:spPr>
          <a:xfrm>
            <a:off x="866700" y="1603050"/>
            <a:ext cx="10458600" cy="2940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After clicking new terminal a new window will come.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35" name="Google Shape;335;g367e0f996e1_0_45"/>
          <p:cNvPicPr preferRelativeResize="0"/>
          <p:nvPr/>
        </p:nvPicPr>
        <p:blipFill>
          <a:blip r:embed="rId5">
            <a:alphaModFix/>
          </a:blip>
          <a:stretch>
            <a:fillRect/>
          </a:stretch>
        </p:blipFill>
        <p:spPr>
          <a:xfrm>
            <a:off x="1019721" y="2077250"/>
            <a:ext cx="8580755" cy="356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g3670cf862aa_0_993"/>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92" name="Google Shape;92;g3670cf862aa_0_993"/>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93" name="Google Shape;93;g3670cf862aa_0_99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94" name="Google Shape;94;g3670cf862aa_0_99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a:t>
            </a:r>
            <a:endParaRPr>
              <a:solidFill>
                <a:schemeClr val="dk1"/>
              </a:solidFill>
              <a:latin typeface="Economica"/>
              <a:ea typeface="Economica"/>
              <a:cs typeface="Economica"/>
              <a:sym typeface="Economica"/>
            </a:endParaRPr>
          </a:p>
        </p:txBody>
      </p:sp>
      <p:sp>
        <p:nvSpPr>
          <p:cNvPr id="95" name="Google Shape;95;g3670cf862aa_0_993"/>
          <p:cNvSpPr txBox="1"/>
          <p:nvPr/>
        </p:nvSpPr>
        <p:spPr>
          <a:xfrm>
            <a:off x="866700" y="1955075"/>
            <a:ext cx="10458600" cy="227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2. Technologies Used</a:t>
            </a:r>
            <a:endParaRPr b="1"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ASP.NET Core MVC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Entity Framework Core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SQL Server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Razor Views + Bootstrap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Azure App Service (Deployment)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Git for version control</a:t>
            </a:r>
            <a:endParaRPr sz="2000">
              <a:solidFill>
                <a:schemeClr val="dk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g367e0f996e1_0_56"/>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41" name="Google Shape;341;g367e0f996e1_0_56"/>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42" name="Google Shape;342;g367e0f996e1_0_56"/>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43" name="Google Shape;343;g367e0f996e1_0_56"/>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29</a:t>
            </a:r>
            <a:endParaRPr>
              <a:solidFill>
                <a:schemeClr val="dk1"/>
              </a:solidFill>
              <a:latin typeface="Economica"/>
              <a:ea typeface="Economica"/>
              <a:cs typeface="Economica"/>
              <a:sym typeface="Economica"/>
            </a:endParaRPr>
          </a:p>
        </p:txBody>
      </p:sp>
      <p:sp>
        <p:nvSpPr>
          <p:cNvPr id="344" name="Google Shape;344;g367e0f996e1_0_56"/>
          <p:cNvSpPr txBox="1"/>
          <p:nvPr/>
        </p:nvSpPr>
        <p:spPr>
          <a:xfrm>
            <a:off x="866700" y="1603050"/>
            <a:ext cx="10458600" cy="344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Step-7 : Go to the Git Hub newly created repository and copy that clone link.</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45" name="Google Shape;345;g367e0f996e1_0_56"/>
          <p:cNvPicPr preferRelativeResize="0"/>
          <p:nvPr/>
        </p:nvPicPr>
        <p:blipFill>
          <a:blip r:embed="rId5">
            <a:alphaModFix/>
          </a:blip>
          <a:stretch>
            <a:fillRect/>
          </a:stretch>
        </p:blipFill>
        <p:spPr>
          <a:xfrm>
            <a:off x="1911100" y="2163325"/>
            <a:ext cx="9623125" cy="3660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g367e0f996e1_0_67"/>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51" name="Google Shape;351;g367e0f996e1_0_67"/>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52" name="Google Shape;352;g367e0f996e1_0_67"/>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53" name="Google Shape;353;g367e0f996e1_0_67"/>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30</a:t>
            </a:r>
            <a:endParaRPr>
              <a:solidFill>
                <a:schemeClr val="dk1"/>
              </a:solidFill>
              <a:latin typeface="Economica"/>
              <a:ea typeface="Economica"/>
              <a:cs typeface="Economica"/>
              <a:sym typeface="Economica"/>
            </a:endParaRPr>
          </a:p>
        </p:txBody>
      </p:sp>
      <p:sp>
        <p:nvSpPr>
          <p:cNvPr id="354" name="Google Shape;354;g367e0f996e1_0_67"/>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Step-8 : Now come to Visual Studio code , In terminal paste the link.</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55" name="Google Shape;355;g367e0f996e1_0_67"/>
          <p:cNvPicPr preferRelativeResize="0"/>
          <p:nvPr/>
        </p:nvPicPr>
        <p:blipFill>
          <a:blip r:embed="rId5">
            <a:alphaModFix/>
          </a:blip>
          <a:stretch>
            <a:fillRect/>
          </a:stretch>
        </p:blipFill>
        <p:spPr>
          <a:xfrm>
            <a:off x="1952430" y="2269800"/>
            <a:ext cx="8773250" cy="36213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g367e0f996e1_0_79"/>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61" name="Google Shape;361;g367e0f996e1_0_79"/>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62" name="Google Shape;362;g367e0f996e1_0_79"/>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63" name="Google Shape;363;g367e0f996e1_0_79"/>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31</a:t>
            </a:r>
            <a:endParaRPr>
              <a:solidFill>
                <a:schemeClr val="dk1"/>
              </a:solidFill>
              <a:latin typeface="Economica"/>
              <a:ea typeface="Economica"/>
              <a:cs typeface="Economica"/>
              <a:sym typeface="Economica"/>
            </a:endParaRPr>
          </a:p>
        </p:txBody>
      </p:sp>
      <p:sp>
        <p:nvSpPr>
          <p:cNvPr id="364" name="Google Shape;364;g367e0f996e1_0_79"/>
          <p:cNvSpPr txBox="1"/>
          <p:nvPr/>
        </p:nvSpPr>
        <p:spPr>
          <a:xfrm>
            <a:off x="866700" y="1603050"/>
            <a:ext cx="10458600" cy="2940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Now give enter.</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65" name="Google Shape;365;g367e0f996e1_0_79"/>
          <p:cNvPicPr preferRelativeResize="0"/>
          <p:nvPr/>
        </p:nvPicPr>
        <p:blipFill>
          <a:blip r:embed="rId5">
            <a:alphaModFix/>
          </a:blip>
          <a:stretch>
            <a:fillRect/>
          </a:stretch>
        </p:blipFill>
        <p:spPr>
          <a:xfrm>
            <a:off x="1019725" y="2037950"/>
            <a:ext cx="8953500" cy="365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9" name="Shape 369"/>
        <p:cNvGrpSpPr/>
        <p:nvPr/>
      </p:nvGrpSpPr>
      <p:grpSpPr>
        <a:xfrm>
          <a:off x="0" y="0"/>
          <a:ext cx="0" cy="0"/>
          <a:chOff x="0" y="0"/>
          <a:chExt cx="0" cy="0"/>
        </a:xfrm>
      </p:grpSpPr>
      <p:sp>
        <p:nvSpPr>
          <p:cNvPr id="370" name="Google Shape;370;g367e0f996e1_0_90"/>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71" name="Google Shape;371;g367e0f996e1_0_90"/>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72" name="Google Shape;372;g367e0f996e1_0_90"/>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73" name="Google Shape;373;g367e0f996e1_0_90"/>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32</a:t>
            </a:r>
            <a:endParaRPr>
              <a:solidFill>
                <a:schemeClr val="dk1"/>
              </a:solidFill>
              <a:latin typeface="Economica"/>
              <a:ea typeface="Economica"/>
              <a:cs typeface="Economica"/>
              <a:sym typeface="Economica"/>
            </a:endParaRPr>
          </a:p>
        </p:txBody>
      </p:sp>
      <p:sp>
        <p:nvSpPr>
          <p:cNvPr id="374" name="Google Shape;374;g367e0f996e1_0_90"/>
          <p:cNvSpPr txBox="1"/>
          <p:nvPr/>
        </p:nvSpPr>
        <p:spPr>
          <a:xfrm>
            <a:off x="915500" y="1394600"/>
            <a:ext cx="10552200" cy="63417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Now we can see at the left side corner we can see the “Bug Tracking System” which we have created in the Git Hub.</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Step-9 : Copy the files that you want to push into the GIT Hub.</a:t>
            </a:r>
            <a:endParaRPr sz="2000">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US" sz="2000">
                <a:solidFill>
                  <a:schemeClr val="dk1"/>
                </a:solidFill>
              </a:rPr>
              <a:t>        Go to admin in the desktop there search for source from there you can find the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        	PROJECTS web application.</a:t>
            </a:r>
            <a:endParaRPr sz="2000">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US" sz="2000">
                <a:solidFill>
                  <a:schemeClr val="dk1"/>
                </a:solidFill>
              </a:rPr>
              <a:t>        And also copy the word doc containing setup and usage instructions, Deployment steps,</a:t>
            </a:r>
            <a:endParaRPr sz="2000">
              <a:solidFill>
                <a:schemeClr val="dk1"/>
              </a:solidFill>
            </a:endParaRPr>
          </a:p>
          <a:p>
            <a:pPr indent="0" lvl="0" marL="457200" rtl="0" algn="just">
              <a:lnSpc>
                <a:spcPct val="115000"/>
              </a:lnSpc>
              <a:spcBef>
                <a:spcPts val="1200"/>
              </a:spcBef>
              <a:spcAft>
                <a:spcPts val="0"/>
              </a:spcAft>
              <a:buClr>
                <a:schemeClr val="dk1"/>
              </a:buClr>
              <a:buSzPts val="1100"/>
              <a:buFont typeface="Arial"/>
              <a:buNone/>
            </a:pPr>
            <a:r>
              <a:rPr lang="en-US" sz="2000">
                <a:solidFill>
                  <a:schemeClr val="dk1"/>
                </a:solidFill>
              </a:rPr>
              <a:t>Screenshots of the outputs also ppt .</a:t>
            </a:r>
            <a:endParaRPr sz="2000">
              <a:solidFill>
                <a:schemeClr val="dk1"/>
              </a:solidFill>
            </a:endParaRPr>
          </a:p>
          <a:p>
            <a:pPr indent="-228600" lvl="0" marL="0" rtl="0" algn="just">
              <a:lnSpc>
                <a:spcPct val="115000"/>
              </a:lnSpc>
              <a:spcBef>
                <a:spcPts val="1200"/>
              </a:spcBef>
              <a:spcAft>
                <a:spcPts val="0"/>
              </a:spcAft>
              <a:buClr>
                <a:schemeClr val="dk1"/>
              </a:buClr>
              <a:buSzPts val="1100"/>
              <a:buFont typeface="Arial"/>
              <a:buNone/>
            </a:pPr>
            <a:r>
              <a:rPr lang="en-US" sz="2000">
                <a:solidFill>
                  <a:schemeClr val="dk1"/>
                </a:solidFill>
              </a:rPr>
              <a:t>        Paste into Bug Tracking System folder.</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g367e0f996e1_0_101"/>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80" name="Google Shape;380;g367e0f996e1_0_101"/>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81" name="Google Shape;381;g367e0f996e1_0_101"/>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82" name="Google Shape;382;g367e0f996e1_0_101"/>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33</a:t>
            </a:r>
            <a:endParaRPr>
              <a:solidFill>
                <a:schemeClr val="dk1"/>
              </a:solidFill>
              <a:latin typeface="Economica"/>
              <a:ea typeface="Economica"/>
              <a:cs typeface="Economica"/>
              <a:sym typeface="Economica"/>
            </a:endParaRPr>
          </a:p>
        </p:txBody>
      </p:sp>
      <p:sp>
        <p:nvSpPr>
          <p:cNvPr id="383" name="Google Shape;383;g367e0f996e1_0_101"/>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84" name="Google Shape;384;g367e0f996e1_0_101"/>
          <p:cNvPicPr preferRelativeResize="0"/>
          <p:nvPr/>
        </p:nvPicPr>
        <p:blipFill>
          <a:blip r:embed="rId5">
            <a:alphaModFix/>
          </a:blip>
          <a:stretch>
            <a:fillRect/>
          </a:stretch>
        </p:blipFill>
        <p:spPr>
          <a:xfrm>
            <a:off x="1118631" y="1880288"/>
            <a:ext cx="9206600" cy="3858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g367e0f996e1_0_110"/>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390" name="Google Shape;390;g367e0f996e1_0_110"/>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391" name="Google Shape;391;g367e0f996e1_0_110"/>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392" name="Google Shape;392;g367e0f996e1_0_110"/>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34</a:t>
            </a:r>
            <a:endParaRPr>
              <a:solidFill>
                <a:schemeClr val="dk1"/>
              </a:solidFill>
              <a:latin typeface="Economica"/>
              <a:ea typeface="Economica"/>
              <a:cs typeface="Economica"/>
              <a:sym typeface="Economica"/>
            </a:endParaRPr>
          </a:p>
        </p:txBody>
      </p:sp>
      <p:sp>
        <p:nvSpPr>
          <p:cNvPr id="393" name="Google Shape;393;g367e0f996e1_0_110"/>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
        <p:nvSpPr>
          <p:cNvPr id="394" name="Google Shape;394;g367e0f996e1_0_110"/>
          <p:cNvSpPr txBox="1"/>
          <p:nvPr/>
        </p:nvSpPr>
        <p:spPr>
          <a:xfrm>
            <a:off x="866700" y="1603050"/>
            <a:ext cx="10458600" cy="344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Step-10 : Go to visual studio code there you can see source control is having some action.</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395" name="Google Shape;395;g367e0f996e1_0_110"/>
          <p:cNvPicPr preferRelativeResize="0"/>
          <p:nvPr/>
        </p:nvPicPr>
        <p:blipFill>
          <a:blip r:embed="rId5">
            <a:alphaModFix/>
          </a:blip>
          <a:stretch>
            <a:fillRect/>
          </a:stretch>
        </p:blipFill>
        <p:spPr>
          <a:xfrm>
            <a:off x="2140375" y="2174525"/>
            <a:ext cx="8953500" cy="37338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g367e0f996e1_0_122"/>
          <p:cNvSpPr/>
          <p:nvPr/>
        </p:nvSpPr>
        <p:spPr>
          <a:xfrm>
            <a:off x="752200" y="41687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Deployment Steps</a:t>
            </a:r>
            <a:endParaRPr sz="3200">
              <a:latin typeface="Times New Roman"/>
              <a:ea typeface="Times New Roman"/>
              <a:cs typeface="Times New Roman"/>
              <a:sym typeface="Times New Roman"/>
            </a:endParaRPr>
          </a:p>
        </p:txBody>
      </p:sp>
      <p:pic>
        <p:nvPicPr>
          <p:cNvPr descr="Logo&#10;&#10;Description automatically generated" id="401" name="Google Shape;401;g367e0f996e1_0_12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402" name="Google Shape;402;g367e0f996e1_0_12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403" name="Google Shape;403;g367e0f996e1_0_12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35</a:t>
            </a:r>
            <a:endParaRPr>
              <a:solidFill>
                <a:schemeClr val="dk1"/>
              </a:solidFill>
              <a:latin typeface="Economica"/>
              <a:ea typeface="Economica"/>
              <a:cs typeface="Economica"/>
              <a:sym typeface="Economica"/>
            </a:endParaRPr>
          </a:p>
        </p:txBody>
      </p:sp>
      <p:sp>
        <p:nvSpPr>
          <p:cNvPr id="404" name="Google Shape;404;g367e0f996e1_0_122"/>
          <p:cNvSpPr txBox="1"/>
          <p:nvPr/>
        </p:nvSpPr>
        <p:spPr>
          <a:xfrm>
            <a:off x="866700" y="1603050"/>
            <a:ext cx="10458600" cy="24321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
        <p:nvSpPr>
          <p:cNvPr id="405" name="Google Shape;405;g367e0f996e1_0_122"/>
          <p:cNvSpPr txBox="1"/>
          <p:nvPr/>
        </p:nvSpPr>
        <p:spPr>
          <a:xfrm>
            <a:off x="866700" y="1095150"/>
            <a:ext cx="10458600" cy="34479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There give a commit and select commit &amp; push.</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US" sz="2000">
                <a:solidFill>
                  <a:schemeClr val="dk1"/>
                </a:solidFill>
              </a:rPr>
              <a:t>Refresh the GIT Hub you can see the files there.</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pic>
        <p:nvPicPr>
          <p:cNvPr id="406" name="Google Shape;406;g367e0f996e1_0_122"/>
          <p:cNvPicPr preferRelativeResize="0"/>
          <p:nvPr/>
        </p:nvPicPr>
        <p:blipFill>
          <a:blip r:embed="rId5">
            <a:alphaModFix/>
          </a:blip>
          <a:stretch>
            <a:fillRect/>
          </a:stretch>
        </p:blipFill>
        <p:spPr>
          <a:xfrm>
            <a:off x="1957751" y="2016750"/>
            <a:ext cx="8101834" cy="3766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0" name="Shape 410"/>
        <p:cNvGrpSpPr/>
        <p:nvPr/>
      </p:nvGrpSpPr>
      <p:grpSpPr>
        <a:xfrm>
          <a:off x="0" y="0"/>
          <a:ext cx="0" cy="0"/>
          <a:chOff x="0" y="0"/>
          <a:chExt cx="0" cy="0"/>
        </a:xfrm>
      </p:grpSpPr>
      <p:sp>
        <p:nvSpPr>
          <p:cNvPr id="411" name="Google Shape;411;g3670cf862aa_0_973"/>
          <p:cNvSpPr/>
          <p:nvPr/>
        </p:nvSpPr>
        <p:spPr>
          <a:xfrm>
            <a:off x="773050" y="667025"/>
            <a:ext cx="97902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3200">
                <a:solidFill>
                  <a:schemeClr val="dk1"/>
                </a:solidFill>
                <a:highlight>
                  <a:srgbClr val="FFFFFF"/>
                </a:highlight>
              </a:rPr>
              <a:t>         						Conclusion</a:t>
            </a:r>
            <a:endParaRPr sz="3200">
              <a:latin typeface="Times New Roman"/>
              <a:ea typeface="Times New Roman"/>
              <a:cs typeface="Times New Roman"/>
              <a:sym typeface="Times New Roman"/>
            </a:endParaRPr>
          </a:p>
        </p:txBody>
      </p:sp>
      <p:pic>
        <p:nvPicPr>
          <p:cNvPr descr="Logo&#10;&#10;Description automatically generated" id="412" name="Google Shape;412;g3670cf862aa_0_973"/>
          <p:cNvPicPr preferRelativeResize="0"/>
          <p:nvPr/>
        </p:nvPicPr>
        <p:blipFill rotWithShape="1">
          <a:blip r:embed="rId4">
            <a:alphaModFix/>
          </a:blip>
          <a:srcRect b="0" l="0" r="0" t="0"/>
          <a:stretch/>
        </p:blipFill>
        <p:spPr>
          <a:xfrm>
            <a:off x="1019725" y="5953807"/>
            <a:ext cx="731701" cy="479218"/>
          </a:xfrm>
          <a:prstGeom prst="rect">
            <a:avLst/>
          </a:prstGeom>
          <a:noFill/>
          <a:ln>
            <a:noFill/>
          </a:ln>
        </p:spPr>
      </p:pic>
      <p:sp>
        <p:nvSpPr>
          <p:cNvPr id="413" name="Google Shape;413;g3670cf862aa_0_973"/>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414" name="Google Shape;414;g3670cf862aa_0_973"/>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36</a:t>
            </a:r>
            <a:endParaRPr>
              <a:solidFill>
                <a:schemeClr val="dk1"/>
              </a:solidFill>
              <a:latin typeface="Economica"/>
              <a:ea typeface="Economica"/>
              <a:cs typeface="Economica"/>
              <a:sym typeface="Economica"/>
            </a:endParaRPr>
          </a:p>
        </p:txBody>
      </p:sp>
      <p:sp>
        <p:nvSpPr>
          <p:cNvPr id="415" name="Google Shape;415;g3670cf862aa_0_973"/>
          <p:cNvSpPr txBox="1"/>
          <p:nvPr/>
        </p:nvSpPr>
        <p:spPr>
          <a:xfrm>
            <a:off x="866700" y="1394825"/>
            <a:ext cx="10458600" cy="4822800"/>
          </a:xfrm>
          <a:prstGeom prst="rect">
            <a:avLst/>
          </a:prstGeom>
          <a:noFill/>
          <a:ln>
            <a:noFill/>
          </a:ln>
        </p:spPr>
        <p:txBody>
          <a:bodyPr anchorCtr="0" anchor="t" bIns="45700" lIns="91425" spcFirstLastPara="1" rIns="91425" wrap="square" tIns="45700">
            <a:noAutofit/>
          </a:bodyPr>
          <a:lstStyle/>
          <a:p>
            <a:pPr indent="0" lvl="0" marL="165100" marR="165100" rtl="0" algn="just">
              <a:lnSpc>
                <a:spcPct val="150000"/>
              </a:lnSpc>
              <a:spcBef>
                <a:spcPts val="100"/>
              </a:spcBef>
              <a:spcAft>
                <a:spcPts val="0"/>
              </a:spcAft>
              <a:buNone/>
            </a:pPr>
            <a:r>
              <a:t/>
            </a:r>
            <a:endParaRPr sz="2000">
              <a:solidFill>
                <a:schemeClr val="dk1"/>
              </a:solidFill>
              <a:highlight>
                <a:srgbClr val="FFFFFF"/>
              </a:highlight>
            </a:endParaRPr>
          </a:p>
          <a:p>
            <a:pPr indent="0" lvl="0" marL="165100" marR="165100" rtl="0" algn="just">
              <a:lnSpc>
                <a:spcPct val="150000"/>
              </a:lnSpc>
              <a:spcBef>
                <a:spcPts val="100"/>
              </a:spcBef>
              <a:spcAft>
                <a:spcPts val="0"/>
              </a:spcAft>
              <a:buClr>
                <a:schemeClr val="dk1"/>
              </a:buClr>
              <a:buSzPts val="1100"/>
              <a:buFont typeface="Arial"/>
              <a:buNone/>
            </a:pPr>
            <a:r>
              <a:rPr lang="en-US" sz="2000">
                <a:solidFill>
                  <a:schemeClr val="dk1"/>
                </a:solidFill>
                <a:highlight>
                  <a:srgbClr val="FFFFFF"/>
                </a:highlight>
              </a:rPr>
              <a:t>The whole process of tracking bugs is not easy, especially when it comes to managing hundreds of issues at the same time. Hence we have listed down everything that you need to know about bug-tracking systems as well as how and why they can help.</a:t>
            </a:r>
            <a:endParaRPr sz="2000">
              <a:solidFill>
                <a:schemeClr val="dk1"/>
              </a:solidFill>
              <a:highlight>
                <a:srgbClr val="FFFFFF"/>
              </a:highlight>
            </a:endParaRPr>
          </a:p>
          <a:p>
            <a:pPr indent="292100" lvl="0" marL="165100" marR="165100" rtl="0" algn="just">
              <a:lnSpc>
                <a:spcPct val="150000"/>
              </a:lnSpc>
              <a:spcBef>
                <a:spcPts val="100"/>
              </a:spcBef>
              <a:spcAft>
                <a:spcPts val="0"/>
              </a:spcAft>
              <a:buClr>
                <a:schemeClr val="dk1"/>
              </a:buClr>
              <a:buSzPts val="1100"/>
              <a:buFont typeface="Arial"/>
              <a:buNone/>
            </a:pPr>
            <a:r>
              <a:rPr lang="en-US" sz="2000">
                <a:solidFill>
                  <a:schemeClr val="dk1"/>
                </a:solidFill>
                <a:highlight>
                  <a:srgbClr val="FFFFFF"/>
                </a:highlight>
              </a:rPr>
              <a:t>These solutions can keep your team focused on quality work and ensure timely resolution of all the issues you face. Thus, make sure not to skip a step in your bug-tracking journey. Keep reading our blog for more knowledge related articles.</a:t>
            </a:r>
            <a:endParaRPr sz="2000">
              <a:solidFill>
                <a:schemeClr val="dk1"/>
              </a:solidFill>
              <a:highlight>
                <a:srgbClr val="FFFFFF"/>
              </a:highlight>
            </a:endParaRPr>
          </a:p>
          <a:p>
            <a:pPr indent="0" lvl="0" marL="139700" marR="139700" rtl="0" algn="l">
              <a:lnSpc>
                <a:spcPct val="150000"/>
              </a:lnSpc>
              <a:spcBef>
                <a:spcPts val="100"/>
              </a:spcBef>
              <a:spcAft>
                <a:spcPts val="0"/>
              </a:spcAft>
              <a:buClr>
                <a:schemeClr val="dk1"/>
              </a:buClr>
              <a:buSzPts val="1100"/>
              <a:buFont typeface="Arial"/>
              <a:buNone/>
            </a:pPr>
            <a:r>
              <a:t/>
            </a:r>
            <a:endParaRPr sz="12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25400" marR="25400" rtl="0" algn="l">
              <a:lnSpc>
                <a:spcPct val="115000"/>
              </a:lnSpc>
              <a:spcBef>
                <a:spcPts val="100"/>
              </a:spcBef>
              <a:spcAft>
                <a:spcPts val="0"/>
              </a:spcAft>
              <a:buNone/>
            </a:pPr>
            <a:r>
              <a:t/>
            </a:r>
            <a:endParaRPr sz="2000">
              <a:solidFill>
                <a:schemeClr val="dk1"/>
              </a:solidFill>
              <a:highlight>
                <a:srgbClr val="FFFFFF"/>
              </a:highlight>
            </a:endParaRPr>
          </a:p>
          <a:p>
            <a:pPr indent="0" lvl="0" marL="0" rtl="0" algn="l">
              <a:lnSpc>
                <a:spcPct val="115000"/>
              </a:lnSpc>
              <a:spcBef>
                <a:spcPts val="1200"/>
              </a:spcBef>
              <a:spcAft>
                <a:spcPts val="1200"/>
              </a:spcAft>
              <a:buNone/>
            </a:pPr>
            <a:r>
              <a:t/>
            </a:r>
            <a:endParaRPr sz="20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3670cf862aa_0_1002"/>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01" name="Google Shape;101;g3670cf862aa_0_100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02" name="Google Shape;102;g3670cf862aa_0_100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03" name="Google Shape;103;g3670cf862aa_0_100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a:t>
            </a:r>
            <a:endParaRPr>
              <a:solidFill>
                <a:schemeClr val="dk1"/>
              </a:solidFill>
              <a:latin typeface="Economica"/>
              <a:ea typeface="Economica"/>
              <a:cs typeface="Economica"/>
              <a:sym typeface="Economica"/>
            </a:endParaRPr>
          </a:p>
        </p:txBody>
      </p:sp>
      <p:sp>
        <p:nvSpPr>
          <p:cNvPr id="104" name="Google Shape;104;g3670cf862aa_0_1002"/>
          <p:cNvSpPr txBox="1"/>
          <p:nvPr/>
        </p:nvSpPr>
        <p:spPr>
          <a:xfrm>
            <a:off x="866700" y="1732450"/>
            <a:ext cx="10458600" cy="384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3. Database Schema:</a:t>
            </a:r>
            <a:endParaRPr b="1" sz="2200">
              <a:solidFill>
                <a:schemeClr val="dk1"/>
              </a:solidFill>
              <a:highlight>
                <a:srgbClr val="FFFFFF"/>
              </a:highlight>
            </a:endParaRPr>
          </a:p>
          <a:p>
            <a:pPr indent="0" lvl="0" marL="0" marR="0" rtl="0" algn="l">
              <a:spcBef>
                <a:spcPts val="0"/>
              </a:spcBef>
              <a:spcAft>
                <a:spcPts val="0"/>
              </a:spcAft>
              <a:buNone/>
            </a:pPr>
            <a:r>
              <a:t/>
            </a:r>
            <a:endParaRPr sz="2000">
              <a:solidFill>
                <a:schemeClr val="dk1"/>
              </a:solidFill>
              <a:highlight>
                <a:srgbClr val="FFFFFF"/>
              </a:highlight>
            </a:endParaRPr>
          </a:p>
          <a:p>
            <a:pPr indent="0" lvl="0" marL="0" marR="0" rtl="0" algn="l">
              <a:spcBef>
                <a:spcPts val="0"/>
              </a:spcBef>
              <a:spcAft>
                <a:spcPts val="0"/>
              </a:spcAft>
              <a:buNone/>
            </a:pPr>
            <a:r>
              <a:rPr b="1" lang="en-US" sz="2200">
                <a:solidFill>
                  <a:schemeClr val="dk1"/>
                </a:solidFill>
                <a:highlight>
                  <a:srgbClr val="FFFFFF"/>
                </a:highlight>
              </a:rPr>
              <a:t>Bug Table </a:t>
            </a:r>
            <a:endParaRPr b="1" sz="2200">
              <a:solidFill>
                <a:schemeClr val="dk1"/>
              </a:solidFill>
              <a:highlight>
                <a:srgbClr val="FFFFFF"/>
              </a:highlight>
            </a:endParaRPr>
          </a:p>
          <a:p>
            <a:pPr indent="0" lvl="0" marL="0" marR="0" rtl="0" algn="l">
              <a:spcBef>
                <a:spcPts val="0"/>
              </a:spcBef>
              <a:spcAft>
                <a:spcPts val="0"/>
              </a:spcAft>
              <a:buNone/>
            </a:pPr>
            <a:r>
              <a:t/>
            </a:r>
            <a:endParaRPr sz="2000">
              <a:solidFill>
                <a:schemeClr val="dk1"/>
              </a:solidFill>
              <a:highlight>
                <a:srgbClr val="FFFFFF"/>
              </a:highlight>
            </a:endParaRPr>
          </a:p>
          <a:p>
            <a:pPr indent="0" lvl="0" marL="0" marR="0" rtl="0" algn="l">
              <a:spcBef>
                <a:spcPts val="0"/>
              </a:spcBef>
              <a:spcAft>
                <a:spcPts val="0"/>
              </a:spcAft>
              <a:buNone/>
            </a:pPr>
            <a:r>
              <a:rPr b="1" lang="en-US" sz="2000">
                <a:solidFill>
                  <a:schemeClr val="dk1"/>
                </a:solidFill>
                <a:highlight>
                  <a:srgbClr val="FFFFFF"/>
                </a:highlight>
              </a:rPr>
              <a:t>Field Name              	</a:t>
            </a:r>
            <a:r>
              <a:rPr b="1" lang="en-US" sz="2000">
                <a:solidFill>
                  <a:schemeClr val="dk1"/>
                </a:solidFill>
                <a:highlight>
                  <a:schemeClr val="lt1"/>
                </a:highlight>
              </a:rPr>
              <a:t>Type</a:t>
            </a:r>
            <a:endParaRPr b="1"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Id						 int (PK)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Title 					 string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Description 				 string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Severity 				 string (Low, Medium, High)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Status 					 string (Open, In Progress, Closed)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Assignee 				 string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ReportedDate 			 DateTime</a:t>
            </a:r>
            <a:endParaRPr sz="200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g3670cf862aa_0_1019"/>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10" name="Google Shape;110;g3670cf862aa_0_1019"/>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11" name="Google Shape;111;g3670cf862aa_0_1019"/>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12" name="Google Shape;112;g3670cf862aa_0_1019"/>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4</a:t>
            </a:r>
            <a:endParaRPr>
              <a:solidFill>
                <a:schemeClr val="dk1"/>
              </a:solidFill>
              <a:latin typeface="Economica"/>
              <a:ea typeface="Economica"/>
              <a:cs typeface="Economica"/>
              <a:sym typeface="Economica"/>
            </a:endParaRPr>
          </a:p>
        </p:txBody>
      </p:sp>
      <p:sp>
        <p:nvSpPr>
          <p:cNvPr id="113" name="Google Shape;113;g3670cf862aa_0_1019"/>
          <p:cNvSpPr txBox="1"/>
          <p:nvPr/>
        </p:nvSpPr>
        <p:spPr>
          <a:xfrm>
            <a:off x="866700" y="1421850"/>
            <a:ext cx="10458600" cy="3570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4. Controller </a:t>
            </a:r>
            <a:endParaRPr b="1" sz="2200">
              <a:solidFill>
                <a:schemeClr val="dk1"/>
              </a:solidFill>
              <a:highlight>
                <a:srgbClr val="FFFFFF"/>
              </a:highlight>
            </a:endParaRPr>
          </a:p>
          <a:p>
            <a:pPr indent="0" lvl="0" marL="0" marR="0" rtl="0" algn="l">
              <a:spcBef>
                <a:spcPts val="0"/>
              </a:spcBef>
              <a:spcAft>
                <a:spcPts val="0"/>
              </a:spcAft>
              <a:buNone/>
            </a:pPr>
            <a:r>
              <a:t/>
            </a:r>
            <a:endParaRPr b="1" sz="2200">
              <a:solidFill>
                <a:schemeClr val="dk1"/>
              </a:solidFill>
              <a:highlight>
                <a:srgbClr val="FFFFFF"/>
              </a:highlight>
            </a:endParaRPr>
          </a:p>
          <a:p>
            <a:pPr indent="-355600" lvl="0" marL="914400" marR="0" rtl="0" algn="l">
              <a:spcBef>
                <a:spcPts val="0"/>
              </a:spcBef>
              <a:spcAft>
                <a:spcPts val="0"/>
              </a:spcAft>
              <a:buClr>
                <a:schemeClr val="dk1"/>
              </a:buClr>
              <a:buSzPts val="2000"/>
              <a:buChar char="-"/>
            </a:pPr>
            <a:r>
              <a:rPr lang="en-US" sz="2000">
                <a:solidFill>
                  <a:schemeClr val="dk1"/>
                </a:solidFill>
                <a:highlight>
                  <a:srgbClr val="FFFFFF"/>
                </a:highlight>
              </a:rPr>
              <a:t>BugsController.cs</a:t>
            </a:r>
            <a:endParaRPr sz="2000">
              <a:solidFill>
                <a:schemeClr val="dk1"/>
              </a:solidFill>
              <a:highlight>
                <a:srgbClr val="FFFFFF"/>
              </a:highlight>
            </a:endParaRPr>
          </a:p>
          <a:p>
            <a:pPr indent="0" lvl="0" marL="0" marR="0" rtl="0" algn="l">
              <a:spcBef>
                <a:spcPts val="0"/>
              </a:spcBef>
              <a:spcAft>
                <a:spcPts val="0"/>
              </a:spcAft>
              <a:buNone/>
            </a:pPr>
            <a:r>
              <a:rPr b="1" lang="en-US" sz="2000">
                <a:solidFill>
                  <a:schemeClr val="dk1"/>
                </a:solidFill>
                <a:highlight>
                  <a:srgbClr val="FFFFFF"/>
                </a:highlight>
              </a:rPr>
              <a:t>  </a:t>
            </a:r>
            <a:endParaRPr b="1"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Handles: </a:t>
            </a:r>
            <a:endParaRPr sz="2000">
              <a:solidFill>
                <a:schemeClr val="dk1"/>
              </a:solidFill>
              <a:highlight>
                <a:srgbClr val="FFFFFF"/>
              </a:highlight>
            </a:endParaRPr>
          </a:p>
          <a:p>
            <a:pPr indent="0" lvl="0" marL="0" marR="0" rtl="0" algn="l">
              <a:spcBef>
                <a:spcPts val="0"/>
              </a:spcBef>
              <a:spcAft>
                <a:spcPts val="0"/>
              </a:spcAft>
              <a:buNone/>
            </a:pPr>
            <a:r>
              <a:t/>
            </a:r>
            <a:endParaRPr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Index</a:t>
            </a:r>
            <a:r>
              <a:rPr lang="en-US" sz="2000">
                <a:solidFill>
                  <a:schemeClr val="dk1"/>
                </a:solidFill>
                <a:highlight>
                  <a:srgbClr val="FFFFFF"/>
                </a:highlight>
              </a:rPr>
              <a:t>() – Show list of all bugs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Create() – Submit a new bug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Edit(id) – Update bug details (e.g., status/severity)</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Details(id) – View bug details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Delete(id) – Delete bug record</a:t>
            </a:r>
            <a:endParaRPr sz="20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3670cf862aa_0_1028"/>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19" name="Google Shape;119;g3670cf862aa_0_1028"/>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20" name="Google Shape;120;g3670cf862aa_0_1028"/>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21" name="Google Shape;121;g3670cf862aa_0_1028"/>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5</a:t>
            </a:r>
            <a:endParaRPr>
              <a:solidFill>
                <a:schemeClr val="dk1"/>
              </a:solidFill>
              <a:latin typeface="Economica"/>
              <a:ea typeface="Economica"/>
              <a:cs typeface="Economica"/>
              <a:sym typeface="Economica"/>
            </a:endParaRPr>
          </a:p>
        </p:txBody>
      </p:sp>
      <p:sp>
        <p:nvSpPr>
          <p:cNvPr id="122" name="Google Shape;122;g3670cf862aa_0_1028"/>
          <p:cNvSpPr txBox="1"/>
          <p:nvPr/>
        </p:nvSpPr>
        <p:spPr>
          <a:xfrm>
            <a:off x="866700" y="1504675"/>
            <a:ext cx="10458600" cy="230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5. Views Views/Bugs/ </a:t>
            </a:r>
            <a:endParaRPr b="1" sz="22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Index.cshtml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Create.cshtml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Edit.cshtml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Details.cshtml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Delete.cshtml</a:t>
            </a:r>
            <a:endParaRPr sz="2000">
              <a:solidFill>
                <a:schemeClr val="dk1"/>
              </a:solidFill>
              <a:highlight>
                <a:srgbClr val="FFFFFF"/>
              </a:highlight>
            </a:endParaRPr>
          </a:p>
          <a:p>
            <a:pPr indent="0" lvl="0" marL="0" marR="0" rtl="0" algn="l">
              <a:spcBef>
                <a:spcPts val="0"/>
              </a:spcBef>
              <a:spcAft>
                <a:spcPts val="0"/>
              </a:spcAft>
              <a:buNone/>
            </a:pPr>
            <a:r>
              <a:t/>
            </a:r>
            <a:endParaRPr sz="2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3670cf862aa_0_1038"/>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28" name="Google Shape;128;g3670cf862aa_0_1038"/>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29" name="Google Shape;129;g3670cf862aa_0_1038"/>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30" name="Google Shape;130;g3670cf862aa_0_1038"/>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6</a:t>
            </a:r>
            <a:endParaRPr>
              <a:solidFill>
                <a:schemeClr val="dk1"/>
              </a:solidFill>
              <a:latin typeface="Economica"/>
              <a:ea typeface="Economica"/>
              <a:cs typeface="Economica"/>
              <a:sym typeface="Economica"/>
            </a:endParaRPr>
          </a:p>
        </p:txBody>
      </p:sp>
      <p:sp>
        <p:nvSpPr>
          <p:cNvPr id="131" name="Google Shape;131;g3670cf862aa_0_1038"/>
          <p:cNvSpPr txBox="1"/>
          <p:nvPr/>
        </p:nvSpPr>
        <p:spPr>
          <a:xfrm>
            <a:off x="866700" y="1442550"/>
            <a:ext cx="10458600" cy="384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6. Folder Structure</a:t>
            </a:r>
            <a:endParaRPr b="1" sz="2200">
              <a:solidFill>
                <a:schemeClr val="dk1"/>
              </a:solidFill>
              <a:highlight>
                <a:srgbClr val="FFFFFF"/>
              </a:highlight>
            </a:endParaRPr>
          </a:p>
          <a:p>
            <a:pPr indent="0" lvl="0" marL="0" marR="0" rtl="0" algn="l">
              <a:spcBef>
                <a:spcPts val="0"/>
              </a:spcBef>
              <a:spcAft>
                <a:spcPts val="0"/>
              </a:spcAft>
              <a:buNone/>
            </a:pPr>
            <a:r>
              <a:rPr lang="en-US" sz="2200">
                <a:solidFill>
                  <a:schemeClr val="dk1"/>
                </a:solidFill>
                <a:highlight>
                  <a:srgbClr val="FFFFFF"/>
                </a:highlight>
              </a:rPr>
              <a:t> </a:t>
            </a:r>
            <a:endParaRPr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BugTrackingSystem/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Controllers/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BugsController.cs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Models/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Bug.cs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Views/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Bugs/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Data/ </a:t>
            </a:r>
            <a:endParaRPr sz="2000">
              <a:solidFill>
                <a:schemeClr val="dk1"/>
              </a:solidFill>
              <a:highlight>
                <a:srgbClr val="FFFFFF"/>
              </a:highlight>
            </a:endParaRPr>
          </a:p>
          <a:p>
            <a:pPr indent="0" lvl="0" marL="0" marR="0" rtl="0" algn="l">
              <a:spcBef>
                <a:spcPts val="0"/>
              </a:spcBef>
              <a:spcAft>
                <a:spcPts val="0"/>
              </a:spcAft>
              <a:buNone/>
            </a:pPr>
            <a:r>
              <a:rPr lang="en-US" sz="2000">
                <a:solidFill>
                  <a:schemeClr val="dk1"/>
                </a:solidFill>
                <a:highlight>
                  <a:srgbClr val="FFFFFF"/>
                </a:highlight>
              </a:rPr>
              <a:t>  	 | └── ApplicationDbContext.cs</a:t>
            </a:r>
            <a:endParaRPr sz="2000">
              <a:solidFill>
                <a:schemeClr val="dk1"/>
              </a:solidFill>
              <a:highlight>
                <a:srgbClr val="FFFFFF"/>
              </a:highlight>
            </a:endParaRPr>
          </a:p>
          <a:p>
            <a:pPr indent="0" lvl="0" marL="0" marR="0" rtl="0" algn="l">
              <a:spcBef>
                <a:spcPts val="0"/>
              </a:spcBef>
              <a:spcAft>
                <a:spcPts val="0"/>
              </a:spcAft>
              <a:buNone/>
            </a:pPr>
            <a:r>
              <a:t/>
            </a:r>
            <a:endParaRPr sz="20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3670cf862aa_0_1055"/>
          <p:cNvSpPr/>
          <p:nvPr/>
        </p:nvSpPr>
        <p:spPr>
          <a:xfrm>
            <a:off x="767125" y="542775"/>
            <a:ext cx="10458600" cy="4923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2600"/>
              <a:t>Capstone Project: Bug Tracking System (MVC - Single</a:t>
            </a:r>
            <a:r>
              <a:rPr b="1" lang="en-US" sz="3200"/>
              <a:t> </a:t>
            </a:r>
            <a:r>
              <a:rPr b="1" lang="en-US" sz="2600"/>
              <a:t>Controller)</a:t>
            </a:r>
            <a:endParaRPr sz="2600"/>
          </a:p>
        </p:txBody>
      </p:sp>
      <p:pic>
        <p:nvPicPr>
          <p:cNvPr descr="Logo&#10;&#10;Description automatically generated" id="137" name="Google Shape;137;g3670cf862aa_0_1055"/>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38" name="Google Shape;138;g3670cf862aa_0_1055"/>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39" name="Google Shape;139;g3670cf862aa_0_1055"/>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7</a:t>
            </a:r>
            <a:endParaRPr>
              <a:solidFill>
                <a:schemeClr val="dk1"/>
              </a:solidFill>
              <a:latin typeface="Economica"/>
              <a:ea typeface="Economica"/>
              <a:cs typeface="Economica"/>
              <a:sym typeface="Economica"/>
            </a:endParaRPr>
          </a:p>
        </p:txBody>
      </p:sp>
      <p:sp>
        <p:nvSpPr>
          <p:cNvPr id="140" name="Google Shape;140;g3670cf862aa_0_1055"/>
          <p:cNvSpPr txBox="1"/>
          <p:nvPr/>
        </p:nvSpPr>
        <p:spPr>
          <a:xfrm>
            <a:off x="866700" y="1517975"/>
            <a:ext cx="10458600" cy="326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highlight>
                  <a:srgbClr val="FFFFFF"/>
                </a:highlight>
              </a:rPr>
              <a:t>7. Deployment</a:t>
            </a:r>
            <a:endParaRPr b="1"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Push to GitHub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Deploy to Azure App Service </a:t>
            </a:r>
            <a:endParaRPr sz="2000">
              <a:solidFill>
                <a:schemeClr val="dk1"/>
              </a:solidFill>
              <a:highlight>
                <a:srgbClr val="FFFFFF"/>
              </a:highlight>
            </a:endParaRPr>
          </a:p>
          <a:p>
            <a:pPr indent="0" lvl="0" marL="457200" marR="0" rtl="0" algn="l">
              <a:spcBef>
                <a:spcPts val="0"/>
              </a:spcBef>
              <a:spcAft>
                <a:spcPts val="0"/>
              </a:spcAft>
              <a:buNone/>
            </a:pPr>
            <a:r>
              <a:rPr lang="en-US" sz="2000">
                <a:solidFill>
                  <a:schemeClr val="dk1"/>
                </a:solidFill>
                <a:highlight>
                  <a:srgbClr val="FFFFFF"/>
                </a:highlight>
              </a:rPr>
              <a:t>Use Azure SQL Database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Configure appsettings.json with cloud DB connection </a:t>
            </a:r>
            <a:endParaRPr sz="2000">
              <a:solidFill>
                <a:schemeClr val="dk1"/>
              </a:solidFill>
              <a:highlight>
                <a:srgbClr val="FFFFFF"/>
              </a:highlight>
            </a:endParaRPr>
          </a:p>
          <a:p>
            <a:pPr indent="0" lvl="0" marL="0" marR="0" rtl="0" algn="l">
              <a:spcBef>
                <a:spcPts val="0"/>
              </a:spcBef>
              <a:spcAft>
                <a:spcPts val="0"/>
              </a:spcAft>
              <a:buNone/>
            </a:pPr>
            <a:r>
              <a:t/>
            </a:r>
            <a:endParaRPr sz="2200">
              <a:solidFill>
                <a:schemeClr val="dk1"/>
              </a:solidFill>
              <a:highlight>
                <a:srgbClr val="FFFFFF"/>
              </a:highlight>
            </a:endParaRPr>
          </a:p>
          <a:p>
            <a:pPr indent="0" lvl="0" marL="0" marR="0" rtl="0" algn="l">
              <a:spcBef>
                <a:spcPts val="0"/>
              </a:spcBef>
              <a:spcAft>
                <a:spcPts val="0"/>
              </a:spcAft>
              <a:buNone/>
            </a:pPr>
            <a:r>
              <a:rPr b="1" lang="en-US" sz="2200">
                <a:solidFill>
                  <a:schemeClr val="dk1"/>
                </a:solidFill>
                <a:highlight>
                  <a:srgbClr val="FFFFFF"/>
                </a:highlight>
              </a:rPr>
              <a:t>8. Documentation </a:t>
            </a:r>
            <a:endParaRPr b="1" sz="22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Setup and usage instructions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Screenshot of the bug list and form </a:t>
            </a:r>
            <a:endParaRPr sz="2000">
              <a:solidFill>
                <a:schemeClr val="dk1"/>
              </a:solidFill>
              <a:highlight>
                <a:srgbClr val="FFFFFF"/>
              </a:highlight>
            </a:endParaRPr>
          </a:p>
          <a:p>
            <a:pPr indent="457200" lvl="0" marL="0" marR="0" rtl="0" algn="l">
              <a:spcBef>
                <a:spcPts val="0"/>
              </a:spcBef>
              <a:spcAft>
                <a:spcPts val="0"/>
              </a:spcAft>
              <a:buNone/>
            </a:pPr>
            <a:r>
              <a:rPr lang="en-US" sz="2000">
                <a:solidFill>
                  <a:schemeClr val="dk1"/>
                </a:solidFill>
                <a:highlight>
                  <a:srgbClr val="FFFFFF"/>
                </a:highlight>
              </a:rPr>
              <a:t>Deployment steps</a:t>
            </a:r>
            <a:endParaRPr sz="20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g3670cf862aa_0_982"/>
          <p:cNvSpPr/>
          <p:nvPr/>
        </p:nvSpPr>
        <p:spPr>
          <a:xfrm>
            <a:off x="874775" y="667025"/>
            <a:ext cx="10102500" cy="492300"/>
          </a:xfrm>
          <a:prstGeom prst="rect">
            <a:avLst/>
          </a:prstGeom>
          <a:noFill/>
          <a:ln>
            <a:noFill/>
          </a:ln>
        </p:spPr>
        <p:txBody>
          <a:bodyPr anchorCtr="0" anchor="t" bIns="0" lIns="0" spcFirstLastPara="1" rIns="0" wrap="square" tIns="0">
            <a:noAutofit/>
          </a:bodyPr>
          <a:lstStyle/>
          <a:p>
            <a:pPr indent="457200" lvl="0" marL="3200400" marR="0" rtl="0" algn="l">
              <a:spcBef>
                <a:spcPts val="0"/>
              </a:spcBef>
              <a:spcAft>
                <a:spcPts val="0"/>
              </a:spcAft>
              <a:buNone/>
            </a:pPr>
            <a:r>
              <a:rPr b="1" lang="en-US" sz="3200"/>
              <a:t>Introduction</a:t>
            </a:r>
            <a:endParaRPr/>
          </a:p>
        </p:txBody>
      </p:sp>
      <p:pic>
        <p:nvPicPr>
          <p:cNvPr descr="Logo&#10;&#10;Description automatically generated" id="146" name="Google Shape;146;g3670cf862aa_0_982"/>
          <p:cNvPicPr preferRelativeResize="0"/>
          <p:nvPr/>
        </p:nvPicPr>
        <p:blipFill rotWithShape="1">
          <a:blip r:embed="rId4">
            <a:alphaModFix/>
          </a:blip>
          <a:srcRect b="0" l="0" r="0" t="0"/>
          <a:stretch/>
        </p:blipFill>
        <p:spPr>
          <a:xfrm>
            <a:off x="1019725" y="5908325"/>
            <a:ext cx="801144" cy="524700"/>
          </a:xfrm>
          <a:prstGeom prst="rect">
            <a:avLst/>
          </a:prstGeom>
          <a:noFill/>
          <a:ln>
            <a:noFill/>
          </a:ln>
        </p:spPr>
      </p:pic>
      <p:sp>
        <p:nvSpPr>
          <p:cNvPr id="147" name="Google Shape;147;g3670cf862aa_0_982"/>
          <p:cNvSpPr txBox="1"/>
          <p:nvPr/>
        </p:nvSpPr>
        <p:spPr>
          <a:xfrm>
            <a:off x="4466182" y="6217629"/>
            <a:ext cx="6259500" cy="2154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0" i="0" lang="en-US" sz="1400" u="none" cap="none" strike="noStrike">
                <a:solidFill>
                  <a:srgbClr val="000000"/>
                </a:solidFill>
                <a:latin typeface="Arial"/>
                <a:ea typeface="Arial"/>
                <a:cs typeface="Arial"/>
                <a:sym typeface="Arial"/>
              </a:rPr>
              <a:t>202</a:t>
            </a:r>
            <a:r>
              <a:rPr lang="en-US"/>
              <a:t>5</a:t>
            </a:r>
            <a:r>
              <a:rPr b="0" i="0" lang="en-US" sz="1400" u="none" cap="none" strike="noStrike">
                <a:solidFill>
                  <a:srgbClr val="000000"/>
                </a:solidFill>
                <a:latin typeface="Arial"/>
                <a:ea typeface="Arial"/>
                <a:cs typeface="Arial"/>
                <a:sym typeface="Arial"/>
              </a:rPr>
              <a:t> - RPS Consulting all rights reserved</a:t>
            </a:r>
            <a:endParaRPr/>
          </a:p>
        </p:txBody>
      </p:sp>
      <p:sp>
        <p:nvSpPr>
          <p:cNvPr id="148" name="Google Shape;148;g3670cf862aa_0_982"/>
          <p:cNvSpPr txBox="1"/>
          <p:nvPr>
            <p:ph idx="12" type="sldNum"/>
          </p:nvPr>
        </p:nvSpPr>
        <p:spPr>
          <a:xfrm>
            <a:off x="10977285" y="6062972"/>
            <a:ext cx="731700" cy="52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8</a:t>
            </a:r>
            <a:endParaRPr>
              <a:solidFill>
                <a:schemeClr val="dk1"/>
              </a:solidFill>
              <a:latin typeface="Economica"/>
              <a:ea typeface="Economica"/>
              <a:cs typeface="Economica"/>
              <a:sym typeface="Economica"/>
            </a:endParaRPr>
          </a:p>
        </p:txBody>
      </p:sp>
      <p:sp>
        <p:nvSpPr>
          <p:cNvPr id="149" name="Google Shape;149;g3670cf862aa_0_982"/>
          <p:cNvSpPr txBox="1"/>
          <p:nvPr/>
        </p:nvSpPr>
        <p:spPr>
          <a:xfrm>
            <a:off x="866700" y="1603050"/>
            <a:ext cx="10458600" cy="441000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2000">
                <a:solidFill>
                  <a:schemeClr val="dk1"/>
                </a:solidFill>
                <a:highlight>
                  <a:srgbClr val="FFFFFF"/>
                </a:highlight>
              </a:rPr>
              <a:t>Bug tracking systems are a crucial part of any software development team. Without a good bug tracking systems, you may find it difficult to track the progress of your projects, identify and fix bugs quickly, and provide a quality product to your customers. </a:t>
            </a:r>
            <a:endParaRPr sz="2000">
              <a:solidFill>
                <a:schemeClr val="dk1"/>
              </a:solidFill>
              <a:highlight>
                <a:srgbClr val="FFFFFF"/>
              </a:highlight>
            </a:endParaRPr>
          </a:p>
          <a:p>
            <a:pPr indent="0" lvl="0" marL="0" marR="0" rtl="0" algn="just">
              <a:spcBef>
                <a:spcPts val="0"/>
              </a:spcBef>
              <a:spcAft>
                <a:spcPts val="0"/>
              </a:spcAft>
              <a:buNone/>
            </a:pPr>
            <a:r>
              <a:t/>
            </a:r>
            <a:endParaRPr sz="2000">
              <a:solidFill>
                <a:schemeClr val="dk1"/>
              </a:solidFill>
              <a:highlight>
                <a:srgbClr val="FFFFFF"/>
              </a:highlight>
            </a:endParaRPr>
          </a:p>
          <a:p>
            <a:pPr indent="0" lvl="0" marL="0" marR="0" rtl="0" algn="just">
              <a:spcBef>
                <a:spcPts val="0"/>
              </a:spcBef>
              <a:spcAft>
                <a:spcPts val="0"/>
              </a:spcAft>
              <a:buNone/>
            </a:pPr>
            <a:r>
              <a:rPr b="1" lang="en-US" sz="2000">
                <a:solidFill>
                  <a:schemeClr val="dk1"/>
                </a:solidFill>
                <a:highlight>
                  <a:srgbClr val="FFFFFF"/>
                </a:highlight>
              </a:rPr>
              <a:t>What is Bug Tracking?</a:t>
            </a:r>
            <a:endParaRPr b="1" sz="2000">
              <a:solidFill>
                <a:schemeClr val="dk1"/>
              </a:solidFill>
              <a:highlight>
                <a:srgbClr val="FFFFFF"/>
              </a:highlight>
            </a:endParaRPr>
          </a:p>
          <a:p>
            <a:pPr indent="0" lvl="0" marL="0" marR="0" rtl="0" algn="just">
              <a:spcBef>
                <a:spcPts val="0"/>
              </a:spcBef>
              <a:spcAft>
                <a:spcPts val="0"/>
              </a:spcAft>
              <a:buNone/>
            </a:pPr>
            <a:r>
              <a:t/>
            </a:r>
            <a:endParaRPr b="1" sz="2000">
              <a:solidFill>
                <a:schemeClr val="dk1"/>
              </a:solidFill>
              <a:highlight>
                <a:srgbClr val="FFFFFF"/>
              </a:highlight>
            </a:endParaRPr>
          </a:p>
          <a:p>
            <a:pPr indent="0" lvl="0" marL="25400" marR="25400" rtl="0" algn="just">
              <a:lnSpc>
                <a:spcPct val="115000"/>
              </a:lnSpc>
              <a:spcBef>
                <a:spcPts val="100"/>
              </a:spcBef>
              <a:spcAft>
                <a:spcPts val="0"/>
              </a:spcAft>
              <a:buSzPts val="1100"/>
              <a:buNone/>
            </a:pPr>
            <a:r>
              <a:rPr lang="en-US" sz="2000">
                <a:solidFill>
                  <a:schemeClr val="dk1"/>
                </a:solidFill>
                <a:highlight>
                  <a:srgbClr val="FFFFFF"/>
                </a:highlight>
              </a:rPr>
              <a:t>Bug tracking is the process of documenting and managing the issues that occur while using a software application. Bugs can be categorized as functional, nonfunctional, or unknown.</a:t>
            </a:r>
            <a:endParaRPr sz="2000">
              <a:solidFill>
                <a:schemeClr val="dk1"/>
              </a:solidFill>
              <a:highlight>
                <a:srgbClr val="FFFFFF"/>
              </a:highlight>
            </a:endParaRPr>
          </a:p>
          <a:p>
            <a:pPr indent="0" lvl="0" marL="25400" marR="25400" rtl="0" algn="just">
              <a:lnSpc>
                <a:spcPct val="115000"/>
              </a:lnSpc>
              <a:spcBef>
                <a:spcPts val="100"/>
              </a:spcBef>
              <a:spcAft>
                <a:spcPts val="0"/>
              </a:spcAft>
              <a:buSzPts val="1100"/>
              <a:buNone/>
            </a:pPr>
            <a:r>
              <a:rPr lang="en-US" sz="2000">
                <a:solidFill>
                  <a:schemeClr val="dk1"/>
                </a:solidFill>
                <a:highlight>
                  <a:srgbClr val="FFFFFF"/>
                </a:highlight>
              </a:rPr>
              <a:t>Functional bugs refer to problems with the user interface or functionality of the application. Nonfunctional bugs refer to problems with how the application behaves, such as errors or crashes. Unknown bugs are those that have not been assigned a particular bug category.</a:t>
            </a:r>
            <a:endParaRPr sz="2000">
              <a:solidFill>
                <a:schemeClr val="dk1"/>
              </a:solidFill>
              <a:highlight>
                <a:srgbClr val="FFFFFF"/>
              </a:highlight>
            </a:endParaRPr>
          </a:p>
          <a:p>
            <a:pPr indent="0" lvl="0" marL="0" marR="0" rtl="0" algn="l">
              <a:spcBef>
                <a:spcPts val="100"/>
              </a:spcBef>
              <a:spcAft>
                <a:spcPts val="0"/>
              </a:spcAft>
              <a:buNone/>
            </a:pPr>
            <a:r>
              <a:t/>
            </a:r>
            <a:endParaRPr b="1" sz="20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2024-05-04T13:11:57Z</dcterms:created>
  <dc:creator>Satish M</dc:creator>
</cp:coreProperties>
</file>