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7" r:id="rId10"/>
    <p:sldId id="263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\Downloads\covid19char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Weekly Evolution of covid data</a:t>
            </a:r>
          </a:p>
        </c:rich>
      </c:tx>
      <c:layout>
        <c:manualLayout>
          <c:xMode val="edge"/>
          <c:yMode val="edge"/>
          <c:x val="0.21558583497375328"/>
          <c:y val="8.7489063867016627E-3"/>
        </c:manualLayout>
      </c:layout>
    </c:title>
    <c:plotArea>
      <c:layout>
        <c:manualLayout>
          <c:layoutTarget val="inner"/>
          <c:xMode val="edge"/>
          <c:yMode val="edge"/>
          <c:x val="0.18269828576115493"/>
          <c:y val="0.21296009258685195"/>
          <c:w val="0.79731985100441494"/>
          <c:h val="0.6486163638993947"/>
        </c:manualLayout>
      </c:layout>
      <c:lineChart>
        <c:grouping val="standard"/>
        <c:ser>
          <c:idx val="0"/>
          <c:order val="0"/>
          <c:tx>
            <c:strRef>
              <c:f>'que1'!$A$1</c:f>
              <c:strCache>
                <c:ptCount val="1"/>
                <c:pt idx="0">
                  <c:v>week</c:v>
                </c:pt>
              </c:strCache>
            </c:strRef>
          </c:tx>
          <c:marker>
            <c:symbol val="none"/>
          </c:marker>
          <c:val>
            <c:numRef>
              <c:f>'que1'!$A$2:$A$54</c:f>
              <c:numCache>
                <c:formatCode>General</c:formatCode>
                <c:ptCount val="5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</c:numCache>
            </c:numRef>
          </c:val>
        </c:ser>
        <c:ser>
          <c:idx val="1"/>
          <c:order val="1"/>
          <c:tx>
            <c:strRef>
              <c:f>'que1'!$B$1</c:f>
              <c:strCache>
                <c:ptCount val="1"/>
                <c:pt idx="0">
                  <c:v>total_confirmed_cases</c:v>
                </c:pt>
              </c:strCache>
            </c:strRef>
          </c:tx>
          <c:marker>
            <c:symbol val="none"/>
          </c:marker>
          <c:val>
            <c:numRef>
              <c:f>'que1'!$B$2:$B$54</c:f>
              <c:numCache>
                <c:formatCode>General</c:formatCode>
                <c:ptCount val="53"/>
                <c:pt idx="0">
                  <c:v>76606</c:v>
                </c:pt>
                <c:pt idx="1">
                  <c:v>253466</c:v>
                </c:pt>
                <c:pt idx="2">
                  <c:v>214734</c:v>
                </c:pt>
                <c:pt idx="3">
                  <c:v>193458</c:v>
                </c:pt>
                <c:pt idx="4">
                  <c:v>183318</c:v>
                </c:pt>
                <c:pt idx="5">
                  <c:v>160430</c:v>
                </c:pt>
                <c:pt idx="6">
                  <c:v>154918</c:v>
                </c:pt>
                <c:pt idx="7">
                  <c:v>172638</c:v>
                </c:pt>
                <c:pt idx="8">
                  <c:v>210700</c:v>
                </c:pt>
                <c:pt idx="9">
                  <c:v>228420</c:v>
                </c:pt>
                <c:pt idx="10">
                  <c:v>296184</c:v>
                </c:pt>
                <c:pt idx="11">
                  <c:v>480594</c:v>
                </c:pt>
                <c:pt idx="12">
                  <c:v>745962</c:v>
                </c:pt>
                <c:pt idx="13">
                  <c:v>1031580</c:v>
                </c:pt>
                <c:pt idx="14">
                  <c:v>1752308</c:v>
                </c:pt>
                <c:pt idx="15">
                  <c:v>2869332</c:v>
                </c:pt>
                <c:pt idx="16">
                  <c:v>4359222</c:v>
                </c:pt>
                <c:pt idx="17">
                  <c:v>5222704</c:v>
                </c:pt>
                <c:pt idx="18">
                  <c:v>5538716</c:v>
                </c:pt>
                <c:pt idx="19">
                  <c:v>4829870</c:v>
                </c:pt>
                <c:pt idx="20">
                  <c:v>3773008</c:v>
                </c:pt>
                <c:pt idx="21">
                  <c:v>2830134</c:v>
                </c:pt>
                <c:pt idx="22">
                  <c:v>1959162</c:v>
                </c:pt>
                <c:pt idx="23">
                  <c:v>1411332</c:v>
                </c:pt>
                <c:pt idx="24">
                  <c:v>1064894</c:v>
                </c:pt>
                <c:pt idx="25">
                  <c:v>937790</c:v>
                </c:pt>
                <c:pt idx="26">
                  <c:v>913230</c:v>
                </c:pt>
                <c:pt idx="27">
                  <c:v>935886</c:v>
                </c:pt>
                <c:pt idx="28">
                  <c:v>993054</c:v>
                </c:pt>
                <c:pt idx="29">
                  <c:v>1150860</c:v>
                </c:pt>
                <c:pt idx="30">
                  <c:v>1296690</c:v>
                </c:pt>
                <c:pt idx="31">
                  <c:v>1357342</c:v>
                </c:pt>
                <c:pt idx="32">
                  <c:v>1391190</c:v>
                </c:pt>
                <c:pt idx="33">
                  <c:v>1371620</c:v>
                </c:pt>
                <c:pt idx="34">
                  <c:v>1533556</c:v>
                </c:pt>
                <c:pt idx="35">
                  <c:v>1729400</c:v>
                </c:pt>
                <c:pt idx="36">
                  <c:v>1771026</c:v>
                </c:pt>
                <c:pt idx="37">
                  <c:v>1722538</c:v>
                </c:pt>
                <c:pt idx="38">
                  <c:v>1593156</c:v>
                </c:pt>
                <c:pt idx="39">
                  <c:v>1436396</c:v>
                </c:pt>
                <c:pt idx="40">
                  <c:v>1287532</c:v>
                </c:pt>
                <c:pt idx="41">
                  <c:v>1111412</c:v>
                </c:pt>
                <c:pt idx="42">
                  <c:v>958854</c:v>
                </c:pt>
                <c:pt idx="43">
                  <c:v>834356</c:v>
                </c:pt>
                <c:pt idx="44">
                  <c:v>673434</c:v>
                </c:pt>
                <c:pt idx="45">
                  <c:v>615462</c:v>
                </c:pt>
                <c:pt idx="46">
                  <c:v>561946</c:v>
                </c:pt>
                <c:pt idx="47">
                  <c:v>594262</c:v>
                </c:pt>
                <c:pt idx="48">
                  <c:v>502980</c:v>
                </c:pt>
                <c:pt idx="49">
                  <c:v>425702</c:v>
                </c:pt>
                <c:pt idx="50">
                  <c:v>348558</c:v>
                </c:pt>
                <c:pt idx="51">
                  <c:v>313466</c:v>
                </c:pt>
                <c:pt idx="52">
                  <c:v>195836</c:v>
                </c:pt>
              </c:numCache>
            </c:numRef>
          </c:val>
        </c:ser>
        <c:ser>
          <c:idx val="2"/>
          <c:order val="2"/>
          <c:tx>
            <c:strRef>
              <c:f>'que1'!$C$1</c:f>
              <c:strCache>
                <c:ptCount val="1"/>
                <c:pt idx="0">
                  <c:v>total_recovered_cases</c:v>
                </c:pt>
              </c:strCache>
            </c:strRef>
          </c:tx>
          <c:marker>
            <c:symbol val="none"/>
          </c:marker>
          <c:val>
            <c:numRef>
              <c:f>'que1'!$C$2:$C$54</c:f>
              <c:numCache>
                <c:formatCode>General</c:formatCode>
                <c:ptCount val="53"/>
                <c:pt idx="0">
                  <c:v>89482</c:v>
                </c:pt>
                <c:pt idx="1">
                  <c:v>297844</c:v>
                </c:pt>
                <c:pt idx="2">
                  <c:v>241656</c:v>
                </c:pt>
                <c:pt idx="3">
                  <c:v>239746</c:v>
                </c:pt>
                <c:pt idx="4">
                  <c:v>212058</c:v>
                </c:pt>
                <c:pt idx="5">
                  <c:v>198898</c:v>
                </c:pt>
                <c:pt idx="6">
                  <c:v>176540</c:v>
                </c:pt>
                <c:pt idx="7">
                  <c:v>155396</c:v>
                </c:pt>
                <c:pt idx="8">
                  <c:v>171476</c:v>
                </c:pt>
                <c:pt idx="9">
                  <c:v>186600</c:v>
                </c:pt>
                <c:pt idx="10">
                  <c:v>242556</c:v>
                </c:pt>
                <c:pt idx="11">
                  <c:v>280532</c:v>
                </c:pt>
                <c:pt idx="12">
                  <c:v>386922</c:v>
                </c:pt>
                <c:pt idx="13">
                  <c:v>611646</c:v>
                </c:pt>
                <c:pt idx="14">
                  <c:v>903874</c:v>
                </c:pt>
                <c:pt idx="15">
                  <c:v>1456620</c:v>
                </c:pt>
                <c:pt idx="16">
                  <c:v>2552906</c:v>
                </c:pt>
                <c:pt idx="17">
                  <c:v>3817364</c:v>
                </c:pt>
                <c:pt idx="18">
                  <c:v>4676396</c:v>
                </c:pt>
                <c:pt idx="19">
                  <c:v>4984978</c:v>
                </c:pt>
                <c:pt idx="20">
                  <c:v>5299536</c:v>
                </c:pt>
                <c:pt idx="21">
                  <c:v>4121300</c:v>
                </c:pt>
                <c:pt idx="22">
                  <c:v>3123318</c:v>
                </c:pt>
                <c:pt idx="23">
                  <c:v>2205494</c:v>
                </c:pt>
                <c:pt idx="24">
                  <c:v>1576772</c:v>
                </c:pt>
                <c:pt idx="25">
                  <c:v>1134242</c:v>
                </c:pt>
                <c:pt idx="26">
                  <c:v>1011842</c:v>
                </c:pt>
                <c:pt idx="27">
                  <c:v>888064</c:v>
                </c:pt>
                <c:pt idx="28">
                  <c:v>872310</c:v>
                </c:pt>
                <c:pt idx="29">
                  <c:v>965432</c:v>
                </c:pt>
                <c:pt idx="30">
                  <c:v>1074684</c:v>
                </c:pt>
                <c:pt idx="31">
                  <c:v>1223862</c:v>
                </c:pt>
                <c:pt idx="32">
                  <c:v>1314472</c:v>
                </c:pt>
                <c:pt idx="33">
                  <c:v>1359532</c:v>
                </c:pt>
                <c:pt idx="34">
                  <c:v>1369502</c:v>
                </c:pt>
                <c:pt idx="35">
                  <c:v>1429238</c:v>
                </c:pt>
                <c:pt idx="36">
                  <c:v>1574362</c:v>
                </c:pt>
                <c:pt idx="37">
                  <c:v>1737318</c:v>
                </c:pt>
                <c:pt idx="38">
                  <c:v>1738758</c:v>
                </c:pt>
                <c:pt idx="39">
                  <c:v>1520374</c:v>
                </c:pt>
                <c:pt idx="40">
                  <c:v>1490968</c:v>
                </c:pt>
                <c:pt idx="41">
                  <c:v>1334742</c:v>
                </c:pt>
                <c:pt idx="42">
                  <c:v>1220558</c:v>
                </c:pt>
                <c:pt idx="43">
                  <c:v>1041926</c:v>
                </c:pt>
                <c:pt idx="44">
                  <c:v>781700</c:v>
                </c:pt>
                <c:pt idx="45">
                  <c:v>673096</c:v>
                </c:pt>
                <c:pt idx="46">
                  <c:v>632400</c:v>
                </c:pt>
                <c:pt idx="47">
                  <c:v>562244</c:v>
                </c:pt>
                <c:pt idx="48">
                  <c:v>597570</c:v>
                </c:pt>
                <c:pt idx="49">
                  <c:v>513866</c:v>
                </c:pt>
                <c:pt idx="50">
                  <c:v>445604</c:v>
                </c:pt>
                <c:pt idx="51">
                  <c:v>362334</c:v>
                </c:pt>
                <c:pt idx="52">
                  <c:v>241768</c:v>
                </c:pt>
              </c:numCache>
            </c:numRef>
          </c:val>
        </c:ser>
        <c:ser>
          <c:idx val="3"/>
          <c:order val="3"/>
          <c:tx>
            <c:strRef>
              <c:f>'que1'!$D$1</c:f>
              <c:strCache>
                <c:ptCount val="1"/>
                <c:pt idx="0">
                  <c:v>total_deaths</c:v>
                </c:pt>
              </c:strCache>
            </c:strRef>
          </c:tx>
          <c:marker>
            <c:symbol val="none"/>
          </c:marker>
          <c:val>
            <c:numRef>
              <c:f>'que1'!$D$2:$D$54</c:f>
              <c:numCache>
                <c:formatCode>General</c:formatCode>
                <c:ptCount val="53"/>
                <c:pt idx="0">
                  <c:v>3834101</c:v>
                </c:pt>
                <c:pt idx="1">
                  <c:v>13273330</c:v>
                </c:pt>
                <c:pt idx="2">
                  <c:v>11908208</c:v>
                </c:pt>
                <c:pt idx="3">
                  <c:v>11314591</c:v>
                </c:pt>
                <c:pt idx="4">
                  <c:v>10295768</c:v>
                </c:pt>
                <c:pt idx="5">
                  <c:v>10299011</c:v>
                </c:pt>
                <c:pt idx="6">
                  <c:v>10399602</c:v>
                </c:pt>
                <c:pt idx="7">
                  <c:v>9740368</c:v>
                </c:pt>
                <c:pt idx="8">
                  <c:v>10732353</c:v>
                </c:pt>
                <c:pt idx="9">
                  <c:v>10850731</c:v>
                </c:pt>
                <c:pt idx="10">
                  <c:v>10878228</c:v>
                </c:pt>
                <c:pt idx="11">
                  <c:v>13435968</c:v>
                </c:pt>
                <c:pt idx="12">
                  <c:v>15030766</c:v>
                </c:pt>
                <c:pt idx="13">
                  <c:v>15002298</c:v>
                </c:pt>
                <c:pt idx="14">
                  <c:v>19010098</c:v>
                </c:pt>
                <c:pt idx="15">
                  <c:v>22328209</c:v>
                </c:pt>
                <c:pt idx="16">
                  <c:v>25761941</c:v>
                </c:pt>
                <c:pt idx="17">
                  <c:v>27527601</c:v>
                </c:pt>
                <c:pt idx="18">
                  <c:v>27891519</c:v>
                </c:pt>
                <c:pt idx="19">
                  <c:v>28074595</c:v>
                </c:pt>
                <c:pt idx="20">
                  <c:v>30400065</c:v>
                </c:pt>
                <c:pt idx="21">
                  <c:v>31806597</c:v>
                </c:pt>
                <c:pt idx="22">
                  <c:v>38797897</c:v>
                </c:pt>
                <c:pt idx="23">
                  <c:v>30350668</c:v>
                </c:pt>
                <c:pt idx="24">
                  <c:v>29757653</c:v>
                </c:pt>
                <c:pt idx="25">
                  <c:v>30332398</c:v>
                </c:pt>
                <c:pt idx="26">
                  <c:v>31304253</c:v>
                </c:pt>
                <c:pt idx="27">
                  <c:v>30363996</c:v>
                </c:pt>
                <c:pt idx="28">
                  <c:v>31545483</c:v>
                </c:pt>
                <c:pt idx="29">
                  <c:v>31624764</c:v>
                </c:pt>
                <c:pt idx="30">
                  <c:v>33331046</c:v>
                </c:pt>
                <c:pt idx="31">
                  <c:v>34761444</c:v>
                </c:pt>
                <c:pt idx="32">
                  <c:v>37777749</c:v>
                </c:pt>
                <c:pt idx="33">
                  <c:v>37195308</c:v>
                </c:pt>
                <c:pt idx="34">
                  <c:v>37996243</c:v>
                </c:pt>
                <c:pt idx="35">
                  <c:v>38984161</c:v>
                </c:pt>
                <c:pt idx="36">
                  <c:v>39548692</c:v>
                </c:pt>
                <c:pt idx="37">
                  <c:v>37009505</c:v>
                </c:pt>
                <c:pt idx="38">
                  <c:v>38660363</c:v>
                </c:pt>
                <c:pt idx="39">
                  <c:v>37105964</c:v>
                </c:pt>
                <c:pt idx="40">
                  <c:v>35066698</c:v>
                </c:pt>
                <c:pt idx="41">
                  <c:v>32466401</c:v>
                </c:pt>
                <c:pt idx="42">
                  <c:v>33923460</c:v>
                </c:pt>
                <c:pt idx="43">
                  <c:v>33045795</c:v>
                </c:pt>
                <c:pt idx="44">
                  <c:v>17921499</c:v>
                </c:pt>
                <c:pt idx="45">
                  <c:v>14749640</c:v>
                </c:pt>
                <c:pt idx="46">
                  <c:v>13839102</c:v>
                </c:pt>
                <c:pt idx="47">
                  <c:v>16114043</c:v>
                </c:pt>
                <c:pt idx="48">
                  <c:v>15884122</c:v>
                </c:pt>
                <c:pt idx="49">
                  <c:v>14574697</c:v>
                </c:pt>
                <c:pt idx="50">
                  <c:v>15316437</c:v>
                </c:pt>
                <c:pt idx="51">
                  <c:v>14275496</c:v>
                </c:pt>
                <c:pt idx="52">
                  <c:v>10153226</c:v>
                </c:pt>
              </c:numCache>
            </c:numRef>
          </c:val>
        </c:ser>
        <c:ser>
          <c:idx val="4"/>
          <c:order val="4"/>
          <c:tx>
            <c:strRef>
              <c:f>'que1'!$E$1</c:f>
              <c:strCache>
                <c:ptCount val="1"/>
                <c:pt idx="0">
                  <c:v>total_tests</c:v>
                </c:pt>
              </c:strCache>
            </c:strRef>
          </c:tx>
          <c:marker>
            <c:symbol val="none"/>
          </c:marker>
          <c:val>
            <c:numRef>
              <c:f>'que1'!$E$2:$E$54</c:f>
              <c:numCache>
                <c:formatCode>General</c:formatCode>
                <c:ptCount val="53"/>
                <c:pt idx="0">
                  <c:v>456264</c:v>
                </c:pt>
                <c:pt idx="1">
                  <c:v>1511548</c:v>
                </c:pt>
                <c:pt idx="2">
                  <c:v>1395630</c:v>
                </c:pt>
                <c:pt idx="3">
                  <c:v>1157952</c:v>
                </c:pt>
                <c:pt idx="4">
                  <c:v>1098718</c:v>
                </c:pt>
                <c:pt idx="5">
                  <c:v>1001412</c:v>
                </c:pt>
                <c:pt idx="6">
                  <c:v>929586</c:v>
                </c:pt>
                <c:pt idx="7">
                  <c:v>977424</c:v>
                </c:pt>
                <c:pt idx="8">
                  <c:v>1179860</c:v>
                </c:pt>
                <c:pt idx="9">
                  <c:v>1357904</c:v>
                </c:pt>
                <c:pt idx="10">
                  <c:v>1586112</c:v>
                </c:pt>
                <c:pt idx="11">
                  <c:v>2426346</c:v>
                </c:pt>
                <c:pt idx="12">
                  <c:v>4026004</c:v>
                </c:pt>
                <c:pt idx="13">
                  <c:v>5616052</c:v>
                </c:pt>
                <c:pt idx="14">
                  <c:v>9018240</c:v>
                </c:pt>
                <c:pt idx="15">
                  <c:v>14896634</c:v>
                </c:pt>
                <c:pt idx="16">
                  <c:v>23520602</c:v>
                </c:pt>
                <c:pt idx="17">
                  <c:v>30412230</c:v>
                </c:pt>
                <c:pt idx="18">
                  <c:v>33290316</c:v>
                </c:pt>
                <c:pt idx="19">
                  <c:v>31774776</c:v>
                </c:pt>
                <c:pt idx="20">
                  <c:v>24195968</c:v>
                </c:pt>
                <c:pt idx="21">
                  <c:v>18711924</c:v>
                </c:pt>
                <c:pt idx="22">
                  <c:v>12984442</c:v>
                </c:pt>
                <c:pt idx="23">
                  <c:v>9186046</c:v>
                </c:pt>
                <c:pt idx="24">
                  <c:v>6825676</c:v>
                </c:pt>
                <c:pt idx="25">
                  <c:v>5731110</c:v>
                </c:pt>
                <c:pt idx="26">
                  <c:v>5455298</c:v>
                </c:pt>
                <c:pt idx="27">
                  <c:v>5564532</c:v>
                </c:pt>
                <c:pt idx="28">
                  <c:v>5862396</c:v>
                </c:pt>
                <c:pt idx="29">
                  <c:v>6597784</c:v>
                </c:pt>
                <c:pt idx="30">
                  <c:v>7567590</c:v>
                </c:pt>
                <c:pt idx="31">
                  <c:v>8085468</c:v>
                </c:pt>
                <c:pt idx="32">
                  <c:v>8376218</c:v>
                </c:pt>
                <c:pt idx="33">
                  <c:v>8251576</c:v>
                </c:pt>
                <c:pt idx="34">
                  <c:v>8637554</c:v>
                </c:pt>
                <c:pt idx="35">
                  <c:v>10294304</c:v>
                </c:pt>
                <c:pt idx="36">
                  <c:v>10826444</c:v>
                </c:pt>
                <c:pt idx="37">
                  <c:v>10431846</c:v>
                </c:pt>
                <c:pt idx="38">
                  <c:v>9840414</c:v>
                </c:pt>
                <c:pt idx="39">
                  <c:v>9050054</c:v>
                </c:pt>
                <c:pt idx="40">
                  <c:v>7949898</c:v>
                </c:pt>
                <c:pt idx="41">
                  <c:v>7035804</c:v>
                </c:pt>
                <c:pt idx="42">
                  <c:v>5903672</c:v>
                </c:pt>
                <c:pt idx="43">
                  <c:v>5129146</c:v>
                </c:pt>
                <c:pt idx="44">
                  <c:v>3930860</c:v>
                </c:pt>
                <c:pt idx="45">
                  <c:v>3785546</c:v>
                </c:pt>
                <c:pt idx="46">
                  <c:v>3287714</c:v>
                </c:pt>
                <c:pt idx="47">
                  <c:v>3676360</c:v>
                </c:pt>
                <c:pt idx="48">
                  <c:v>3190936</c:v>
                </c:pt>
                <c:pt idx="49">
                  <c:v>2709406</c:v>
                </c:pt>
                <c:pt idx="50">
                  <c:v>2200188</c:v>
                </c:pt>
                <c:pt idx="51">
                  <c:v>1979744</c:v>
                </c:pt>
                <c:pt idx="52">
                  <c:v>1218124</c:v>
                </c:pt>
              </c:numCache>
            </c:numRef>
          </c:val>
        </c:ser>
        <c:marker val="1"/>
        <c:axId val="111957120"/>
        <c:axId val="111959424"/>
      </c:lineChart>
      <c:catAx>
        <c:axId val="111957120"/>
        <c:scaling>
          <c:orientation val="minMax"/>
        </c:scaling>
        <c:axPos val="b"/>
        <c:majorTickMark val="none"/>
        <c:tickLblPos val="nextTo"/>
        <c:crossAx val="111959424"/>
        <c:crosses val="autoZero"/>
        <c:auto val="1"/>
        <c:lblAlgn val="ctr"/>
        <c:lblOffset val="100"/>
      </c:catAx>
      <c:valAx>
        <c:axId val="111959424"/>
        <c:scaling>
          <c:orientation val="minMax"/>
        </c:scaling>
        <c:axPos val="l"/>
        <c:majorGridlines/>
        <c:numFmt formatCode="#,##0;\-#,##0" sourceLinked="0"/>
        <c:majorTickMark val="none"/>
        <c:tickLblPos val="nextTo"/>
        <c:crossAx val="111957120"/>
        <c:crosses val="autoZero"/>
        <c:crossBetween val="between"/>
      </c:valAx>
      <c:sp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c:spPr>
    </c:plotArea>
    <c:legend>
      <c:legendPos val="tr"/>
      <c:layout>
        <c:manualLayout>
          <c:xMode val="edge"/>
          <c:yMode val="edge"/>
          <c:x val="2.175770997375329E-2"/>
          <c:y val="0.10050323433980202"/>
          <c:w val="0.95740895669291359"/>
          <c:h val="9.367702068737474E-2"/>
        </c:manualLayout>
      </c:layout>
    </c:legend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Death</a:t>
            </a:r>
            <a:r>
              <a:rPr lang="en-US" baseline="0"/>
              <a:t> by category</a:t>
            </a:r>
            <a:endParaRPr lang="en-US"/>
          </a:p>
        </c:rich>
      </c:tx>
      <c:layout/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strRef>
              <c:f>'que2'!$B$1</c:f>
              <c:strCache>
                <c:ptCount val="1"/>
                <c:pt idx="0">
                  <c:v>total_deaths</c:v>
                </c:pt>
              </c:strCache>
            </c:strRef>
          </c:tx>
          <c:dLbls>
            <c:showVal val="1"/>
          </c:dLbls>
          <c:cat>
            <c:strRef>
              <c:f>'que2'!$A$2:$A$6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E</c:v>
                </c:pt>
                <c:pt idx="3">
                  <c:v>D</c:v>
                </c:pt>
                <c:pt idx="4">
                  <c:v>C</c:v>
                </c:pt>
              </c:strCache>
            </c:strRef>
          </c:cat>
          <c:val>
            <c:numRef>
              <c:f>'que2'!$B$2:$B$6</c:f>
              <c:numCache>
                <c:formatCode>General</c:formatCode>
                <c:ptCount val="5"/>
                <c:pt idx="0">
                  <c:v>37</c:v>
                </c:pt>
                <c:pt idx="1">
                  <c:v>49000</c:v>
                </c:pt>
                <c:pt idx="2">
                  <c:v>202638</c:v>
                </c:pt>
                <c:pt idx="3">
                  <c:v>293838</c:v>
                </c:pt>
                <c:pt idx="4">
                  <c:v>703033</c:v>
                </c:pt>
              </c:numCache>
            </c:numRef>
          </c:val>
        </c:ser>
        <c:dLbls>
          <c:showVal val="1"/>
        </c:dLbls>
        <c:shape val="box"/>
        <c:axId val="95656576"/>
        <c:axId val="95658752"/>
        <c:axId val="0"/>
      </c:bar3DChart>
      <c:catAx>
        <c:axId val="95656576"/>
        <c:scaling>
          <c:orientation val="minMax"/>
        </c:scaling>
        <c:axPos val="b"/>
        <c:majorTickMark val="none"/>
        <c:tickLblPos val="nextTo"/>
        <c:crossAx val="95658752"/>
        <c:crosses val="autoZero"/>
        <c:auto val="1"/>
        <c:lblAlgn val="ctr"/>
        <c:lblOffset val="100"/>
      </c:catAx>
      <c:valAx>
        <c:axId val="956587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95656576"/>
        <c:crosses val="autoZero"/>
        <c:crossBetween val="between"/>
      </c:valAx>
    </c:plotArea>
    <c:legend>
      <c:legendPos val="t"/>
      <c:layout/>
    </c:legend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Death</a:t>
            </a:r>
            <a:r>
              <a:rPr lang="en-US" baseline="0"/>
              <a:t> rate by state</a:t>
            </a:r>
            <a:endParaRPr lang="en-US"/>
          </a:p>
        </c:rich>
      </c:tx>
      <c:layout/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0.10867491297630348"/>
          <c:y val="0.15523738699329251"/>
          <c:w val="0.7117591351612963"/>
          <c:h val="0.69313648293963259"/>
        </c:manualLayout>
      </c:layout>
      <c:pie3DChart>
        <c:varyColors val="1"/>
        <c:ser>
          <c:idx val="0"/>
          <c:order val="0"/>
          <c:tx>
            <c:strRef>
              <c:f>que3_i2!$B$1</c:f>
              <c:strCache>
                <c:ptCount val="1"/>
                <c:pt idx="0">
                  <c:v>death_rate_per_100k</c:v>
                </c:pt>
              </c:strCache>
            </c:strRef>
          </c:tx>
          <c:dLbls>
            <c:showPercent val="1"/>
          </c:dLbls>
          <c:cat>
            <c:strRef>
              <c:f>que3_i2!$A$2:$A$11</c:f>
              <c:strCache>
                <c:ptCount val="10"/>
                <c:pt idx="0">
                  <c:v>GA</c:v>
                </c:pt>
                <c:pt idx="1">
                  <c:v>DL</c:v>
                </c:pt>
                <c:pt idx="2">
                  <c:v>PY</c:v>
                </c:pt>
                <c:pt idx="3">
                  <c:v>MH</c:v>
                </c:pt>
                <c:pt idx="4">
                  <c:v>KL</c:v>
                </c:pt>
                <c:pt idx="5">
                  <c:v>LD</c:v>
                </c:pt>
                <c:pt idx="6">
                  <c:v>LA</c:v>
                </c:pt>
                <c:pt idx="7">
                  <c:v>CH</c:v>
                </c:pt>
                <c:pt idx="8">
                  <c:v>UT</c:v>
                </c:pt>
                <c:pt idx="9">
                  <c:v>MN</c:v>
                </c:pt>
              </c:strCache>
            </c:strRef>
          </c:cat>
          <c:val>
            <c:numRef>
              <c:f>que3_i2!$B$2:$B$11</c:f>
              <c:numCache>
                <c:formatCode>General</c:formatCode>
                <c:ptCount val="10"/>
                <c:pt idx="0">
                  <c:v>218.44149999999999</c:v>
                </c:pt>
                <c:pt idx="1">
                  <c:v>126.6326</c:v>
                </c:pt>
                <c:pt idx="2">
                  <c:v>123.47069999999999</c:v>
                </c:pt>
                <c:pt idx="3">
                  <c:v>114.7871</c:v>
                </c:pt>
                <c:pt idx="4">
                  <c:v>90.194999999999993</c:v>
                </c:pt>
                <c:pt idx="5">
                  <c:v>75</c:v>
                </c:pt>
                <c:pt idx="6">
                  <c:v>70.989699999999999</c:v>
                </c:pt>
                <c:pt idx="7">
                  <c:v>69.550399999999996</c:v>
                </c:pt>
                <c:pt idx="8">
                  <c:v>66.421300000000002</c:v>
                </c:pt>
                <c:pt idx="9">
                  <c:v>61.907800000000002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AngAx val="1"/>
    </c:view3D>
    <c:plotArea>
      <c:layout>
        <c:manualLayout>
          <c:layoutTarget val="inner"/>
          <c:xMode val="edge"/>
          <c:yMode val="edge"/>
          <c:x val="0.18417945638151162"/>
          <c:y val="0.17436132983377078"/>
          <c:w val="0.77909737977668048"/>
          <c:h val="0.69596267133275003"/>
        </c:manualLayout>
      </c:layout>
      <c:bar3DChart>
        <c:barDir val="col"/>
        <c:grouping val="clustered"/>
        <c:ser>
          <c:idx val="0"/>
          <c:order val="0"/>
          <c:tx>
            <c:strRef>
              <c:f>que3_i3!$E$1</c:f>
              <c:strCache>
                <c:ptCount val="1"/>
                <c:pt idx="0">
                  <c:v>Rec_rate</c:v>
                </c:pt>
              </c:strCache>
            </c:strRef>
          </c:tx>
          <c:cat>
            <c:strRef>
              <c:f>que3_i3!$A$2:$A$11</c:f>
              <c:strCache>
                <c:ptCount val="10"/>
                <c:pt idx="0">
                  <c:v>MZ</c:v>
                </c:pt>
                <c:pt idx="1">
                  <c:v>KL</c:v>
                </c:pt>
                <c:pt idx="2">
                  <c:v>MN</c:v>
                </c:pt>
                <c:pt idx="3">
                  <c:v>ML</c:v>
                </c:pt>
                <c:pt idx="4">
                  <c:v>NL</c:v>
                </c:pt>
                <c:pt idx="5">
                  <c:v>SK</c:v>
                </c:pt>
                <c:pt idx="6">
                  <c:v>GA</c:v>
                </c:pt>
                <c:pt idx="7">
                  <c:v>AR</c:v>
                </c:pt>
                <c:pt idx="8">
                  <c:v>WB</c:v>
                </c:pt>
                <c:pt idx="9">
                  <c:v>MH</c:v>
                </c:pt>
              </c:strCache>
            </c:strRef>
          </c:cat>
          <c:val>
            <c:numRef>
              <c:f>que3_i3!$E$2:$E$11</c:f>
              <c:numCache>
                <c:formatCode>General</c:formatCode>
                <c:ptCount val="10"/>
                <c:pt idx="0">
                  <c:v>1326.99983660512</c:v>
                </c:pt>
                <c:pt idx="1">
                  <c:v>955.49975918073994</c:v>
                </c:pt>
                <c:pt idx="2">
                  <c:v>509.89285993587197</c:v>
                </c:pt>
                <c:pt idx="3">
                  <c:v>329.89099254159402</c:v>
                </c:pt>
                <c:pt idx="4">
                  <c:v>312.63569257490201</c:v>
                </c:pt>
                <c:pt idx="5">
                  <c:v>266.94766420793798</c:v>
                </c:pt>
                <c:pt idx="6">
                  <c:v>214.96898980342598</c:v>
                </c:pt>
                <c:pt idx="7">
                  <c:v>202.58980785296501</c:v>
                </c:pt>
                <c:pt idx="8">
                  <c:v>198.35795730955502</c:v>
                </c:pt>
                <c:pt idx="9">
                  <c:v>195.80719726547301</c:v>
                </c:pt>
              </c:numCache>
            </c:numRef>
          </c:val>
        </c:ser>
        <c:shape val="box"/>
        <c:axId val="95695232"/>
        <c:axId val="95697152"/>
        <c:axId val="0"/>
      </c:bar3DChart>
      <c:catAx>
        <c:axId val="95695232"/>
        <c:scaling>
          <c:orientation val="minMax"/>
        </c:scaling>
        <c:axPos val="b"/>
        <c:majorTickMark val="none"/>
        <c:tickLblPos val="nextTo"/>
        <c:crossAx val="95697152"/>
        <c:crosses val="autoZero"/>
        <c:auto val="1"/>
        <c:lblAlgn val="ctr"/>
        <c:lblOffset val="100"/>
      </c:catAx>
      <c:valAx>
        <c:axId val="95697152"/>
        <c:scaling>
          <c:orientation val="minMax"/>
        </c:scaling>
        <c:axPos val="l"/>
        <c:majorGridlines/>
        <c:title>
          <c:layout/>
        </c:title>
        <c:numFmt formatCode="General" sourceLinked="1"/>
        <c:majorTickMark val="none"/>
        <c:tickLblPos val="nextTo"/>
        <c:crossAx val="956952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Highly</a:t>
            </a:r>
            <a:r>
              <a:rPr lang="en-US" baseline="0"/>
              <a:t> vaccinated states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'que4'!$B$1</c:f>
              <c:strCache>
                <c:ptCount val="1"/>
                <c:pt idx="0">
                  <c:v>delta7_vaccinated1</c:v>
                </c:pt>
              </c:strCache>
            </c:strRef>
          </c:tx>
          <c:cat>
            <c:strRef>
              <c:f>'que4'!$A$2:$A$11</c:f>
              <c:strCache>
                <c:ptCount val="10"/>
                <c:pt idx="0">
                  <c:v>TT</c:v>
                </c:pt>
                <c:pt idx="1">
                  <c:v>UP</c:v>
                </c:pt>
                <c:pt idx="2">
                  <c:v>BR</c:v>
                </c:pt>
                <c:pt idx="3">
                  <c:v>MP</c:v>
                </c:pt>
                <c:pt idx="4">
                  <c:v>AP</c:v>
                </c:pt>
                <c:pt idx="5">
                  <c:v>WB</c:v>
                </c:pt>
                <c:pt idx="6">
                  <c:v>GJ</c:v>
                </c:pt>
                <c:pt idx="7">
                  <c:v>TN</c:v>
                </c:pt>
                <c:pt idx="8">
                  <c:v>KA</c:v>
                </c:pt>
                <c:pt idx="9">
                  <c:v>MH</c:v>
                </c:pt>
              </c:strCache>
            </c:strRef>
          </c:cat>
          <c:val>
            <c:numRef>
              <c:f>'que4'!$B$2:$B$11</c:f>
              <c:numCache>
                <c:formatCode>General</c:formatCode>
                <c:ptCount val="10"/>
                <c:pt idx="0">
                  <c:v>15883780</c:v>
                </c:pt>
                <c:pt idx="1">
                  <c:v>2266921</c:v>
                </c:pt>
                <c:pt idx="2">
                  <c:v>1286708</c:v>
                </c:pt>
                <c:pt idx="3">
                  <c:v>148817</c:v>
                </c:pt>
                <c:pt idx="4">
                  <c:v>1223010</c:v>
                </c:pt>
                <c:pt idx="5">
                  <c:v>3809597</c:v>
                </c:pt>
                <c:pt idx="6">
                  <c:v>335172</c:v>
                </c:pt>
                <c:pt idx="7">
                  <c:v>788134</c:v>
                </c:pt>
                <c:pt idx="8">
                  <c:v>623591</c:v>
                </c:pt>
                <c:pt idx="9">
                  <c:v>1611778</c:v>
                </c:pt>
              </c:numCache>
            </c:numRef>
          </c:val>
        </c:ser>
        <c:ser>
          <c:idx val="1"/>
          <c:order val="1"/>
          <c:tx>
            <c:strRef>
              <c:f>'que4'!$C$1</c:f>
              <c:strCache>
                <c:ptCount val="1"/>
                <c:pt idx="0">
                  <c:v>delta7_vaccinated2</c:v>
                </c:pt>
              </c:strCache>
            </c:strRef>
          </c:tx>
          <c:cat>
            <c:strRef>
              <c:f>'que4'!$A$2:$A$11</c:f>
              <c:strCache>
                <c:ptCount val="10"/>
                <c:pt idx="0">
                  <c:v>TT</c:v>
                </c:pt>
                <c:pt idx="1">
                  <c:v>UP</c:v>
                </c:pt>
                <c:pt idx="2">
                  <c:v>BR</c:v>
                </c:pt>
                <c:pt idx="3">
                  <c:v>MP</c:v>
                </c:pt>
                <c:pt idx="4">
                  <c:v>AP</c:v>
                </c:pt>
                <c:pt idx="5">
                  <c:v>WB</c:v>
                </c:pt>
                <c:pt idx="6">
                  <c:v>GJ</c:v>
                </c:pt>
                <c:pt idx="7">
                  <c:v>TN</c:v>
                </c:pt>
                <c:pt idx="8">
                  <c:v>KA</c:v>
                </c:pt>
                <c:pt idx="9">
                  <c:v>MH</c:v>
                </c:pt>
              </c:strCache>
            </c:strRef>
          </c:cat>
          <c:val>
            <c:numRef>
              <c:f>'que4'!$C$2:$C$11</c:f>
              <c:numCache>
                <c:formatCode>General</c:formatCode>
                <c:ptCount val="10"/>
                <c:pt idx="0">
                  <c:v>24527530</c:v>
                </c:pt>
                <c:pt idx="1">
                  <c:v>3130828</c:v>
                </c:pt>
                <c:pt idx="2">
                  <c:v>2144970</c:v>
                </c:pt>
                <c:pt idx="3">
                  <c:v>2034460</c:v>
                </c:pt>
                <c:pt idx="4">
                  <c:v>1887005</c:v>
                </c:pt>
                <c:pt idx="5">
                  <c:v>1871612</c:v>
                </c:pt>
                <c:pt idx="6">
                  <c:v>1660382</c:v>
                </c:pt>
                <c:pt idx="7">
                  <c:v>1578082</c:v>
                </c:pt>
                <c:pt idx="8">
                  <c:v>1373861</c:v>
                </c:pt>
                <c:pt idx="9">
                  <c:v>1282938</c:v>
                </c:pt>
              </c:numCache>
            </c:numRef>
          </c:val>
        </c:ser>
        <c:axId val="19064704"/>
        <c:axId val="19101184"/>
      </c:barChart>
      <c:catAx>
        <c:axId val="19064704"/>
        <c:scaling>
          <c:orientation val="minMax"/>
        </c:scaling>
        <c:axPos val="b"/>
        <c:majorTickMark val="none"/>
        <c:tickLblPos val="nextTo"/>
        <c:crossAx val="19101184"/>
        <c:crosses val="autoZero"/>
        <c:auto val="1"/>
        <c:lblAlgn val="ctr"/>
        <c:lblOffset val="100"/>
      </c:catAx>
      <c:valAx>
        <c:axId val="1910118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9064704"/>
        <c:crosses val="autoZero"/>
        <c:crossBetween val="between"/>
      </c:valAx>
      <c:sp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c:spPr>
    </c:plotArea>
    <c:legend>
      <c:legendPos val="r"/>
      <c:layout/>
    </c:legend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que5_kpi1!$B$1</c:f>
              <c:strCache>
                <c:ptCount val="1"/>
                <c:pt idx="0">
                  <c:v>case_severity_ratio</c:v>
                </c:pt>
              </c:strCache>
            </c:strRef>
          </c:tx>
          <c:dLbls>
            <c:showCatName val="1"/>
            <c:showPercent val="1"/>
          </c:dLbls>
          <c:cat>
            <c:strRef>
              <c:f>que5_kpi1!$A$2:$A$11</c:f>
              <c:strCache>
                <c:ptCount val="10"/>
                <c:pt idx="0">
                  <c:v>PB</c:v>
                </c:pt>
                <c:pt idx="1">
                  <c:v>UT</c:v>
                </c:pt>
                <c:pt idx="2">
                  <c:v>NL</c:v>
                </c:pt>
                <c:pt idx="3">
                  <c:v>MH</c:v>
                </c:pt>
                <c:pt idx="4">
                  <c:v>GA</c:v>
                </c:pt>
                <c:pt idx="5">
                  <c:v>DL</c:v>
                </c:pt>
                <c:pt idx="6">
                  <c:v>ML</c:v>
                </c:pt>
                <c:pt idx="7">
                  <c:v>AN</c:v>
                </c:pt>
                <c:pt idx="8">
                  <c:v>HP</c:v>
                </c:pt>
                <c:pt idx="9">
                  <c:v>MN</c:v>
                </c:pt>
              </c:strCache>
            </c:strRef>
          </c:cat>
          <c:val>
            <c:numRef>
              <c:f>que5_kpi1!$B$2:$B$11</c:f>
              <c:numCache>
                <c:formatCode>General</c:formatCode>
                <c:ptCount val="10"/>
                <c:pt idx="0">
                  <c:v>2.7488000000000001</c:v>
                </c:pt>
                <c:pt idx="1">
                  <c:v>2.1518000000000002</c:v>
                </c:pt>
                <c:pt idx="2">
                  <c:v>2.1511999999999998</c:v>
                </c:pt>
                <c:pt idx="3">
                  <c:v>2.1208999999999998</c:v>
                </c:pt>
                <c:pt idx="4">
                  <c:v>1.8887</c:v>
                </c:pt>
                <c:pt idx="5">
                  <c:v>1.7425999999999999</c:v>
                </c:pt>
                <c:pt idx="6">
                  <c:v>1.7339</c:v>
                </c:pt>
                <c:pt idx="7">
                  <c:v>1.6860999999999999</c:v>
                </c:pt>
                <c:pt idx="8">
                  <c:v>1.6679999999999999</c:v>
                </c:pt>
                <c:pt idx="9">
                  <c:v>1.5526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>
        <c:manualLayout>
          <c:xMode val="edge"/>
          <c:yMode val="edge"/>
          <c:x val="0.28697740112994352"/>
          <c:y val="2.1739130434782608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que5_kpi2!$B$1</c:f>
              <c:strCache>
                <c:ptCount val="1"/>
                <c:pt idx="0">
                  <c:v>death_rate_per_million</c:v>
                </c:pt>
              </c:strCache>
            </c:strRef>
          </c:tx>
          <c:dLbls>
            <c:showCatName val="1"/>
            <c:showPercent val="1"/>
          </c:dLbls>
          <c:cat>
            <c:strRef>
              <c:f>que5_kpi2!$A$2:$A$11</c:f>
              <c:strCache>
                <c:ptCount val="10"/>
                <c:pt idx="0">
                  <c:v>GA</c:v>
                </c:pt>
                <c:pt idx="1">
                  <c:v>DL</c:v>
                </c:pt>
                <c:pt idx="2">
                  <c:v>PY</c:v>
                </c:pt>
                <c:pt idx="3">
                  <c:v>MH</c:v>
                </c:pt>
                <c:pt idx="4">
                  <c:v>KL</c:v>
                </c:pt>
                <c:pt idx="5">
                  <c:v>LD</c:v>
                </c:pt>
                <c:pt idx="6">
                  <c:v>LA</c:v>
                </c:pt>
                <c:pt idx="7">
                  <c:v>CH</c:v>
                </c:pt>
                <c:pt idx="8">
                  <c:v>UT</c:v>
                </c:pt>
                <c:pt idx="9">
                  <c:v>MN</c:v>
                </c:pt>
              </c:strCache>
            </c:strRef>
          </c:cat>
          <c:val>
            <c:numRef>
              <c:f>que5_kpi2!$B$2:$B$11</c:f>
              <c:numCache>
                <c:formatCode>General</c:formatCode>
                <c:ptCount val="10"/>
                <c:pt idx="0">
                  <c:v>2184.415</c:v>
                </c:pt>
                <c:pt idx="1">
                  <c:v>1266.326</c:v>
                </c:pt>
                <c:pt idx="2">
                  <c:v>1234.7070000000001</c:v>
                </c:pt>
                <c:pt idx="3">
                  <c:v>1147.8710000000001</c:v>
                </c:pt>
                <c:pt idx="4">
                  <c:v>901.95</c:v>
                </c:pt>
                <c:pt idx="5">
                  <c:v>750</c:v>
                </c:pt>
                <c:pt idx="6">
                  <c:v>709.89700000000005</c:v>
                </c:pt>
                <c:pt idx="7">
                  <c:v>695.50400000000002</c:v>
                </c:pt>
                <c:pt idx="8">
                  <c:v>664.21299999999997</c:v>
                </c:pt>
                <c:pt idx="9">
                  <c:v>619.07799999999997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1"/>
          <c:tx>
            <c:strRef>
              <c:f>'6q'!$B$1</c:f>
              <c:strCache>
                <c:ptCount val="1"/>
                <c:pt idx="0">
                  <c:v>total_cases</c:v>
                </c:pt>
              </c:strCache>
            </c:strRef>
          </c:tx>
          <c:marker>
            <c:symbol val="none"/>
          </c:marker>
          <c:cat>
            <c:strRef>
              <c:f>'6q'!$A$2:$A$13</c:f>
              <c:strCache>
                <c:ptCount val="12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  <c:pt idx="10">
                  <c:v>January</c:v>
                </c:pt>
                <c:pt idx="11">
                  <c:v>February</c:v>
                </c:pt>
              </c:strCache>
            </c:strRef>
          </c:cat>
          <c:val>
            <c:numRef>
              <c:f>'6q'!$B$2:$B$13</c:f>
              <c:numCache>
                <c:formatCode>General</c:formatCode>
                <c:ptCount val="12"/>
                <c:pt idx="0">
                  <c:v>714974080</c:v>
                </c:pt>
                <c:pt idx="1">
                  <c:v>895822860</c:v>
                </c:pt>
                <c:pt idx="2">
                  <c:v>1527935208</c:v>
                </c:pt>
                <c:pt idx="3">
                  <c:v>1795702702</c:v>
                </c:pt>
                <c:pt idx="4">
                  <c:v>1991429056</c:v>
                </c:pt>
                <c:pt idx="5">
                  <c:v>2164873752</c:v>
                </c:pt>
                <c:pt idx="6">
                  <c:v>2304506362</c:v>
                </c:pt>
                <c:pt idx="7">
                  <c:v>2568722728</c:v>
                </c:pt>
                <c:pt idx="8">
                  <c:v>531663248</c:v>
                </c:pt>
                <c:pt idx="9">
                  <c:v>616019030</c:v>
                </c:pt>
                <c:pt idx="10">
                  <c:v>653943436</c:v>
                </c:pt>
                <c:pt idx="11">
                  <c:v>611972434</c:v>
                </c:pt>
              </c:numCache>
            </c:numRef>
          </c:val>
        </c:ser>
        <c:ser>
          <c:idx val="0"/>
          <c:order val="0"/>
          <c:tx>
            <c:strRef>
              <c:f>'6q'!$B$1</c:f>
              <c:strCache>
                <c:ptCount val="1"/>
                <c:pt idx="0">
                  <c:v>total_cases</c:v>
                </c:pt>
              </c:strCache>
            </c:strRef>
          </c:tx>
          <c:marker>
            <c:symbol val="none"/>
          </c:marker>
          <c:cat>
            <c:strRef>
              <c:f>'6q'!$A$2:$A$13</c:f>
              <c:strCache>
                <c:ptCount val="12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  <c:pt idx="10">
                  <c:v>January</c:v>
                </c:pt>
                <c:pt idx="11">
                  <c:v>February</c:v>
                </c:pt>
              </c:strCache>
            </c:strRef>
          </c:cat>
          <c:val>
            <c:numRef>
              <c:f>'6q'!$B$2:$B$13</c:f>
              <c:numCache>
                <c:formatCode>General</c:formatCode>
                <c:ptCount val="12"/>
                <c:pt idx="0">
                  <c:v>714974080</c:v>
                </c:pt>
                <c:pt idx="1">
                  <c:v>895822860</c:v>
                </c:pt>
                <c:pt idx="2">
                  <c:v>1527935208</c:v>
                </c:pt>
                <c:pt idx="3">
                  <c:v>1795702702</c:v>
                </c:pt>
                <c:pt idx="4">
                  <c:v>1991429056</c:v>
                </c:pt>
                <c:pt idx="5">
                  <c:v>2164873752</c:v>
                </c:pt>
                <c:pt idx="6">
                  <c:v>2304506362</c:v>
                </c:pt>
                <c:pt idx="7">
                  <c:v>2568722728</c:v>
                </c:pt>
                <c:pt idx="8">
                  <c:v>531663248</c:v>
                </c:pt>
                <c:pt idx="9">
                  <c:v>616019030</c:v>
                </c:pt>
                <c:pt idx="10">
                  <c:v>653943436</c:v>
                </c:pt>
                <c:pt idx="11">
                  <c:v>611972434</c:v>
                </c:pt>
              </c:numCache>
            </c:numRef>
          </c:val>
        </c:ser>
        <c:marker val="1"/>
        <c:axId val="176112000"/>
        <c:axId val="147524608"/>
      </c:lineChart>
      <c:catAx>
        <c:axId val="176112000"/>
        <c:scaling>
          <c:orientation val="minMax"/>
        </c:scaling>
        <c:axPos val="b"/>
        <c:majorTickMark val="none"/>
        <c:tickLblPos val="nextTo"/>
        <c:crossAx val="147524608"/>
        <c:crosses val="autoZero"/>
        <c:auto val="1"/>
        <c:lblAlgn val="ctr"/>
        <c:lblOffset val="100"/>
      </c:catAx>
      <c:valAx>
        <c:axId val="147524608"/>
        <c:scaling>
          <c:orientation val="minMax"/>
        </c:scaling>
        <c:delete val="1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confirm</a:t>
                </a:r>
                <a:r>
                  <a:rPr lang="en-US" baseline="0"/>
                  <a:t> cases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76112000"/>
        <c:crosses val="autoZero"/>
        <c:crossBetween val="between"/>
      </c:valAx>
      <c:sp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8488C4"/>
        </a:gs>
        <a:gs pos="53000">
          <a:srgbClr val="D4DEFF"/>
        </a:gs>
        <a:gs pos="83000">
          <a:srgbClr val="D4DEFF"/>
        </a:gs>
        <a:gs pos="100000">
          <a:srgbClr val="96AB94"/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FD00F-B380-4387-9F0C-36BD9C5FDC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A6C55-0731-4AFA-82FC-323134BA4C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A6C55-0731-4AFA-82FC-323134BA4C6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177E-408B-4787-BB8E-0A3770D2431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CB27-7A71-4B03-B4A9-F1E518F9C6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COVID19 Analysis (India)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By: </a:t>
            </a:r>
            <a:r>
              <a:rPr lang="en-US" b="1" dirty="0" err="1" smtClean="0">
                <a:solidFill>
                  <a:schemeClr val="tx1"/>
                </a:solidFill>
              </a:rPr>
              <a:t>Nandini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Verma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Business </a:t>
            </a:r>
            <a:r>
              <a:rPr lang="en-US" sz="4800" b="1" dirty="0" smtClean="0"/>
              <a:t>Impact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chemeClr val="tx1"/>
                </a:solidFill>
              </a:rPr>
              <a:t>vaccination drive played a crucial role in the economic recovery of the country. As more people got vaccinated, consumer confidence increased, leading to a gradual revival of various industries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Offering vaccination support to employees enhanced workforce retention. Businesses that provided vaccination facilities or assisted in vaccination appointments demonstrated a commitment to employee well-being and safety.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486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chemeClr val="tx1"/>
                </a:solidFill>
              </a:rPr>
              <a:t>project has contributed to a comprehensive understanding of the COVID-19 situation in India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The analysis highlighted significant regional variations in COVID-19 cases, emphasizing the need for targeted strategies to address hotspots and areas with higher vulnerability</a:t>
            </a:r>
            <a:r>
              <a:rPr lang="en-US" sz="20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The project highlighted the disproportionate impact of COVID-19 on vulnerable populations, emphasizing the importance of targeted measures to protect and support these groups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The project's findings suggest avenues for further research and analysis. Area like long-term economic implications can be explored to deepen our understanding of the evolving COVID-19 landscape in India.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8486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 The </a:t>
            </a:r>
            <a:r>
              <a:rPr lang="en-US" sz="2000" dirty="0">
                <a:solidFill>
                  <a:schemeClr val="tx1"/>
                </a:solidFill>
              </a:rPr>
              <a:t>project focuses on analyzing the impact of the pandemic within the context of </a:t>
            </a:r>
            <a:r>
              <a:rPr lang="en-US" sz="2000" dirty="0" smtClean="0">
                <a:solidFill>
                  <a:schemeClr val="tx1"/>
                </a:solidFill>
              </a:rPr>
              <a:t>India.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 My </a:t>
            </a:r>
            <a:r>
              <a:rPr lang="en-US" sz="2000" dirty="0">
                <a:solidFill>
                  <a:schemeClr val="tx1"/>
                </a:solidFill>
              </a:rPr>
              <a:t>research delves into several critical areas, including the spread of the virus, the effectiveness of the vaccinations and growing mortality rate (</a:t>
            </a:r>
            <a:r>
              <a:rPr lang="en-US" sz="2000" dirty="0" smtClean="0">
                <a:solidFill>
                  <a:schemeClr val="tx1"/>
                </a:solidFill>
              </a:rPr>
              <a:t>state wise).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 Through </a:t>
            </a:r>
            <a:r>
              <a:rPr lang="en-US" sz="2000" dirty="0">
                <a:solidFill>
                  <a:schemeClr val="tx1"/>
                </a:solidFill>
              </a:rPr>
              <a:t>data extraction and rigorous analysis, I have sought to answer vital questions such as: How has the virus spread across different regions of India? How does the mortality rate differs </a:t>
            </a:r>
            <a:r>
              <a:rPr lang="en-US" sz="2000" dirty="0" smtClean="0">
                <a:solidFill>
                  <a:schemeClr val="tx1"/>
                </a:solidFill>
              </a:rPr>
              <a:t>state wise</a:t>
            </a:r>
            <a:r>
              <a:rPr lang="en-US" sz="2000" dirty="0">
                <a:solidFill>
                  <a:schemeClr val="tx1"/>
                </a:solidFill>
              </a:rPr>
              <a:t>? Analysis of the vaccinated population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 It </a:t>
            </a:r>
            <a:r>
              <a:rPr lang="en-US" sz="2000" dirty="0">
                <a:solidFill>
                  <a:schemeClr val="tx1"/>
                </a:solidFill>
              </a:rPr>
              <a:t>offers valuable insights into the effectiveness of past strategies and identifies potential areas of improvement.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200"/>
          </a:xfrm>
        </p:spPr>
        <p:txBody>
          <a:bodyPr>
            <a:normAutofit/>
          </a:bodyPr>
          <a:lstStyle/>
          <a:p>
            <a:r>
              <a:rPr lang="en-US" sz="4800" b="1" dirty="0"/>
              <a:t>Data P</a:t>
            </a:r>
            <a:r>
              <a:rPr lang="en-US" sz="4800" b="1" dirty="0" smtClean="0"/>
              <a:t>reprocessing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696200" cy="42672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Receive data in </a:t>
            </a:r>
            <a:r>
              <a:rPr lang="en-US" sz="2000" dirty="0" err="1" smtClean="0">
                <a:solidFill>
                  <a:schemeClr val="tx1"/>
                </a:solidFill>
              </a:rPr>
              <a:t>json</a:t>
            </a:r>
            <a:r>
              <a:rPr lang="en-US" sz="2000" dirty="0" smtClean="0">
                <a:solidFill>
                  <a:schemeClr val="tx1"/>
                </a:solidFill>
              </a:rPr>
              <a:t> file</a:t>
            </a:r>
          </a:p>
          <a:p>
            <a:pPr marL="514350" indent="-51435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Data extraction</a:t>
            </a:r>
          </a:p>
          <a:p>
            <a:pPr marL="514350" indent="-51435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Converted data into a </a:t>
            </a:r>
            <a:r>
              <a:rPr lang="en-US" sz="2000" dirty="0" err="1" smtClean="0">
                <a:solidFill>
                  <a:schemeClr val="tx1"/>
                </a:solidFill>
              </a:rPr>
              <a:t>dataframe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Started cleaning the data- removed null values, noise, replaced null values with zero.</a:t>
            </a: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Identified and rectified errors, inconsistencies, and inaccuracies in the </a:t>
            </a:r>
            <a:r>
              <a:rPr lang="en-US" sz="2000" dirty="0" smtClean="0">
                <a:solidFill>
                  <a:schemeClr val="tx1"/>
                </a:solidFill>
              </a:rPr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Analytical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772400" cy="44196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Weekly evolution of number of confirmed cases, recovered cases, deaths, tests.</a:t>
            </a:r>
          </a:p>
          <a:p>
            <a:pPr marL="457200" indent="-457200" algn="l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066800" y="2362200"/>
          <a:ext cx="6934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Testing ratio(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) = (number of tests done) / (population), now </a:t>
            </a:r>
            <a:r>
              <a:rPr lang="en-US" sz="2400" dirty="0" err="1" smtClean="0">
                <a:solidFill>
                  <a:schemeClr val="tx1"/>
                </a:solidFill>
              </a:rPr>
              <a:t>categorise</a:t>
            </a:r>
            <a:r>
              <a:rPr lang="en-US" sz="2400" dirty="0" smtClean="0">
                <a:solidFill>
                  <a:schemeClr val="tx1"/>
                </a:solidFill>
              </a:rPr>
              <a:t> every district in one of the following categories: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Category A: 0.05 ≤ 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 ≤ 0.1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Category B: 0.1 &lt; 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 ≤ 0.3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Category C: 0.3 &lt; 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 ≤ 0.5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Category D: 0.5 &lt; 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 ≤ 0.75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Category E: 0.75 &lt; </a:t>
            </a:r>
            <a:r>
              <a:rPr 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sz="2400" dirty="0" smtClean="0">
                <a:solidFill>
                  <a:schemeClr val="tx1"/>
                </a:solidFill>
              </a:rPr>
              <a:t> ≤ 1.0</a:t>
            </a:r>
          </a:p>
          <a:p>
            <a:pPr>
              <a:buNone/>
            </a:pPr>
            <a:endParaRPr lang="en-US" sz="2400" dirty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838200" y="3276600"/>
          <a:ext cx="7391400" cy="295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"/>
            <a:ext cx="6400800" cy="541020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</a:rPr>
              <a:t>3. </a:t>
            </a:r>
            <a:r>
              <a:rPr lang="en-US" sz="2000" dirty="0" smtClean="0">
                <a:solidFill>
                  <a:schemeClr val="tx1"/>
                </a:solidFill>
              </a:rPr>
              <a:t>Generate 2 - 3 insights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</a:rPr>
              <a:t>    Insight 1:Death Rate by State and Population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</a:rPr>
              <a:t>    Insight 2: Recovery Rates by state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52400" y="1752600"/>
          <a:ext cx="429768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495800" y="1752600"/>
          <a:ext cx="4495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5105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4. Compared delta7 vaccinated state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524000"/>
          <a:ext cx="5257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"/>
            <a:ext cx="6400800" cy="5410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5. KPI 1: Case Severity Ratio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KPI 2: Death Rate per Million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234440"/>
          <a:ext cx="3810000" cy="348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349496" y="1219200"/>
          <a:ext cx="4495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5105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6. Categorized total number of confirmed cases in a state by Months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75360" y="1744980"/>
          <a:ext cx="7193280" cy="336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495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COVID19 Analysis (India)</vt:lpstr>
      <vt:lpstr>Introduction</vt:lpstr>
      <vt:lpstr>Data Preprocessing</vt:lpstr>
      <vt:lpstr>Analytical Findings</vt:lpstr>
      <vt:lpstr>Slide 5</vt:lpstr>
      <vt:lpstr>Slide 6</vt:lpstr>
      <vt:lpstr>Slide 7</vt:lpstr>
      <vt:lpstr>Slide 8</vt:lpstr>
      <vt:lpstr>Slide 9</vt:lpstr>
      <vt:lpstr>Slide 10</vt:lpstr>
      <vt:lpstr>Business Impact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</dc:creator>
  <cp:lastModifiedBy>os</cp:lastModifiedBy>
  <cp:revision>23</cp:revision>
  <dcterms:created xsi:type="dcterms:W3CDTF">2023-05-15T08:54:38Z</dcterms:created>
  <dcterms:modified xsi:type="dcterms:W3CDTF">2023-05-15T13:03:28Z</dcterms:modified>
</cp:coreProperties>
</file>