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17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5.xml"/>
  <Override ContentType="application/vnd.ms-office.chartcolorstyle+xml" PartName="/ppt/charts/colors13.xml"/>
  <Override ContentType="application/vnd.ms-office.chartcolorstyle+xml" PartName="/ppt/charts/colors14.xml"/>
  <Override ContentType="application/vnd.ms-office.chartcolorstyle+xml" PartName="/ppt/charts/colors5.xml"/>
  <Override ContentType="application/vnd.ms-office.chartcolorstyle+xml" PartName="/ppt/charts/colors19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16.xml"/>
  <Override ContentType="application/vnd.ms-office.chartcolorstyle+xml" PartName="/ppt/charts/colors18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9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1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7.xml"/>
  <Override ContentType="application/vnd.openxmlformats-officedocument.drawingml.chart+xml" PartName="/ppt/charts/chart15.xml"/>
  <Override ContentType="application/vnd.openxmlformats-officedocument.drawingml.chart+xml" PartName="/ppt/charts/chart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9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18.xml"/>
  <Override ContentType="application/vnd.ms-office.chartstyle+xml" PartName="/ppt/charts/style16.xml"/>
  <Override ContentType="application/vnd.ms-office.chartstyle+xml" PartName="/ppt/charts/style14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1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ms-office.chartstyle+xml" PartName="/ppt/charts/style15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vkQwtEoQ3Z0S7URLGD76Njss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4597C-4F30-4EAD-BC9D-E758C37472E1}">
  <a:tblStyle styleId="{A774597C-4F30-4EAD-BC9D-E758C37472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kankamra\Downloads\result_q1.csv" TargetMode="External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kankamra\Downloads\result_q2.csv" TargetMode="External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C:\Users\kankamra\Downloads\resulte_q3.csv" TargetMode="External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C:\Users\kankamra\Downloads\resulte_q3.csv" TargetMode="External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C:\Users\kankamra\Downloads\resulte_q3.csv" TargetMode="External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C:\Users\kankamra\Downloads\resulte_q3.csv" TargetMode="External"/></Relationships>
</file>

<file path=ppt/charts/_rels/chart15.xml.rels><?xml version="1.0" encoding="UTF-8" standalone="yes"?>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C:\Users\kankamra\Downloads\resulte_q3.csv" TargetMode="External"/></Relationships>
</file>

<file path=ppt/charts/_rels/chart16.xml.rels><?xml version="1.0" encoding="UTF-8" standalone="yes"?>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C:\Users\kankamra\Downloads\resulte_q3.csv" TargetMode="External"/></Relationships>
</file>

<file path=ppt/charts/_rels/chart17.xml.rels><?xml version="1.0" encoding="UTF-8" standalone="yes"?>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C:\Users\kankamra\Downloads\resulte_q3.csv" TargetMode="External"/></Relationships>
</file>

<file path=ppt/charts/_rels/chart18.xml.rels><?xml version="1.0" encoding="UTF-8" standalone="yes"?>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oleObject" Target="file:///C:\Users\kankamra\Downloads\resulte_q3.csv" TargetMode="External"/></Relationships>
</file>

<file path=ppt/charts/_rels/chart19.xml.rels><?xml version="1.0" encoding="UTF-8" standalone="yes"?>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C:\Users\kankamra\Downloads\resulte_q3.csv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kankamra\Downloads\result_q1.csv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kankamra\Downloads\result_q1.csv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kankamra\Downloads\result_q1.csv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kankamra\Downloads\result_q1.csv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kankamra\Downloads\result_q1.csv" TargetMode="External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kankamra\Downloads\resulte_q3.csv" TargetMode="External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kankamra\Downloads\result_q1.csv" TargetMode="External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kankamra\Downloads\result_q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Sheet1!$A$4:$A$6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86.349100000000007</c:v>
                </c:pt>
                <c:pt idx="1">
                  <c:v>97.219399999999993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2-4AFA-BBDA-631C10EB5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0920367"/>
        <c:axId val="1010919119"/>
      </c:barChart>
      <c:catAx>
        <c:axId val="1010920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9119"/>
        <c:crosses val="autoZero"/>
        <c:auto val="1"/>
        <c:lblAlgn val="ctr"/>
        <c:lblOffset val="100"/>
        <c:noMultiLvlLbl val="0"/>
      </c:catAx>
      <c:valAx>
        <c:axId val="1010919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[result_q2.csv]Sheet1!PivotTable9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bad_comments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Sheet1!$A$4:$A$6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3-47FA-BF84-AB9F6908DA73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good_comments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Sheet1!$A$4:$A$6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2"/>
                <c:pt idx="0">
                  <c:v>24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13-47FA-BF84-AB9F6908D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8513343"/>
        <c:axId val="1008497951"/>
        <c:axId val="0"/>
      </c:bar3DChart>
      <c:catAx>
        <c:axId val="100851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97951"/>
        <c:crosses val="autoZero"/>
        <c:auto val="1"/>
        <c:lblAlgn val="ctr"/>
        <c:lblOffset val="100"/>
        <c:noMultiLvlLbl val="0"/>
      </c:catAx>
      <c:valAx>
        <c:axId val="100849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51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[resulte_q3.csv]Sheet1!PivotTable10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avg_beds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Sheet1!$A$4:$A$5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1"/>
                <c:pt idx="0">
                  <c:v>2.4709677419354801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E-4EEC-829F-F1EA230C331C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avg_bedrooms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Sheet1!$A$4:$A$5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1"/>
                <c:pt idx="0">
                  <c:v>1.7935483870967699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E-4EEC-829F-F1EA230C3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21615"/>
        <c:axId val="1010912463"/>
        <c:axId val="0"/>
      </c:bar3DChart>
      <c:catAx>
        <c:axId val="101092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2463"/>
        <c:crosses val="autoZero"/>
        <c:auto val="1"/>
        <c:lblAlgn val="ctr"/>
        <c:lblOffset val="100"/>
        <c:noMultiLvlLbl val="0"/>
      </c:catAx>
      <c:valAx>
        <c:axId val="101091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86.349100000000007</c:v>
              </c:pt>
              <c:pt idx="1">
                <c:v>97.219399999999993</c:v>
              </c:pt>
            </c:numLit>
          </c:val>
          <c:extLst>
            <c:ext xmlns:c16="http://schemas.microsoft.com/office/drawing/2014/chart" uri="{C3380CC4-5D6E-409C-BE32-E72D297353CC}">
              <c16:uniqueId val="{00000000-DE9A-4AFA-BF3F-13955DDF2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0920367"/>
        <c:axId val="1010919119"/>
      </c:barChart>
      <c:catAx>
        <c:axId val="1010920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9119"/>
        <c:crosses val="autoZero"/>
        <c:auto val="1"/>
        <c:lblAlgn val="ctr"/>
        <c:lblOffset val="100"/>
        <c:noMultiLvlLbl val="0"/>
      </c:catAx>
      <c:valAx>
        <c:axId val="1010919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86.232799999999997</c:v>
              </c:pt>
              <c:pt idx="1">
                <c:v>95.412899999999993</c:v>
              </c:pt>
            </c:numLit>
          </c:val>
          <c:extLst>
            <c:ext xmlns:c16="http://schemas.microsoft.com/office/drawing/2014/chart" uri="{C3380CC4-5D6E-409C-BE32-E72D297353CC}">
              <c16:uniqueId val="{00000000-187E-4DD5-BAD4-71E75E3A7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898735"/>
        <c:axId val="1010904559"/>
        <c:axId val="0"/>
      </c:bar3DChart>
      <c:catAx>
        <c:axId val="1010898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4559"/>
        <c:crosses val="autoZero"/>
        <c:auto val="1"/>
        <c:lblAlgn val="ctr"/>
        <c:lblOffset val="100"/>
        <c:noMultiLvlLbl val="0"/>
      </c:catAx>
      <c:valAx>
        <c:axId val="1010904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8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0.88790000000000002</c:v>
              </c:pt>
              <c:pt idx="1">
                <c:v>0.87739999999999996</c:v>
              </c:pt>
            </c:numLit>
          </c:val>
          <c:extLst>
            <c:ext xmlns:c16="http://schemas.microsoft.com/office/drawing/2014/chart" uri="{C3380CC4-5D6E-409C-BE32-E72D297353CC}">
              <c16:uniqueId val="{00000000-AB30-40E2-816E-D43C76D6C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19535"/>
        <c:axId val="1010923279"/>
        <c:axId val="0"/>
      </c:bar3DChart>
      <c:catAx>
        <c:axId val="1010919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3279"/>
        <c:crosses val="autoZero"/>
        <c:auto val="1"/>
        <c:lblAlgn val="ctr"/>
        <c:lblOffset val="100"/>
        <c:noMultiLvlLbl val="0"/>
      </c:catAx>
      <c:valAx>
        <c:axId val="1010923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0.99570000000000003</c:v>
              </c:pt>
              <c:pt idx="1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58A9-4739-A0A1-C6A43D77C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00399"/>
        <c:axId val="1010909967"/>
        <c:axId val="0"/>
      </c:bar3DChart>
      <c:catAx>
        <c:axId val="1010900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9967"/>
        <c:crosses val="autoZero"/>
        <c:auto val="1"/>
        <c:lblAlgn val="ctr"/>
        <c:lblOffset val="100"/>
        <c:noMultiLvlLbl val="0"/>
      </c:catAx>
      <c:valAx>
        <c:axId val="10109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Sum of avg_other_host_review_score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3.64090517241379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9EFD-44D5-AB88-4CDF741AD00B}"/>
            </c:ext>
          </c:extLst>
        </c:ser>
        <c:ser>
          <c:idx val="1"/>
          <c:order val="1"/>
          <c:tx>
            <c:v>Sum of avg_superhost_review_score</c:v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4.6347096774193499</c:v>
              </c:pt>
            </c:numLit>
          </c:val>
          <c:extLst>
            <c:ext xmlns:c16="http://schemas.microsoft.com/office/drawing/2014/chart" uri="{C3380CC4-5D6E-409C-BE32-E72D297353CC}">
              <c16:uniqueId val="{00000001-9EFD-44D5-AB88-4CDF741A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27855"/>
        <c:axId val="1010924943"/>
        <c:axId val="0"/>
      </c:bar3DChart>
      <c:catAx>
        <c:axId val="101092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4943"/>
        <c:crosses val="autoZero"/>
        <c:auto val="1"/>
        <c:lblAlgn val="ctr"/>
        <c:lblOffset val="100"/>
        <c:noMultiLvlLbl val="0"/>
      </c:catAx>
      <c:valAx>
        <c:axId val="1010924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Sum of avg_other_host_listings_count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112.3621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6A27-428D-AD53-C390948FED51}"/>
            </c:ext>
          </c:extLst>
        </c:ser>
        <c:ser>
          <c:idx val="1"/>
          <c:order val="1"/>
          <c:tx>
            <c:v>Sum of avg_superhost_listings_count</c:v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7.5548000000000002</c:v>
              </c:pt>
            </c:numLit>
          </c:val>
          <c:extLst>
            <c:ext xmlns:c16="http://schemas.microsoft.com/office/drawing/2014/chart" uri="{C3380CC4-5D6E-409C-BE32-E72D297353CC}">
              <c16:uniqueId val="{00000001-6A27-428D-AD53-C390948FE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15791"/>
        <c:axId val="1010905807"/>
        <c:axId val="0"/>
      </c:bar3DChart>
      <c:catAx>
        <c:axId val="1010915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5807"/>
        <c:crosses val="autoZero"/>
        <c:auto val="1"/>
        <c:lblAlgn val="ctr"/>
        <c:lblOffset val="100"/>
        <c:noMultiLvlLbl val="0"/>
      </c:catAx>
      <c:valAx>
        <c:axId val="101090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v>Sum of bad_comments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FF1E-4D71-A824-CFA4DD6D41A4}"/>
            </c:ext>
          </c:extLst>
        </c:ser>
        <c:ser>
          <c:idx val="1"/>
          <c:order val="1"/>
          <c:tx>
            <c:v>Sum of good_comments</c:v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24</c:v>
              </c:pt>
              <c:pt idx="1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1-FF1E-4D71-A824-CFA4DD6D4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8513343"/>
        <c:axId val="1008497951"/>
        <c:axId val="0"/>
      </c:bar3DChart>
      <c:catAx>
        <c:axId val="100851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97951"/>
        <c:crosses val="autoZero"/>
        <c:auto val="1"/>
        <c:lblAlgn val="ctr"/>
        <c:lblOffset val="100"/>
        <c:noMultiLvlLbl val="0"/>
      </c:catAx>
      <c:valAx>
        <c:axId val="100849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51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[resulte_q3.csv]Sheet1!PivotTable10</c:name>
    <c:fmtId val="2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avg_beds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Sheet1!$A$4:$A$5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1"/>
                <c:pt idx="0">
                  <c:v>2.4709677419354801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F-4335-A55C-1EAF19EAF178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avg_bedrooms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Sheet1!$A$4:$A$5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1"/>
                <c:pt idx="0">
                  <c:v>1.7935483870967699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F-4335-A55C-1EAF19EA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21615"/>
        <c:axId val="1010912463"/>
        <c:axId val="0"/>
      </c:bar3DChart>
      <c:catAx>
        <c:axId val="101092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2463"/>
        <c:crosses val="autoZero"/>
        <c:auto val="1"/>
        <c:lblAlgn val="ctr"/>
        <c:lblOffset val="100"/>
        <c:noMultiLvlLbl val="0"/>
      </c:catAx>
      <c:valAx>
        <c:axId val="101091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Sheet1!$A$21:$A$23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Sheet1!$B$21:$B$23</c:f>
              <c:numCache>
                <c:formatCode>General</c:formatCode>
                <c:ptCount val="2"/>
                <c:pt idx="0">
                  <c:v>86.232799999999997</c:v>
                </c:pt>
                <c:pt idx="1">
                  <c:v>95.412899999999993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F-4152-A960-7A60B9996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898735"/>
        <c:axId val="1010904559"/>
        <c:axId val="0"/>
      </c:bar3DChart>
      <c:catAx>
        <c:axId val="1010898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4559"/>
        <c:crosses val="autoZero"/>
        <c:auto val="1"/>
        <c:lblAlgn val="ctr"/>
        <c:lblOffset val="100"/>
        <c:noMultiLvlLbl val="0"/>
      </c:catAx>
      <c:valAx>
        <c:axId val="1010904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8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Sheet1!$B$37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Sheet1!$A$38:$A$40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Sheet1!$B$38:$B$40</c:f>
              <c:numCache>
                <c:formatCode>0%</c:formatCode>
                <c:ptCount val="2"/>
                <c:pt idx="0">
                  <c:v>0.88790000000000002</c:v>
                </c:pt>
                <c:pt idx="1">
                  <c:v>0.87739999999999996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D-406D-A42F-D1CB4BC2E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19535"/>
        <c:axId val="1010923279"/>
        <c:axId val="0"/>
      </c:bar3DChart>
      <c:catAx>
        <c:axId val="1010919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3279"/>
        <c:crosses val="autoZero"/>
        <c:auto val="1"/>
        <c:lblAlgn val="ctr"/>
        <c:lblOffset val="100"/>
        <c:noMultiLvlLbl val="0"/>
      </c:catAx>
      <c:valAx>
        <c:axId val="1010923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Sheet1!$A$55:$A$57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Sheet1!$B$55:$B$57</c:f>
              <c:numCache>
                <c:formatCode>General</c:formatCode>
                <c:ptCount val="2"/>
                <c:pt idx="0">
                  <c:v>0.99570000000000003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8-483D-88A9-B7409550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00399"/>
        <c:axId val="1010909967"/>
        <c:axId val="0"/>
      </c:bar3DChart>
      <c:catAx>
        <c:axId val="1010900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9967"/>
        <c:crosses val="autoZero"/>
        <c:auto val="1"/>
        <c:lblAlgn val="ctr"/>
        <c:lblOffset val="100"/>
        <c:noMultiLvlLbl val="0"/>
      </c:catAx>
      <c:valAx>
        <c:axId val="10109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[result_q1.csv]Sheet1!PivotTable7</c:name>
    <c:fmtId val="4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Sum of avg_other_host_review_score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Sheet1!$A$73:$A$74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Sheet1!$B$73:$B$74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3-43E0-B5B7-AF71CCE092F1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Sum of avg_superhost_review_score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Sheet1!$A$73:$A$74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Sheet1!$C$73:$C$74</c:f>
              <c:numCache>
                <c:formatCode>General</c:formatCode>
                <c:ptCount val="1"/>
                <c:pt idx="0">
                  <c:v>4.6347096774193499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23-43E0-B5B7-AF71CCE09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27855"/>
        <c:axId val="1010924943"/>
        <c:axId val="0"/>
      </c:bar3DChart>
      <c:catAx>
        <c:axId val="101092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4943"/>
        <c:crosses val="autoZero"/>
        <c:auto val="1"/>
        <c:lblAlgn val="ctr"/>
        <c:lblOffset val="100"/>
        <c:noMultiLvlLbl val="0"/>
      </c:catAx>
      <c:valAx>
        <c:axId val="1010924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[result_q1.csv]Sheet1!PivotTable8</c:name>
    <c:fmtId val="4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Sheet1!$B$93</c:f>
              <c:strCache>
                <c:ptCount val="1"/>
                <c:pt idx="0">
                  <c:v>Sum of avg_other_host_listings_count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Sheet1!$A$94:$A$96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Sheet1!$B$94:$B$96</c:f>
              <c:numCache>
                <c:formatCode>General</c:formatCode>
                <c:ptCount val="2"/>
                <c:pt idx="0">
                  <c:v>112.3621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77-453D-AA97-247DCAAC918E}"/>
            </c:ext>
          </c:extLst>
        </c:ser>
        <c:ser>
          <c:idx val="1"/>
          <c:order val="1"/>
          <c:tx>
            <c:strRef>
              <c:f>Sheet1!$C$93</c:f>
              <c:strCache>
                <c:ptCount val="1"/>
                <c:pt idx="0">
                  <c:v>Sum of avg_superhost_listings_count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Sheet1!$A$94:$A$96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Sheet1!$C$94:$C$96</c:f>
              <c:numCache>
                <c:formatCode>General</c:formatCode>
                <c:ptCount val="2"/>
                <c:pt idx="0">
                  <c:v>0</c:v>
                </c:pt>
                <c:pt idx="1">
                  <c:v>7.5548000000000002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77-453D-AA97-247DCAAC9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15791"/>
        <c:axId val="1010905807"/>
        <c:axId val="0"/>
      </c:bar3DChart>
      <c:catAx>
        <c:axId val="1010915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5807"/>
        <c:crosses val="autoZero"/>
        <c:auto val="1"/>
        <c:lblAlgn val="ctr"/>
        <c:lblOffset val="100"/>
        <c:noMultiLvlLbl val="0"/>
      </c:catAx>
      <c:valAx>
        <c:axId val="101090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2"/>
              <c:pt idx="0">
                <c:v>Other Host</c:v>
              </c:pt>
              <c:pt idx="1">
                <c:v>Super Host</c:v>
              </c:pt>
            </c:strLit>
          </c:cat>
          <c:val>
            <c:numLit>
              <c:formatCode>General</c:formatCode>
              <c:ptCount val="2"/>
              <c:pt idx="0">
                <c:v>86.349100000000007</c:v>
              </c:pt>
              <c:pt idx="1">
                <c:v>97.219399999999993</c:v>
              </c:pt>
            </c:numLit>
          </c:val>
          <c:extLst>
            <c:ext xmlns:c16="http://schemas.microsoft.com/office/drawing/2014/chart" uri="{C3380CC4-5D6E-409C-BE32-E72D297353CC}">
              <c16:uniqueId val="{00000000-B7B3-40F9-870D-991E5CEAB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10920367"/>
        <c:axId val="1010919119"/>
      </c:barChart>
      <c:catAx>
        <c:axId val="1010920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19119"/>
        <c:crosses val="autoZero"/>
        <c:auto val="1"/>
        <c:lblAlgn val="ctr"/>
        <c:lblOffset val="100"/>
        <c:noMultiLvlLbl val="0"/>
      </c:catAx>
      <c:valAx>
        <c:axId val="1010919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Sheet1!$A$21:$A$23</c:f>
              <c:strCache>
                <c:ptCount val="2"/>
                <c:pt idx="0">
                  <c:v>Other Host</c:v>
                </c:pt>
                <c:pt idx="1">
                  <c:v>Super Host</c:v>
                </c:pt>
              </c:strCache>
            </c:strRef>
          </c:cat>
          <c:val>
            <c:numRef>
              <c:f>Sheet1!$B$21:$B$23</c:f>
              <c:numCache>
                <c:formatCode>General</c:formatCode>
                <c:ptCount val="2"/>
                <c:pt idx="0">
                  <c:v>86.232799999999997</c:v>
                </c:pt>
                <c:pt idx="1">
                  <c:v>95.412899999999993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A-40CF-BA5F-34343BDFA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898735"/>
        <c:axId val="1010904559"/>
        <c:axId val="0"/>
      </c:bar3DChart>
      <c:catAx>
        <c:axId val="1010898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04559"/>
        <c:crosses val="autoZero"/>
        <c:auto val="1"/>
        <c:lblAlgn val="ctr"/>
        <c:lblOffset val="100"/>
        <c:noMultiLvlLbl val="0"/>
      </c:catAx>
      <c:valAx>
        <c:axId val="1010904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8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[result_q1.csv]Sheet1!PivotTable7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Sum of avg_other_host_review_score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Sheet1!$A$73:$A$74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Sheet1!$B$73:$B$74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D-45F0-B111-D1E097282907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Sum of avg_superhost_review_score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Sheet1!$A$73:$A$74</c:f>
              <c:strCache>
                <c:ptCount val="1"/>
                <c:pt idx="0">
                  <c:v>Super Host</c:v>
                </c:pt>
              </c:strCache>
            </c:strRef>
          </c:cat>
          <c:val>
            <c:numRef>
              <c:f>Sheet1!$C$73:$C$74</c:f>
              <c:numCache>
                <c:formatCode>General</c:formatCode>
                <c:ptCount val="1"/>
                <c:pt idx="0">
                  <c:v>4.6347096774193499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D-45F0-B111-D1E097282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27855"/>
        <c:axId val="1010924943"/>
        <c:axId val="0"/>
      </c:bar3DChart>
      <c:catAx>
        <c:axId val="101092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4943"/>
        <c:crosses val="autoZero"/>
        <c:auto val="1"/>
        <c:lblAlgn val="ctr"/>
        <c:lblOffset val="100"/>
        <c:noMultiLvlLbl val="0"/>
      </c:catAx>
      <c:valAx>
        <c:axId val="1010924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30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3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32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32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32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3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2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3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33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3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33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33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33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33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33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33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3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3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8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8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8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1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chart" Target="../charts/chart19.xml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932873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Century Gothic"/>
              <a:buNone/>
            </a:pPr>
            <a:r>
              <a:rPr b="1" lang="en-US" sz="6600"/>
              <a:t>Host Behavior Analysis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28073" y="302043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Our findings:</a:t>
            </a:r>
            <a:endParaRPr/>
          </a:p>
        </p:txBody>
      </p:sp>
      <p:graphicFrame>
        <p:nvGraphicFramePr>
          <p:cNvPr id="212" name="Google Shape;212;p11"/>
          <p:cNvGraphicFramePr/>
          <p:nvPr/>
        </p:nvGraphicFramePr>
        <p:xfrm>
          <a:off x="2044557" y="1690688"/>
          <a:ext cx="8414535" cy="457654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219363" y="434109"/>
            <a:ext cx="10515600" cy="84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Question-4</a:t>
            </a:r>
            <a:br>
              <a:rPr b="1" lang="en-US" sz="2000"/>
            </a:br>
            <a:br>
              <a:rPr b="1" lang="en-US" sz="2000"/>
            </a:br>
            <a:r>
              <a:rPr b="1" lang="en-US" sz="2000"/>
              <a:t>Analyze do Super Hosts tend to have large property types as compared to Other Hosts</a:t>
            </a:r>
            <a:endParaRPr b="1" sz="2000"/>
          </a:p>
        </p:txBody>
      </p:sp>
      <p:pic>
        <p:nvPicPr>
          <p:cNvPr id="218" name="Google Shape;21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59" y="1464074"/>
            <a:ext cx="9047141" cy="39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Our findings:</a:t>
            </a:r>
            <a:endParaRPr/>
          </a:p>
        </p:txBody>
      </p:sp>
      <p:graphicFrame>
        <p:nvGraphicFramePr>
          <p:cNvPr id="224" name="Google Shape;224;p13"/>
          <p:cNvGraphicFramePr/>
          <p:nvPr/>
        </p:nvGraphicFramePr>
        <p:xfrm>
          <a:off x="2106202" y="1890445"/>
          <a:ext cx="8568647" cy="432542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4"/>
          <p:cNvGraphicFramePr/>
          <p:nvPr/>
        </p:nvGraphicFramePr>
        <p:xfrm>
          <a:off x="907205" y="632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{A774597C-4F30-4EAD-BC9D-E758C37472E1}</a:tableStyleId>
              </a:tblPr>
              <a:tblGrid>
                <a:gridCol w="656200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  <a:gridCol w="437475"/>
              </a:tblGrid>
              <a:tr h="270200">
                <a:tc gridSpan="1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 Behavior Analysis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3C0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14"/>
          <p:cNvGraphicFramePr/>
          <p:nvPr/>
        </p:nvGraphicFramePr>
        <p:xfrm>
          <a:off x="945671" y="996729"/>
          <a:ext cx="3298825" cy="1844675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31" name="Google Shape;231;p14"/>
          <p:cNvGraphicFramePr/>
          <p:nvPr/>
        </p:nvGraphicFramePr>
        <p:xfrm>
          <a:off x="4263546" y="985617"/>
          <a:ext cx="3230562" cy="1868487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32" name="Google Shape;232;p14"/>
          <p:cNvGraphicFramePr/>
          <p:nvPr/>
        </p:nvGraphicFramePr>
        <p:xfrm>
          <a:off x="913921" y="2860454"/>
          <a:ext cx="3330575" cy="2127250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33" name="Google Shape;233;p14"/>
          <p:cNvGraphicFramePr/>
          <p:nvPr/>
        </p:nvGraphicFramePr>
        <p:xfrm>
          <a:off x="4269896" y="2892204"/>
          <a:ext cx="3243262" cy="2095500"/>
        </p:xfrm>
        <a:graphic>
          <a:graphicData uri="http://schemas.openxmlformats.org/drawingml/2006/chart">
            <c:chart r:id="rId6"/>
          </a:graphicData>
        </a:graphic>
      </p:graphicFrame>
      <p:graphicFrame>
        <p:nvGraphicFramePr>
          <p:cNvPr id="234" name="Google Shape;234;p14"/>
          <p:cNvGraphicFramePr/>
          <p:nvPr/>
        </p:nvGraphicFramePr>
        <p:xfrm>
          <a:off x="907571" y="5013104"/>
          <a:ext cx="3343275" cy="1577975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235" name="Google Shape;235;p14"/>
          <p:cNvGraphicFramePr/>
          <p:nvPr/>
        </p:nvGraphicFramePr>
        <p:xfrm>
          <a:off x="4282596" y="5006754"/>
          <a:ext cx="3217862" cy="1590675"/>
        </p:xfrm>
        <a:graphic>
          <a:graphicData uri="http://schemas.openxmlformats.org/drawingml/2006/chart">
            <c:chart r:id="rId8"/>
          </a:graphicData>
        </a:graphic>
      </p:graphicFrame>
      <p:graphicFrame>
        <p:nvGraphicFramePr>
          <p:cNvPr id="236" name="Google Shape;236;p14"/>
          <p:cNvGraphicFramePr/>
          <p:nvPr/>
        </p:nvGraphicFramePr>
        <p:xfrm>
          <a:off x="7532208" y="2431829"/>
          <a:ext cx="3754438" cy="1862138"/>
        </p:xfrm>
        <a:graphic>
          <a:graphicData uri="http://schemas.openxmlformats.org/drawingml/2006/chart">
            <c:chart r:id="rId9"/>
          </a:graphicData>
        </a:graphic>
      </p:graphicFrame>
      <p:graphicFrame>
        <p:nvGraphicFramePr>
          <p:cNvPr id="237" name="Google Shape;237;p14"/>
          <p:cNvGraphicFramePr/>
          <p:nvPr/>
        </p:nvGraphicFramePr>
        <p:xfrm>
          <a:off x="7532208" y="4325717"/>
          <a:ext cx="3729038" cy="2271712"/>
        </p:xfrm>
        <a:graphic>
          <a:graphicData uri="http://schemas.openxmlformats.org/drawingml/2006/chart">
            <c:chart r:id="rId10"/>
          </a:graphicData>
        </a:graphic>
      </p:graphicFrame>
      <p:pic>
        <p:nvPicPr>
          <p:cNvPr id="238" name="Google Shape;238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1571" y="645892"/>
            <a:ext cx="3692525" cy="84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38558" y="1539654"/>
            <a:ext cx="1827213" cy="8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97521" y="1552354"/>
            <a:ext cx="1827212" cy="8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u="sng"/>
              <a:t>Challenges &amp; Problems 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281709" y="14561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2000"/>
              <a:t>Data Quality- </a:t>
            </a:r>
            <a:r>
              <a:rPr lang="en-US" sz="2000"/>
              <a:t>at some points, the metrics we analyzed for Super Hosts were proved to be biased. Especially for response rate &amp; acceptance rate.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2000"/>
              <a:t>Importing and Analysis on SQL- </a:t>
            </a:r>
            <a:r>
              <a:rPr lang="en-US" sz="2000"/>
              <a:t>since the analysis was done on MySQL WorkBench, importing the data was quite a task. At first we faced difficulty to import the data and once it was done the data cleaning part became equally challenging.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2000"/>
              <a:t>Calculating the Property Size- </a:t>
            </a:r>
            <a:r>
              <a:rPr lang="en-US" sz="2000"/>
              <a:t>there were not enough metrics to calculate the exact property size through which we could draw the difference between the properties belonging to Other Hosts &amp; Super Hosts.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2000"/>
              <a:t>Filtering Keywords for Reviews- </a:t>
            </a:r>
            <a:r>
              <a:rPr lang="en-US" sz="2000"/>
              <a:t>since we had to analyze the online reviews in bulk we had to build a logic surrounding keywords to study the reviews and their role in bookings. It was a challenge to spot the exact keywords and get the correct analysis based on them.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2824633" y="348741"/>
            <a:ext cx="7706378" cy="109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b="1" lang="en-US" sz="4800" u="sng"/>
              <a:t>Future Scope</a:t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348672" y="144693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Master the Art of becoming Super Host- </a:t>
            </a:r>
            <a:r>
              <a:rPr lang="en-US" sz="2400"/>
              <a:t>The analysis states how a host can get upgraded to a super host if certain parameters are followed while taking booking orders and maintaining an authentic profile.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Building Trust &amp; Transparency</a:t>
            </a:r>
            <a:r>
              <a:rPr lang="en-US" sz="2400"/>
              <a:t>- Clearly, the customers/guests who book the property online need to build a sense of trust and achieve a clear picture of what they are opting for.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Credibility &amp; Customer Satisfaction is must</a:t>
            </a:r>
            <a:r>
              <a:rPr lang="en-US" sz="2400"/>
              <a:t>- The analysis would also help the company to achieve credibility and higher customer satisfaction.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User Experience is the Key- </a:t>
            </a:r>
            <a:r>
              <a:rPr lang="en-US" sz="2400"/>
              <a:t>Based on the analysis, the company can consider areas of improvement in terms of user’s experience over the platform.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4338781" y="24340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Objective: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621631" y="151280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The objective of the project is to analyze the Host Behavior patterns in Property Rental Companies.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Specific Objectives include: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/>
              <a:t>Identifying the difference between Super Host and Other Host and determining the factors involved in differentiating them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/>
              <a:t>Analyzing the impact of different metrics on Host performance &amp; Customer satisfaction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/>
              <a:t>Analyzing how online reviews influence the customers to rent certain properties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/>
              <a:t>Examining the co relation between response time &amp; acceptance rate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ct val="80000"/>
              <a:buAutoNum type="arabicPeriod"/>
            </a:pPr>
            <a:r>
              <a:rPr lang="en-US"/>
              <a:t>Role of verified identity and profile picture in contribution to Host’s success rate</a:t>
            </a:r>
            <a:endParaRPr/>
          </a:p>
          <a:p>
            <a:pPr indent="-420369" lvl="0" marL="5143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420369" lvl="0" marL="5143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420369" lvl="0" marL="5143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Project Explanation: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838200" y="1491916"/>
            <a:ext cx="10515600" cy="4685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Project Statement: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team (as a group of analysts) has worked on a Property Rental Company (Airbnb) to comprehend how host behaviour varies across a variety of metrics.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Insights:</a:t>
            </a:r>
            <a:endParaRPr/>
          </a:p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339437" y="14099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We started with analyzing the given datasets of different countries and chose to proceed with Dallas-US data.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We analyzed various data points related to Hosts, their guests and their properties to identify the trends and patterns involved.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The overall analysis revolves around response time, acceptance rate, verified identity and online reviews/scores, valid profile picture and bookings based on the property size.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Including the above pointers during our analysis we came across the determining factors which differentiates the Super Hosts from the other Hosts.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Methodology: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We did Data Cleaning of Dallas-US dataset</a:t>
            </a:r>
            <a:endParaRPr/>
          </a:p>
          <a:p>
            <a:pPr indent="-514350" lvl="0" marL="51435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/>
              <a:t>Imported the datasets of –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- df_dallas_availability,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/>
              <a:t>host_dallas_df,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/>
              <a:t>listing_dallas_df,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/>
              <a:t>review_dallas_df into MySQL Workbench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3. Started analyzing the metrics needed to address the questions given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4. This analysis will help the company to develop strategies for improving the performances of the underperforming Hosts.</a:t>
            </a:r>
            <a:endParaRPr/>
          </a:p>
          <a:p>
            <a:pPr indent="-412750" lvl="0" marL="5143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500560" y="-93179"/>
            <a:ext cx="10515600" cy="103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Project Analysis in Detail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121869" y="8044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 u="sng"/>
              <a:t>Question-1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Analyze different metrics to draw the distinction between Super Host and Other Hosts</a:t>
            </a:r>
            <a:endParaRPr b="1" sz="2000"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32" y="1843296"/>
            <a:ext cx="7572022" cy="394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534256" y="4828742"/>
            <a:ext cx="10068410" cy="137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8"/>
          <p:cNvGraphicFramePr/>
          <p:nvPr/>
        </p:nvGraphicFramePr>
        <p:xfrm>
          <a:off x="1589333" y="365126"/>
          <a:ext cx="3940467" cy="224450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86" name="Google Shape;186;p8"/>
          <p:cNvGraphicFramePr/>
          <p:nvPr/>
        </p:nvGraphicFramePr>
        <p:xfrm>
          <a:off x="5609734" y="365126"/>
          <a:ext cx="4109620" cy="224451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87" name="Google Shape;187;p8"/>
          <p:cNvGraphicFramePr/>
          <p:nvPr/>
        </p:nvGraphicFramePr>
        <p:xfrm>
          <a:off x="1589333" y="2689455"/>
          <a:ext cx="3940467" cy="2059469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188" name="Google Shape;188;p8"/>
          <p:cNvGraphicFramePr/>
          <p:nvPr/>
        </p:nvGraphicFramePr>
        <p:xfrm>
          <a:off x="5609734" y="2689455"/>
          <a:ext cx="4109620" cy="2098301"/>
        </p:xfrm>
        <a:graphic>
          <a:graphicData uri="http://schemas.openxmlformats.org/drawingml/2006/chart">
            <c:chart r:id="rId6"/>
          </a:graphicData>
        </a:graphic>
      </p:graphicFrame>
      <p:graphicFrame>
        <p:nvGraphicFramePr>
          <p:cNvPr id="189" name="Google Shape;189;p8"/>
          <p:cNvGraphicFramePr/>
          <p:nvPr/>
        </p:nvGraphicFramePr>
        <p:xfrm>
          <a:off x="1589333" y="4831636"/>
          <a:ext cx="3940467" cy="2026364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190" name="Google Shape;190;p8"/>
          <p:cNvGraphicFramePr/>
          <p:nvPr/>
        </p:nvGraphicFramePr>
        <p:xfrm>
          <a:off x="5609734" y="4831636"/>
          <a:ext cx="4109620" cy="2026364"/>
        </p:xfrm>
        <a:graphic>
          <a:graphicData uri="http://schemas.openxmlformats.org/drawingml/2006/chart">
            <c:chart r:id="rId8"/>
          </a:graphicData>
        </a:graphic>
      </p:graphicFrame>
      <p:sp>
        <p:nvSpPr>
          <p:cNvPr id="191" name="Google Shape;191;p8"/>
          <p:cNvSpPr txBox="1"/>
          <p:nvPr/>
        </p:nvSpPr>
        <p:spPr>
          <a:xfrm flipH="1">
            <a:off x="92466" y="-1"/>
            <a:ext cx="21575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findings: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320964" y="3138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b="1" lang="en-US" sz="2400" u="sng">
                <a:latin typeface="Century Gothic"/>
                <a:ea typeface="Century Gothic"/>
                <a:cs typeface="Century Gothic"/>
                <a:sym typeface="Century Gothic"/>
              </a:rPr>
              <a:t>Question-2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320964" y="1191492"/>
            <a:ext cx="10515600" cy="5107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800">
                <a:latin typeface="Roboto"/>
                <a:ea typeface="Roboto"/>
                <a:cs typeface="Roboto"/>
                <a:sym typeface="Roboto"/>
              </a:rPr>
              <a:t>Based on the above analysis done in question 1, We have Identified the top 3 crucial metrics that one needs to maintain to become a Super Host, they are: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b="0" i="0" lang="en-US" sz="1800">
                <a:latin typeface="Roboto"/>
                <a:ea typeface="Roboto"/>
                <a:cs typeface="Roboto"/>
                <a:sym typeface="Roboto"/>
              </a:rPr>
              <a:t>Response rate: Super Hosts have an average response rate of 97%, while other hosts have an average response rate of 86% 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b="0" i="0" lang="en-US" sz="1800">
                <a:latin typeface="Roboto"/>
                <a:ea typeface="Roboto"/>
                <a:cs typeface="Roboto"/>
                <a:sym typeface="Roboto"/>
              </a:rPr>
              <a:t>Acceptance rate: Super Hosts have an average acceptance rate of 95%, while other hosts have an average acceptance rate of 86%</a:t>
            </a:r>
            <a:endParaRPr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b="0" i="0" lang="en-US" sz="1800">
                <a:latin typeface="Roboto"/>
                <a:ea typeface="Roboto"/>
                <a:cs typeface="Roboto"/>
                <a:sym typeface="Roboto"/>
              </a:rPr>
              <a:t>Review scores: Super Hosts have an average review score of 4.6, while other hosts have an average review score of 3.7.</a:t>
            </a:r>
            <a:endParaRPr sz="1800"/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201773" y="3863083"/>
          <a:ext cx="3870497" cy="234806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99" name="Google Shape;199;p9"/>
          <p:cNvGraphicFramePr/>
          <p:nvPr/>
        </p:nvGraphicFramePr>
        <p:xfrm>
          <a:off x="4191462" y="3863083"/>
          <a:ext cx="4027506" cy="234806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200" name="Google Shape;200;p9"/>
          <p:cNvGraphicFramePr/>
          <p:nvPr/>
        </p:nvGraphicFramePr>
        <p:xfrm>
          <a:off x="8338160" y="3863083"/>
          <a:ext cx="3729793" cy="234806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170873" y="3262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b="1" lang="en-US" sz="2000" u="sng">
                <a:latin typeface="Century Gothic"/>
                <a:ea typeface="Century Gothic"/>
                <a:cs typeface="Century Gothic"/>
                <a:sym typeface="Century Gothic"/>
              </a:rPr>
              <a:t>Question-3</a:t>
            </a:r>
            <a:br>
              <a:rPr b="1" lang="en-US" sz="2000" u="sng"/>
            </a:br>
            <a:r>
              <a:rPr b="1" lang="en-US" sz="2000"/>
              <a:t>Analyze how the comments of reviewers vary for listings of Super Hosts vs Other Hosts(Extract words from the comments provided by the reviewers.)</a:t>
            </a:r>
            <a:endParaRPr b="1" sz="2000" u="sng"/>
          </a:p>
        </p:txBody>
      </p:sp>
      <p:pic>
        <p:nvPicPr>
          <p:cNvPr id="206" name="Google Shape;20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73" y="1651835"/>
            <a:ext cx="10515600" cy="38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2023-04-10T07:24:20Z</dcterms:created>
  <dc:creator>Snigdha Mishra</dc:creator>
</cp:coreProperties>
</file>