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9" r:id="rId3"/>
    <p:sldId id="256" r:id="rId4"/>
    <p:sldId id="258" r:id="rId5"/>
    <p:sldId id="260" r:id="rId6"/>
    <p:sldId id="261" r:id="rId7"/>
    <p:sldId id="262" r:id="rId8"/>
    <p:sldId id="263" r:id="rId9"/>
    <p:sldId id="275" r:id="rId10"/>
    <p:sldId id="277" r:id="rId11"/>
    <p:sldId id="264" r:id="rId12"/>
    <p:sldId id="265" r:id="rId13"/>
    <p:sldId id="267" r:id="rId14"/>
    <p:sldId id="268" r:id="rId15"/>
    <p:sldId id="266"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E18C3B9-3CDE-4DC6-9BE2-C751DB71E22C}" type="datetimeFigureOut">
              <a:rPr lang="en-IN" smtClean="0"/>
              <a:t>17-02-2021</a:t>
            </a:fld>
            <a:endParaRPr lang="en-IN" dirty="0"/>
          </a:p>
        </p:txBody>
      </p:sp>
      <p:sp>
        <p:nvSpPr>
          <p:cNvPr id="17" name="Footer Placeholder 16"/>
          <p:cNvSpPr>
            <a:spLocks noGrp="1"/>
          </p:cNvSpPr>
          <p:nvPr>
            <p:ph type="ftr" sz="quarter" idx="11"/>
          </p:nvPr>
        </p:nvSpPr>
        <p:spPr>
          <a:xfrm>
            <a:off x="2898648" y="6355080"/>
            <a:ext cx="3474720" cy="365760"/>
          </a:xfrm>
        </p:spPr>
        <p:txBody>
          <a:bodyPr/>
          <a:lstStyle/>
          <a:p>
            <a:endParaRPr lang="en-IN" dirty="0"/>
          </a:p>
        </p:txBody>
      </p:sp>
      <p:sp>
        <p:nvSpPr>
          <p:cNvPr id="29" name="Slide Number Placeholder 28"/>
          <p:cNvSpPr>
            <a:spLocks noGrp="1"/>
          </p:cNvSpPr>
          <p:nvPr>
            <p:ph type="sldNum" sz="quarter" idx="12"/>
          </p:nvPr>
        </p:nvSpPr>
        <p:spPr>
          <a:xfrm>
            <a:off x="1216152" y="6355080"/>
            <a:ext cx="1219200" cy="365760"/>
          </a:xfrm>
        </p:spPr>
        <p:txBody>
          <a:bodyPr/>
          <a:lstStyle/>
          <a:p>
            <a:fld id="{2AD7601B-FD60-4441-A8AD-CDBD83A6A1FF}" type="slidenum">
              <a:rPr lang="en-IN" smtClean="0"/>
              <a:t>‹#›</a:t>
            </a:fld>
            <a:endParaRPr lang="en-IN"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7601B-FD60-4441-A8AD-CDBD83A6A1F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7601B-FD60-4441-A8AD-CDBD83A6A1FF}" type="slidenum">
              <a:rPr lang="en-IN" smtClean="0"/>
              <a:t>‹#›</a:t>
            </a:fld>
            <a:endParaRPr lang="en-IN"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7601B-FD60-4441-A8AD-CDBD83A6A1FF}" type="slidenum">
              <a:rPr lang="en-IN" smtClean="0"/>
              <a:t>‹#›</a:t>
            </a:fld>
            <a:endParaRPr lang="en-IN"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E18C3B9-3CDE-4DC6-9BE2-C751DB71E22C}" type="datetimeFigureOut">
              <a:rPr lang="en-IN" smtClean="0"/>
              <a:t>17-02-2021</a:t>
            </a:fld>
            <a:endParaRPr lang="en-IN" dirty="0"/>
          </a:p>
        </p:txBody>
      </p:sp>
      <p:sp>
        <p:nvSpPr>
          <p:cNvPr id="5" name="Footer Placeholder 4"/>
          <p:cNvSpPr>
            <a:spLocks noGrp="1"/>
          </p:cNvSpPr>
          <p:nvPr>
            <p:ph type="ftr" sz="quarter" idx="11"/>
          </p:nvPr>
        </p:nvSpPr>
        <p:spPr>
          <a:xfrm>
            <a:off x="2898648" y="6355080"/>
            <a:ext cx="3474720" cy="365760"/>
          </a:xfrm>
        </p:spPr>
        <p:txBody>
          <a:bodyPr/>
          <a:lstStyle/>
          <a:p>
            <a:endParaRPr lang="en-IN" dirty="0"/>
          </a:p>
        </p:txBody>
      </p:sp>
      <p:sp>
        <p:nvSpPr>
          <p:cNvPr id="6" name="Slide Number Placeholder 5"/>
          <p:cNvSpPr>
            <a:spLocks noGrp="1"/>
          </p:cNvSpPr>
          <p:nvPr>
            <p:ph type="sldNum" sz="quarter" idx="12"/>
          </p:nvPr>
        </p:nvSpPr>
        <p:spPr>
          <a:xfrm>
            <a:off x="1069848" y="6355080"/>
            <a:ext cx="1520952" cy="365760"/>
          </a:xfrm>
        </p:spPr>
        <p:txBody>
          <a:bodyPr/>
          <a:lstStyle/>
          <a:p>
            <a:fld id="{2AD7601B-FD60-4441-A8AD-CDBD83A6A1FF}" type="slidenum">
              <a:rPr lang="en-IN" smtClean="0"/>
              <a:t>‹#›</a:t>
            </a:fld>
            <a:endParaRPr lang="en-IN"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7601B-FD60-4441-A8AD-CDBD83A6A1FF}" type="slidenum">
              <a:rPr lang="en-IN" smtClean="0"/>
              <a:t>‹#›</a:t>
            </a:fld>
            <a:endParaRPr lang="en-IN"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D7601B-FD60-4441-A8AD-CDBD83A6A1FF}" type="slidenum">
              <a:rPr lang="en-IN" smtClean="0"/>
              <a:t>‹#›</a:t>
            </a:fld>
            <a:endParaRPr lang="en-IN"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AD7601B-FD60-4441-A8AD-CDBD83A6A1FF}" type="slidenum">
              <a:rPr lang="en-IN" smtClean="0"/>
              <a:t>‹#›</a:t>
            </a:fld>
            <a:endParaRPr lang="en-IN"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AD7601B-FD60-4441-A8AD-CDBD83A6A1FF}" type="slidenum">
              <a:rPr lang="en-IN" smtClean="0"/>
              <a:t>‹#›</a:t>
            </a:fld>
            <a:endParaRPr lang="en-IN"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7601B-FD60-4441-A8AD-CDBD83A6A1FF}" type="slidenum">
              <a:rPr lang="en-IN" smtClean="0"/>
              <a:t>‹#›</a:t>
            </a:fld>
            <a:endParaRPr lang="en-IN"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18C3B9-3CDE-4DC6-9BE2-C751DB71E22C}" type="datetimeFigureOut">
              <a:rPr lang="en-IN" smtClean="0"/>
              <a:t>17-02-2021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7601B-FD60-4441-A8AD-CDBD83A6A1FF}" type="slidenum">
              <a:rPr lang="en-IN" smtClean="0"/>
              <a:t>‹#›</a:t>
            </a:fld>
            <a:endParaRPr lang="en-IN"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E18C3B9-3CDE-4DC6-9BE2-C751DB71E22C}" type="datetimeFigureOut">
              <a:rPr lang="en-IN" smtClean="0"/>
              <a:t>17-02-2021</a:t>
            </a:fld>
            <a:endParaRPr lang="en-IN"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AD7601B-FD60-4441-A8AD-CDBD83A6A1FF}" type="slidenum">
              <a:rPr lang="en-IN" smtClean="0"/>
              <a:t>‹#›</a:t>
            </a:fld>
            <a:endParaRPr lang="en-IN"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ec.gov/Archives/edgar/data/1543151/000119312519120759/d647752ds1a.htm" TargetMode="External"/><Relationship Id="rId2" Type="http://schemas.openxmlformats.org/officeDocument/2006/relationships/hyperlink" Target="http://dot.gov.in/sites/default/files/itbill2000_0.pdf" TargetMode="External"/><Relationship Id="rId1" Type="http://schemas.openxmlformats.org/officeDocument/2006/relationships/slideLayout" Target="../slideLayouts/slideLayout2.xml"/><Relationship Id="rId4" Type="http://schemas.openxmlformats.org/officeDocument/2006/relationships/hyperlink" Target="https://blogs.loc.gov/law/2016/07/indias-regulatory-approach-to-ub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3717032"/>
            <a:ext cx="6858000" cy="1152128"/>
          </a:xfrm>
        </p:spPr>
        <p:txBody>
          <a:bodyPr/>
          <a:lstStyle/>
          <a:p>
            <a:r>
              <a:rPr lang="en-US" b="1" dirty="0" smtClean="0">
                <a:effectLst>
                  <a:outerShdw blurRad="38100" dist="38100" dir="2700000" algn="tl">
                    <a:srgbClr val="000000">
                      <a:alpha val="43137"/>
                    </a:srgbClr>
                  </a:outerShdw>
                </a:effectLst>
              </a:rPr>
              <a:t>UBER USING BIG DATA</a:t>
            </a:r>
            <a:br>
              <a:rPr lang="en-US" b="1" dirty="0" smtClean="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2534206" y="5013176"/>
            <a:ext cx="5638194" cy="864096"/>
          </a:xfrm>
        </p:spPr>
        <p:txBody>
          <a:bodyPr>
            <a:noAutofit/>
          </a:bodyPr>
          <a:lstStyle/>
          <a:p>
            <a:r>
              <a:rPr lang="en-US" sz="1100" b="1" dirty="0" smtClean="0">
                <a:latin typeface="Calibri" panose="020F0502020204030204" pitchFamily="34" charset="0"/>
              </a:rPr>
              <a:t>Presented by:</a:t>
            </a:r>
            <a:r>
              <a:rPr lang="en-US" sz="1100" dirty="0" smtClean="0">
                <a:latin typeface="Calibri" panose="020F0502020204030204" pitchFamily="34" charset="0"/>
              </a:rPr>
              <a:t> </a:t>
            </a:r>
            <a:r>
              <a:rPr lang="en-US" sz="1100" dirty="0" err="1" smtClean="0">
                <a:latin typeface="Calibri" panose="020F0502020204030204" pitchFamily="34" charset="0"/>
              </a:rPr>
              <a:t>Nandini</a:t>
            </a:r>
            <a:r>
              <a:rPr lang="en-US" sz="1100" dirty="0" smtClean="0">
                <a:latin typeface="Calibri" panose="020F0502020204030204" pitchFamily="34" charset="0"/>
              </a:rPr>
              <a:t> Patel - 180630116015</a:t>
            </a:r>
          </a:p>
          <a:p>
            <a:r>
              <a:rPr lang="en-US" sz="1100" dirty="0" smtClean="0">
                <a:latin typeface="Calibri" panose="020F0502020204030204" pitchFamily="34" charset="0"/>
              </a:rPr>
              <a:t>Netra Patel - 180630116016</a:t>
            </a:r>
            <a:endParaRPr lang="en-US" sz="1100" dirty="0">
              <a:latin typeface="Calibri" panose="020F0502020204030204" pitchFamily="34" charset="0"/>
            </a:endParaRPr>
          </a:p>
          <a:p>
            <a:r>
              <a:rPr lang="en-US" sz="1100" dirty="0" smtClean="0">
                <a:latin typeface="Calibri" panose="020F0502020204030204" pitchFamily="34" charset="0"/>
              </a:rPr>
              <a:t>Nidhi Patel - 180630116017</a:t>
            </a:r>
            <a:endParaRPr lang="en-US" sz="1100" dirty="0">
              <a:latin typeface="Calibri" panose="020F0502020204030204" pitchFamily="34" charset="0"/>
            </a:endParaRPr>
          </a:p>
        </p:txBody>
      </p:sp>
      <p:sp>
        <p:nvSpPr>
          <p:cNvPr id="6" name="Title 1"/>
          <p:cNvSpPr txBox="1">
            <a:spLocks/>
          </p:cNvSpPr>
          <p:nvPr/>
        </p:nvSpPr>
        <p:spPr>
          <a:xfrm>
            <a:off x="1259632" y="332656"/>
            <a:ext cx="6768752" cy="1800200"/>
          </a:xfrm>
          <a:prstGeom prst="rect">
            <a:avLst/>
          </a:prstGeom>
        </p:spPr>
        <p:txBody>
          <a:bodyPr vert="horz" anchor="t" anchorCtr="0">
            <a:noAutofit/>
          </a:bodyPr>
          <a:lstStyle>
            <a:lvl1pPr algn="r" rtl="0" eaLnBrk="1" latinLnBrk="0" hangingPunct="1">
              <a:spcBef>
                <a:spcPct val="0"/>
              </a:spcBef>
              <a:buNone/>
              <a:defRPr kumimoji="0" sz="3200" kern="1200">
                <a:solidFill>
                  <a:schemeClr val="tx1"/>
                </a:solidFill>
                <a:latin typeface="+mj-lt"/>
                <a:ea typeface="+mj-ea"/>
                <a:cs typeface="+mj-cs"/>
              </a:defRPr>
            </a:lvl1pPr>
          </a:lstStyle>
          <a:p>
            <a:pPr algn="ctr"/>
            <a:r>
              <a:rPr lang="en-US" altLang="en-US" sz="2400" b="1" dirty="0" err="1" smtClean="0">
                <a:latin typeface="Calibri" panose="020F0502020204030204" pitchFamily="34" charset="0"/>
                <a:ea typeface="Calibri" panose="020F0502020204030204" pitchFamily="34" charset="0"/>
                <a:cs typeface="Times New Roman" panose="02020603050405020304" pitchFamily="18" charset="0"/>
              </a:rPr>
              <a:t>Madhuben</a:t>
            </a:r>
            <a:r>
              <a:rPr lang="en-US" altLang="en-US" sz="2400" b="1" dirty="0" smtClean="0">
                <a:latin typeface="Calibri" panose="020F0502020204030204" pitchFamily="34" charset="0"/>
                <a:ea typeface="Calibri" panose="020F0502020204030204" pitchFamily="34" charset="0"/>
                <a:cs typeface="Times New Roman" panose="02020603050405020304" pitchFamily="18" charset="0"/>
              </a:rPr>
              <a:t> and </a:t>
            </a:r>
            <a:r>
              <a:rPr lang="en-US" altLang="en-US" sz="2400" b="1" dirty="0" err="1" smtClean="0">
                <a:latin typeface="Calibri" panose="020F0502020204030204" pitchFamily="34" charset="0"/>
                <a:ea typeface="Calibri" panose="020F0502020204030204" pitchFamily="34" charset="0"/>
                <a:cs typeface="Times New Roman" panose="02020603050405020304" pitchFamily="18" charset="0"/>
              </a:rPr>
              <a:t>Bhanubhai</a:t>
            </a:r>
            <a:r>
              <a:rPr lang="en-US" altLang="en-US" sz="2400" b="1" dirty="0" smtClean="0">
                <a:latin typeface="Calibri" panose="020F0502020204030204" pitchFamily="34" charset="0"/>
                <a:ea typeface="Calibri" panose="020F0502020204030204" pitchFamily="34" charset="0"/>
                <a:cs typeface="Times New Roman" panose="02020603050405020304" pitchFamily="18" charset="0"/>
              </a:rPr>
              <a:t> Patel Institute of Technology</a:t>
            </a:r>
            <a:r>
              <a:rPr lang="en-US" altLang="en-US" sz="2400" dirty="0" smtClean="0">
                <a:latin typeface="Calibri" panose="020F0502020204030204" pitchFamily="34" charset="0"/>
              </a:rPr>
              <a:t/>
            </a:r>
            <a:br>
              <a:rPr lang="en-US" altLang="en-US" sz="2400" dirty="0" smtClean="0">
                <a:latin typeface="Calibri" panose="020F0502020204030204" pitchFamily="34" charset="0"/>
              </a:rPr>
            </a:br>
            <a:r>
              <a:rPr lang="en-US" altLang="en-US" sz="2400" dirty="0" smtClean="0">
                <a:latin typeface="Calibri" panose="020F0502020204030204" pitchFamily="34" charset="0"/>
              </a:rPr>
              <a:t/>
            </a:r>
            <a:br>
              <a:rPr lang="en-US" altLang="en-US" sz="2400" dirty="0" smtClean="0">
                <a:latin typeface="Calibri" panose="020F0502020204030204" pitchFamily="34" charset="0"/>
              </a:rPr>
            </a:br>
            <a:r>
              <a:rPr lang="en-US" altLang="en-US" sz="1600" b="1" dirty="0" smtClean="0">
                <a:latin typeface="Calibri" panose="020F0502020204030204" pitchFamily="34" charset="0"/>
                <a:ea typeface="Calibri" panose="020F0502020204030204" pitchFamily="34" charset="0"/>
                <a:cs typeface="Times New Roman" panose="02020603050405020304" pitchFamily="18" charset="0"/>
              </a:rPr>
              <a:t>(A CHARUTAR VIDYA MANDAL INSTITUTION)</a:t>
            </a:r>
            <a:r>
              <a:rPr lang="en-US" altLang="en-US" sz="1600" dirty="0" smtClean="0">
                <a:latin typeface="Calibri" panose="020F0502020204030204" pitchFamily="34" charset="0"/>
              </a:rPr>
              <a:t/>
            </a:r>
            <a:br>
              <a:rPr lang="en-US" altLang="en-US" sz="1600" dirty="0" smtClean="0">
                <a:latin typeface="Calibri" panose="020F0502020204030204" pitchFamily="34" charset="0"/>
              </a:rPr>
            </a:br>
            <a:r>
              <a:rPr lang="en-US" altLang="en-US" sz="1600" b="1" dirty="0" smtClean="0">
                <a:latin typeface="Calibri" panose="020F0502020204030204" pitchFamily="34" charset="0"/>
                <a:ea typeface="Calibri" panose="020F0502020204030204" pitchFamily="34" charset="0"/>
                <a:cs typeface="Times New Roman" panose="02020603050405020304" pitchFamily="18" charset="0"/>
              </a:rPr>
              <a:t>3161607 – BIG DATA ANALYTICS</a:t>
            </a:r>
            <a:endParaRPr lang="en-IN" sz="2400" b="1" dirty="0">
              <a:effectLst>
                <a:outerShdw blurRad="38100" dist="38100" dir="2700000" algn="tl">
                  <a:srgbClr val="000000">
                    <a:alpha val="43137"/>
                  </a:srgbClr>
                </a:outerShdw>
              </a:effectLst>
              <a:latin typeface="Calibri" panose="020F0502020204030204" pitchFamily="34" charset="0"/>
            </a:endParaRPr>
          </a:p>
        </p:txBody>
      </p:sp>
      <p:pic>
        <p:nvPicPr>
          <p:cNvPr id="7" name="Picture 6" descr="webMBIT.png">
            <a:extLst>
              <a:ext uri="{FF2B5EF4-FFF2-40B4-BE49-F238E27FC236}">
                <a16:creationId xmlns="" xmlns:a16="http://schemas.microsoft.com/office/drawing/2014/main" id="{5C3BBD67-05C5-4338-8D79-233660FF59BA}"/>
              </a:ext>
            </a:extLst>
          </p:cNvPr>
          <p:cNvPicPr>
            <a:picLocks noChangeAspect="1"/>
          </p:cNvPicPr>
          <p:nvPr/>
        </p:nvPicPr>
        <p:blipFill>
          <a:blip r:embed="rId2"/>
          <a:stretch>
            <a:fillRect/>
          </a:stretch>
        </p:blipFill>
        <p:spPr>
          <a:xfrm>
            <a:off x="255962" y="332656"/>
            <a:ext cx="1008000" cy="1008000"/>
          </a:xfrm>
          <a:prstGeom prst="rect">
            <a:avLst/>
          </a:prstGeom>
        </p:spPr>
      </p:pic>
      <p:pic>
        <p:nvPicPr>
          <p:cNvPr id="8" name="Picture 7" descr="cvmu-Glow-150x150.png">
            <a:extLst>
              <a:ext uri="{FF2B5EF4-FFF2-40B4-BE49-F238E27FC236}">
                <a16:creationId xmlns="" xmlns:a16="http://schemas.microsoft.com/office/drawing/2014/main" id="{51134A50-043F-430E-985C-8CA48564960C}"/>
              </a:ext>
            </a:extLst>
          </p:cNvPr>
          <p:cNvPicPr>
            <a:picLocks noChangeAspect="1"/>
          </p:cNvPicPr>
          <p:nvPr/>
        </p:nvPicPr>
        <p:blipFill>
          <a:blip r:embed="rId3"/>
          <a:stretch>
            <a:fillRect/>
          </a:stretch>
        </p:blipFill>
        <p:spPr>
          <a:xfrm>
            <a:off x="7884368" y="332656"/>
            <a:ext cx="1008000" cy="1008000"/>
          </a:xfrm>
          <a:prstGeom prst="rect">
            <a:avLst/>
          </a:prstGeom>
        </p:spPr>
      </p:pic>
      <p:sp>
        <p:nvSpPr>
          <p:cNvPr id="10" name="TextBox 9">
            <a:extLst>
              <a:ext uri="{FF2B5EF4-FFF2-40B4-BE49-F238E27FC236}">
                <a16:creationId xmlns="" xmlns:a16="http://schemas.microsoft.com/office/drawing/2014/main" id="{FE19E68B-E574-4455-87A4-8D84B5D7A7FE}"/>
              </a:ext>
            </a:extLst>
          </p:cNvPr>
          <p:cNvSpPr txBox="1"/>
          <p:nvPr/>
        </p:nvSpPr>
        <p:spPr>
          <a:xfrm>
            <a:off x="3995936" y="4653136"/>
            <a:ext cx="4176464" cy="338554"/>
          </a:xfrm>
          <a:prstGeom prst="rect">
            <a:avLst/>
          </a:prstGeom>
          <a:noFill/>
        </p:spPr>
        <p:txBody>
          <a:bodyPr wrap="square" rtlCol="0">
            <a:spAutoFit/>
          </a:bodyPr>
          <a:lstStyle/>
          <a:p>
            <a:pPr algn="r"/>
            <a:r>
              <a:rPr lang="en-IN" sz="1600" b="1" dirty="0">
                <a:latin typeface="Calibri" panose="020F0502020204030204" pitchFamily="34" charset="0"/>
              </a:rPr>
              <a:t>Guided </a:t>
            </a:r>
            <a:r>
              <a:rPr lang="en-IN" sz="1600" b="1" dirty="0" smtClean="0">
                <a:latin typeface="Calibri" panose="020F0502020204030204" pitchFamily="34" charset="0"/>
              </a:rPr>
              <a:t>by</a:t>
            </a:r>
            <a:r>
              <a:rPr lang="en-IN" sz="1600" dirty="0" smtClean="0">
                <a:latin typeface="Calibri" panose="020F0502020204030204" pitchFamily="34" charset="0"/>
              </a:rPr>
              <a:t>: </a:t>
            </a:r>
            <a:r>
              <a:rPr lang="en-IN" sz="1600" dirty="0">
                <a:latin typeface="Calibri" panose="020F0502020204030204" pitchFamily="34" charset="0"/>
              </a:rPr>
              <a:t>Prof. Pooja </a:t>
            </a:r>
            <a:r>
              <a:rPr lang="en-IN" sz="1600" dirty="0" smtClean="0">
                <a:latin typeface="Calibri" panose="020F0502020204030204" pitchFamily="34" charset="0"/>
              </a:rPr>
              <a:t>Bhatt</a:t>
            </a:r>
            <a:endParaRPr lang="en-IN" sz="1600" dirty="0">
              <a:latin typeface="Calibri" panose="020F0502020204030204" pitchFamily="34" charset="0"/>
            </a:endParaRPr>
          </a:p>
        </p:txBody>
      </p:sp>
    </p:spTree>
    <p:extLst>
      <p:ext uri="{BB962C8B-B14F-4D97-AF65-F5344CB8AC3E}">
        <p14:creationId xmlns:p14="http://schemas.microsoft.com/office/powerpoint/2010/main" val="2145504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067A5E6-C32A-448A-A084-2873474F4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22942"/>
            <a:ext cx="6624736" cy="316204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886FF8E-0FF0-41CE-AB6F-4E9C1AED9F92}"/>
              </a:ext>
            </a:extLst>
          </p:cNvPr>
          <p:cNvPicPr>
            <a:picLocks noChangeAspect="1"/>
          </p:cNvPicPr>
          <p:nvPr/>
        </p:nvPicPr>
        <p:blipFill rotWithShape="1">
          <a:blip r:embed="rId3">
            <a:extLst>
              <a:ext uri="{28A0092B-C50C-407E-A947-70E740481C1C}">
                <a14:useLocalDpi xmlns:a14="http://schemas.microsoft.com/office/drawing/2010/main" val="0"/>
              </a:ext>
            </a:extLst>
          </a:blip>
          <a:srcRect r="2103"/>
          <a:stretch/>
        </p:blipFill>
        <p:spPr>
          <a:xfrm>
            <a:off x="1331640" y="3415173"/>
            <a:ext cx="6624736" cy="332619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800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VALUE PROPOSITIONS</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q"/>
            </a:pPr>
            <a:r>
              <a:rPr lang="en-IN" sz="2400" b="1" dirty="0">
                <a:latin typeface="Calibri" panose="020F0502020204030204" pitchFamily="34" charset="0"/>
              </a:rPr>
              <a:t>Customers</a:t>
            </a:r>
            <a:r>
              <a:rPr lang="en-IN" sz="2400" b="1" dirty="0" smtClean="0">
                <a:latin typeface="Calibri" panose="020F0502020204030204" pitchFamily="34" charset="0"/>
              </a:rPr>
              <a:t>:</a:t>
            </a:r>
          </a:p>
          <a:p>
            <a:pPr marL="0" lvl="0" indent="0">
              <a:buNone/>
            </a:pPr>
            <a:endParaRPr lang="en-IN" sz="1800" dirty="0" smtClean="0">
              <a:latin typeface="Calibri" panose="020F0502020204030204" pitchFamily="34" charset="0"/>
            </a:endParaRPr>
          </a:p>
          <a:p>
            <a:r>
              <a:rPr lang="en-US" sz="1800" dirty="0" smtClean="0">
                <a:latin typeface="Calibri" panose="020F0502020204030204" pitchFamily="34" charset="0"/>
              </a:rPr>
              <a:t>Provides </a:t>
            </a:r>
            <a:r>
              <a:rPr lang="en-US" sz="1800" dirty="0">
                <a:latin typeface="Calibri" panose="020F0502020204030204" pitchFamily="34" charset="0"/>
              </a:rPr>
              <a:t>p</a:t>
            </a:r>
            <a:r>
              <a:rPr lang="en-US" sz="1800" dirty="0" smtClean="0">
                <a:latin typeface="Calibri" panose="020F0502020204030204" pitchFamily="34" charset="0"/>
              </a:rPr>
              <a:t>rofessional </a:t>
            </a:r>
            <a:r>
              <a:rPr lang="en-US" sz="1800" dirty="0">
                <a:latin typeface="Calibri" panose="020F0502020204030204" pitchFamily="34" charset="0"/>
              </a:rPr>
              <a:t>s</a:t>
            </a:r>
            <a:r>
              <a:rPr lang="en-US" sz="1800" dirty="0" smtClean="0">
                <a:latin typeface="Calibri" panose="020F0502020204030204" pitchFamily="34" charset="0"/>
              </a:rPr>
              <a:t>ervice</a:t>
            </a:r>
            <a:endParaRPr lang="en-IN" sz="1800" dirty="0" smtClean="0">
              <a:latin typeface="Calibri" panose="020F0502020204030204" pitchFamily="34" charset="0"/>
            </a:endParaRPr>
          </a:p>
          <a:p>
            <a:pPr lvl="0"/>
            <a:r>
              <a:rPr lang="en-IN" sz="1800" dirty="0" smtClean="0">
                <a:latin typeface="Calibri" panose="020F0502020204030204" pitchFamily="34" charset="0"/>
              </a:rPr>
              <a:t>No </a:t>
            </a:r>
            <a:r>
              <a:rPr lang="en-IN" sz="1800" dirty="0">
                <a:latin typeface="Calibri" panose="020F0502020204030204" pitchFamily="34" charset="0"/>
              </a:rPr>
              <a:t>need to wait for a taxi for long times.</a:t>
            </a:r>
          </a:p>
          <a:p>
            <a:pPr lvl="0"/>
            <a:r>
              <a:rPr lang="en-IN" sz="1800" dirty="0">
                <a:latin typeface="Calibri" panose="020F0502020204030204" pitchFamily="34" charset="0"/>
              </a:rPr>
              <a:t>Free rides on certain occasions and discounts from time to time.</a:t>
            </a:r>
          </a:p>
          <a:p>
            <a:pPr lvl="0"/>
            <a:r>
              <a:rPr lang="en-IN" sz="1800" dirty="0">
                <a:latin typeface="Calibri" panose="020F0502020204030204" pitchFamily="34" charset="0"/>
              </a:rPr>
              <a:t>Prices lesser than the normal taxi fares.</a:t>
            </a:r>
          </a:p>
          <a:p>
            <a:pPr lvl="0"/>
            <a:r>
              <a:rPr lang="en-IN" sz="1800" dirty="0">
                <a:latin typeface="Calibri" panose="020F0502020204030204" pitchFamily="34" charset="0"/>
              </a:rPr>
              <a:t>Uber’s tagline says – Your personal driver. It lets customers travel in style.</a:t>
            </a:r>
          </a:p>
          <a:p>
            <a:pPr lvl="0"/>
            <a:r>
              <a:rPr lang="en-IN" sz="1800" dirty="0">
                <a:latin typeface="Calibri" panose="020F0502020204030204" pitchFamily="34" charset="0"/>
              </a:rPr>
              <a:t>Fixed prices for common places like Airport etc</a:t>
            </a:r>
            <a:r>
              <a:rPr lang="en-IN" sz="1800" dirty="0" smtClean="0">
                <a:latin typeface="Calibri" panose="020F0502020204030204" pitchFamily="34" charset="0"/>
              </a:rPr>
              <a:t>.</a:t>
            </a:r>
          </a:p>
          <a:p>
            <a:r>
              <a:rPr lang="en-IN" sz="1800" dirty="0" smtClean="0">
                <a:latin typeface="Calibri" panose="020F0502020204030204" pitchFamily="34" charset="0"/>
              </a:rPr>
              <a:t>Convenient and Cashless</a:t>
            </a:r>
          </a:p>
        </p:txBody>
      </p:sp>
      <p:pic>
        <p:nvPicPr>
          <p:cNvPr id="4098" name="Picture 2" descr="C:\Users\Admin\Downloads\uber-delivery-app-call-taxi-car-gps-map-city-smart-navigator-roadmap-mobile-service-fast-online-order-yellow-parking-180779689.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65"/>
          <a:stretch/>
        </p:blipFill>
        <p:spPr bwMode="auto">
          <a:xfrm>
            <a:off x="5148424" y="4445245"/>
            <a:ext cx="3240000" cy="215210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9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anose="05000000000000000000" pitchFamily="2" charset="2"/>
              <a:buChar char="q"/>
            </a:pPr>
            <a:r>
              <a:rPr lang="en-IN" sz="2400" b="1" dirty="0" smtClean="0">
                <a:latin typeface="Calibri" panose="020F0502020204030204" pitchFamily="34" charset="0"/>
              </a:rPr>
              <a:t>Drivers:</a:t>
            </a:r>
          </a:p>
          <a:p>
            <a:pPr marL="0" indent="0">
              <a:buNone/>
            </a:pPr>
            <a:endParaRPr lang="en-IN" sz="2400" dirty="0" smtClean="0">
              <a:latin typeface="Calibri" panose="020F0502020204030204" pitchFamily="34" charset="0"/>
            </a:endParaRPr>
          </a:p>
          <a:p>
            <a:pPr lvl="0"/>
            <a:r>
              <a:rPr lang="en-IN" sz="1800" dirty="0" smtClean="0">
                <a:latin typeface="Calibri" panose="020F0502020204030204" pitchFamily="34" charset="0"/>
              </a:rPr>
              <a:t>An additional source of income.</a:t>
            </a:r>
          </a:p>
          <a:p>
            <a:pPr lvl="0"/>
            <a:r>
              <a:rPr lang="en-IN" sz="1800" dirty="0" smtClean="0">
                <a:latin typeface="Calibri" panose="020F0502020204030204" pitchFamily="34" charset="0"/>
              </a:rPr>
              <a:t>Flexible working schedules. Can work part-time or simply whenever they like.</a:t>
            </a:r>
          </a:p>
          <a:p>
            <a:pPr lvl="0"/>
            <a:r>
              <a:rPr lang="en-IN" sz="1800" dirty="0" smtClean="0">
                <a:latin typeface="Calibri" panose="020F0502020204030204" pitchFamily="34" charset="0"/>
              </a:rPr>
              <a:t>Easy payment procedure.</a:t>
            </a:r>
          </a:p>
          <a:p>
            <a:pPr lvl="0"/>
            <a:r>
              <a:rPr lang="en-IN" sz="1800" dirty="0" smtClean="0">
                <a:latin typeface="Calibri" panose="020F0502020204030204" pitchFamily="34" charset="0"/>
              </a:rPr>
              <a:t>Those who love to drive can earn money while pursuing their hobby.</a:t>
            </a:r>
          </a:p>
          <a:p>
            <a:pPr lvl="0"/>
            <a:r>
              <a:rPr lang="en-IN" sz="1800" dirty="0" smtClean="0">
                <a:latin typeface="Calibri" panose="020F0502020204030204" pitchFamily="34" charset="0"/>
              </a:rPr>
              <a:t>Uber pays drivers to be online, even if they don’t get any request.</a:t>
            </a:r>
          </a:p>
          <a:p>
            <a:r>
              <a:rPr lang="en-IN" sz="1800" dirty="0" smtClean="0">
                <a:latin typeface="Calibri" panose="020F0502020204030204" pitchFamily="34" charset="0"/>
              </a:rPr>
              <a:t>Safer and More Flexible for Drivers</a:t>
            </a:r>
          </a:p>
          <a:p>
            <a:pPr marL="0" indent="0">
              <a:buNone/>
            </a:pPr>
            <a:endParaRPr lang="en-IN" sz="1800" dirty="0" smtClean="0">
              <a:latin typeface="Calibri" panose="020F0502020204030204" pitchFamily="34" charset="0"/>
            </a:endParaRPr>
          </a:p>
          <a:p>
            <a:pPr marL="0" indent="0">
              <a:buNone/>
            </a:pPr>
            <a:endParaRPr lang="en-IN" sz="1800" dirty="0">
              <a:latin typeface="Calibri" panose="020F0502020204030204" pitchFamily="34" charset="0"/>
            </a:endParaRPr>
          </a:p>
        </p:txBody>
      </p:sp>
    </p:spTree>
    <p:extLst>
      <p:ext uri="{BB962C8B-B14F-4D97-AF65-F5344CB8AC3E}">
        <p14:creationId xmlns:p14="http://schemas.microsoft.com/office/powerpoint/2010/main" val="117350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CHALLENGES STILL FACED BY UBER</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v"/>
            </a:pPr>
            <a:r>
              <a:rPr lang="en-IN" sz="2400" b="1" dirty="0">
                <a:latin typeface="Calibri" panose="020F0502020204030204" pitchFamily="34" charset="0"/>
              </a:rPr>
              <a:t>Lawsuits</a:t>
            </a:r>
            <a:r>
              <a:rPr lang="en-IN" sz="2400" dirty="0">
                <a:latin typeface="Calibri" panose="020F0502020204030204" pitchFamily="34" charset="0"/>
              </a:rPr>
              <a:t>: </a:t>
            </a:r>
            <a:endParaRPr lang="en-IN" sz="2400" dirty="0" smtClean="0">
              <a:latin typeface="Calibri" panose="020F0502020204030204" pitchFamily="34" charset="0"/>
            </a:endParaRPr>
          </a:p>
          <a:p>
            <a:pPr>
              <a:buFont typeface="Calibri" panose="020F0502020204030204" pitchFamily="34" charset="0"/>
              <a:buChar char="→"/>
            </a:pPr>
            <a:r>
              <a:rPr lang="en-IN" sz="1800" dirty="0" smtClean="0">
                <a:latin typeface="Calibri" panose="020F0502020204030204" pitchFamily="34" charset="0"/>
              </a:rPr>
              <a:t>Uber</a:t>
            </a:r>
            <a:r>
              <a:rPr lang="en-IN" sz="1800" dirty="0">
                <a:latin typeface="Calibri" panose="020F0502020204030204" pitchFamily="34" charset="0"/>
              </a:rPr>
              <a:t> has pending lawsuits in courts of New York and San Francisco. According to Uber, all drivers working for it are its partners while the court says that they are employees. Uber is not the only company facing such a problem but in fact, almost all companies who hire 1099 workforce are under the scanner</a:t>
            </a:r>
            <a:r>
              <a:rPr lang="en-IN" sz="1800" dirty="0" smtClean="0">
                <a:latin typeface="Calibri" panose="020F0502020204030204" pitchFamily="34" charset="0"/>
              </a:rPr>
              <a:t>.</a:t>
            </a:r>
          </a:p>
          <a:p>
            <a:endParaRPr lang="en-IN" sz="1800" dirty="0">
              <a:latin typeface="Calibri" panose="020F0502020204030204" pitchFamily="34" charset="0"/>
            </a:endParaRPr>
          </a:p>
          <a:p>
            <a:pPr>
              <a:buFont typeface="Wingdings" panose="05000000000000000000" pitchFamily="2" charset="2"/>
              <a:buChar char="v"/>
            </a:pPr>
            <a:r>
              <a:rPr lang="en-IN" sz="2400" b="1" dirty="0">
                <a:latin typeface="Calibri" panose="020F0502020204030204" pitchFamily="34" charset="0"/>
              </a:rPr>
              <a:t>Chicken &amp; Egg problem (New city l</a:t>
            </a:r>
            <a:r>
              <a:rPr lang="en-IN" sz="2400" b="1" dirty="0" smtClean="0">
                <a:latin typeface="Calibri" panose="020F0502020204030204" pitchFamily="34" charset="0"/>
              </a:rPr>
              <a:t>aunch</a:t>
            </a:r>
            <a:r>
              <a:rPr lang="en-IN" sz="2400" b="1" dirty="0">
                <a:latin typeface="Calibri" panose="020F0502020204030204" pitchFamily="34" charset="0"/>
              </a:rPr>
              <a:t>)</a:t>
            </a:r>
            <a:r>
              <a:rPr lang="en-IN" sz="2400" dirty="0">
                <a:latin typeface="Calibri" panose="020F0502020204030204" pitchFamily="34" charset="0"/>
              </a:rPr>
              <a:t>: </a:t>
            </a:r>
            <a:endParaRPr lang="en-IN" sz="2400" dirty="0" smtClean="0">
              <a:latin typeface="Calibri" panose="020F0502020204030204" pitchFamily="34" charset="0"/>
            </a:endParaRPr>
          </a:p>
          <a:p>
            <a:pPr>
              <a:buFont typeface="Calibri" panose="020F0502020204030204" pitchFamily="34" charset="0"/>
              <a:buChar char="→"/>
            </a:pPr>
            <a:r>
              <a:rPr lang="en-IN" sz="1800" dirty="0" smtClean="0">
                <a:latin typeface="Calibri" panose="020F0502020204030204" pitchFamily="34" charset="0"/>
              </a:rPr>
              <a:t>Uber </a:t>
            </a:r>
            <a:r>
              <a:rPr lang="en-IN" sz="1800" dirty="0">
                <a:latin typeface="Calibri" panose="020F0502020204030204" pitchFamily="34" charset="0"/>
              </a:rPr>
              <a:t>faces the chicken and egg problem whenever it launches in a new city. Acquisition of customers as well as partnering with new drivers is not an easy task. To solve this problem, a marketing team starts working in a new city by reaching out to professional drivers. Soon, online and offline marketing is initiated. Discounts are always the main USP to woo customers in the starting stage. </a:t>
            </a:r>
          </a:p>
        </p:txBody>
      </p:sp>
    </p:spTree>
    <p:extLst>
      <p:ext uri="{BB962C8B-B14F-4D97-AF65-F5344CB8AC3E}">
        <p14:creationId xmlns:p14="http://schemas.microsoft.com/office/powerpoint/2010/main" val="4194139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anose="05000000000000000000" pitchFamily="2" charset="2"/>
              <a:buChar char="v"/>
            </a:pPr>
            <a:r>
              <a:rPr lang="en-IN" sz="2400" b="1" dirty="0" smtClean="0">
                <a:latin typeface="Calibri" panose="020F0502020204030204" pitchFamily="34" charset="0"/>
              </a:rPr>
              <a:t>Trust and Safety Issues:</a:t>
            </a:r>
            <a:r>
              <a:rPr lang="en-IN" sz="2400" dirty="0" smtClean="0">
                <a:latin typeface="Calibri" panose="020F0502020204030204" pitchFamily="34" charset="0"/>
              </a:rPr>
              <a:t> </a:t>
            </a:r>
          </a:p>
          <a:p>
            <a:pPr>
              <a:buFont typeface="Calibri" panose="020F0502020204030204" pitchFamily="34" charset="0"/>
              <a:buChar char="→"/>
            </a:pPr>
            <a:r>
              <a:rPr lang="en-IN" sz="1800" dirty="0" smtClean="0">
                <a:latin typeface="Calibri" panose="020F0502020204030204" pitchFamily="34" charset="0"/>
              </a:rPr>
              <a:t>There have been cases where Uber drivers have acted rude to passengers. Some cases where Uber drivers have outraged the modesty of female passengers have come to the limelight. This is a big challenge for Uber. Although the company takes all steps such as police verification of drivers and their ID details but still such cases cannot be ruled out completely.</a:t>
            </a:r>
          </a:p>
          <a:p>
            <a:pPr marL="0" indent="0">
              <a:buNone/>
            </a:pPr>
            <a:endParaRPr lang="en-IN" sz="1800" dirty="0">
              <a:latin typeface="Calibri" panose="020F05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933056"/>
            <a:ext cx="3498724" cy="1908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123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CONCLUSION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800" dirty="0">
                <a:latin typeface="Calibri" panose="020F0502020204030204" pitchFamily="34" charset="0"/>
              </a:rPr>
              <a:t>Go for less ownership model. Uber does not own any cab but still provides over 1 million rides a day through its partner network</a:t>
            </a:r>
            <a:r>
              <a:rPr lang="en-IN" sz="1800" dirty="0" smtClean="0">
                <a:latin typeface="Calibri" panose="020F0502020204030204" pitchFamily="34" charset="0"/>
              </a:rPr>
              <a:t>.</a:t>
            </a:r>
          </a:p>
          <a:p>
            <a:endParaRPr lang="en-IN" sz="1800" dirty="0">
              <a:latin typeface="Calibri" panose="020F0502020204030204" pitchFamily="34" charset="0"/>
            </a:endParaRPr>
          </a:p>
          <a:p>
            <a:pPr lvl="0"/>
            <a:r>
              <a:rPr lang="en-IN" sz="1800" dirty="0">
                <a:latin typeface="Calibri" panose="020F0502020204030204" pitchFamily="34" charset="0"/>
              </a:rPr>
              <a:t>Choose an industry. Think about the most common problem it has. Find a solution and disrupt the existing model through technological infrastructure. That is what Uber did in the cab industry</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dirty="0">
                <a:latin typeface="Calibri" panose="020F0502020204030204" pitchFamily="34" charset="0"/>
              </a:rPr>
              <a:t>Treat your initial users as kings. They are really important for the growth of your business</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dirty="0">
                <a:latin typeface="Calibri" panose="020F0502020204030204" pitchFamily="34" charset="0"/>
              </a:rPr>
              <a:t>Expand step by step. Do not add everything in your business model in the first go. Uber started with cabs but now even has boats, helicopters, bikes and other means</a:t>
            </a:r>
            <a:r>
              <a:rPr lang="en-IN" sz="1800" dirty="0" smtClean="0">
                <a:latin typeface="Calibri" panose="020F0502020204030204" pitchFamily="34" charset="0"/>
              </a:rPr>
              <a:t>.</a:t>
            </a:r>
            <a:endParaRPr lang="en-IN" sz="1800" dirty="0">
              <a:latin typeface="Calibri" panose="020F0502020204030204" pitchFamily="34" charset="0"/>
            </a:endParaRPr>
          </a:p>
        </p:txBody>
      </p:sp>
    </p:spTree>
    <p:extLst>
      <p:ext uri="{BB962C8B-B14F-4D97-AF65-F5344CB8AC3E}">
        <p14:creationId xmlns:p14="http://schemas.microsoft.com/office/powerpoint/2010/main" val="2093324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r>
              <a:rPr lang="en-IN" sz="1800" dirty="0" smtClean="0">
                <a:latin typeface="Calibri" panose="020F0502020204030204" pitchFamily="34" charset="0"/>
              </a:rPr>
              <a:t>Opportunity won’t come to you. You have to look for them. Uber created an opportunity by offering discounted rides for particular event venues and hence got its first customers.</a:t>
            </a:r>
          </a:p>
          <a:p>
            <a:pPr lvl="0"/>
            <a:endParaRPr lang="en-IN" sz="1800" dirty="0" smtClean="0">
              <a:latin typeface="Calibri" panose="020F0502020204030204" pitchFamily="34" charset="0"/>
            </a:endParaRPr>
          </a:p>
          <a:p>
            <a:pPr lvl="0"/>
            <a:r>
              <a:rPr lang="en-IN" sz="1800" dirty="0" smtClean="0">
                <a:latin typeface="Calibri" panose="020F0502020204030204" pitchFamily="34" charset="0"/>
              </a:rPr>
              <a:t>Treat your workforce an important part of your business. Uber calls its drivers as partners and gives them a decent 80% of the total fare.</a:t>
            </a:r>
          </a:p>
          <a:p>
            <a:pPr lvl="0"/>
            <a:endParaRPr lang="en-IN" sz="1800" dirty="0" smtClean="0">
              <a:latin typeface="Calibri" panose="020F0502020204030204" pitchFamily="34" charset="0"/>
            </a:endParaRPr>
          </a:p>
          <a:p>
            <a:r>
              <a:rPr lang="en-IN" sz="1800" dirty="0" smtClean="0">
                <a:latin typeface="Calibri" panose="020F0502020204030204" pitchFamily="34" charset="0"/>
              </a:rPr>
              <a:t>There’s no doubt in the fact that Uber has brought a revolution not just as a taxi company but as a business model where businesses reach out to serve customers at their location. A lot of </a:t>
            </a:r>
            <a:r>
              <a:rPr lang="en-IN" sz="1800" dirty="0" err="1" smtClean="0">
                <a:latin typeface="Calibri" panose="020F0502020204030204" pitchFamily="34" charset="0"/>
              </a:rPr>
              <a:t>startups</a:t>
            </a:r>
            <a:r>
              <a:rPr lang="en-IN" sz="1800" dirty="0" smtClean="0">
                <a:latin typeface="Calibri" panose="020F0502020204030204" pitchFamily="34" charset="0"/>
              </a:rPr>
              <a:t> have already made their app like Uber and many others have made small iterations to launch </a:t>
            </a:r>
            <a:r>
              <a:rPr lang="en-IN" sz="1800" dirty="0" err="1" smtClean="0">
                <a:latin typeface="Calibri" panose="020F0502020204030204" pitchFamily="34" charset="0"/>
              </a:rPr>
              <a:t>startups</a:t>
            </a:r>
            <a:r>
              <a:rPr lang="en-IN" sz="1800" dirty="0" smtClean="0">
                <a:latin typeface="Calibri" panose="020F0502020204030204" pitchFamily="34" charset="0"/>
              </a:rPr>
              <a:t> in various industry verticals.</a:t>
            </a:r>
          </a:p>
          <a:p>
            <a:endParaRPr lang="en-IN" sz="1800" dirty="0" smtClean="0">
              <a:latin typeface="Calibri" panose="020F0502020204030204" pitchFamily="34" charset="0"/>
            </a:endParaRPr>
          </a:p>
          <a:p>
            <a:endParaRPr lang="en-IN" sz="1800" dirty="0">
              <a:latin typeface="Calibri" panose="020F0502020204030204" pitchFamily="34" charset="0"/>
            </a:endParaRPr>
          </a:p>
        </p:txBody>
      </p:sp>
    </p:spTree>
    <p:extLst>
      <p:ext uri="{BB962C8B-B14F-4D97-AF65-F5344CB8AC3E}">
        <p14:creationId xmlns:p14="http://schemas.microsoft.com/office/powerpoint/2010/main" val="97478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FUTURE-PROOFING</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marL="0" indent="0">
              <a:buNone/>
            </a:pPr>
            <a:r>
              <a:rPr lang="en-IN" sz="1800" dirty="0" smtClean="0">
                <a:latin typeface="Calibri" panose="020F0502020204030204" pitchFamily="34" charset="0"/>
              </a:rPr>
              <a:t>In addition to the core supply-and-demand dispatch systems, Uber does have a third system: Disco.</a:t>
            </a:r>
          </a:p>
          <a:p>
            <a:pPr marL="0" indent="0">
              <a:buNone/>
            </a:pPr>
            <a:endParaRPr lang="en-IN" sz="1800" dirty="0" smtClean="0">
              <a:latin typeface="Calibri" panose="020F0502020204030204" pitchFamily="34" charset="0"/>
            </a:endParaRPr>
          </a:p>
          <a:p>
            <a:pPr marL="0" indent="0">
              <a:buNone/>
            </a:pPr>
            <a:r>
              <a:rPr lang="en-IN" sz="1800" dirty="0" err="1" smtClean="0">
                <a:latin typeface="Calibri" panose="020F0502020204030204" pitchFamily="34" charset="0"/>
              </a:rPr>
              <a:t>Ranney</a:t>
            </a:r>
            <a:r>
              <a:rPr lang="en-IN" sz="1800" dirty="0" smtClean="0">
                <a:latin typeface="Calibri" panose="020F0502020204030204" pitchFamily="34" charset="0"/>
              </a:rPr>
              <a:t> said, "Disco is the dispatch optimization system. Disco's main function is to match supply with demand. Disco, however, allows Uber to look into the future. We can match predictive supply and demand, whereas our old system could only match what we knew then.“</a:t>
            </a:r>
          </a:p>
          <a:p>
            <a:pPr marL="0" indent="0">
              <a:buNone/>
            </a:pPr>
            <a:endParaRPr lang="en-IN" sz="1800" dirty="0" smtClean="0">
              <a:latin typeface="Calibri" panose="020F0502020204030204" pitchFamily="34" charset="0"/>
            </a:endParaRPr>
          </a:p>
          <a:p>
            <a:pPr marL="0" indent="0">
              <a:buNone/>
            </a:pPr>
            <a:r>
              <a:rPr lang="en-IN" sz="1800" dirty="0" smtClean="0">
                <a:latin typeface="Calibri" panose="020F0502020204030204" pitchFamily="34" charset="0"/>
              </a:rPr>
              <a:t>The advantage Disco provides Uber is clear: reduce extra driving, reduce waiting time</a:t>
            </a:r>
          </a:p>
          <a:p>
            <a:pPr marL="0" indent="0">
              <a:buNone/>
            </a:pPr>
            <a:r>
              <a:rPr lang="en-IN" sz="1800" dirty="0" smtClean="0">
                <a:latin typeface="Calibri" panose="020F0502020204030204" pitchFamily="34" charset="0"/>
              </a:rPr>
              <a:t>and lowest overall ETA(Estimated Time of Arrival).</a:t>
            </a:r>
          </a:p>
          <a:p>
            <a:pPr marL="0" indent="0">
              <a:buNone/>
            </a:pPr>
            <a:endParaRPr lang="en-US" sz="1800" dirty="0" smtClean="0">
              <a:latin typeface="Calibri" panose="020F0502020204030204" pitchFamily="34" charset="0"/>
            </a:endParaRPr>
          </a:p>
          <a:p>
            <a:endParaRPr lang="en-IN" sz="1800" dirty="0">
              <a:latin typeface="Calibri" panose="020F0502020204030204" pitchFamily="34" charset="0"/>
            </a:endParaRPr>
          </a:p>
        </p:txBody>
      </p:sp>
    </p:spTree>
    <p:extLst>
      <p:ext uri="{BB962C8B-B14F-4D97-AF65-F5344CB8AC3E}">
        <p14:creationId xmlns:p14="http://schemas.microsoft.com/office/powerpoint/2010/main" val="2317064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IN" sz="1800" dirty="0" smtClean="0">
                <a:latin typeface="Calibri" panose="020F0502020204030204" pitchFamily="34" charset="0"/>
              </a:rPr>
              <a:t>Another new approach to autonomous driving can be taken as- Uber’s self-driving car division.</a:t>
            </a:r>
          </a:p>
          <a:p>
            <a:pPr marL="0" indent="0">
              <a:buNone/>
            </a:pPr>
            <a:endParaRPr lang="en-IN" sz="1800" dirty="0" smtClean="0">
              <a:latin typeface="Calibri" panose="020F0502020204030204" pitchFamily="34" charset="0"/>
            </a:endParaRPr>
          </a:p>
          <a:p>
            <a:pPr marL="0" indent="0">
              <a:buNone/>
            </a:pPr>
            <a:r>
              <a:rPr lang="en-IN" sz="1800" dirty="0" smtClean="0">
                <a:latin typeface="Calibri" panose="020F0502020204030204" pitchFamily="34" charset="0"/>
              </a:rPr>
              <a:t>That is to launch its self-driving cars in pockets of cities where weather, demand and other conditions are most favourable.</a:t>
            </a:r>
          </a:p>
          <a:p>
            <a:pPr marL="0" indent="0">
              <a:buNone/>
            </a:pPr>
            <a:endParaRPr lang="en-IN" sz="1800" dirty="0" smtClean="0">
              <a:latin typeface="Calibri" panose="020F0502020204030204" pitchFamily="34" charset="0"/>
            </a:endParaRPr>
          </a:p>
          <a:p>
            <a:pPr marL="0" indent="0">
              <a:buNone/>
            </a:pPr>
            <a:r>
              <a:rPr lang="en-IN" sz="1800" dirty="0" smtClean="0">
                <a:latin typeface="Calibri" panose="020F0502020204030204" pitchFamily="34" charset="0"/>
              </a:rPr>
              <a:t>Ultimately, the new strategy can be designed to help Uber drive down costs as it seeks to show investors it has a clear path to profitability.</a:t>
            </a:r>
          </a:p>
          <a:p>
            <a:pPr marL="0" indent="0">
              <a:buNone/>
            </a:pPr>
            <a:endParaRPr lang="en-IN" sz="1800" dirty="0" smtClean="0">
              <a:latin typeface="Calibri" panose="020F0502020204030204" pitchFamily="34" charset="0"/>
            </a:endParaRPr>
          </a:p>
          <a:p>
            <a:endParaRPr lang="en-IN" sz="1800" dirty="0">
              <a:latin typeface="Calibri" panose="020F0502020204030204" pitchFamily="34"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994" y="4068296"/>
            <a:ext cx="3600000" cy="202500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83437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REFERENCES</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299552"/>
            <a:ext cx="8229600" cy="4937760"/>
          </a:xfrm>
        </p:spPr>
        <p:txBody>
          <a:bodyPr>
            <a:normAutofit/>
          </a:bodyPr>
          <a:lstStyle/>
          <a:p>
            <a:r>
              <a:rPr lang="en-US" sz="1800" dirty="0" err="1">
                <a:latin typeface="Calibri" panose="020F0502020204030204" pitchFamily="34" charset="0"/>
              </a:rPr>
              <a:t>GoI</a:t>
            </a:r>
            <a:r>
              <a:rPr lang="en-US" sz="1800" dirty="0">
                <a:latin typeface="Calibri" panose="020F0502020204030204" pitchFamily="34" charset="0"/>
              </a:rPr>
              <a:t>. (2000). THE INFORMATION TECHNOLOGY ACT, 2000 (India, MINISTRY OF LAW, JUSTICE AND COMPANY AFFAIRS, Legislative Department). New Delhi, Delhi: (Legislative Department). Retrieved July 20, 2019, from </a:t>
            </a:r>
            <a:r>
              <a:rPr lang="en-US" sz="1800" dirty="0">
                <a:solidFill>
                  <a:srgbClr val="0070C0"/>
                </a:solidFill>
                <a:latin typeface="Calibri" panose="020F0502020204030204" pitchFamily="34" charset="0"/>
                <a:hlinkClick r:id="rId2">
                  <a:extLst>
                    <a:ext uri="{A12FA001-AC4F-418D-AE19-62706E023703}">
                      <ahyp:hlinkClr xmlns:lc="http://schemas.openxmlformats.org/drawingml/2006/lockedCanvas" xmlns:ahyp="http://schemas.microsoft.com/office/drawing/2018/hyperlinkcolor" xmlns="" val="tx"/>
                    </a:ext>
                  </a:extLst>
                </a:hlinkClick>
              </a:rPr>
              <a:t>http://dot.gov.in/sites/default/files/itbill2000_0.pdf</a:t>
            </a:r>
            <a:endParaRPr lang="en-US" sz="1800" dirty="0">
              <a:solidFill>
                <a:srgbClr val="0070C0"/>
              </a:solidFill>
              <a:latin typeface="Calibri" panose="020F0502020204030204" pitchFamily="34" charset="0"/>
            </a:endParaRPr>
          </a:p>
          <a:p>
            <a:endParaRPr lang="en-US" sz="1800" dirty="0">
              <a:latin typeface="Calibri" panose="020F0502020204030204" pitchFamily="34" charset="0"/>
            </a:endParaRPr>
          </a:p>
          <a:p>
            <a:r>
              <a:rPr lang="en-US" sz="1800" dirty="0">
                <a:latin typeface="Calibri" panose="020F0502020204030204" pitchFamily="34" charset="0"/>
              </a:rPr>
              <a:t>UBER TECHNOLOGIES, INC. (2019). Uber S-1/A filing, U.S. Securities and Exchange Commission. Retrieved from </a:t>
            </a:r>
            <a:r>
              <a:rPr lang="en-US" sz="1800" dirty="0">
                <a:solidFill>
                  <a:srgbClr val="0070C0"/>
                </a:solidFill>
                <a:latin typeface="Calibri" panose="020F0502020204030204" pitchFamily="34" charset="0"/>
                <a:hlinkClick r:id="rId3">
                  <a:extLst>
                    <a:ext uri="{A12FA001-AC4F-418D-AE19-62706E023703}">
                      <ahyp:hlinkClr xmlns:lc="http://schemas.openxmlformats.org/drawingml/2006/lockedCanvas" xmlns:ahyp="http://schemas.microsoft.com/office/drawing/2018/hyperlinkcolor" xmlns="" val="tx"/>
                    </a:ext>
                  </a:extLst>
                </a:hlinkClick>
              </a:rPr>
              <a:t>https://www.sec.gov/Archives/edgar/data/1543151/000119312519120759/d647752ds1a.htm</a:t>
            </a:r>
            <a:endParaRPr lang="en-US" sz="1800" dirty="0">
              <a:solidFill>
                <a:srgbClr val="0070C0"/>
              </a:solidFill>
              <a:latin typeface="Calibri" panose="020F0502020204030204" pitchFamily="34" charset="0"/>
            </a:endParaRPr>
          </a:p>
          <a:p>
            <a:endParaRPr lang="en-US" sz="1800" dirty="0">
              <a:latin typeface="Calibri" panose="020F0502020204030204" pitchFamily="34" charset="0"/>
            </a:endParaRPr>
          </a:p>
          <a:p>
            <a:r>
              <a:rPr lang="en-US" sz="1800" dirty="0" err="1">
                <a:latin typeface="Calibri" panose="020F0502020204030204" pitchFamily="34" charset="0"/>
              </a:rPr>
              <a:t>Goitom</a:t>
            </a:r>
            <a:r>
              <a:rPr lang="en-US" sz="1800" dirty="0">
                <a:latin typeface="Calibri" panose="020F0502020204030204" pitchFamily="34" charset="0"/>
              </a:rPr>
              <a:t>, H. (2016, July 11). India’s Regulatory Approach To Uber. Retrieved July 21, 2019, from </a:t>
            </a:r>
            <a:r>
              <a:rPr lang="en-US" sz="1800" dirty="0">
                <a:solidFill>
                  <a:srgbClr val="0070C0"/>
                </a:solidFill>
                <a:latin typeface="Calibri" panose="020F0502020204030204" pitchFamily="34" charset="0"/>
                <a:hlinkClick r:id="rId4">
                  <a:extLst>
                    <a:ext uri="{A12FA001-AC4F-418D-AE19-62706E023703}">
                      <ahyp:hlinkClr xmlns:lc="http://schemas.openxmlformats.org/drawingml/2006/lockedCanvas" xmlns:ahyp="http://schemas.microsoft.com/office/drawing/2018/hyperlinkcolor" xmlns="" val="tx"/>
                    </a:ext>
                  </a:extLst>
                </a:hlinkClick>
              </a:rPr>
              <a:t>https://blogs.loc.gov/law/2016/07/indias-regulatory-approach-to-uber/</a:t>
            </a:r>
            <a:endParaRPr lang="en-US" sz="1800" dirty="0">
              <a:solidFill>
                <a:srgbClr val="0070C0"/>
              </a:solidFill>
              <a:latin typeface="Calibri" panose="020F0502020204030204" pitchFamily="34" charset="0"/>
            </a:endParaRPr>
          </a:p>
          <a:p>
            <a:pPr marL="0" indent="0">
              <a:buNone/>
            </a:pPr>
            <a:endParaRPr lang="en-US" sz="1800" dirty="0">
              <a:solidFill>
                <a:srgbClr val="0070C0"/>
              </a:solidFill>
              <a:latin typeface="Calibri" panose="020F0502020204030204" pitchFamily="34" charset="0"/>
            </a:endParaRPr>
          </a:p>
          <a:p>
            <a:r>
              <a:rPr lang="en-IN" sz="1800" dirty="0">
                <a:latin typeface="Calibri" panose="020F0502020204030204" pitchFamily="34" charset="0"/>
              </a:rPr>
              <a:t> </a:t>
            </a:r>
            <a:r>
              <a:rPr lang="en-IN" sz="1800" dirty="0">
                <a:solidFill>
                  <a:srgbClr val="0070C0"/>
                </a:solidFill>
                <a:latin typeface="Calibri" panose="020F0502020204030204" pitchFamily="34" charset="0"/>
              </a:rPr>
              <a:t>https://www.kaggle.com/suhasvs/uber-case-study-an-eda-based-on-cab-request-data </a:t>
            </a:r>
          </a:p>
          <a:p>
            <a:endParaRPr lang="en-IN" sz="1800" dirty="0">
              <a:latin typeface="Calibri" panose="020F0502020204030204" pitchFamily="34" charset="0"/>
            </a:endParaRPr>
          </a:p>
        </p:txBody>
      </p:sp>
    </p:spTree>
    <p:extLst>
      <p:ext uri="{BB962C8B-B14F-4D97-AF65-F5344CB8AC3E}">
        <p14:creationId xmlns:p14="http://schemas.microsoft.com/office/powerpoint/2010/main" val="170284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OUTLINE</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340768"/>
            <a:ext cx="8229600" cy="4785395"/>
          </a:xfrm>
        </p:spPr>
        <p:txBody>
          <a:bodyPr>
            <a:normAutofit/>
          </a:bodyPr>
          <a:lstStyle/>
          <a:p>
            <a:r>
              <a:rPr lang="en-IN" sz="2000" dirty="0"/>
              <a:t>Introduction</a:t>
            </a:r>
          </a:p>
          <a:p>
            <a:r>
              <a:rPr lang="en-IN" sz="2000" dirty="0" smtClean="0"/>
              <a:t>Uber </a:t>
            </a:r>
            <a:r>
              <a:rPr lang="en-IN" sz="2000" dirty="0"/>
              <a:t>success timeline</a:t>
            </a:r>
          </a:p>
          <a:p>
            <a:r>
              <a:rPr lang="en-IN" sz="2000" dirty="0" smtClean="0"/>
              <a:t>Features </a:t>
            </a:r>
            <a:r>
              <a:rPr lang="en-IN" sz="2000" dirty="0"/>
              <a:t>of Uber</a:t>
            </a:r>
          </a:p>
          <a:p>
            <a:r>
              <a:rPr lang="en-IN" sz="2000" dirty="0" smtClean="0"/>
              <a:t>Flow </a:t>
            </a:r>
            <a:r>
              <a:rPr lang="en-IN" sz="2000" dirty="0"/>
              <a:t>chart</a:t>
            </a:r>
          </a:p>
          <a:p>
            <a:r>
              <a:rPr lang="en-IN" sz="2000" dirty="0" smtClean="0"/>
              <a:t>Process </a:t>
            </a:r>
            <a:r>
              <a:rPr lang="en-IN" sz="2000" dirty="0"/>
              <a:t>behind scenes</a:t>
            </a:r>
          </a:p>
          <a:p>
            <a:r>
              <a:rPr lang="en-IN" sz="2000" dirty="0" smtClean="0"/>
              <a:t>Datasets</a:t>
            </a:r>
            <a:endParaRPr lang="en-IN" sz="2000" dirty="0"/>
          </a:p>
          <a:p>
            <a:r>
              <a:rPr lang="en-IN" sz="2000" dirty="0" smtClean="0"/>
              <a:t>Value </a:t>
            </a:r>
            <a:r>
              <a:rPr lang="en-IN" sz="2000" dirty="0"/>
              <a:t>propositions </a:t>
            </a:r>
            <a:endParaRPr lang="en-IN" sz="2000" dirty="0" smtClean="0"/>
          </a:p>
          <a:p>
            <a:r>
              <a:rPr lang="en-IN" sz="2000" dirty="0" smtClean="0"/>
              <a:t>Challenges faced by Uber</a:t>
            </a:r>
          </a:p>
          <a:p>
            <a:r>
              <a:rPr lang="en-IN" sz="2000" dirty="0" smtClean="0"/>
              <a:t>Conclusion</a:t>
            </a:r>
            <a:endParaRPr lang="en-IN" sz="2000" dirty="0"/>
          </a:p>
          <a:p>
            <a:r>
              <a:rPr lang="en-IN" sz="2000" dirty="0" smtClean="0"/>
              <a:t>Future </a:t>
            </a:r>
            <a:r>
              <a:rPr lang="en-IN" sz="2000" dirty="0"/>
              <a:t>proofing</a:t>
            </a:r>
          </a:p>
          <a:p>
            <a:r>
              <a:rPr lang="en-IN" sz="2000" dirty="0" smtClean="0"/>
              <a:t>References</a:t>
            </a:r>
            <a:endParaRPr lang="en-IN" sz="2000" dirty="0"/>
          </a:p>
        </p:txBody>
      </p:sp>
    </p:spTree>
    <p:extLst>
      <p:ext uri="{BB962C8B-B14F-4D97-AF65-F5344CB8AC3E}">
        <p14:creationId xmlns:p14="http://schemas.microsoft.com/office/powerpoint/2010/main" val="305079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6040"/>
            <a:ext cx="8229600" cy="1143000"/>
          </a:xfrm>
        </p:spPr>
        <p:txBody>
          <a:bodyPr>
            <a:normAutofit/>
          </a:bodyPr>
          <a:lstStyle/>
          <a:p>
            <a:pPr algn="ctr"/>
            <a:r>
              <a:rPr lang="en-US" sz="3200" b="1" dirty="0" smtClean="0">
                <a:effectLst>
                  <a:outerShdw blurRad="38100" dist="38100" dir="2700000" algn="tl">
                    <a:srgbClr val="000000">
                      <a:alpha val="43137"/>
                    </a:srgbClr>
                  </a:outerShdw>
                </a:effectLst>
              </a:rPr>
              <a:t>THANK YOU!</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7514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INTRODUCTION</a:t>
            </a:r>
            <a:endParaRPr lang="en-IN" sz="3200" b="1" dirty="0">
              <a:effectLst>
                <a:outerShdw blurRad="38100" dist="38100" dir="2700000" algn="tl">
                  <a:srgbClr val="000000">
                    <a:alpha val="43137"/>
                  </a:srgbClr>
                </a:outerShdw>
              </a:effectLst>
            </a:endParaRPr>
          </a:p>
        </p:txBody>
      </p:sp>
      <p:sp>
        <p:nvSpPr>
          <p:cNvPr id="5" name="Content Placeholder 4"/>
          <p:cNvSpPr>
            <a:spLocks noGrp="1"/>
          </p:cNvSpPr>
          <p:nvPr>
            <p:ph sz="quarter" idx="1"/>
          </p:nvPr>
        </p:nvSpPr>
        <p:spPr>
          <a:xfrm>
            <a:off x="457200" y="1412776"/>
            <a:ext cx="8229600" cy="4713387"/>
          </a:xfrm>
        </p:spPr>
        <p:txBody>
          <a:bodyPr>
            <a:normAutofit lnSpcReduction="10000"/>
          </a:bodyPr>
          <a:lstStyle/>
          <a:p>
            <a:pPr fontAlgn="base"/>
            <a:r>
              <a:rPr lang="en-US" sz="1800" b="0" i="0" dirty="0" smtClean="0">
                <a:effectLst/>
                <a:latin typeface="Calibri" panose="020F0502020204030204" pitchFamily="34" charset="0"/>
                <a:cs typeface="Arial" panose="020B0604020202020204" pitchFamily="34" charset="0"/>
              </a:rPr>
              <a:t>Uber is the first choice for people around the world when they think of moving people and making deliveries. </a:t>
            </a:r>
          </a:p>
          <a:p>
            <a:pPr fontAlgn="base"/>
            <a:endParaRPr lang="en-US" sz="1800" b="0" i="0" dirty="0" smtClean="0">
              <a:effectLst/>
              <a:latin typeface="Calibri" panose="020F0502020204030204" pitchFamily="34" charset="0"/>
              <a:cs typeface="Arial" panose="020B0604020202020204" pitchFamily="34" charset="0"/>
            </a:endParaRPr>
          </a:p>
          <a:p>
            <a:pPr fontAlgn="base"/>
            <a:r>
              <a:rPr lang="en-US" sz="1800" b="0" i="0" dirty="0" smtClean="0">
                <a:effectLst/>
                <a:latin typeface="Calibri" panose="020F0502020204030204" pitchFamily="34" charset="0"/>
                <a:cs typeface="Arial" panose="020B0604020202020204" pitchFamily="34" charset="0"/>
              </a:rPr>
              <a:t>It uses the personal data of the user to closely monitor which features of the service are mostly used, to analyze usage patterns and to determine where the services should be more focused. </a:t>
            </a:r>
          </a:p>
          <a:p>
            <a:pPr fontAlgn="base"/>
            <a:endParaRPr lang="en-US" sz="1800" b="0" i="0" dirty="0" smtClean="0">
              <a:effectLst/>
              <a:latin typeface="Calibri" panose="020F0502020204030204" pitchFamily="34" charset="0"/>
              <a:cs typeface="Arial" panose="020B0604020202020204" pitchFamily="34" charset="0"/>
            </a:endParaRPr>
          </a:p>
          <a:p>
            <a:pPr fontAlgn="base"/>
            <a:r>
              <a:rPr lang="en-US" sz="1800" b="0" i="0" dirty="0" smtClean="0">
                <a:effectLst/>
                <a:latin typeface="Calibri" panose="020F0502020204030204" pitchFamily="34" charset="0"/>
                <a:cs typeface="Arial" panose="020B0604020202020204" pitchFamily="34" charset="0"/>
              </a:rPr>
              <a:t>Uber focuses on the supply and demand of the services due to which the prices of the services provided changes. </a:t>
            </a:r>
          </a:p>
          <a:p>
            <a:pPr fontAlgn="base"/>
            <a:endParaRPr lang="en-US" sz="1800" b="0" i="0" dirty="0" smtClean="0">
              <a:effectLst/>
              <a:latin typeface="Calibri" panose="020F0502020204030204" pitchFamily="34" charset="0"/>
              <a:cs typeface="Arial" panose="020B0604020202020204" pitchFamily="34" charset="0"/>
            </a:endParaRPr>
          </a:p>
          <a:p>
            <a:pPr fontAlgn="base"/>
            <a:r>
              <a:rPr lang="en-US" sz="1800" b="0" i="0" dirty="0" smtClean="0">
                <a:effectLst/>
                <a:latin typeface="Calibri" panose="020F0502020204030204" pitchFamily="34" charset="0"/>
                <a:cs typeface="Arial" panose="020B0604020202020204" pitchFamily="34" charset="0"/>
              </a:rPr>
              <a:t>Therefore one of Uber’s biggest uses of data is surge pricing. For instance, if you are running late for an appointment and you book a cab in a crowded place then you must be ready to pay twice the amount.</a:t>
            </a:r>
          </a:p>
          <a:p>
            <a:pPr fontAlgn="base"/>
            <a:endParaRPr lang="en-US" sz="1800" b="0" i="0" dirty="0" smtClean="0">
              <a:effectLst/>
              <a:latin typeface="Calibri" panose="020F0502020204030204" pitchFamily="34" charset="0"/>
              <a:cs typeface="Arial" panose="020B0604020202020204" pitchFamily="34" charset="0"/>
            </a:endParaRPr>
          </a:p>
          <a:p>
            <a:r>
              <a:rPr lang="en-US" sz="1800" b="0" i="0" u="none" strike="noStrike" dirty="0" smtClean="0">
                <a:effectLst/>
                <a:latin typeface="Calibri" panose="020F0502020204030204" pitchFamily="34" charset="0"/>
                <a:cs typeface="Arial" panose="020B0604020202020204" pitchFamily="34" charset="0"/>
              </a:rPr>
              <a:t>Uber</a:t>
            </a:r>
            <a:r>
              <a:rPr lang="en-US" sz="1800" dirty="0" smtClean="0">
                <a:latin typeface="Calibri" panose="020F0502020204030204" pitchFamily="34" charset="0"/>
                <a:cs typeface="Arial" panose="020B0604020202020204" pitchFamily="34" charset="0"/>
              </a:rPr>
              <a:t>’</a:t>
            </a:r>
            <a:r>
              <a:rPr lang="en-US" sz="1800" b="0" i="0" u="none" strike="noStrike" dirty="0" smtClean="0">
                <a:effectLst/>
                <a:latin typeface="Calibri" panose="020F0502020204030204" pitchFamily="34" charset="0"/>
                <a:cs typeface="Arial" panose="020B0604020202020204" pitchFamily="34" charset="0"/>
              </a:rPr>
              <a:t>s business is built on data, with user data on both drivers and passengers fed into algorithms to find suitable and cost-effective matches and set fare rates.</a:t>
            </a:r>
          </a:p>
          <a:p>
            <a:endParaRPr lang="en-IN" sz="1800" dirty="0">
              <a:latin typeface="Calibri" panose="020F0502020204030204" pitchFamily="34" charset="0"/>
            </a:endParaRPr>
          </a:p>
        </p:txBody>
      </p:sp>
    </p:spTree>
    <p:extLst>
      <p:ext uri="{BB962C8B-B14F-4D97-AF65-F5344CB8AC3E}">
        <p14:creationId xmlns:p14="http://schemas.microsoft.com/office/powerpoint/2010/main" val="976218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FEATURES OF UBER </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1556792"/>
            <a:ext cx="8229600" cy="4857403"/>
          </a:xfrm>
        </p:spPr>
        <p:txBody>
          <a:bodyPr>
            <a:normAutofit/>
          </a:bodyPr>
          <a:lstStyle/>
          <a:p>
            <a:pPr lvl="0"/>
            <a:r>
              <a:rPr lang="en-IN" sz="1800" dirty="0">
                <a:latin typeface="Calibri" panose="020F0502020204030204" pitchFamily="34" charset="0"/>
              </a:rPr>
              <a:t>A user can tap his smartphone and call a cab at his location</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dirty="0">
                <a:latin typeface="Calibri" panose="020F0502020204030204" pitchFamily="34" charset="0"/>
              </a:rPr>
              <a:t>The driver has the option to accept or reject a </a:t>
            </a:r>
            <a:r>
              <a:rPr lang="en-IN" sz="1800" dirty="0" smtClean="0">
                <a:latin typeface="Calibri" panose="020F0502020204030204" pitchFamily="34" charset="0"/>
              </a:rPr>
              <a:t>ride. If </a:t>
            </a:r>
            <a:r>
              <a:rPr lang="en-IN" sz="1800" dirty="0">
                <a:latin typeface="Calibri" panose="020F0502020204030204" pitchFamily="34" charset="0"/>
              </a:rPr>
              <a:t>the driver accepts the ride, driver details are sent to the customer along with </a:t>
            </a:r>
            <a:r>
              <a:rPr lang="en-IN" sz="1800" dirty="0" smtClean="0">
                <a:latin typeface="Calibri" panose="020F0502020204030204" pitchFamily="34" charset="0"/>
              </a:rPr>
              <a:t>ETA(Expected Time of Arrival).</a:t>
            </a:r>
          </a:p>
          <a:p>
            <a:pPr lvl="0"/>
            <a:endParaRPr lang="en-IN" sz="1800" dirty="0">
              <a:latin typeface="Calibri" panose="020F0502020204030204" pitchFamily="34" charset="0"/>
            </a:endParaRPr>
          </a:p>
          <a:p>
            <a:pPr lvl="0"/>
            <a:r>
              <a:rPr lang="en-IN" sz="1800" dirty="0">
                <a:latin typeface="Calibri" panose="020F0502020204030204" pitchFamily="34" charset="0"/>
              </a:rPr>
              <a:t>The customer can track the driver as he arrives at his location</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dirty="0">
                <a:latin typeface="Calibri" panose="020F0502020204030204" pitchFamily="34" charset="0"/>
              </a:rPr>
              <a:t>The driver can also track the exact location of the customer and reach his exact location</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dirty="0" smtClean="0">
                <a:latin typeface="Calibri" panose="020F0502020204030204" pitchFamily="34" charset="0"/>
              </a:rPr>
              <a:t>The </a:t>
            </a:r>
            <a:r>
              <a:rPr lang="en-IN" sz="1800" dirty="0">
                <a:latin typeface="Calibri" panose="020F0502020204030204" pitchFamily="34" charset="0"/>
              </a:rPr>
              <a:t>payment procedure is handled by </a:t>
            </a:r>
            <a:r>
              <a:rPr lang="en-IN" sz="1800" dirty="0" smtClean="0">
                <a:latin typeface="Calibri" panose="020F0502020204030204" pitchFamily="34" charset="0"/>
              </a:rPr>
              <a:t>them.</a:t>
            </a:r>
          </a:p>
          <a:p>
            <a:pPr lvl="0"/>
            <a:endParaRPr lang="en-US" sz="1800" dirty="0">
              <a:latin typeface="Calibri" panose="020F0502020204030204" pitchFamily="34" charset="0"/>
            </a:endParaRPr>
          </a:p>
          <a:p>
            <a:r>
              <a:rPr lang="en-IN" sz="1800" dirty="0" smtClean="0">
                <a:latin typeface="Calibri" panose="020F0502020204030204" pitchFamily="34" charset="0"/>
              </a:rPr>
              <a:t>This business model had a rating system in place for drivers right from the beginning, where a customer can rate the driver after his ride.</a:t>
            </a:r>
          </a:p>
          <a:p>
            <a:pPr lvl="0"/>
            <a:endParaRPr lang="en-IN" sz="1800" dirty="0">
              <a:latin typeface="Calibri" panose="020F0502020204030204" pitchFamily="34" charset="0"/>
            </a:endParaRPr>
          </a:p>
        </p:txBody>
      </p:sp>
    </p:spTree>
    <p:extLst>
      <p:ext uri="{BB962C8B-B14F-4D97-AF65-F5344CB8AC3E}">
        <p14:creationId xmlns:p14="http://schemas.microsoft.com/office/powerpoint/2010/main" val="3240110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WORKING FLOW</a:t>
            </a:r>
            <a:endParaRPr lang="en-IN" sz="3200" b="1" dirty="0">
              <a:effectLst>
                <a:outerShdw blurRad="38100" dist="38100" dir="2700000" algn="tl">
                  <a:srgbClr val="000000">
                    <a:alpha val="43137"/>
                  </a:srgbClr>
                </a:outerShdw>
              </a:effectLst>
            </a:endParaRPr>
          </a:p>
        </p:txBody>
      </p:sp>
      <p:pic>
        <p:nvPicPr>
          <p:cNvPr id="5123" name="Picture 3" descr="C:\Users\Admin\Downloads\1 (1).png"/>
          <p:cNvPicPr>
            <a:picLocks noChangeAspect="1" noChangeArrowheads="1"/>
          </p:cNvPicPr>
          <p:nvPr/>
        </p:nvPicPr>
        <p:blipFill rotWithShape="1">
          <a:blip r:embed="rId2">
            <a:extLst>
              <a:ext uri="{28A0092B-C50C-407E-A947-70E740481C1C}">
                <a14:useLocalDpi xmlns:a14="http://schemas.microsoft.com/office/drawing/2010/main" val="0"/>
              </a:ext>
            </a:extLst>
          </a:blip>
          <a:srcRect l="9327" t="2491" r="14331" b="3170"/>
          <a:stretch/>
        </p:blipFill>
        <p:spPr bwMode="auto">
          <a:xfrm>
            <a:off x="360480" y="1484784"/>
            <a:ext cx="8532000" cy="502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26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PROCESS BEHIND THE SCENE</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marL="0" indent="0">
              <a:buNone/>
            </a:pPr>
            <a:r>
              <a:rPr lang="en-IN" sz="1800" b="1" u="sng" dirty="0" smtClean="0">
                <a:latin typeface="Calibri" panose="020F0502020204030204" pitchFamily="34" charset="0"/>
              </a:rPr>
              <a:t>The 4 </a:t>
            </a:r>
            <a:r>
              <a:rPr lang="en-IN" sz="1800" b="1" u="sng" dirty="0">
                <a:latin typeface="Calibri" panose="020F0502020204030204" pitchFamily="34" charset="0"/>
              </a:rPr>
              <a:t>step model about how Uber </a:t>
            </a:r>
            <a:r>
              <a:rPr lang="en-IN" sz="1800" b="1" u="sng" dirty="0" smtClean="0">
                <a:latin typeface="Calibri" panose="020F0502020204030204" pitchFamily="34" charset="0"/>
              </a:rPr>
              <a:t>works</a:t>
            </a:r>
          </a:p>
          <a:p>
            <a:pPr marL="0" indent="0">
              <a:buNone/>
            </a:pPr>
            <a:endParaRPr lang="en-IN" sz="1800" dirty="0">
              <a:latin typeface="Calibri" panose="020F0502020204030204" pitchFamily="34" charset="0"/>
            </a:endParaRPr>
          </a:p>
          <a:p>
            <a:pPr lvl="0"/>
            <a:r>
              <a:rPr lang="en-IN" sz="1800" b="1" dirty="0">
                <a:latin typeface="Calibri" panose="020F0502020204030204" pitchFamily="34" charset="0"/>
              </a:rPr>
              <a:t>Step 1 (Request a cab):</a:t>
            </a:r>
            <a:r>
              <a:rPr lang="en-IN" sz="1800" dirty="0">
                <a:latin typeface="Calibri" panose="020F0502020204030204" pitchFamily="34" charset="0"/>
              </a:rPr>
              <a:t> The first step in the business model is about creating a demand. People have a smartphone app which lets them request a cab instantly or schedule it for some time later</a:t>
            </a:r>
            <a:r>
              <a:rPr lang="en-IN" sz="1800" dirty="0" smtClean="0">
                <a:latin typeface="Calibri" panose="020F0502020204030204" pitchFamily="34" charset="0"/>
              </a:rPr>
              <a:t>.</a:t>
            </a:r>
          </a:p>
          <a:p>
            <a:pPr lvl="0"/>
            <a:endParaRPr lang="en-IN" sz="1800" dirty="0">
              <a:latin typeface="Calibri" panose="020F0502020204030204" pitchFamily="34" charset="0"/>
            </a:endParaRPr>
          </a:p>
          <a:p>
            <a:pPr lvl="0"/>
            <a:r>
              <a:rPr lang="en-IN" sz="1800" b="1" dirty="0">
                <a:latin typeface="Calibri" panose="020F0502020204030204" pitchFamily="34" charset="0"/>
              </a:rPr>
              <a:t>Step 2 (Matching):</a:t>
            </a:r>
            <a:r>
              <a:rPr lang="en-IN" sz="1800" dirty="0">
                <a:latin typeface="Calibri" panose="020F0502020204030204" pitchFamily="34" charset="0"/>
              </a:rPr>
              <a:t> As soon as the request is made, a notification about your details are sent to the nearest driver. The cab driver has the option to accept or reject the ride. In case he rejects, notification is sent to another driver in </a:t>
            </a:r>
            <a:r>
              <a:rPr lang="en-IN" sz="1800" dirty="0" smtClean="0">
                <a:latin typeface="Calibri" panose="020F0502020204030204" pitchFamily="34" charset="0"/>
              </a:rPr>
              <a:t>that </a:t>
            </a:r>
            <a:r>
              <a:rPr lang="en-IN" sz="1800" dirty="0">
                <a:latin typeface="Calibri" panose="020F0502020204030204" pitchFamily="34" charset="0"/>
              </a:rPr>
              <a:t>area</a:t>
            </a:r>
            <a:r>
              <a:rPr lang="en-IN" sz="1800" dirty="0" smtClean="0">
                <a:latin typeface="Calibri" panose="020F0502020204030204" pitchFamily="34" charset="0"/>
              </a:rPr>
              <a:t>.</a:t>
            </a:r>
          </a:p>
          <a:p>
            <a:pPr lvl="0"/>
            <a:endParaRPr lang="en-US" sz="1800" dirty="0">
              <a:latin typeface="Calibri" panose="020F0502020204030204" pitchFamily="34" charset="0"/>
            </a:endParaRPr>
          </a:p>
          <a:p>
            <a:r>
              <a:rPr lang="en-IN" sz="1800" b="1" dirty="0" smtClean="0">
                <a:latin typeface="Calibri" panose="020F0502020204030204" pitchFamily="34" charset="0"/>
              </a:rPr>
              <a:t>Step 3 (Ride): </a:t>
            </a:r>
            <a:r>
              <a:rPr lang="en-IN" sz="1800" dirty="0" smtClean="0">
                <a:latin typeface="Calibri" panose="020F0502020204030204" pitchFamily="34" charset="0"/>
              </a:rPr>
              <a:t>Customer can track the cab when it is arriving and the ETA is also shown to the customer. The meter starts as soon as the customer sits in the cab which can be tracked through the customer side app as well. Friendly drivers make sure that the ride is comfortable for the passenger.</a:t>
            </a:r>
          </a:p>
          <a:p>
            <a:pPr lvl="0"/>
            <a:endParaRPr lang="en-IN" sz="1800" dirty="0">
              <a:latin typeface="Calibri" panose="020F0502020204030204" pitchFamily="34" charset="0"/>
            </a:endParaRPr>
          </a:p>
        </p:txBody>
      </p:sp>
    </p:spTree>
    <p:extLst>
      <p:ext uri="{BB962C8B-B14F-4D97-AF65-F5344CB8AC3E}">
        <p14:creationId xmlns:p14="http://schemas.microsoft.com/office/powerpoint/2010/main" val="2245308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sz="1800" b="1" dirty="0" smtClean="0">
                <a:latin typeface="Calibri" panose="020F0502020204030204" pitchFamily="34" charset="0"/>
              </a:rPr>
              <a:t>Step 4 (Payment &amp; Rating): </a:t>
            </a:r>
            <a:r>
              <a:rPr lang="en-IN" sz="1800" dirty="0" smtClean="0">
                <a:latin typeface="Calibri" panose="020F0502020204030204" pitchFamily="34" charset="0"/>
              </a:rPr>
              <a:t>Once the ride is over, the customer gets an option to rate the driver. The rating system is an important part of the business model as it lets a person know about the driver before booking a ride and helps him trust the driver.</a:t>
            </a:r>
          </a:p>
          <a:p>
            <a:endParaRPr lang="en-IN" sz="1800" dirty="0">
              <a:latin typeface="Calibri" panose="020F05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38" y="3356991"/>
            <a:ext cx="4986315" cy="24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610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effectLst>
                  <a:outerShdw blurRad="38100" dist="38100" dir="2700000" algn="tl">
                    <a:srgbClr val="000000">
                      <a:alpha val="43137"/>
                    </a:srgbClr>
                  </a:outerShdw>
                </a:effectLst>
              </a:rPr>
              <a:t>DATASETS</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4237" y="6362082"/>
            <a:ext cx="9144000" cy="451294"/>
          </a:xfrm>
        </p:spPr>
        <p:txBody>
          <a:bodyPr>
            <a:noAutofit/>
          </a:bodyPr>
          <a:lstStyle/>
          <a:p>
            <a:pPr marL="0" indent="0" algn="ctr">
              <a:buNone/>
            </a:pPr>
            <a:r>
              <a:rPr lang="en-IN" sz="1600" b="1" dirty="0">
                <a:latin typeface="Calibri" panose="020F0502020204030204" pitchFamily="34" charset="0"/>
              </a:rPr>
              <a:t>Reference : </a:t>
            </a:r>
            <a:r>
              <a:rPr lang="en-IN" sz="1600" dirty="0">
                <a:latin typeface="Calibri" panose="020F0502020204030204" pitchFamily="34" charset="0"/>
              </a:rPr>
              <a:t>https://www.kaggle.com/suhasvs/uber-case-study-an-eda-based-on-cab-request-data </a:t>
            </a:r>
          </a:p>
        </p:txBody>
      </p:sp>
      <p:pic>
        <p:nvPicPr>
          <p:cNvPr id="6" name="Picture 5">
            <a:extLst>
              <a:ext uri="{FF2B5EF4-FFF2-40B4-BE49-F238E27FC236}">
                <a16:creationId xmlns="" xmlns:a16="http://schemas.microsoft.com/office/drawing/2014/main" id="{EDB87A03-C060-415C-8F50-BEA1094E8F61}"/>
              </a:ext>
            </a:extLst>
          </p:cNvPr>
          <p:cNvPicPr>
            <a:picLocks noChangeAspect="1"/>
          </p:cNvPicPr>
          <p:nvPr/>
        </p:nvPicPr>
        <p:blipFill>
          <a:blip r:embed="rId2"/>
          <a:stretch>
            <a:fillRect/>
          </a:stretch>
        </p:blipFill>
        <p:spPr>
          <a:xfrm>
            <a:off x="856058" y="1246790"/>
            <a:ext cx="7460358" cy="499052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7692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703D26A-4680-424C-9AFF-7A69F925D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780928"/>
            <a:ext cx="8481925" cy="381642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68AFF919-E131-454E-A3CC-501AE95876E0}"/>
              </a:ext>
            </a:extLst>
          </p:cNvPr>
          <p:cNvPicPr>
            <a:picLocks noChangeAspect="1"/>
          </p:cNvPicPr>
          <p:nvPr/>
        </p:nvPicPr>
        <p:blipFill>
          <a:blip r:embed="rId3"/>
          <a:stretch>
            <a:fillRect/>
          </a:stretch>
        </p:blipFill>
        <p:spPr>
          <a:xfrm>
            <a:off x="2660515" y="260648"/>
            <a:ext cx="3495661" cy="237626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1137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137</TotalTime>
  <Words>908</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Origin</vt:lpstr>
      <vt:lpstr>UBER USING BIG DATA </vt:lpstr>
      <vt:lpstr>OUTLINE</vt:lpstr>
      <vt:lpstr>INTRODUCTION</vt:lpstr>
      <vt:lpstr>FEATURES OF UBER </vt:lpstr>
      <vt:lpstr>WORKING FLOW</vt:lpstr>
      <vt:lpstr>PROCESS BEHIND THE SCENE</vt:lpstr>
      <vt:lpstr>PowerPoint Presentation</vt:lpstr>
      <vt:lpstr>DATASETS</vt:lpstr>
      <vt:lpstr>PowerPoint Presentation</vt:lpstr>
      <vt:lpstr>PowerPoint Presentation</vt:lpstr>
      <vt:lpstr>VALUE PROPOSITIONS</vt:lpstr>
      <vt:lpstr>PowerPoint Presentation</vt:lpstr>
      <vt:lpstr>CHALLENGES STILL FACED BY UBER</vt:lpstr>
      <vt:lpstr>PowerPoint Presentation</vt:lpstr>
      <vt:lpstr>CONCLUSION</vt:lpstr>
      <vt:lpstr>PowerPoint Presentation</vt:lpstr>
      <vt:lpstr>FUTURE-PROOFING</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Admin</dc:creator>
  <cp:lastModifiedBy>Admin</cp:lastModifiedBy>
  <cp:revision>13</cp:revision>
  <dcterms:created xsi:type="dcterms:W3CDTF">2021-02-16T09:58:19Z</dcterms:created>
  <dcterms:modified xsi:type="dcterms:W3CDTF">2021-02-17T05:59:53Z</dcterms:modified>
</cp:coreProperties>
</file>