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7" r:id="rId2"/>
    <p:sldId id="258" r:id="rId3"/>
    <p:sldId id="265" r:id="rId4"/>
    <p:sldId id="264" r:id="rId5"/>
    <p:sldId id="263" r:id="rId6"/>
    <p:sldId id="262" r:id="rId7"/>
    <p:sldId id="261" r:id="rId8"/>
    <p:sldId id="260" r:id="rId9"/>
    <p:sldId id="259" r:id="rId10"/>
    <p:sldId id="270" r:id="rId11"/>
    <p:sldId id="269" r:id="rId12"/>
    <p:sldId id="268" r:id="rId13"/>
    <p:sldId id="267" r:id="rId14"/>
    <p:sldId id="272" r:id="rId15"/>
    <p:sldId id="271" r:id="rId16"/>
    <p:sldId id="266" r:id="rId17"/>
    <p:sldId id="273" r:id="rId18"/>
    <p:sldId id="274" r:id="rId19"/>
    <p:sldId id="275" r:id="rId20"/>
    <p:sldId id="281" r:id="rId21"/>
    <p:sldId id="280" r:id="rId22"/>
    <p:sldId id="279" r:id="rId23"/>
    <p:sldId id="278" r:id="rId24"/>
    <p:sldId id="276" r:id="rId25"/>
    <p:sldId id="277" r:id="rId26"/>
    <p:sldId id="284" r:id="rId27"/>
    <p:sldId id="283" r:id="rId28"/>
    <p:sldId id="287" r:id="rId29"/>
    <p:sldId id="286" r:id="rId30"/>
    <p:sldId id="285" r:id="rId31"/>
    <p:sldId id="282" r:id="rId32"/>
    <p:sldId id="292" r:id="rId33"/>
    <p:sldId id="291" r:id="rId34"/>
    <p:sldId id="290" r:id="rId35"/>
    <p:sldId id="289" r:id="rId36"/>
    <p:sldId id="288" r:id="rId37"/>
    <p:sldId id="296" r:id="rId38"/>
    <p:sldId id="295" r:id="rId39"/>
    <p:sldId id="294" r:id="rId40"/>
    <p:sldId id="293"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6" d="100"/>
          <a:sy n="76" d="100"/>
        </p:scale>
        <p:origin x="-120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16F28B-92AE-4FB0-8FE4-23D43648BA63}" type="datetimeFigureOut">
              <a:rPr lang="en-US" smtClean="0"/>
              <a:pPr/>
              <a:t>01-Jul-16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C5573F-882F-47A1-9372-B6AB7A5E1B1C}" type="slidenum">
              <a:rPr lang="en-US" smtClean="0"/>
              <a:pPr/>
              <a:t>‹#›</a:t>
            </a:fld>
            <a:endParaRPr lang="en-US"/>
          </a:p>
        </p:txBody>
      </p:sp>
    </p:spTree>
    <p:extLst>
      <p:ext uri="{BB962C8B-B14F-4D97-AF65-F5344CB8AC3E}">
        <p14:creationId xmlns="" xmlns:p14="http://schemas.microsoft.com/office/powerpoint/2010/main" val="1276463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C5573F-882F-47A1-9372-B6AB7A5E1B1C}"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7CE194-FF68-44EE-A00E-FEDE8FF43302}" type="datetimeFigureOut">
              <a:rPr lang="en-US" smtClean="0"/>
              <a:pPr/>
              <a:t>01-Jul-16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75C9D-95E9-4082-9863-375D16E9A5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atin typeface="Segoe UI Light"/>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sz="2000">
                <a:latin typeface="Segoe UI Light"/>
              </a:defRPr>
            </a:lvl1pPr>
            <a:lvl2pPr>
              <a:defRPr sz="1800">
                <a:latin typeface="Segoe UI Light"/>
              </a:defRPr>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27CE194-FF68-44EE-A00E-FEDE8FF43302}" type="datetimeFigureOut">
              <a:rPr lang="en-US" smtClean="0"/>
              <a:pPr/>
              <a:t>01-Jul-16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75C9D-95E9-4082-9863-375D16E9A5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sz="2000">
                <a:latin typeface="Segoe UI Light"/>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7CE194-FF68-44EE-A00E-FEDE8FF43302}" type="datetimeFigureOut">
              <a:rPr lang="en-US" smtClean="0"/>
              <a:pPr/>
              <a:t>01-Jul-16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75C9D-95E9-4082-9863-375D16E9A55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Rest of the slides">
    <p:spTree>
      <p:nvGrpSpPr>
        <p:cNvPr id="1" name=""/>
        <p:cNvGrpSpPr/>
        <p:nvPr/>
      </p:nvGrpSpPr>
      <p:grpSpPr>
        <a:xfrm>
          <a:off x="0" y="0"/>
          <a:ext cx="0" cy="0"/>
          <a:chOff x="0" y="0"/>
          <a:chExt cx="0" cy="0"/>
        </a:xfrm>
      </p:grpSpPr>
      <p:sp>
        <p:nvSpPr>
          <p:cNvPr id="9" name="Title Placeholder 21"/>
          <p:cNvSpPr>
            <a:spLocks noGrp="1"/>
          </p:cNvSpPr>
          <p:nvPr>
            <p:ph type="title"/>
          </p:nvPr>
        </p:nvSpPr>
        <p:spPr>
          <a:xfrm>
            <a:off x="365125" y="254000"/>
            <a:ext cx="8413750" cy="276999"/>
          </a:xfrm>
          <a:prstGeom prst="rect">
            <a:avLst/>
          </a:prstGeom>
        </p:spPr>
        <p:txBody>
          <a:bodyPr lIns="0" tIns="0" rIns="0" bIns="0" anchor="t">
            <a:spAutoFit/>
          </a:bodyPr>
          <a:lstStyle>
            <a:lvl1pPr algn="l" rtl="0" eaLnBrk="1" latinLnBrk="0" hangingPunct="1">
              <a:lnSpc>
                <a:spcPct val="90000"/>
              </a:lnSpc>
              <a:spcBef>
                <a:spcPct val="0"/>
              </a:spcBef>
              <a:buNone/>
              <a:defRPr kumimoji="0" lang="en-US" sz="2000" b="1" kern="1200" dirty="0">
                <a:ln>
                  <a:noFill/>
                </a:ln>
                <a:solidFill>
                  <a:srgbClr val="276B7D"/>
                </a:solidFill>
                <a:latin typeface="Segoe UI Light"/>
                <a:ea typeface="+mj-ea"/>
                <a:cs typeface="Arial" pitchFamily="34" charset="0"/>
              </a:defRPr>
            </a:lvl1pPr>
          </a:lstStyle>
          <a:p>
            <a:pPr lvl="0"/>
            <a:r>
              <a:rPr lang="en-US" dirty="0" smtClean="0"/>
              <a:t>Click to edit Master title style</a:t>
            </a:r>
            <a:endParaRPr lang="en-US" dirty="0"/>
          </a:p>
        </p:txBody>
      </p:sp>
      <p:sp>
        <p:nvSpPr>
          <p:cNvPr id="4" name="Slide Number Placeholder 3"/>
          <p:cNvSpPr>
            <a:spLocks noGrp="1"/>
          </p:cNvSpPr>
          <p:nvPr>
            <p:ph type="sldNum" sz="quarter" idx="11"/>
          </p:nvPr>
        </p:nvSpPr>
        <p:spPr/>
        <p:txBody>
          <a:bodyPr/>
          <a:lstStyle/>
          <a:p>
            <a:fld id="{12475C9D-95E9-4082-9863-375D16E9A553}" type="slidenum">
              <a:rPr lang="en-US" smtClean="0"/>
              <a:pPr/>
              <a:t>‹#›</a:t>
            </a:fld>
            <a:endParaRPr lang="en-US"/>
          </a:p>
        </p:txBody>
      </p:sp>
      <p:pic>
        <p:nvPicPr>
          <p:cNvPr id="6" name="Picture 5" descr="Stratapps logo.JPG"/>
          <p:cNvPicPr>
            <a:picLocks noChangeAspect="1"/>
          </p:cNvPicPr>
          <p:nvPr userDrawn="1"/>
        </p:nvPicPr>
        <p:blipFill>
          <a:blip r:embed="rId2"/>
          <a:stretch>
            <a:fillRect/>
          </a:stretch>
        </p:blipFill>
        <p:spPr>
          <a:xfrm>
            <a:off x="6477000" y="6172200"/>
            <a:ext cx="2204884" cy="685800"/>
          </a:xfrm>
          <a:prstGeom prst="rect">
            <a:avLst/>
          </a:prstGeom>
        </p:spPr>
      </p:pic>
      <p:cxnSp>
        <p:nvCxnSpPr>
          <p:cNvPr id="7" name="Straight Connector 6"/>
          <p:cNvCxnSpPr/>
          <p:nvPr userDrawn="1"/>
        </p:nvCxnSpPr>
        <p:spPr>
          <a:xfrm>
            <a:off x="0" y="6072186"/>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TextBox 18"/>
          <p:cNvSpPr txBox="1">
            <a:spLocks noChangeArrowheads="1"/>
          </p:cNvSpPr>
          <p:nvPr userDrawn="1"/>
        </p:nvSpPr>
        <p:spPr bwMode="auto">
          <a:xfrm>
            <a:off x="0" y="6596063"/>
            <a:ext cx="3200400" cy="261937"/>
          </a:xfrm>
          <a:prstGeom prst="rect">
            <a:avLst/>
          </a:prstGeom>
          <a:noFill/>
          <a:ln w="9525">
            <a:noFill/>
            <a:miter lim="800000"/>
            <a:headEnd/>
            <a:tailEnd/>
          </a:ln>
        </p:spPr>
        <p:txBody>
          <a:bodyPr>
            <a:spAutoFit/>
          </a:bodyPr>
          <a:lstStyle/>
          <a:p>
            <a:pPr fontAlgn="auto">
              <a:spcBef>
                <a:spcPts val="0"/>
              </a:spcBef>
              <a:spcAft>
                <a:spcPts val="0"/>
              </a:spcAft>
              <a:defRPr/>
            </a:pPr>
            <a:r>
              <a:rPr lang="en-US" sz="1100" b="0" i="0" dirty="0">
                <a:solidFill>
                  <a:srgbClr val="C00000"/>
                </a:solidFill>
                <a:latin typeface="Calibri"/>
                <a:cs typeface="Arial" charset="0"/>
              </a:rPr>
              <a:t>Copyright (C) </a:t>
            </a:r>
            <a:r>
              <a:rPr lang="en-US" sz="1100" b="0" i="0" dirty="0" smtClean="0">
                <a:solidFill>
                  <a:srgbClr val="C00000"/>
                </a:solidFill>
                <a:latin typeface="Calibri"/>
                <a:cs typeface="Arial" charset="0"/>
              </a:rPr>
              <a:t>2015 </a:t>
            </a:r>
            <a:r>
              <a:rPr lang="en-US" sz="1100" b="0" i="0" dirty="0" err="1">
                <a:solidFill>
                  <a:srgbClr val="C00000"/>
                </a:solidFill>
                <a:latin typeface="Calibri"/>
                <a:cs typeface="Arial" charset="0"/>
              </a:rPr>
              <a:t>StratApps</a:t>
            </a:r>
            <a:r>
              <a:rPr lang="en-US" sz="1100" b="0" i="0" dirty="0">
                <a:solidFill>
                  <a:srgbClr val="C00000"/>
                </a:solidFill>
                <a:latin typeface="Calibri"/>
                <a:cs typeface="Arial" charset="0"/>
              </a:rPr>
              <a:t>, Inc. All rights reserved</a:t>
            </a:r>
          </a:p>
        </p:txBody>
      </p:sp>
      <p:cxnSp>
        <p:nvCxnSpPr>
          <p:cNvPr id="10" name="Straight Connector 9"/>
          <p:cNvCxnSpPr/>
          <p:nvPr userDrawn="1"/>
        </p:nvCxnSpPr>
        <p:spPr>
          <a:xfrm>
            <a:off x="0" y="815975"/>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7CE194-FF68-44EE-A00E-FEDE8FF43302}" type="datetimeFigureOut">
              <a:rPr lang="en-US" smtClean="0"/>
              <a:pPr/>
              <a:t>01-Jul-16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75C9D-95E9-4082-9863-375D16E9A5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7CE194-FF68-44EE-A00E-FEDE8FF43302}" type="datetimeFigureOut">
              <a:rPr lang="en-US" smtClean="0"/>
              <a:pPr/>
              <a:t>01-Jul-16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75C9D-95E9-4082-9863-375D16E9A5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7CE194-FF68-44EE-A00E-FEDE8FF43302}" type="datetimeFigureOut">
              <a:rPr lang="en-US" smtClean="0"/>
              <a:pPr/>
              <a:t>01-Jul-16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475C9D-95E9-4082-9863-375D16E9A5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7CE194-FF68-44EE-A00E-FEDE8FF43302}" type="datetimeFigureOut">
              <a:rPr lang="en-US" smtClean="0"/>
              <a:pPr/>
              <a:t>01-Jul-16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475C9D-95E9-4082-9863-375D16E9A5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7CE194-FF68-44EE-A00E-FEDE8FF43302}" type="datetimeFigureOut">
              <a:rPr lang="en-US" smtClean="0"/>
              <a:pPr/>
              <a:t>01-Jul-16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475C9D-95E9-4082-9863-375D16E9A5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7CE194-FF68-44EE-A00E-FEDE8FF43302}" type="datetimeFigureOut">
              <a:rPr lang="en-US" smtClean="0"/>
              <a:pPr/>
              <a:t>01-Jul-16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475C9D-95E9-4082-9863-375D16E9A5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7CE194-FF68-44EE-A00E-FEDE8FF43302}" type="datetimeFigureOut">
              <a:rPr lang="en-US" smtClean="0"/>
              <a:pPr/>
              <a:t>01-Jul-16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475C9D-95E9-4082-9863-375D16E9A5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7CE194-FF68-44EE-A00E-FEDE8FF43302}" type="datetimeFigureOut">
              <a:rPr lang="en-US" smtClean="0"/>
              <a:pPr/>
              <a:t>01-Jul-16</a:t>
            </a:fld>
            <a:endParaRPr lang="en-US"/>
          </a:p>
        </p:txBody>
      </p:sp>
      <p:pic>
        <p:nvPicPr>
          <p:cNvPr id="11" name="Picture 10" descr="Stratapps logo.JPG"/>
          <p:cNvPicPr>
            <a:picLocks noChangeAspect="1"/>
          </p:cNvPicPr>
          <p:nvPr userDrawn="1"/>
        </p:nvPicPr>
        <p:blipFill>
          <a:blip r:embed="rId2"/>
          <a:stretch>
            <a:fillRect/>
          </a:stretch>
        </p:blipFill>
        <p:spPr>
          <a:xfrm>
            <a:off x="6858000" y="6324600"/>
            <a:ext cx="2057891" cy="533400"/>
          </a:xfrm>
          <a:prstGeom prst="rect">
            <a:avLst/>
          </a:prstGeom>
        </p:spPr>
      </p:pic>
      <p:cxnSp>
        <p:nvCxnSpPr>
          <p:cNvPr id="12" name="Straight Connector 11"/>
          <p:cNvCxnSpPr/>
          <p:nvPr userDrawn="1"/>
        </p:nvCxnSpPr>
        <p:spPr>
          <a:xfrm>
            <a:off x="0" y="6072186"/>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7CE194-FF68-44EE-A00E-FEDE8FF43302}" type="datetimeFigureOut">
              <a:rPr lang="en-US" smtClean="0"/>
              <a:pPr/>
              <a:t>01-Jul-16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475C9D-95E9-4082-9863-375D16E9A55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1219200" y="2514600"/>
            <a:ext cx="6505165" cy="1905000"/>
          </a:xfrm>
          <a:prstGeom prst="roundRect">
            <a:avLst/>
          </a:prstGeom>
          <a:solidFill>
            <a:schemeClr val="bg1"/>
          </a:solidFill>
          <a:ln>
            <a:solidFill>
              <a:schemeClr val="accent1"/>
            </a:solidFill>
            <a:prstDash val="solid"/>
          </a:ln>
          <a:effectLst>
            <a:outerShdw blurRad="50800" dist="38100" dir="5400000" algn="t" rotWithShape="0">
              <a:prstClr val="black">
                <a:alpha val="40000"/>
              </a:prstClr>
            </a:outerShdw>
          </a:effectLst>
        </p:spPr>
        <p:txBody>
          <a:bodyPr tIns="91440"/>
          <a:lstStyle/>
          <a:p>
            <a:pPr algn="ctr"/>
            <a:endParaRPr lang="en-US" sz="2000" b="1" dirty="0" smtClean="0">
              <a:latin typeface="Segoe UI" pitchFamily="34" charset="0"/>
              <a:ea typeface="Segoe UI" pitchFamily="34" charset="0"/>
              <a:cs typeface="Segoe UI" pitchFamily="34" charset="0"/>
            </a:endParaRPr>
          </a:p>
          <a:p>
            <a:pPr algn="ctr"/>
            <a:endParaRPr lang="en-US" sz="2000" b="1" dirty="0" smtClean="0">
              <a:latin typeface="Segoe UI" pitchFamily="34" charset="0"/>
              <a:ea typeface="Segoe UI" pitchFamily="34" charset="0"/>
              <a:cs typeface="Segoe UI" pitchFamily="34" charset="0"/>
            </a:endParaRPr>
          </a:p>
          <a:p>
            <a:pPr algn="ctr"/>
            <a:r>
              <a:rPr lang="en-US" sz="2000" b="1" dirty="0" smtClean="0">
                <a:latin typeface="Segoe UI" pitchFamily="34" charset="0"/>
                <a:ea typeface="Segoe UI" pitchFamily="34" charset="0"/>
                <a:cs typeface="Segoe UI" pitchFamily="34" charset="0"/>
              </a:rPr>
              <a:t>TABLE CALCULATIONS</a:t>
            </a:r>
            <a:endParaRPr lang="en-US" sz="2000" b="1" dirty="0">
              <a:latin typeface="Segoe UI" pitchFamily="34" charset="0"/>
              <a:ea typeface="Segoe UI" pitchFamily="34" charset="0"/>
              <a:cs typeface="Segoe UI" pitchFamily="34" charset="0"/>
            </a:endParaRPr>
          </a:p>
        </p:txBody>
      </p:sp>
      <p:cxnSp>
        <p:nvCxnSpPr>
          <p:cNvPr id="48" name="Straight Connector 47"/>
          <p:cNvCxnSpPr/>
          <p:nvPr/>
        </p:nvCxnSpPr>
        <p:spPr>
          <a:xfrm>
            <a:off x="0" y="6072186"/>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0" y="815975"/>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6" name="TextBox 18"/>
          <p:cNvSpPr txBox="1">
            <a:spLocks noChangeArrowheads="1"/>
          </p:cNvSpPr>
          <p:nvPr/>
        </p:nvSpPr>
        <p:spPr bwMode="auto">
          <a:xfrm>
            <a:off x="0" y="6596063"/>
            <a:ext cx="3200400" cy="261937"/>
          </a:xfrm>
          <a:prstGeom prst="rect">
            <a:avLst/>
          </a:prstGeom>
          <a:noFill/>
          <a:ln w="9525">
            <a:noFill/>
            <a:miter lim="800000"/>
            <a:headEnd/>
            <a:tailEnd/>
          </a:ln>
        </p:spPr>
        <p:txBody>
          <a:bodyPr>
            <a:spAutoFit/>
          </a:bodyPr>
          <a:lstStyle/>
          <a:p>
            <a:pPr fontAlgn="auto">
              <a:spcBef>
                <a:spcPts val="0"/>
              </a:spcBef>
              <a:spcAft>
                <a:spcPts val="0"/>
              </a:spcAft>
              <a:defRPr/>
            </a:pPr>
            <a:r>
              <a:rPr lang="en-US" sz="1100" b="0" i="0" dirty="0">
                <a:solidFill>
                  <a:srgbClr val="C00000"/>
                </a:solidFill>
                <a:latin typeface="Calibri"/>
                <a:cs typeface="Arial" charset="0"/>
              </a:rPr>
              <a:t>Copyright (C) </a:t>
            </a:r>
            <a:r>
              <a:rPr lang="en-US" sz="1100" b="0" i="0" dirty="0" smtClean="0">
                <a:solidFill>
                  <a:srgbClr val="C00000"/>
                </a:solidFill>
                <a:latin typeface="Calibri"/>
                <a:cs typeface="Arial" charset="0"/>
              </a:rPr>
              <a:t>2014 </a:t>
            </a:r>
            <a:r>
              <a:rPr lang="en-US" sz="1100" b="0" i="0" dirty="0" err="1">
                <a:solidFill>
                  <a:srgbClr val="C00000"/>
                </a:solidFill>
                <a:latin typeface="Calibri"/>
                <a:cs typeface="Arial" charset="0"/>
              </a:rPr>
              <a:t>StratApps</a:t>
            </a:r>
            <a:r>
              <a:rPr lang="en-US" sz="1100" b="0" i="0" dirty="0">
                <a:solidFill>
                  <a:srgbClr val="C00000"/>
                </a:solidFill>
                <a:latin typeface="Calibri"/>
                <a:cs typeface="Arial" charset="0"/>
              </a:rPr>
              <a:t>, Inc. All rights reserved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0" smtClean="0">
                <a:latin typeface="Segoe UI" pitchFamily="34" charset="0"/>
                <a:ea typeface="Segoe UI" pitchFamily="34" charset="0"/>
                <a:cs typeface="Segoe UI" pitchFamily="34" charset="0"/>
              </a:rPr>
              <a:t>Continues..</a:t>
            </a:r>
            <a:endParaRPr lang="en-US" dirty="0"/>
          </a:p>
        </p:txBody>
      </p:sp>
      <p:pic>
        <p:nvPicPr>
          <p:cNvPr id="3" name="Picture 2" descr="http://onlinehelp.tableau.com/current/pro/online/en-us/Img/compute_using.png"/>
          <p:cNvPicPr/>
          <p:nvPr/>
        </p:nvPicPr>
        <p:blipFill>
          <a:blip r:embed="rId2"/>
          <a:srcRect/>
          <a:stretch>
            <a:fillRect/>
          </a:stretch>
        </p:blipFill>
        <p:spPr bwMode="auto">
          <a:xfrm>
            <a:off x="2733675" y="1009650"/>
            <a:ext cx="3676650" cy="3714750"/>
          </a:xfrm>
          <a:prstGeom prst="rect">
            <a:avLst/>
          </a:prstGeom>
          <a:noFill/>
          <a:ln w="9525">
            <a:noFill/>
            <a:miter lim="800000"/>
            <a:headEnd/>
            <a:tailEnd/>
          </a:ln>
        </p:spPr>
      </p:pic>
      <p:sp>
        <p:nvSpPr>
          <p:cNvPr id="4" name="TextBox 3"/>
          <p:cNvSpPr txBox="1"/>
          <p:nvPr/>
        </p:nvSpPr>
        <p:spPr>
          <a:xfrm>
            <a:off x="381000" y="4953000"/>
            <a:ext cx="8534400" cy="1077218"/>
          </a:xfrm>
          <a:prstGeom prst="rect">
            <a:avLst/>
          </a:prstGeom>
          <a:noFill/>
        </p:spPr>
        <p:txBody>
          <a:bodyPr wrap="square" rtlCol="0">
            <a:spAutoFit/>
          </a:bodyPr>
          <a:lstStyle/>
          <a:p>
            <a:r>
              <a:rPr lang="en-US" sz="1600" dirty="0" smtClean="0">
                <a:latin typeface="Segoe UI" pitchFamily="34" charset="0"/>
                <a:ea typeface="Segoe UI" pitchFamily="34" charset="0"/>
                <a:cs typeface="Segoe UI" pitchFamily="34" charset="0"/>
              </a:rPr>
              <a:t>Addressing can be relative to the table structure (options beginning with Table, Pane, or Cell) or to a specific field (such as Category, Order Date, </a:t>
            </a:r>
            <a:r>
              <a:rPr lang="en-US" sz="1600" dirty="0" err="1" smtClean="0">
                <a:latin typeface="Segoe UI" pitchFamily="34" charset="0"/>
                <a:ea typeface="Segoe UI" pitchFamily="34" charset="0"/>
                <a:cs typeface="Segoe UI" pitchFamily="34" charset="0"/>
              </a:rPr>
              <a:t>orRegion</a:t>
            </a:r>
            <a:r>
              <a:rPr lang="en-US" sz="1600" dirty="0" smtClean="0">
                <a:latin typeface="Segoe UI" pitchFamily="34" charset="0"/>
                <a:ea typeface="Segoe UI" pitchFamily="34" charset="0"/>
                <a:cs typeface="Segoe UI" pitchFamily="34" charset="0"/>
              </a:rPr>
              <a:t>). Addressing options based on table structure are described below.</a:t>
            </a:r>
          </a:p>
          <a:p>
            <a:endParaRPr lang="en-US"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304800" y="1066800"/>
            <a:ext cx="8305800" cy="3123188"/>
          </a:xfrm>
          <a:prstGeom prst="rect">
            <a:avLst/>
          </a:prstGeom>
        </p:spPr>
        <p:txBody>
          <a:bodyPr wrap="square">
            <a:spAutoFit/>
          </a:bodyPr>
          <a:lstStyle/>
          <a:p>
            <a:endParaRPr lang="en-US" sz="1600" dirty="0" smtClean="0">
              <a:latin typeface="Segoe UI" pitchFamily="34" charset="0"/>
              <a:ea typeface="Segoe UI" pitchFamily="34" charset="0"/>
              <a:cs typeface="Segoe UI" pitchFamily="34" charset="0"/>
            </a:endParaRPr>
          </a:p>
          <a:p>
            <a:r>
              <a:rPr lang="en-US" sz="1600" b="1" dirty="0" smtClean="0">
                <a:latin typeface="Segoe UI" pitchFamily="34" charset="0"/>
                <a:ea typeface="Segoe UI" pitchFamily="34" charset="0"/>
                <a:cs typeface="Segoe UI" pitchFamily="34" charset="0"/>
              </a:rPr>
              <a:t>Table (Across) : </a:t>
            </a:r>
          </a:p>
          <a:p>
            <a:endParaRPr lang="en-US" sz="1600" dirty="0" smtClean="0">
              <a:latin typeface="Segoe UI" pitchFamily="34" charset="0"/>
              <a:ea typeface="Segoe UI" pitchFamily="34" charset="0"/>
              <a:cs typeface="Segoe UI" pitchFamily="34" charset="0"/>
            </a:endParaRPr>
          </a:p>
          <a:p>
            <a:r>
              <a:rPr lang="en-US" sz="1600" dirty="0" smtClean="0">
                <a:latin typeface="Segoe UI" pitchFamily="34" charset="0"/>
                <a:ea typeface="Segoe UI" pitchFamily="34" charset="0"/>
                <a:cs typeface="Segoe UI" pitchFamily="34" charset="0"/>
              </a:rPr>
              <a:t>This option sets the addressing to compute along the entire table moving horizontally through each partition. For example, the view below shows quarterly sales by region and product category. When a calculation addressing is set to Table (Across), the dimensions that span horizontally across the table are the addressing fields (in the view below, Category and Region). All the other dimensions (Year, Quarter) are partitioning. The addressing dimensions are shown in orange, while partitioning dimensions are shown in blue.</a:t>
            </a:r>
          </a:p>
          <a:p>
            <a:endParaRPr lang="en-US" sz="1600" dirty="0" smtClean="0">
              <a:latin typeface="Segoe UI" pitchFamily="34" charset="0"/>
              <a:ea typeface="Segoe UI" pitchFamily="34" charset="0"/>
              <a:cs typeface="Segoe UI" pitchFamily="34" charset="0"/>
            </a:endParaRPr>
          </a:p>
          <a:p>
            <a:endParaRPr lang="en-US" sz="1600" dirty="0">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0" smtClean="0">
                <a:latin typeface="Segoe UI" pitchFamily="34" charset="0"/>
                <a:ea typeface="Segoe UI" pitchFamily="34" charset="0"/>
                <a:cs typeface="Segoe UI" pitchFamily="34" charset="0"/>
              </a:rPr>
              <a:t>Continues..</a:t>
            </a:r>
            <a:endParaRPr lang="en-US" dirty="0"/>
          </a:p>
        </p:txBody>
      </p:sp>
      <p:pic>
        <p:nvPicPr>
          <p:cNvPr id="3" name="Picture 2" descr="http://onlinehelp.tableau.com/current/pro/online/en-us/Img/addressing1.png"/>
          <p:cNvPicPr/>
          <p:nvPr/>
        </p:nvPicPr>
        <p:blipFill>
          <a:blip r:embed="rId2"/>
          <a:srcRect/>
          <a:stretch>
            <a:fillRect/>
          </a:stretch>
        </p:blipFill>
        <p:spPr bwMode="auto">
          <a:xfrm>
            <a:off x="381000" y="1066801"/>
            <a:ext cx="8153400" cy="2971800"/>
          </a:xfrm>
          <a:prstGeom prst="rect">
            <a:avLst/>
          </a:prstGeom>
          <a:noFill/>
          <a:ln w="9525">
            <a:noFill/>
            <a:miter lim="800000"/>
            <a:headEnd/>
            <a:tailEnd/>
          </a:ln>
        </p:spPr>
      </p:pic>
      <p:sp>
        <p:nvSpPr>
          <p:cNvPr id="5" name="TextBox 4"/>
          <p:cNvSpPr txBox="1"/>
          <p:nvPr/>
        </p:nvSpPr>
        <p:spPr>
          <a:xfrm>
            <a:off x="381000" y="4343400"/>
            <a:ext cx="8153400" cy="1323439"/>
          </a:xfrm>
          <a:prstGeom prst="rect">
            <a:avLst/>
          </a:prstGeom>
          <a:noFill/>
        </p:spPr>
        <p:txBody>
          <a:bodyPr wrap="square" rtlCol="0">
            <a:spAutoFit/>
          </a:bodyPr>
          <a:lstStyle/>
          <a:p>
            <a:r>
              <a:rPr lang="en-US" sz="1600" dirty="0" smtClean="0">
                <a:latin typeface="Segoe UI" pitchFamily="34" charset="0"/>
                <a:ea typeface="Segoe UI" pitchFamily="34" charset="0"/>
                <a:cs typeface="Segoe UI" pitchFamily="34" charset="0"/>
              </a:rPr>
              <a:t>That means that each partition will be the combination of </a:t>
            </a:r>
            <a:r>
              <a:rPr lang="en-US" sz="1600" b="1" dirty="0" smtClean="0">
                <a:latin typeface="Segoe UI" pitchFamily="34" charset="0"/>
                <a:ea typeface="Segoe UI" pitchFamily="34" charset="0"/>
                <a:cs typeface="Segoe UI" pitchFamily="34" charset="0"/>
              </a:rPr>
              <a:t>Year</a:t>
            </a:r>
            <a:r>
              <a:rPr lang="en-US" sz="1600" dirty="0" smtClean="0">
                <a:latin typeface="Segoe UI" pitchFamily="34" charset="0"/>
                <a:ea typeface="Segoe UI" pitchFamily="34" charset="0"/>
                <a:cs typeface="Segoe UI" pitchFamily="34" charset="0"/>
              </a:rPr>
              <a:t> and </a:t>
            </a:r>
            <a:r>
              <a:rPr lang="en-US" sz="1600" b="1" dirty="0" smtClean="0">
                <a:latin typeface="Segoe UI" pitchFamily="34" charset="0"/>
                <a:ea typeface="Segoe UI" pitchFamily="34" charset="0"/>
                <a:cs typeface="Segoe UI" pitchFamily="34" charset="0"/>
              </a:rPr>
              <a:t>Quarter</a:t>
            </a:r>
            <a:r>
              <a:rPr lang="en-US" sz="1600" dirty="0" smtClean="0">
                <a:latin typeface="Segoe UI" pitchFamily="34" charset="0"/>
                <a:ea typeface="Segoe UI" pitchFamily="34" charset="0"/>
                <a:cs typeface="Segoe UI" pitchFamily="34" charset="0"/>
              </a:rPr>
              <a:t>. Any calculation that is performed is scoped to the partition. For example, if the calculation is percent of total, the calculation will be performed on the numbers within each of the orange boxes.</a:t>
            </a:r>
          </a:p>
          <a:p>
            <a:endParaRPr lang="en-US" sz="1600" dirty="0">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0" smtClean="0">
                <a:latin typeface="Segoe UI" pitchFamily="34" charset="0"/>
                <a:ea typeface="Segoe UI" pitchFamily="34" charset="0"/>
                <a:cs typeface="Segoe UI" pitchFamily="34" charset="0"/>
              </a:rPr>
              <a:t>Continues..</a:t>
            </a:r>
            <a:endParaRPr lang="en-US" dirty="0"/>
          </a:p>
        </p:txBody>
      </p:sp>
      <p:pic>
        <p:nvPicPr>
          <p:cNvPr id="3" name="Picture 2" descr="http://onlinehelp.tableau.com/current/pro/online/en-us/Img/addressing2.png"/>
          <p:cNvPicPr/>
          <p:nvPr/>
        </p:nvPicPr>
        <p:blipFill>
          <a:blip r:embed="rId2"/>
          <a:srcRect/>
          <a:stretch>
            <a:fillRect/>
          </a:stretch>
        </p:blipFill>
        <p:spPr bwMode="auto">
          <a:xfrm>
            <a:off x="533400" y="1219201"/>
            <a:ext cx="7648575" cy="33766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533400" y="1143000"/>
            <a:ext cx="8077200" cy="2062103"/>
          </a:xfrm>
          <a:prstGeom prst="rect">
            <a:avLst/>
          </a:prstGeom>
        </p:spPr>
        <p:txBody>
          <a:bodyPr wrap="square">
            <a:spAutoFit/>
          </a:bodyPr>
          <a:lstStyle/>
          <a:p>
            <a:r>
              <a:rPr lang="en-US" sz="1600" b="1" dirty="0" smtClean="0">
                <a:latin typeface="Segoe UI" pitchFamily="34" charset="0"/>
                <a:ea typeface="Segoe UI" pitchFamily="34" charset="0"/>
                <a:cs typeface="Segoe UI" pitchFamily="34" charset="0"/>
              </a:rPr>
              <a:t>Table (Down): </a:t>
            </a:r>
          </a:p>
          <a:p>
            <a:endParaRPr lang="en-US" sz="1600" b="1" dirty="0" smtClean="0">
              <a:latin typeface="Segoe UI" pitchFamily="34" charset="0"/>
              <a:ea typeface="Segoe UI" pitchFamily="34" charset="0"/>
              <a:cs typeface="Segoe UI" pitchFamily="34" charset="0"/>
            </a:endParaRPr>
          </a:p>
          <a:p>
            <a:r>
              <a:rPr lang="en-US" sz="1600" dirty="0" smtClean="0">
                <a:latin typeface="Segoe UI" pitchFamily="34" charset="0"/>
                <a:ea typeface="Segoe UI" pitchFamily="34" charset="0"/>
                <a:cs typeface="Segoe UI" pitchFamily="34" charset="0"/>
              </a:rPr>
              <a:t>This option sets the addressing to compute along the entire table moving vertically through each partition. For example, the view from above is shown below with the addressing set to compute along Table (Down). The fields that span vertically (Year, Quarter) are now the addressing fields and the rest of the fields are partitioning (Category, Region). The addressing fields are shown in orange while partitioning fields are shown in blue.</a:t>
            </a:r>
            <a:endParaRPr lang="en-US" sz="1600" dirty="0">
              <a:latin typeface="Segoe UI" pitchFamily="34" charset="0"/>
              <a:ea typeface="Segoe UI" pitchFamily="34" charset="0"/>
              <a:cs typeface="Segoe UI" pitchFamily="34" charset="0"/>
            </a:endParaRPr>
          </a:p>
        </p:txBody>
      </p:sp>
      <p:pic>
        <p:nvPicPr>
          <p:cNvPr id="4" name="Picture 3" descr="http://onlinehelp.tableau.com/current/pro/online/en-us/Img/addressing3_659x243.png"/>
          <p:cNvPicPr/>
          <p:nvPr/>
        </p:nvPicPr>
        <p:blipFill>
          <a:blip r:embed="rId3"/>
          <a:srcRect/>
          <a:stretch>
            <a:fillRect/>
          </a:stretch>
        </p:blipFill>
        <p:spPr bwMode="auto">
          <a:xfrm>
            <a:off x="1295400" y="3276600"/>
            <a:ext cx="6276975" cy="2543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0" smtClean="0">
                <a:latin typeface="Segoe UI" pitchFamily="34" charset="0"/>
                <a:ea typeface="Segoe UI" pitchFamily="34" charset="0"/>
                <a:cs typeface="Segoe UI" pitchFamily="34" charset="0"/>
              </a:rPr>
              <a:t>Continues..</a:t>
            </a:r>
            <a:endParaRPr lang="en-US" dirty="0"/>
          </a:p>
        </p:txBody>
      </p:sp>
      <p:sp>
        <p:nvSpPr>
          <p:cNvPr id="4" name="TextBox 3"/>
          <p:cNvSpPr txBox="1"/>
          <p:nvPr/>
        </p:nvSpPr>
        <p:spPr>
          <a:xfrm>
            <a:off x="304800" y="1066800"/>
            <a:ext cx="8229600" cy="584775"/>
          </a:xfrm>
          <a:prstGeom prst="rect">
            <a:avLst/>
          </a:prstGeom>
          <a:noFill/>
        </p:spPr>
        <p:txBody>
          <a:bodyPr wrap="square" rtlCol="0">
            <a:spAutoFit/>
          </a:bodyPr>
          <a:lstStyle/>
          <a:p>
            <a:r>
              <a:rPr lang="en-US" sz="1600" dirty="0" smtClean="0">
                <a:latin typeface="Segoe UI" pitchFamily="34" charset="0"/>
                <a:ea typeface="Segoe UI" pitchFamily="34" charset="0"/>
                <a:cs typeface="Segoe UI" pitchFamily="34" charset="0"/>
              </a:rPr>
              <a:t>That means that each partition is the combination of Category and Region.</a:t>
            </a:r>
          </a:p>
          <a:p>
            <a:endParaRPr lang="en-US" sz="1600" dirty="0">
              <a:latin typeface="Segoe UI" pitchFamily="34" charset="0"/>
              <a:ea typeface="Segoe UI" pitchFamily="34" charset="0"/>
              <a:cs typeface="Segoe UI" pitchFamily="34" charset="0"/>
            </a:endParaRPr>
          </a:p>
        </p:txBody>
      </p:sp>
      <p:pic>
        <p:nvPicPr>
          <p:cNvPr id="5" name="Picture 4" descr="http://onlinehelp.tableau.com/current/pro/online/en-us/Img/addressing4.png"/>
          <p:cNvPicPr/>
          <p:nvPr/>
        </p:nvPicPr>
        <p:blipFill>
          <a:blip r:embed="rId2"/>
          <a:srcRect/>
          <a:stretch>
            <a:fillRect/>
          </a:stretch>
        </p:blipFill>
        <p:spPr bwMode="auto">
          <a:xfrm>
            <a:off x="762000" y="2071687"/>
            <a:ext cx="6948487" cy="2714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0" smtClean="0">
                <a:latin typeface="Segoe UI" pitchFamily="34" charset="0"/>
                <a:ea typeface="Segoe UI" pitchFamily="34" charset="0"/>
                <a:cs typeface="Segoe UI" pitchFamily="34" charset="0"/>
              </a:rPr>
              <a:t>Continues..</a:t>
            </a:r>
            <a:endParaRPr lang="en-US" dirty="0"/>
          </a:p>
        </p:txBody>
      </p:sp>
      <p:pic>
        <p:nvPicPr>
          <p:cNvPr id="3" name="Picture 2" descr="http://onlinehelp.tableau.com/current/pro/online/en-us/Img/addressing4.png"/>
          <p:cNvPicPr/>
          <p:nvPr/>
        </p:nvPicPr>
        <p:blipFill>
          <a:blip r:embed="rId2"/>
          <a:srcRect/>
          <a:stretch>
            <a:fillRect/>
          </a:stretch>
        </p:blipFill>
        <p:spPr bwMode="auto">
          <a:xfrm>
            <a:off x="457200" y="1143000"/>
            <a:ext cx="7772400" cy="37195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381000" y="1219200"/>
            <a:ext cx="8001000" cy="1323439"/>
          </a:xfrm>
          <a:prstGeom prst="rect">
            <a:avLst/>
          </a:prstGeom>
          <a:noFill/>
        </p:spPr>
        <p:txBody>
          <a:bodyPr wrap="square" rtlCol="0">
            <a:spAutoFit/>
          </a:bodyPr>
          <a:lstStyle/>
          <a:p>
            <a:r>
              <a:rPr lang="en-US" sz="1600" b="1" dirty="0" smtClean="0">
                <a:latin typeface="Segoe UI" pitchFamily="34" charset="0"/>
                <a:ea typeface="Segoe UI" pitchFamily="34" charset="0"/>
                <a:cs typeface="Segoe UI" pitchFamily="34" charset="0"/>
              </a:rPr>
              <a:t>Table (Across then Down)</a:t>
            </a:r>
          </a:p>
          <a:p>
            <a:r>
              <a:rPr lang="en-US" sz="1600" dirty="0" smtClean="0">
                <a:latin typeface="Segoe UI" pitchFamily="34" charset="0"/>
                <a:ea typeface="Segoe UI" pitchFamily="34" charset="0"/>
                <a:cs typeface="Segoe UI" pitchFamily="34" charset="0"/>
              </a:rPr>
              <a:t>This option sets the addressing to compute across the entire table horizontally and then down the table vertically. This means that both the fields that span across the table and down the table are addressing fields.</a:t>
            </a:r>
          </a:p>
          <a:p>
            <a:endParaRPr lang="en-US" sz="1600" dirty="0">
              <a:latin typeface="Segoe UI" pitchFamily="34" charset="0"/>
              <a:ea typeface="Segoe UI" pitchFamily="34" charset="0"/>
              <a:cs typeface="Segoe UI" pitchFamily="34" charset="0"/>
            </a:endParaRPr>
          </a:p>
        </p:txBody>
      </p:sp>
      <p:pic>
        <p:nvPicPr>
          <p:cNvPr id="5" name="Picture 4" descr="http://onlinehelp.tableau.com/current/pro/online/en-us/Img/addressing5_659x243.png"/>
          <p:cNvPicPr/>
          <p:nvPr/>
        </p:nvPicPr>
        <p:blipFill>
          <a:blip r:embed="rId2"/>
          <a:srcRect/>
          <a:stretch>
            <a:fillRect/>
          </a:stretch>
        </p:blipFill>
        <p:spPr bwMode="auto">
          <a:xfrm>
            <a:off x="1066800" y="3048000"/>
            <a:ext cx="6276975" cy="2314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0" smtClean="0">
                <a:latin typeface="Segoe UI" pitchFamily="34" charset="0"/>
                <a:ea typeface="Segoe UI" pitchFamily="34" charset="0"/>
                <a:cs typeface="Segoe UI" pitchFamily="34" charset="0"/>
              </a:rPr>
              <a:t>Continues..</a:t>
            </a:r>
            <a:endParaRPr lang="en-US" dirty="0"/>
          </a:p>
        </p:txBody>
      </p:sp>
      <p:sp>
        <p:nvSpPr>
          <p:cNvPr id="4" name="TextBox 3"/>
          <p:cNvSpPr txBox="1"/>
          <p:nvPr/>
        </p:nvSpPr>
        <p:spPr>
          <a:xfrm>
            <a:off x="381000" y="1219200"/>
            <a:ext cx="8001000" cy="584775"/>
          </a:xfrm>
          <a:prstGeom prst="rect">
            <a:avLst/>
          </a:prstGeom>
          <a:noFill/>
        </p:spPr>
        <p:txBody>
          <a:bodyPr wrap="square" rtlCol="0">
            <a:spAutoFit/>
          </a:bodyPr>
          <a:lstStyle/>
          <a:p>
            <a:r>
              <a:rPr lang="en-US" sz="1600" dirty="0" smtClean="0">
                <a:latin typeface="Segoe UI" pitchFamily="34" charset="0"/>
                <a:ea typeface="Segoe UI" pitchFamily="34" charset="0"/>
                <a:cs typeface="Segoe UI" pitchFamily="34" charset="0"/>
              </a:rPr>
              <a:t>That means that the entire table is the partition. The computation will compute across, move to the next row and continue to compute across, and so on.</a:t>
            </a:r>
            <a:endParaRPr lang="en-US" sz="1600" dirty="0">
              <a:latin typeface="Segoe UI" pitchFamily="34" charset="0"/>
              <a:ea typeface="Segoe UI" pitchFamily="34" charset="0"/>
              <a:cs typeface="Segoe UI" pitchFamily="34" charset="0"/>
            </a:endParaRPr>
          </a:p>
        </p:txBody>
      </p:sp>
      <p:pic>
        <p:nvPicPr>
          <p:cNvPr id="6" name="Picture 5" descr="http://onlinehelp.tableau.com/current/pro/online/en-us/Img/addressing6.png"/>
          <p:cNvPicPr/>
          <p:nvPr/>
        </p:nvPicPr>
        <p:blipFill>
          <a:blip r:embed="rId2"/>
          <a:srcRect/>
          <a:stretch>
            <a:fillRect/>
          </a:stretch>
        </p:blipFill>
        <p:spPr bwMode="auto">
          <a:xfrm>
            <a:off x="1143000" y="2362200"/>
            <a:ext cx="6305550" cy="2705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TextBox 4"/>
          <p:cNvSpPr txBox="1"/>
          <p:nvPr/>
        </p:nvSpPr>
        <p:spPr>
          <a:xfrm>
            <a:off x="381000" y="990600"/>
            <a:ext cx="8153400" cy="1569660"/>
          </a:xfrm>
          <a:prstGeom prst="rect">
            <a:avLst/>
          </a:prstGeom>
          <a:noFill/>
        </p:spPr>
        <p:txBody>
          <a:bodyPr wrap="square" rtlCol="0">
            <a:spAutoFit/>
          </a:bodyPr>
          <a:lstStyle/>
          <a:p>
            <a:r>
              <a:rPr lang="en-US" sz="1600" b="1" dirty="0" smtClean="0">
                <a:latin typeface="Segoe UI" pitchFamily="34" charset="0"/>
                <a:ea typeface="Segoe UI" pitchFamily="34" charset="0"/>
                <a:cs typeface="Segoe UI" pitchFamily="34" charset="0"/>
              </a:rPr>
              <a:t>Pane (Across)</a:t>
            </a:r>
          </a:p>
          <a:p>
            <a:r>
              <a:rPr lang="en-US" sz="1600" dirty="0" smtClean="0">
                <a:latin typeface="Segoe UI" pitchFamily="34" charset="0"/>
                <a:ea typeface="Segoe UI" pitchFamily="34" charset="0"/>
                <a:cs typeface="Segoe UI" pitchFamily="34" charset="0"/>
              </a:rPr>
              <a:t>This option sets to compute across the pane horizontally. The fields that span across the pane horizontally are the addressing fields. However, the fields that separate the panes are now partitioning fields. In the example below </a:t>
            </a:r>
            <a:r>
              <a:rPr lang="en-US" sz="1600" b="1" dirty="0" smtClean="0">
                <a:latin typeface="Segoe UI" pitchFamily="34" charset="0"/>
                <a:ea typeface="Segoe UI" pitchFamily="34" charset="0"/>
                <a:cs typeface="Segoe UI" pitchFamily="34" charset="0"/>
              </a:rPr>
              <a:t>Category </a:t>
            </a:r>
            <a:r>
              <a:rPr lang="en-US" sz="1600" dirty="0" smtClean="0">
                <a:latin typeface="Segoe UI" pitchFamily="34" charset="0"/>
                <a:ea typeface="Segoe UI" pitchFamily="34" charset="0"/>
                <a:cs typeface="Segoe UI" pitchFamily="34" charset="0"/>
              </a:rPr>
              <a:t>becomes a partitioning field along with </a:t>
            </a:r>
            <a:r>
              <a:rPr lang="en-US" sz="1600" b="1" dirty="0" smtClean="0">
                <a:latin typeface="Segoe UI" pitchFamily="34" charset="0"/>
                <a:ea typeface="Segoe UI" pitchFamily="34" charset="0"/>
                <a:cs typeface="Segoe UI" pitchFamily="34" charset="0"/>
              </a:rPr>
              <a:t>Year</a:t>
            </a:r>
            <a:r>
              <a:rPr lang="en-US" sz="1600" dirty="0" smtClean="0">
                <a:latin typeface="Segoe UI" pitchFamily="34" charset="0"/>
                <a:ea typeface="Segoe UI" pitchFamily="34" charset="0"/>
                <a:cs typeface="Segoe UI" pitchFamily="34" charset="0"/>
              </a:rPr>
              <a:t> and </a:t>
            </a:r>
            <a:r>
              <a:rPr lang="en-US" sz="1600" b="1" dirty="0" smtClean="0">
                <a:latin typeface="Segoe UI" pitchFamily="34" charset="0"/>
                <a:ea typeface="Segoe UI" pitchFamily="34" charset="0"/>
                <a:cs typeface="Segoe UI" pitchFamily="34" charset="0"/>
              </a:rPr>
              <a:t>Quarter</a:t>
            </a:r>
            <a:r>
              <a:rPr lang="en-US" sz="1600" dirty="0" smtClean="0">
                <a:latin typeface="Segoe UI" pitchFamily="34" charset="0"/>
                <a:ea typeface="Segoe UI" pitchFamily="34" charset="0"/>
                <a:cs typeface="Segoe UI" pitchFamily="34" charset="0"/>
              </a:rPr>
              <a:t>. </a:t>
            </a:r>
            <a:r>
              <a:rPr lang="en-US" sz="1600" b="1" dirty="0" smtClean="0">
                <a:latin typeface="Segoe UI" pitchFamily="34" charset="0"/>
                <a:ea typeface="Segoe UI" pitchFamily="34" charset="0"/>
                <a:cs typeface="Segoe UI" pitchFamily="34" charset="0"/>
              </a:rPr>
              <a:t>Region</a:t>
            </a:r>
            <a:r>
              <a:rPr lang="en-US" sz="1600" dirty="0" smtClean="0">
                <a:latin typeface="Segoe UI" pitchFamily="34" charset="0"/>
                <a:ea typeface="Segoe UI" pitchFamily="34" charset="0"/>
                <a:cs typeface="Segoe UI" pitchFamily="34" charset="0"/>
              </a:rPr>
              <a:t> is the addressing field.</a:t>
            </a:r>
          </a:p>
          <a:p>
            <a:endParaRPr lang="en-US" sz="1600" dirty="0">
              <a:latin typeface="Segoe UI" pitchFamily="34" charset="0"/>
              <a:ea typeface="Segoe UI" pitchFamily="34" charset="0"/>
              <a:cs typeface="Segoe UI" pitchFamily="34" charset="0"/>
            </a:endParaRPr>
          </a:p>
        </p:txBody>
      </p:sp>
      <p:pic>
        <p:nvPicPr>
          <p:cNvPr id="7" name="Picture 6" descr="http://onlinehelp.tableau.com/current/pro/online/en-us/Img/addressing7_659x243.png"/>
          <p:cNvPicPr/>
          <p:nvPr/>
        </p:nvPicPr>
        <p:blipFill>
          <a:blip r:embed="rId2"/>
          <a:srcRect/>
          <a:stretch>
            <a:fillRect/>
          </a:stretch>
        </p:blipFill>
        <p:spPr bwMode="auto">
          <a:xfrm>
            <a:off x="914400" y="2667000"/>
            <a:ext cx="6810375" cy="2390775"/>
          </a:xfrm>
          <a:prstGeom prst="rect">
            <a:avLst/>
          </a:prstGeom>
          <a:noFill/>
          <a:ln w="9525">
            <a:noFill/>
            <a:miter lim="800000"/>
            <a:headEnd/>
            <a:tailEnd/>
          </a:ln>
        </p:spPr>
      </p:pic>
      <p:sp>
        <p:nvSpPr>
          <p:cNvPr id="8" name="TextBox 7"/>
          <p:cNvSpPr txBox="1"/>
          <p:nvPr/>
        </p:nvSpPr>
        <p:spPr>
          <a:xfrm>
            <a:off x="609600" y="5257800"/>
            <a:ext cx="7848600" cy="584775"/>
          </a:xfrm>
          <a:prstGeom prst="rect">
            <a:avLst/>
          </a:prstGeom>
          <a:noFill/>
        </p:spPr>
        <p:txBody>
          <a:bodyPr wrap="square" rtlCol="0">
            <a:spAutoFit/>
          </a:bodyPr>
          <a:lstStyle/>
          <a:p>
            <a:r>
              <a:rPr lang="en-US" sz="1600" dirty="0" smtClean="0">
                <a:latin typeface="Segoe UI" pitchFamily="34" charset="0"/>
                <a:ea typeface="Segoe UI" pitchFamily="34" charset="0"/>
                <a:cs typeface="Segoe UI" pitchFamily="34" charset="0"/>
              </a:rPr>
              <a:t>That means that the combination of </a:t>
            </a:r>
            <a:r>
              <a:rPr lang="en-US" sz="1600" b="1" dirty="0" smtClean="0">
                <a:latin typeface="Segoe UI" pitchFamily="34" charset="0"/>
                <a:ea typeface="Segoe UI" pitchFamily="34" charset="0"/>
                <a:cs typeface="Segoe UI" pitchFamily="34" charset="0"/>
              </a:rPr>
              <a:t>Year</a:t>
            </a:r>
            <a:r>
              <a:rPr lang="en-US" sz="1600" dirty="0" smtClean="0">
                <a:latin typeface="Segoe UI" pitchFamily="34" charset="0"/>
                <a:ea typeface="Segoe UI" pitchFamily="34" charset="0"/>
                <a:cs typeface="Segoe UI" pitchFamily="34" charset="0"/>
              </a:rPr>
              <a:t>, </a:t>
            </a:r>
            <a:r>
              <a:rPr lang="en-US" sz="1600" b="1" dirty="0" smtClean="0">
                <a:latin typeface="Segoe UI" pitchFamily="34" charset="0"/>
                <a:ea typeface="Segoe UI" pitchFamily="34" charset="0"/>
                <a:cs typeface="Segoe UI" pitchFamily="34" charset="0"/>
              </a:rPr>
              <a:t>Quarter</a:t>
            </a:r>
            <a:r>
              <a:rPr lang="en-US" sz="1600" dirty="0" smtClean="0">
                <a:latin typeface="Segoe UI" pitchFamily="34" charset="0"/>
                <a:ea typeface="Segoe UI" pitchFamily="34" charset="0"/>
                <a:cs typeface="Segoe UI" pitchFamily="34" charset="0"/>
              </a:rPr>
              <a:t>, and </a:t>
            </a:r>
            <a:r>
              <a:rPr lang="en-US" sz="1600" b="1" dirty="0" smtClean="0">
                <a:latin typeface="Segoe UI" pitchFamily="34" charset="0"/>
                <a:ea typeface="Segoe UI" pitchFamily="34" charset="0"/>
                <a:cs typeface="Segoe UI" pitchFamily="34" charset="0"/>
              </a:rPr>
              <a:t>Category</a:t>
            </a:r>
            <a:r>
              <a:rPr lang="en-US" sz="1600" dirty="0" smtClean="0">
                <a:latin typeface="Segoe UI" pitchFamily="34" charset="0"/>
                <a:ea typeface="Segoe UI" pitchFamily="34" charset="0"/>
                <a:cs typeface="Segoe UI" pitchFamily="34" charset="0"/>
              </a:rPr>
              <a:t> is the partition.</a:t>
            </a:r>
          </a:p>
          <a:p>
            <a:endParaRPr lang="en-US" sz="1600" dirty="0">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457200" y="990600"/>
            <a:ext cx="8305800" cy="3293209"/>
          </a:xfrm>
          <a:prstGeom prst="rect">
            <a:avLst/>
          </a:prstGeom>
        </p:spPr>
        <p:txBody>
          <a:bodyPr wrap="square">
            <a:spAutoFit/>
          </a:bodyPr>
          <a:lstStyle/>
          <a:p>
            <a:r>
              <a:rPr lang="en-US" sz="1600" dirty="0" smtClean="0">
                <a:latin typeface="Segoe UI" pitchFamily="34" charset="0"/>
                <a:ea typeface="Segoe UI" pitchFamily="34" charset="0"/>
                <a:cs typeface="Segoe UI" pitchFamily="34" charset="0"/>
              </a:rPr>
              <a:t>Table Calculations are computations that are applied to the values in the entire table and are often dependent on the table structure itself. For example, in a sales environment, you can use table calculations to compute the running total of sales across a specified date range or to compute each product’s contribution to the total sales in a quarter.</a:t>
            </a:r>
          </a:p>
          <a:p>
            <a:endParaRPr lang="en-US" sz="1600" dirty="0" smtClean="0">
              <a:latin typeface="Segoe UI" pitchFamily="34" charset="0"/>
              <a:ea typeface="Segoe UI" pitchFamily="34" charset="0"/>
              <a:cs typeface="Segoe UI" pitchFamily="34" charset="0"/>
            </a:endParaRPr>
          </a:p>
          <a:p>
            <a:pPr lvl="0"/>
            <a:r>
              <a:rPr lang="en-US" sz="1600" b="1" dirty="0" smtClean="0">
                <a:latin typeface="Segoe UI" pitchFamily="34" charset="0"/>
                <a:ea typeface="Segoe UI" pitchFamily="34" charset="0"/>
                <a:cs typeface="Segoe UI" pitchFamily="34" charset="0"/>
              </a:rPr>
              <a:t>1. Open the Table Calculation Dialog Box</a:t>
            </a:r>
          </a:p>
          <a:p>
            <a:pPr lvl="0"/>
            <a:endParaRPr lang="en-US" sz="1600" b="1" dirty="0" smtClean="0">
              <a:latin typeface="Segoe UI" pitchFamily="34" charset="0"/>
              <a:ea typeface="Segoe UI" pitchFamily="34" charset="0"/>
              <a:cs typeface="Segoe UI" pitchFamily="34" charset="0"/>
            </a:endParaRPr>
          </a:p>
          <a:p>
            <a:r>
              <a:rPr lang="en-US" sz="1600" dirty="0" smtClean="0">
                <a:latin typeface="Segoe UI" pitchFamily="34" charset="0"/>
                <a:ea typeface="Segoe UI" pitchFamily="34" charset="0"/>
                <a:cs typeface="Segoe UI" pitchFamily="34" charset="0"/>
              </a:rPr>
              <a:t>Right-click a measure in the view (control-click on a Mac) and select </a:t>
            </a:r>
            <a:r>
              <a:rPr lang="en-US" sz="1600" b="1" dirty="0" smtClean="0">
                <a:latin typeface="Segoe UI" pitchFamily="34" charset="0"/>
                <a:ea typeface="Segoe UI" pitchFamily="34" charset="0"/>
                <a:cs typeface="Segoe UI" pitchFamily="34" charset="0"/>
              </a:rPr>
              <a:t>Add Table Calculation</a:t>
            </a:r>
            <a:r>
              <a:rPr lang="en-US" sz="1600" dirty="0" smtClean="0">
                <a:latin typeface="Segoe UI" pitchFamily="34" charset="0"/>
                <a:ea typeface="Segoe UI" pitchFamily="34" charset="0"/>
                <a:cs typeface="Segoe UI" pitchFamily="34" charset="0"/>
              </a:rPr>
              <a:t>.</a:t>
            </a:r>
          </a:p>
          <a:p>
            <a:pPr lvl="0"/>
            <a:endParaRPr lang="en-US" sz="1600" b="1" dirty="0" smtClean="0">
              <a:latin typeface="Segoe UI" pitchFamily="34" charset="0"/>
              <a:ea typeface="Segoe UI" pitchFamily="34" charset="0"/>
              <a:cs typeface="Segoe UI" pitchFamily="34" charset="0"/>
            </a:endParaRPr>
          </a:p>
          <a:p>
            <a:pPr lvl="0"/>
            <a:endParaRPr lang="en-US" sz="1600" b="1" dirty="0" smtClean="0">
              <a:latin typeface="Segoe UI" pitchFamily="34" charset="0"/>
              <a:ea typeface="Segoe UI" pitchFamily="34" charset="0"/>
              <a:cs typeface="Segoe UI" pitchFamily="34" charset="0"/>
            </a:endParaRPr>
          </a:p>
          <a:p>
            <a:pPr lvl="0"/>
            <a:endParaRPr lang="en-US" sz="1600" b="1" dirty="0" smtClean="0">
              <a:latin typeface="Segoe UI" pitchFamily="34" charset="0"/>
              <a:ea typeface="Segoe UI" pitchFamily="34" charset="0"/>
              <a:cs typeface="Segoe UI" pitchFamily="34" charset="0"/>
            </a:endParaRPr>
          </a:p>
          <a:p>
            <a:endParaRPr lang="en-US" sz="1600" dirty="0">
              <a:latin typeface="Segoe UI" pitchFamily="34" charset="0"/>
              <a:ea typeface="Segoe UI" pitchFamily="34" charset="0"/>
              <a:cs typeface="Segoe UI" pitchFamily="34" charset="0"/>
            </a:endParaRPr>
          </a:p>
        </p:txBody>
      </p:sp>
      <p:pic>
        <p:nvPicPr>
          <p:cNvPr id="5" name="Picture 4" descr="http://onlinehelp.tableau.com/current/pro/online/en-us/Img/qs_tablecalcs_add.png"/>
          <p:cNvPicPr/>
          <p:nvPr/>
        </p:nvPicPr>
        <p:blipFill>
          <a:blip r:embed="rId2"/>
          <a:srcRect/>
          <a:stretch>
            <a:fillRect/>
          </a:stretch>
        </p:blipFill>
        <p:spPr bwMode="auto">
          <a:xfrm>
            <a:off x="2362200" y="3200400"/>
            <a:ext cx="3276600"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0" smtClean="0">
                <a:latin typeface="Segoe UI" pitchFamily="34" charset="0"/>
                <a:ea typeface="Segoe UI" pitchFamily="34" charset="0"/>
                <a:cs typeface="Segoe UI" pitchFamily="34" charset="0"/>
              </a:rPr>
              <a:t>Continues..</a:t>
            </a:r>
            <a:endParaRPr lang="en-US" dirty="0"/>
          </a:p>
        </p:txBody>
      </p:sp>
      <p:pic>
        <p:nvPicPr>
          <p:cNvPr id="3" name="Picture 2" descr="http://onlinehelp.tableau.com/current/pro/online/en-us/Img/addressing8.png"/>
          <p:cNvPicPr/>
          <p:nvPr/>
        </p:nvPicPr>
        <p:blipFill>
          <a:blip r:embed="rId2"/>
          <a:srcRect/>
          <a:stretch>
            <a:fillRect/>
          </a:stretch>
        </p:blipFill>
        <p:spPr bwMode="auto">
          <a:xfrm>
            <a:off x="609601" y="1066801"/>
            <a:ext cx="7110412" cy="3124199"/>
          </a:xfrm>
          <a:prstGeom prst="rect">
            <a:avLst/>
          </a:prstGeom>
          <a:noFill/>
          <a:ln w="9525">
            <a:noFill/>
            <a:miter lim="800000"/>
            <a:headEnd/>
            <a:tailEnd/>
          </a:ln>
        </p:spPr>
      </p:pic>
      <p:sp>
        <p:nvSpPr>
          <p:cNvPr id="4" name="Rectangle 3"/>
          <p:cNvSpPr/>
          <p:nvPr/>
        </p:nvSpPr>
        <p:spPr>
          <a:xfrm>
            <a:off x="3920219" y="3244334"/>
            <a:ext cx="1303562" cy="369332"/>
          </a:xfrm>
          <a:prstGeom prst="rect">
            <a:avLst/>
          </a:prstGeom>
        </p:spPr>
        <p:txBody>
          <a:bodyPr wrap="none">
            <a:spAutoFit/>
          </a:bodyPr>
          <a:lstStyle/>
          <a:p>
            <a:r>
              <a:rPr lang="en-US" dirty="0" smtClean="0">
                <a:latin typeface="Segoe UI" pitchFamily="34" charset="0"/>
                <a:ea typeface="Segoe UI" pitchFamily="34" charset="0"/>
                <a:cs typeface="Segoe UI" pitchFamily="34" charset="0"/>
              </a:rPr>
              <a:t>Continues..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381000" y="1066800"/>
            <a:ext cx="8001000" cy="1323439"/>
          </a:xfrm>
          <a:prstGeom prst="rect">
            <a:avLst/>
          </a:prstGeom>
          <a:noFill/>
        </p:spPr>
        <p:txBody>
          <a:bodyPr wrap="square" rtlCol="0">
            <a:spAutoFit/>
          </a:bodyPr>
          <a:lstStyle/>
          <a:p>
            <a:r>
              <a:rPr lang="en-US" sz="1600" b="1" dirty="0" smtClean="0">
                <a:latin typeface="Segoe UI" pitchFamily="34" charset="0"/>
                <a:ea typeface="Segoe UI" pitchFamily="34" charset="0"/>
                <a:cs typeface="Segoe UI" pitchFamily="34" charset="0"/>
              </a:rPr>
              <a:t>Pane (Down)</a:t>
            </a:r>
          </a:p>
          <a:p>
            <a:r>
              <a:rPr lang="en-US" sz="1600" dirty="0" smtClean="0">
                <a:latin typeface="Segoe UI" pitchFamily="34" charset="0"/>
                <a:ea typeface="Segoe UI" pitchFamily="34" charset="0"/>
                <a:cs typeface="Segoe UI" pitchFamily="34" charset="0"/>
              </a:rPr>
              <a:t>This option sets the addressing to compute down the table within the pane. The fields that separate the pane (</a:t>
            </a:r>
            <a:r>
              <a:rPr lang="en-US" sz="1600" b="1" dirty="0" smtClean="0">
                <a:latin typeface="Segoe UI" pitchFamily="34" charset="0"/>
                <a:ea typeface="Segoe UI" pitchFamily="34" charset="0"/>
                <a:cs typeface="Segoe UI" pitchFamily="34" charset="0"/>
              </a:rPr>
              <a:t>Category</a:t>
            </a:r>
            <a:r>
              <a:rPr lang="en-US" sz="1600" dirty="0" smtClean="0">
                <a:latin typeface="Segoe UI" pitchFamily="34" charset="0"/>
                <a:ea typeface="Segoe UI" pitchFamily="34" charset="0"/>
                <a:cs typeface="Segoe UI" pitchFamily="34" charset="0"/>
              </a:rPr>
              <a:t>, </a:t>
            </a:r>
            <a:r>
              <a:rPr lang="en-US" sz="1600" b="1" dirty="0" smtClean="0">
                <a:latin typeface="Segoe UI" pitchFamily="34" charset="0"/>
                <a:ea typeface="Segoe UI" pitchFamily="34" charset="0"/>
                <a:cs typeface="Segoe UI" pitchFamily="34" charset="0"/>
              </a:rPr>
              <a:t>Year</a:t>
            </a:r>
            <a:r>
              <a:rPr lang="en-US" sz="1600" dirty="0" smtClean="0">
                <a:latin typeface="Segoe UI" pitchFamily="34" charset="0"/>
                <a:ea typeface="Segoe UI" pitchFamily="34" charset="0"/>
                <a:cs typeface="Segoe UI" pitchFamily="34" charset="0"/>
              </a:rPr>
              <a:t>) are partitioning fields. In addition, </a:t>
            </a:r>
            <a:r>
              <a:rPr lang="en-US" sz="1600" b="1" dirty="0" smtClean="0">
                <a:latin typeface="Segoe UI" pitchFamily="34" charset="0"/>
                <a:ea typeface="Segoe UI" pitchFamily="34" charset="0"/>
                <a:cs typeface="Segoe UI" pitchFamily="34" charset="0"/>
              </a:rPr>
              <a:t>Region</a:t>
            </a:r>
            <a:r>
              <a:rPr lang="en-US" sz="1600" dirty="0" smtClean="0">
                <a:latin typeface="Segoe UI" pitchFamily="34" charset="0"/>
                <a:ea typeface="Segoe UI" pitchFamily="34" charset="0"/>
                <a:cs typeface="Segoe UI" pitchFamily="34" charset="0"/>
              </a:rPr>
              <a:t> becomes a partitioning field and </a:t>
            </a:r>
            <a:r>
              <a:rPr lang="en-US" sz="1600" b="1" dirty="0" smtClean="0">
                <a:latin typeface="Segoe UI" pitchFamily="34" charset="0"/>
                <a:ea typeface="Segoe UI" pitchFamily="34" charset="0"/>
                <a:cs typeface="Segoe UI" pitchFamily="34" charset="0"/>
              </a:rPr>
              <a:t>Quarter</a:t>
            </a:r>
            <a:r>
              <a:rPr lang="en-US" sz="1600" dirty="0" smtClean="0">
                <a:latin typeface="Segoe UI" pitchFamily="34" charset="0"/>
                <a:ea typeface="Segoe UI" pitchFamily="34" charset="0"/>
                <a:cs typeface="Segoe UI" pitchFamily="34" charset="0"/>
              </a:rPr>
              <a:t> is the addressing field.</a:t>
            </a:r>
          </a:p>
          <a:p>
            <a:endParaRPr lang="en-US" sz="1600" dirty="0">
              <a:latin typeface="Segoe UI" pitchFamily="34" charset="0"/>
              <a:ea typeface="Segoe UI" pitchFamily="34" charset="0"/>
              <a:cs typeface="Segoe UI" pitchFamily="34" charset="0"/>
            </a:endParaRPr>
          </a:p>
        </p:txBody>
      </p:sp>
      <p:pic>
        <p:nvPicPr>
          <p:cNvPr id="4" name="Picture 3" descr="http://onlinehelp.tableau.com/current/pro/online/en-us/Img/addressing9_659x243.png"/>
          <p:cNvPicPr/>
          <p:nvPr/>
        </p:nvPicPr>
        <p:blipFill>
          <a:blip r:embed="rId2"/>
          <a:srcRect/>
          <a:stretch>
            <a:fillRect/>
          </a:stretch>
        </p:blipFill>
        <p:spPr bwMode="auto">
          <a:xfrm>
            <a:off x="1219200" y="2438400"/>
            <a:ext cx="6705600" cy="2743200"/>
          </a:xfrm>
          <a:prstGeom prst="rect">
            <a:avLst/>
          </a:prstGeom>
          <a:noFill/>
          <a:ln w="9525">
            <a:noFill/>
            <a:miter lim="800000"/>
            <a:headEnd/>
            <a:tailEnd/>
          </a:ln>
        </p:spPr>
      </p:pic>
      <p:sp>
        <p:nvSpPr>
          <p:cNvPr id="5" name="TextBox 4"/>
          <p:cNvSpPr txBox="1"/>
          <p:nvPr/>
        </p:nvSpPr>
        <p:spPr>
          <a:xfrm>
            <a:off x="762000" y="5410200"/>
            <a:ext cx="7447167" cy="584775"/>
          </a:xfrm>
          <a:prstGeom prst="rect">
            <a:avLst/>
          </a:prstGeom>
          <a:noFill/>
        </p:spPr>
        <p:txBody>
          <a:bodyPr wrap="none" rtlCol="0">
            <a:spAutoFit/>
          </a:bodyPr>
          <a:lstStyle/>
          <a:p>
            <a:r>
              <a:rPr lang="en-US" sz="1600" dirty="0" smtClean="0">
                <a:latin typeface="Segoe UI" pitchFamily="34" charset="0"/>
                <a:ea typeface="Segoe UI" pitchFamily="34" charset="0"/>
                <a:cs typeface="Segoe UI" pitchFamily="34" charset="0"/>
              </a:rPr>
              <a:t>That means that the combination of </a:t>
            </a:r>
            <a:r>
              <a:rPr lang="en-US" sz="1600" b="1" dirty="0" smtClean="0">
                <a:latin typeface="Segoe UI" pitchFamily="34" charset="0"/>
                <a:ea typeface="Segoe UI" pitchFamily="34" charset="0"/>
                <a:cs typeface="Segoe UI" pitchFamily="34" charset="0"/>
              </a:rPr>
              <a:t>Year</a:t>
            </a:r>
            <a:r>
              <a:rPr lang="en-US" sz="1600" dirty="0" smtClean="0">
                <a:latin typeface="Segoe UI" pitchFamily="34" charset="0"/>
                <a:ea typeface="Segoe UI" pitchFamily="34" charset="0"/>
                <a:cs typeface="Segoe UI" pitchFamily="34" charset="0"/>
              </a:rPr>
              <a:t>, </a:t>
            </a:r>
            <a:r>
              <a:rPr lang="en-US" sz="1600" b="1" dirty="0" smtClean="0">
                <a:latin typeface="Segoe UI" pitchFamily="34" charset="0"/>
                <a:ea typeface="Segoe UI" pitchFamily="34" charset="0"/>
                <a:cs typeface="Segoe UI" pitchFamily="34" charset="0"/>
              </a:rPr>
              <a:t>Category</a:t>
            </a:r>
            <a:r>
              <a:rPr lang="en-US" sz="1600" dirty="0" smtClean="0">
                <a:latin typeface="Segoe UI" pitchFamily="34" charset="0"/>
                <a:ea typeface="Segoe UI" pitchFamily="34" charset="0"/>
                <a:cs typeface="Segoe UI" pitchFamily="34" charset="0"/>
              </a:rPr>
              <a:t>, and </a:t>
            </a:r>
            <a:r>
              <a:rPr lang="en-US" sz="1600" b="1" dirty="0" smtClean="0">
                <a:latin typeface="Segoe UI" pitchFamily="34" charset="0"/>
                <a:ea typeface="Segoe UI" pitchFamily="34" charset="0"/>
                <a:cs typeface="Segoe UI" pitchFamily="34" charset="0"/>
              </a:rPr>
              <a:t>Region</a:t>
            </a:r>
            <a:r>
              <a:rPr lang="en-US" sz="1600" dirty="0" smtClean="0">
                <a:latin typeface="Segoe UI" pitchFamily="34" charset="0"/>
                <a:ea typeface="Segoe UI" pitchFamily="34" charset="0"/>
                <a:cs typeface="Segoe UI" pitchFamily="34" charset="0"/>
              </a:rPr>
              <a:t> is the partition.</a:t>
            </a:r>
          </a:p>
          <a:p>
            <a:endParaRPr lang="en-US" sz="1600" dirty="0">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0" smtClean="0">
                <a:latin typeface="Segoe UI" pitchFamily="34" charset="0"/>
                <a:ea typeface="Segoe UI" pitchFamily="34" charset="0"/>
                <a:cs typeface="Segoe UI" pitchFamily="34" charset="0"/>
              </a:rPr>
              <a:t>Continues..</a:t>
            </a:r>
            <a:endParaRPr lang="en-US" dirty="0"/>
          </a:p>
        </p:txBody>
      </p:sp>
      <p:pic>
        <p:nvPicPr>
          <p:cNvPr id="3" name="Picture 2" descr="http://onlinehelp.tableau.com/current/pro/online/en-us/Img/addressing10.png"/>
          <p:cNvPicPr/>
          <p:nvPr/>
        </p:nvPicPr>
        <p:blipFill>
          <a:blip r:embed="rId2"/>
          <a:srcRect/>
          <a:stretch>
            <a:fillRect/>
          </a:stretch>
        </p:blipFill>
        <p:spPr bwMode="auto">
          <a:xfrm>
            <a:off x="762000" y="990600"/>
            <a:ext cx="7391400"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381000" y="990600"/>
            <a:ext cx="7924799" cy="1569660"/>
          </a:xfrm>
          <a:prstGeom prst="rect">
            <a:avLst/>
          </a:prstGeom>
          <a:noFill/>
        </p:spPr>
        <p:txBody>
          <a:bodyPr wrap="square" rtlCol="0">
            <a:spAutoFit/>
          </a:bodyPr>
          <a:lstStyle/>
          <a:p>
            <a:r>
              <a:rPr lang="en-US" sz="1600" b="1" dirty="0" smtClean="0">
                <a:latin typeface="Segoe UI" pitchFamily="34" charset="0"/>
                <a:ea typeface="Segoe UI" pitchFamily="34" charset="0"/>
                <a:cs typeface="Segoe UI" pitchFamily="34" charset="0"/>
              </a:rPr>
              <a:t>Pane (Across then Down)</a:t>
            </a:r>
          </a:p>
          <a:p>
            <a:r>
              <a:rPr lang="en-US" sz="1600" dirty="0" smtClean="0">
                <a:latin typeface="Segoe UI" pitchFamily="34" charset="0"/>
                <a:ea typeface="Segoe UI" pitchFamily="34" charset="0"/>
                <a:cs typeface="Segoe UI" pitchFamily="34" charset="0"/>
              </a:rPr>
              <a:t>This option sets the addressing to compute across within the pane, then move to the next row and continue to compute across. The addressing fields are both the fields that run across the table horizontally and down the table vertically (</a:t>
            </a:r>
            <a:r>
              <a:rPr lang="en-US" sz="1600" b="1" dirty="0" smtClean="0">
                <a:latin typeface="Segoe UI" pitchFamily="34" charset="0"/>
                <a:ea typeface="Segoe UI" pitchFamily="34" charset="0"/>
                <a:cs typeface="Segoe UI" pitchFamily="34" charset="0"/>
              </a:rPr>
              <a:t>Region</a:t>
            </a:r>
            <a:r>
              <a:rPr lang="en-US" sz="1600" dirty="0" smtClean="0">
                <a:latin typeface="Segoe UI" pitchFamily="34" charset="0"/>
                <a:ea typeface="Segoe UI" pitchFamily="34" charset="0"/>
                <a:cs typeface="Segoe UI" pitchFamily="34" charset="0"/>
              </a:rPr>
              <a:t>, </a:t>
            </a:r>
            <a:r>
              <a:rPr lang="en-US" sz="1600" b="1" dirty="0" smtClean="0">
                <a:latin typeface="Segoe UI" pitchFamily="34" charset="0"/>
                <a:ea typeface="Segoe UI" pitchFamily="34" charset="0"/>
                <a:cs typeface="Segoe UI" pitchFamily="34" charset="0"/>
              </a:rPr>
              <a:t>Quarter</a:t>
            </a:r>
            <a:r>
              <a:rPr lang="en-US" sz="1600" dirty="0" smtClean="0">
                <a:latin typeface="Segoe UI" pitchFamily="34" charset="0"/>
                <a:ea typeface="Segoe UI" pitchFamily="34" charset="0"/>
                <a:cs typeface="Segoe UI" pitchFamily="34" charset="0"/>
              </a:rPr>
              <a:t>). The partitioning fields are the fields that define the pane (</a:t>
            </a:r>
            <a:r>
              <a:rPr lang="en-US" sz="1600" b="1" dirty="0" smtClean="0">
                <a:latin typeface="Segoe UI" pitchFamily="34" charset="0"/>
                <a:ea typeface="Segoe UI" pitchFamily="34" charset="0"/>
                <a:cs typeface="Segoe UI" pitchFamily="34" charset="0"/>
              </a:rPr>
              <a:t>Category</a:t>
            </a:r>
            <a:r>
              <a:rPr lang="en-US" sz="1600" dirty="0" smtClean="0">
                <a:latin typeface="Segoe UI" pitchFamily="34" charset="0"/>
                <a:ea typeface="Segoe UI" pitchFamily="34" charset="0"/>
                <a:cs typeface="Segoe UI" pitchFamily="34" charset="0"/>
              </a:rPr>
              <a:t>, </a:t>
            </a:r>
            <a:r>
              <a:rPr lang="en-US" sz="1600" b="1" dirty="0" smtClean="0">
                <a:latin typeface="Segoe UI" pitchFamily="34" charset="0"/>
                <a:ea typeface="Segoe UI" pitchFamily="34" charset="0"/>
                <a:cs typeface="Segoe UI" pitchFamily="34" charset="0"/>
              </a:rPr>
              <a:t>Year</a:t>
            </a:r>
            <a:r>
              <a:rPr lang="en-US" sz="1600" dirty="0" smtClean="0">
                <a:latin typeface="Segoe UI" pitchFamily="34" charset="0"/>
                <a:ea typeface="Segoe UI" pitchFamily="34" charset="0"/>
                <a:cs typeface="Segoe UI" pitchFamily="34" charset="0"/>
              </a:rPr>
              <a:t>).</a:t>
            </a:r>
          </a:p>
          <a:p>
            <a:endParaRPr lang="en-US" sz="1600" dirty="0">
              <a:latin typeface="Segoe UI" pitchFamily="34" charset="0"/>
              <a:ea typeface="Segoe UI" pitchFamily="34" charset="0"/>
              <a:cs typeface="Segoe UI" pitchFamily="34" charset="0"/>
            </a:endParaRPr>
          </a:p>
        </p:txBody>
      </p:sp>
      <p:pic>
        <p:nvPicPr>
          <p:cNvPr id="4" name="Picture 3" descr="http://onlinehelp.tableau.com/current/pro/online/en-us/Img/addressing11_659x243.png"/>
          <p:cNvPicPr/>
          <p:nvPr/>
        </p:nvPicPr>
        <p:blipFill>
          <a:blip r:embed="rId2"/>
          <a:srcRect/>
          <a:stretch>
            <a:fillRect/>
          </a:stretch>
        </p:blipFill>
        <p:spPr bwMode="auto">
          <a:xfrm>
            <a:off x="1143000" y="2590800"/>
            <a:ext cx="7010400" cy="2695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0" smtClean="0">
                <a:latin typeface="Segoe UI" pitchFamily="34" charset="0"/>
                <a:ea typeface="Segoe UI" pitchFamily="34" charset="0"/>
                <a:cs typeface="Segoe UI" pitchFamily="34" charset="0"/>
              </a:rPr>
              <a:t>Continues..</a:t>
            </a:r>
            <a:endParaRPr lang="en-US" dirty="0"/>
          </a:p>
        </p:txBody>
      </p:sp>
      <p:sp>
        <p:nvSpPr>
          <p:cNvPr id="3" name="TextBox 2"/>
          <p:cNvSpPr txBox="1"/>
          <p:nvPr/>
        </p:nvSpPr>
        <p:spPr>
          <a:xfrm>
            <a:off x="381000" y="1066800"/>
            <a:ext cx="8153400" cy="584775"/>
          </a:xfrm>
          <a:prstGeom prst="rect">
            <a:avLst/>
          </a:prstGeom>
          <a:noFill/>
        </p:spPr>
        <p:txBody>
          <a:bodyPr wrap="square" rtlCol="0">
            <a:spAutoFit/>
          </a:bodyPr>
          <a:lstStyle/>
          <a:p>
            <a:r>
              <a:rPr lang="en-US" sz="1600" dirty="0" smtClean="0">
                <a:latin typeface="Segoe UI" pitchFamily="34" charset="0"/>
                <a:ea typeface="Segoe UI" pitchFamily="34" charset="0"/>
                <a:cs typeface="Segoe UI" pitchFamily="34" charset="0"/>
              </a:rPr>
              <a:t>That means that the combination of </a:t>
            </a:r>
            <a:r>
              <a:rPr lang="en-US" sz="1600" b="1" dirty="0" smtClean="0">
                <a:latin typeface="Segoe UI" pitchFamily="34" charset="0"/>
                <a:ea typeface="Segoe UI" pitchFamily="34" charset="0"/>
                <a:cs typeface="Segoe UI" pitchFamily="34" charset="0"/>
              </a:rPr>
              <a:t>Category</a:t>
            </a:r>
            <a:r>
              <a:rPr lang="en-US" sz="1600" dirty="0" smtClean="0">
                <a:latin typeface="Segoe UI" pitchFamily="34" charset="0"/>
                <a:ea typeface="Segoe UI" pitchFamily="34" charset="0"/>
                <a:cs typeface="Segoe UI" pitchFamily="34" charset="0"/>
              </a:rPr>
              <a:t> and </a:t>
            </a:r>
            <a:r>
              <a:rPr lang="en-US" sz="1600" b="1" dirty="0" smtClean="0">
                <a:latin typeface="Segoe UI" pitchFamily="34" charset="0"/>
                <a:ea typeface="Segoe UI" pitchFamily="34" charset="0"/>
                <a:cs typeface="Segoe UI" pitchFamily="34" charset="0"/>
              </a:rPr>
              <a:t>Year</a:t>
            </a:r>
            <a:r>
              <a:rPr lang="en-US" sz="1600" dirty="0" smtClean="0">
                <a:latin typeface="Segoe UI" pitchFamily="34" charset="0"/>
                <a:ea typeface="Segoe UI" pitchFamily="34" charset="0"/>
                <a:cs typeface="Segoe UI" pitchFamily="34" charset="0"/>
              </a:rPr>
              <a:t> make up the partition.</a:t>
            </a:r>
          </a:p>
          <a:p>
            <a:endParaRPr lang="en-US" sz="1600" dirty="0">
              <a:latin typeface="Segoe UI" pitchFamily="34" charset="0"/>
              <a:ea typeface="Segoe UI" pitchFamily="34" charset="0"/>
              <a:cs typeface="Segoe UI" pitchFamily="34" charset="0"/>
            </a:endParaRPr>
          </a:p>
        </p:txBody>
      </p:sp>
      <p:pic>
        <p:nvPicPr>
          <p:cNvPr id="4" name="Picture 3" descr="http://onlinehelp.tableau.com/current/pro/online/en-us/Img/addressing12_662x248.png"/>
          <p:cNvPicPr/>
          <p:nvPr/>
        </p:nvPicPr>
        <p:blipFill>
          <a:blip r:embed="rId2"/>
          <a:srcRect/>
          <a:stretch>
            <a:fillRect/>
          </a:stretch>
        </p:blipFill>
        <p:spPr bwMode="auto">
          <a:xfrm>
            <a:off x="609600" y="1676400"/>
            <a:ext cx="7115175"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533400" y="1066800"/>
            <a:ext cx="8001000" cy="1323439"/>
          </a:xfrm>
          <a:prstGeom prst="rect">
            <a:avLst/>
          </a:prstGeom>
          <a:noFill/>
        </p:spPr>
        <p:txBody>
          <a:bodyPr wrap="square" rtlCol="0">
            <a:spAutoFit/>
          </a:bodyPr>
          <a:lstStyle/>
          <a:p>
            <a:r>
              <a:rPr lang="en-US" sz="1600" b="1" dirty="0" smtClean="0">
                <a:latin typeface="Segoe UI" pitchFamily="34" charset="0"/>
                <a:ea typeface="Segoe UI" pitchFamily="34" charset="0"/>
                <a:cs typeface="Segoe UI" pitchFamily="34" charset="0"/>
              </a:rPr>
              <a:t>Cell</a:t>
            </a:r>
          </a:p>
          <a:p>
            <a:r>
              <a:rPr lang="en-US" sz="1600" dirty="0" smtClean="0">
                <a:latin typeface="Segoe UI" pitchFamily="34" charset="0"/>
                <a:ea typeface="Segoe UI" pitchFamily="34" charset="0"/>
                <a:cs typeface="Segoe UI" pitchFamily="34" charset="0"/>
              </a:rPr>
              <a:t>This option sets the addressing to the individual cells in the table. All fields become partitioning fields. This option is generally most useful when computing a percent of total calculation.</a:t>
            </a:r>
          </a:p>
          <a:p>
            <a:endParaRPr lang="en-US" sz="1600" dirty="0">
              <a:latin typeface="Segoe UI" pitchFamily="34" charset="0"/>
              <a:ea typeface="Segoe UI" pitchFamily="34" charset="0"/>
              <a:cs typeface="Segoe UI" pitchFamily="34" charset="0"/>
            </a:endParaRPr>
          </a:p>
        </p:txBody>
      </p:sp>
      <p:pic>
        <p:nvPicPr>
          <p:cNvPr id="4" name="Picture 3" descr="http://onlinehelp.tableau.com/current/pro/online/en-us/Img/addressing13_659x243.png"/>
          <p:cNvPicPr/>
          <p:nvPr/>
        </p:nvPicPr>
        <p:blipFill>
          <a:blip r:embed="rId2"/>
          <a:srcRect/>
          <a:stretch>
            <a:fillRect/>
          </a:stretch>
        </p:blipFill>
        <p:spPr bwMode="auto">
          <a:xfrm>
            <a:off x="1371600" y="2362200"/>
            <a:ext cx="6781800" cy="2771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0" smtClean="0">
                <a:latin typeface="Segoe UI" pitchFamily="34" charset="0"/>
                <a:ea typeface="Segoe UI" pitchFamily="34" charset="0"/>
                <a:cs typeface="Segoe UI" pitchFamily="34" charset="0"/>
              </a:rPr>
              <a:t>Continues..</a:t>
            </a:r>
            <a:endParaRPr lang="en-US" dirty="0"/>
          </a:p>
        </p:txBody>
      </p:sp>
      <p:sp>
        <p:nvSpPr>
          <p:cNvPr id="3" name="TextBox 2"/>
          <p:cNvSpPr txBox="1"/>
          <p:nvPr/>
        </p:nvSpPr>
        <p:spPr>
          <a:xfrm>
            <a:off x="228600" y="1143000"/>
            <a:ext cx="8297015" cy="584775"/>
          </a:xfrm>
          <a:prstGeom prst="rect">
            <a:avLst/>
          </a:prstGeom>
          <a:noFill/>
        </p:spPr>
        <p:txBody>
          <a:bodyPr wrap="none" rtlCol="0">
            <a:spAutoFit/>
          </a:bodyPr>
          <a:lstStyle/>
          <a:p>
            <a:r>
              <a:rPr lang="en-US" sz="1600" dirty="0" smtClean="0">
                <a:latin typeface="Segoe UI" pitchFamily="34" charset="0"/>
                <a:ea typeface="Segoe UI" pitchFamily="34" charset="0"/>
                <a:cs typeface="Segoe UI" pitchFamily="34" charset="0"/>
              </a:rPr>
              <a:t>That means that the partition is the combination of </a:t>
            </a:r>
            <a:r>
              <a:rPr lang="en-US" sz="1600" b="1" dirty="0" smtClean="0">
                <a:latin typeface="Segoe UI" pitchFamily="34" charset="0"/>
                <a:ea typeface="Segoe UI" pitchFamily="34" charset="0"/>
                <a:cs typeface="Segoe UI" pitchFamily="34" charset="0"/>
              </a:rPr>
              <a:t>Category</a:t>
            </a:r>
            <a:r>
              <a:rPr lang="en-US" sz="1600" dirty="0" smtClean="0">
                <a:latin typeface="Segoe UI" pitchFamily="34" charset="0"/>
                <a:ea typeface="Segoe UI" pitchFamily="34" charset="0"/>
                <a:cs typeface="Segoe UI" pitchFamily="34" charset="0"/>
              </a:rPr>
              <a:t>, </a:t>
            </a:r>
            <a:r>
              <a:rPr lang="en-US" sz="1600" b="1" dirty="0" smtClean="0">
                <a:latin typeface="Segoe UI" pitchFamily="34" charset="0"/>
                <a:ea typeface="Segoe UI" pitchFamily="34" charset="0"/>
                <a:cs typeface="Segoe UI" pitchFamily="34" charset="0"/>
              </a:rPr>
              <a:t>Region</a:t>
            </a:r>
            <a:r>
              <a:rPr lang="en-US" sz="1600" dirty="0" smtClean="0">
                <a:latin typeface="Segoe UI" pitchFamily="34" charset="0"/>
                <a:ea typeface="Segoe UI" pitchFamily="34" charset="0"/>
                <a:cs typeface="Segoe UI" pitchFamily="34" charset="0"/>
              </a:rPr>
              <a:t>, </a:t>
            </a:r>
            <a:r>
              <a:rPr lang="en-US" sz="1600" b="1" dirty="0" smtClean="0">
                <a:latin typeface="Segoe UI" pitchFamily="34" charset="0"/>
                <a:ea typeface="Segoe UI" pitchFamily="34" charset="0"/>
                <a:cs typeface="Segoe UI" pitchFamily="34" charset="0"/>
              </a:rPr>
              <a:t>Year</a:t>
            </a:r>
            <a:r>
              <a:rPr lang="en-US" sz="1600" dirty="0" smtClean="0">
                <a:latin typeface="Segoe UI" pitchFamily="34" charset="0"/>
                <a:ea typeface="Segoe UI" pitchFamily="34" charset="0"/>
                <a:cs typeface="Segoe UI" pitchFamily="34" charset="0"/>
              </a:rPr>
              <a:t>, and </a:t>
            </a:r>
            <a:r>
              <a:rPr lang="en-US" sz="1600" b="1" dirty="0" smtClean="0">
                <a:latin typeface="Segoe UI" pitchFamily="34" charset="0"/>
                <a:ea typeface="Segoe UI" pitchFamily="34" charset="0"/>
                <a:cs typeface="Segoe UI" pitchFamily="34" charset="0"/>
              </a:rPr>
              <a:t>Quarter</a:t>
            </a:r>
            <a:r>
              <a:rPr lang="en-US" sz="1600" dirty="0" smtClean="0">
                <a:latin typeface="Segoe UI" pitchFamily="34" charset="0"/>
                <a:ea typeface="Segoe UI" pitchFamily="34" charset="0"/>
                <a:cs typeface="Segoe UI" pitchFamily="34" charset="0"/>
              </a:rPr>
              <a:t>.</a:t>
            </a:r>
          </a:p>
          <a:p>
            <a:endParaRPr lang="en-US" sz="1600" dirty="0">
              <a:latin typeface="Segoe UI" pitchFamily="34" charset="0"/>
              <a:ea typeface="Segoe UI" pitchFamily="34" charset="0"/>
              <a:cs typeface="Segoe UI" pitchFamily="34" charset="0"/>
            </a:endParaRPr>
          </a:p>
        </p:txBody>
      </p:sp>
      <p:pic>
        <p:nvPicPr>
          <p:cNvPr id="4" name="Picture 3" descr="http://onlinehelp.tableau.com/current/pro/online/en-us/Img/addressing14_659x243.png"/>
          <p:cNvPicPr/>
          <p:nvPr/>
        </p:nvPicPr>
        <p:blipFill>
          <a:blip r:embed="rId2"/>
          <a:srcRect/>
          <a:stretch>
            <a:fillRect/>
          </a:stretch>
        </p:blipFill>
        <p:spPr bwMode="auto">
          <a:xfrm>
            <a:off x="533400" y="1828800"/>
            <a:ext cx="7239000"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533400" y="1066800"/>
            <a:ext cx="8000999" cy="3539430"/>
          </a:xfrm>
          <a:prstGeom prst="rect">
            <a:avLst/>
          </a:prstGeom>
          <a:noFill/>
        </p:spPr>
        <p:txBody>
          <a:bodyPr wrap="square" rtlCol="0">
            <a:spAutoFit/>
          </a:bodyPr>
          <a:lstStyle/>
          <a:p>
            <a:r>
              <a:rPr lang="en-US" sz="1600" b="1" dirty="0" smtClean="0">
                <a:latin typeface="Segoe UI" pitchFamily="34" charset="0"/>
                <a:ea typeface="Segoe UI" pitchFamily="34" charset="0"/>
                <a:cs typeface="Segoe UI" pitchFamily="34" charset="0"/>
              </a:rPr>
              <a:t>Individual Fields</a:t>
            </a:r>
          </a:p>
          <a:p>
            <a:r>
              <a:rPr lang="en-US" sz="1600" dirty="0" smtClean="0">
                <a:latin typeface="Segoe UI" pitchFamily="34" charset="0"/>
                <a:ea typeface="Segoe UI" pitchFamily="34" charset="0"/>
                <a:cs typeface="Segoe UI" pitchFamily="34" charset="0"/>
              </a:rPr>
              <a:t>The individual dimensions in the view are listed below the option above in the Table Calculation dialog box. Use them to set the addressing to compute using the field you specify. The benefit of this option is that you get absolute control over how the calculation will be computed—if you change the orientation of your view, the table calculation will continue using the same fields for addressing and partitioning. Be careful though, because, addressing on an individual field means that when you rearrange the table, the calculation may no longer match the table structure.</a:t>
            </a:r>
          </a:p>
          <a:p>
            <a:endParaRPr lang="en-US" sz="1600" dirty="0" smtClean="0">
              <a:latin typeface="Segoe UI" pitchFamily="34" charset="0"/>
              <a:ea typeface="Segoe UI" pitchFamily="34" charset="0"/>
              <a:cs typeface="Segoe UI" pitchFamily="34" charset="0"/>
            </a:endParaRPr>
          </a:p>
          <a:p>
            <a:r>
              <a:rPr lang="en-US" sz="1600" b="1" dirty="0" smtClean="0">
                <a:latin typeface="Segoe UI" pitchFamily="34" charset="0"/>
                <a:ea typeface="Segoe UI" pitchFamily="34" charset="0"/>
                <a:cs typeface="Segoe UI" pitchFamily="34" charset="0"/>
              </a:rPr>
              <a:t>Advanced</a:t>
            </a:r>
          </a:p>
          <a:p>
            <a:r>
              <a:rPr lang="en-US" sz="1600" dirty="0" smtClean="0">
                <a:latin typeface="Segoe UI" pitchFamily="34" charset="0"/>
                <a:ea typeface="Segoe UI" pitchFamily="34" charset="0"/>
                <a:cs typeface="Segoe UI" pitchFamily="34" charset="0"/>
              </a:rPr>
              <a:t>The advanced option lets you specify multiple fields to act as the addressing fields. When you select Advanced, a dialog box opens where you can specify one or more fields to act as addressing fields. Then you can specify how to order those fields.</a:t>
            </a:r>
          </a:p>
          <a:p>
            <a:endParaRPr lang="en-US" sz="1600" dirty="0">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0" smtClean="0">
                <a:latin typeface="Segoe UI" pitchFamily="34" charset="0"/>
                <a:ea typeface="Segoe UI" pitchFamily="34" charset="0"/>
                <a:cs typeface="Segoe UI" pitchFamily="34" charset="0"/>
              </a:rPr>
              <a:t>Continues..</a:t>
            </a:r>
            <a:endParaRPr lang="en-US" b="0" dirty="0">
              <a:latin typeface="Segoe UI" pitchFamily="34" charset="0"/>
              <a:ea typeface="Segoe UI" pitchFamily="34" charset="0"/>
              <a:cs typeface="Segoe UI" pitchFamily="34" charset="0"/>
            </a:endParaRPr>
          </a:p>
        </p:txBody>
      </p:sp>
      <p:pic>
        <p:nvPicPr>
          <p:cNvPr id="3" name="Picture 2" descr="http://onlinehelp.tableau.com/current/pro/online/en-us/Img/addressing15.png"/>
          <p:cNvPicPr/>
          <p:nvPr/>
        </p:nvPicPr>
        <p:blipFill>
          <a:blip r:embed="rId2"/>
          <a:srcRect/>
          <a:stretch>
            <a:fillRect/>
          </a:stretch>
        </p:blipFill>
        <p:spPr bwMode="auto">
          <a:xfrm>
            <a:off x="609601" y="990601"/>
            <a:ext cx="6248399" cy="3352799"/>
          </a:xfrm>
          <a:prstGeom prst="rect">
            <a:avLst/>
          </a:prstGeom>
          <a:noFill/>
          <a:ln w="9525">
            <a:noFill/>
            <a:miter lim="800000"/>
            <a:headEnd/>
            <a:tailEnd/>
          </a:ln>
        </p:spPr>
      </p:pic>
      <p:sp>
        <p:nvSpPr>
          <p:cNvPr id="4" name="TextBox 3"/>
          <p:cNvSpPr txBox="1"/>
          <p:nvPr/>
        </p:nvSpPr>
        <p:spPr>
          <a:xfrm>
            <a:off x="304800" y="4495800"/>
            <a:ext cx="8153400" cy="1323439"/>
          </a:xfrm>
          <a:prstGeom prst="rect">
            <a:avLst/>
          </a:prstGeom>
          <a:noFill/>
        </p:spPr>
        <p:txBody>
          <a:bodyPr wrap="square" rtlCol="0">
            <a:spAutoFit/>
          </a:bodyPr>
          <a:lstStyle/>
          <a:p>
            <a:r>
              <a:rPr lang="en-US" sz="1600" dirty="0" smtClean="0">
                <a:latin typeface="Segoe UI" pitchFamily="34" charset="0"/>
                <a:ea typeface="Segoe UI" pitchFamily="34" charset="0"/>
                <a:cs typeface="Segoe UI" pitchFamily="34" charset="0"/>
              </a:rPr>
              <a:t>For example, in the view below the addressing fields are set to </a:t>
            </a:r>
            <a:r>
              <a:rPr lang="en-US" sz="1600" b="1" dirty="0" smtClean="0">
                <a:latin typeface="Segoe UI" pitchFamily="34" charset="0"/>
                <a:ea typeface="Segoe UI" pitchFamily="34" charset="0"/>
                <a:cs typeface="Segoe UI" pitchFamily="34" charset="0"/>
              </a:rPr>
              <a:t>Category</a:t>
            </a:r>
            <a:r>
              <a:rPr lang="en-US" sz="1600" dirty="0" smtClean="0">
                <a:latin typeface="Segoe UI" pitchFamily="34" charset="0"/>
                <a:ea typeface="Segoe UI" pitchFamily="34" charset="0"/>
                <a:cs typeface="Segoe UI" pitchFamily="34" charset="0"/>
              </a:rPr>
              <a:t> and </a:t>
            </a:r>
            <a:r>
              <a:rPr lang="en-US" sz="1600" b="1" dirty="0" smtClean="0">
                <a:latin typeface="Segoe UI" pitchFamily="34" charset="0"/>
                <a:ea typeface="Segoe UI" pitchFamily="34" charset="0"/>
                <a:cs typeface="Segoe UI" pitchFamily="34" charset="0"/>
              </a:rPr>
              <a:t>Year</a:t>
            </a:r>
            <a:r>
              <a:rPr lang="en-US" sz="1600" dirty="0" smtClean="0">
                <a:latin typeface="Segoe UI" pitchFamily="34" charset="0"/>
                <a:ea typeface="Segoe UI" pitchFamily="34" charset="0"/>
                <a:cs typeface="Segoe UI" pitchFamily="34" charset="0"/>
              </a:rPr>
              <a:t>. These are ordered by </a:t>
            </a:r>
            <a:r>
              <a:rPr lang="en-US" sz="1600" b="1" dirty="0" smtClean="0">
                <a:latin typeface="Segoe UI" pitchFamily="34" charset="0"/>
                <a:ea typeface="Segoe UI" pitchFamily="34" charset="0"/>
                <a:cs typeface="Segoe UI" pitchFamily="34" charset="0"/>
              </a:rPr>
              <a:t>SUM(Sales)</a:t>
            </a:r>
            <a:r>
              <a:rPr lang="en-US" sz="1600" dirty="0" smtClean="0">
                <a:latin typeface="Segoe UI" pitchFamily="34" charset="0"/>
                <a:ea typeface="Segoe UI" pitchFamily="34" charset="0"/>
                <a:cs typeface="Segoe UI" pitchFamily="34" charset="0"/>
              </a:rPr>
              <a:t>, in descending order (from greatest to least). That means that the combination of </a:t>
            </a:r>
            <a:r>
              <a:rPr lang="en-US" sz="1600" b="1" dirty="0" smtClean="0">
                <a:latin typeface="Segoe UI" pitchFamily="34" charset="0"/>
                <a:ea typeface="Segoe UI" pitchFamily="34" charset="0"/>
                <a:cs typeface="Segoe UI" pitchFamily="34" charset="0"/>
              </a:rPr>
              <a:t>Quarter</a:t>
            </a:r>
            <a:r>
              <a:rPr lang="en-US" sz="1600" dirty="0" smtClean="0">
                <a:latin typeface="Segoe UI" pitchFamily="34" charset="0"/>
                <a:ea typeface="Segoe UI" pitchFamily="34" charset="0"/>
                <a:cs typeface="Segoe UI" pitchFamily="34" charset="0"/>
              </a:rPr>
              <a:t> and </a:t>
            </a:r>
            <a:r>
              <a:rPr lang="en-US" sz="1600" b="1" dirty="0" smtClean="0">
                <a:latin typeface="Segoe UI" pitchFamily="34" charset="0"/>
                <a:ea typeface="Segoe UI" pitchFamily="34" charset="0"/>
                <a:cs typeface="Segoe UI" pitchFamily="34" charset="0"/>
              </a:rPr>
              <a:t>Region</a:t>
            </a:r>
            <a:r>
              <a:rPr lang="en-US" sz="1600" dirty="0" smtClean="0">
                <a:latin typeface="Segoe UI" pitchFamily="34" charset="0"/>
                <a:ea typeface="Segoe UI" pitchFamily="34" charset="0"/>
                <a:cs typeface="Segoe UI" pitchFamily="34" charset="0"/>
              </a:rPr>
              <a:t> create the partition. Q1 Central exists four times in the table, and that is the partition.</a:t>
            </a:r>
          </a:p>
          <a:p>
            <a:endParaRPr lang="en-US" sz="1600" dirty="0">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0" smtClean="0">
                <a:latin typeface="Segoe UI" pitchFamily="34" charset="0"/>
                <a:ea typeface="Segoe UI" pitchFamily="34" charset="0"/>
                <a:cs typeface="Segoe UI" pitchFamily="34" charset="0"/>
              </a:rPr>
              <a:t>Continues..</a:t>
            </a:r>
            <a:endParaRPr lang="en-US" dirty="0"/>
          </a:p>
        </p:txBody>
      </p:sp>
      <p:pic>
        <p:nvPicPr>
          <p:cNvPr id="3" name="Picture 2" descr="http://onlinehelp.tableau.com/current/pro/online/en-us/Img/addressing16.png"/>
          <p:cNvPicPr/>
          <p:nvPr/>
        </p:nvPicPr>
        <p:blipFill>
          <a:blip r:embed="rId2"/>
          <a:srcRect/>
          <a:stretch>
            <a:fillRect/>
          </a:stretch>
        </p:blipFill>
        <p:spPr bwMode="auto">
          <a:xfrm>
            <a:off x="914400" y="1219200"/>
            <a:ext cx="7086600" cy="2743200"/>
          </a:xfrm>
          <a:prstGeom prst="rect">
            <a:avLst/>
          </a:prstGeom>
          <a:noFill/>
          <a:ln w="9525">
            <a:noFill/>
            <a:miter lim="800000"/>
            <a:headEnd/>
            <a:tailEnd/>
          </a:ln>
        </p:spPr>
      </p:pic>
      <p:sp>
        <p:nvSpPr>
          <p:cNvPr id="4" name="TextBox 3"/>
          <p:cNvSpPr txBox="1"/>
          <p:nvPr/>
        </p:nvSpPr>
        <p:spPr>
          <a:xfrm>
            <a:off x="609600" y="4953000"/>
            <a:ext cx="7772400" cy="830997"/>
          </a:xfrm>
          <a:prstGeom prst="rect">
            <a:avLst/>
          </a:prstGeom>
          <a:noFill/>
        </p:spPr>
        <p:txBody>
          <a:bodyPr wrap="square" rtlCol="0">
            <a:spAutoFit/>
          </a:bodyPr>
          <a:lstStyle/>
          <a:p>
            <a:r>
              <a:rPr lang="en-US" sz="1600" dirty="0" smtClean="0">
                <a:latin typeface="Segoe UI" pitchFamily="34" charset="0"/>
                <a:ea typeface="Segoe UI" pitchFamily="34" charset="0"/>
                <a:cs typeface="Segoe UI" pitchFamily="34" charset="0"/>
              </a:rPr>
              <a:t>Because the order is set to </a:t>
            </a:r>
            <a:r>
              <a:rPr lang="en-US" sz="1600" b="1" dirty="0" smtClean="0">
                <a:latin typeface="Segoe UI" pitchFamily="34" charset="0"/>
                <a:ea typeface="Segoe UI" pitchFamily="34" charset="0"/>
                <a:cs typeface="Segoe UI" pitchFamily="34" charset="0"/>
              </a:rPr>
              <a:t>SUM(Sales)</a:t>
            </a:r>
            <a:r>
              <a:rPr lang="en-US" sz="1600" dirty="0" smtClean="0">
                <a:latin typeface="Segoe UI" pitchFamily="34" charset="0"/>
                <a:ea typeface="Segoe UI" pitchFamily="34" charset="0"/>
                <a:cs typeface="Segoe UI" pitchFamily="34" charset="0"/>
              </a:rPr>
              <a:t>, the calculation is computed based on their </a:t>
            </a:r>
            <a:r>
              <a:rPr lang="en-US" sz="1600" b="1" dirty="0" smtClean="0">
                <a:latin typeface="Segoe UI" pitchFamily="34" charset="0"/>
                <a:ea typeface="Segoe UI" pitchFamily="34" charset="0"/>
                <a:cs typeface="Segoe UI" pitchFamily="34" charset="0"/>
              </a:rPr>
              <a:t>SUM(Sales)</a:t>
            </a:r>
            <a:r>
              <a:rPr lang="en-US" sz="1600" dirty="0" smtClean="0">
                <a:latin typeface="Segoe UI" pitchFamily="34" charset="0"/>
                <a:ea typeface="Segoe UI" pitchFamily="34" charset="0"/>
                <a:cs typeface="Segoe UI" pitchFamily="34" charset="0"/>
              </a:rPr>
              <a:t> values from highest to lowest.</a:t>
            </a:r>
          </a:p>
          <a:p>
            <a:endParaRPr lang="en-US" sz="1600" dirty="0">
              <a:latin typeface="Segoe UI" pitchFamily="34" charset="0"/>
              <a:ea typeface="Segoe UI" pitchFamily="34" charset="0"/>
              <a:cs typeface="Segoe UI" pitchFamily="34" charset="0"/>
            </a:endParaRPr>
          </a:p>
        </p:txBody>
      </p:sp>
      <p:sp>
        <p:nvSpPr>
          <p:cNvPr id="5" name="Rectangle 4"/>
          <p:cNvSpPr/>
          <p:nvPr/>
        </p:nvSpPr>
        <p:spPr>
          <a:xfrm>
            <a:off x="3920219" y="3244334"/>
            <a:ext cx="1303562" cy="369332"/>
          </a:xfrm>
          <a:prstGeom prst="rect">
            <a:avLst/>
          </a:prstGeom>
        </p:spPr>
        <p:txBody>
          <a:bodyPr wrap="none">
            <a:spAutoFit/>
          </a:bodyPr>
          <a:lstStyle/>
          <a:p>
            <a:r>
              <a:rPr lang="en-US" dirty="0" smtClean="0">
                <a:latin typeface="Segoe UI" pitchFamily="34" charset="0"/>
                <a:ea typeface="Segoe UI" pitchFamily="34" charset="0"/>
                <a:cs typeface="Segoe UI" pitchFamily="34" charset="0"/>
              </a:rPr>
              <a:t>Continues..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Box 2"/>
          <p:cNvSpPr txBox="1"/>
          <p:nvPr/>
        </p:nvSpPr>
        <p:spPr>
          <a:xfrm>
            <a:off x="304800" y="1066800"/>
            <a:ext cx="8229600" cy="1323439"/>
          </a:xfrm>
          <a:prstGeom prst="rect">
            <a:avLst/>
          </a:prstGeom>
          <a:noFill/>
        </p:spPr>
        <p:txBody>
          <a:bodyPr wrap="square" rtlCol="0">
            <a:spAutoFit/>
          </a:bodyPr>
          <a:lstStyle/>
          <a:p>
            <a:pPr lvl="0"/>
            <a:r>
              <a:rPr lang="en-US" sz="1600" b="1" dirty="0" smtClean="0">
                <a:latin typeface="Segoe UI" pitchFamily="34" charset="0"/>
                <a:ea typeface="Segoe UI" pitchFamily="34" charset="0"/>
                <a:cs typeface="Segoe UI" pitchFamily="34" charset="0"/>
              </a:rPr>
              <a:t>2. Choose a Calculation Type</a:t>
            </a:r>
          </a:p>
          <a:p>
            <a:pPr lvl="0"/>
            <a:endParaRPr lang="en-US" sz="1600" b="1" dirty="0" smtClean="0">
              <a:latin typeface="Segoe UI" pitchFamily="34" charset="0"/>
              <a:ea typeface="Segoe UI" pitchFamily="34" charset="0"/>
              <a:cs typeface="Segoe UI" pitchFamily="34" charset="0"/>
            </a:endParaRPr>
          </a:p>
          <a:p>
            <a:r>
              <a:rPr lang="en-US" sz="1600" dirty="0" smtClean="0">
                <a:latin typeface="Segoe UI" pitchFamily="34" charset="0"/>
                <a:ea typeface="Segoe UI" pitchFamily="34" charset="0"/>
                <a:cs typeface="Segoe UI" pitchFamily="34" charset="0"/>
              </a:rPr>
              <a:t>In the Table Calculation dialog box, choose the type of calculation you want to apply.</a:t>
            </a:r>
          </a:p>
          <a:p>
            <a:pPr lvl="0"/>
            <a:endParaRPr lang="en-US" sz="1600" b="1" dirty="0" smtClean="0">
              <a:latin typeface="Segoe UI" pitchFamily="34" charset="0"/>
              <a:ea typeface="Segoe UI" pitchFamily="34" charset="0"/>
              <a:cs typeface="Segoe UI" pitchFamily="34" charset="0"/>
            </a:endParaRPr>
          </a:p>
          <a:p>
            <a:endParaRPr lang="en-US" sz="1600" dirty="0">
              <a:latin typeface="Segoe UI" pitchFamily="34" charset="0"/>
              <a:ea typeface="Segoe UI" pitchFamily="34" charset="0"/>
              <a:cs typeface="Segoe UI" pitchFamily="34" charset="0"/>
            </a:endParaRPr>
          </a:p>
        </p:txBody>
      </p:sp>
      <p:pic>
        <p:nvPicPr>
          <p:cNvPr id="4" name="Picture 3" descr="http://onlinehelp.tableau.com/current/pro/online/en-us/Img/qs_tablecalcs_type.png"/>
          <p:cNvPicPr/>
          <p:nvPr/>
        </p:nvPicPr>
        <p:blipFill>
          <a:blip r:embed="rId2"/>
          <a:srcRect/>
          <a:stretch>
            <a:fillRect/>
          </a:stretch>
        </p:blipFill>
        <p:spPr bwMode="auto">
          <a:xfrm>
            <a:off x="1905000" y="2743200"/>
            <a:ext cx="4495800" cy="2762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0" smtClean="0">
                <a:latin typeface="Segoe UI" pitchFamily="34" charset="0"/>
                <a:ea typeface="Segoe UI" pitchFamily="34" charset="0"/>
                <a:cs typeface="Segoe UI" pitchFamily="34" charset="0"/>
              </a:rPr>
              <a:t>Continues..</a:t>
            </a:r>
            <a:endParaRPr lang="en-US" dirty="0"/>
          </a:p>
        </p:txBody>
      </p:sp>
      <p:pic>
        <p:nvPicPr>
          <p:cNvPr id="3" name="Picture 2" descr="http://onlinehelp.tableau.com/current/pro/online/en-us/Img/addressing17.png"/>
          <p:cNvPicPr/>
          <p:nvPr/>
        </p:nvPicPr>
        <p:blipFill>
          <a:blip r:embed="rId2"/>
          <a:srcRect/>
          <a:stretch>
            <a:fillRect/>
          </a:stretch>
        </p:blipFill>
        <p:spPr bwMode="auto">
          <a:xfrm>
            <a:off x="533400" y="1066801"/>
            <a:ext cx="7181850" cy="35290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5" y="254000"/>
            <a:ext cx="8413750" cy="560923"/>
          </a:xfrm>
        </p:spPr>
        <p:txBody>
          <a:bodyPr/>
          <a:lstStyle/>
          <a:p>
            <a:pPr algn="ctr"/>
            <a:r>
              <a:rPr smtClean="0">
                <a:latin typeface="Segoe UI" pitchFamily="34" charset="0"/>
                <a:ea typeface="Segoe UI" pitchFamily="34" charset="0"/>
                <a:cs typeface="Segoe UI" pitchFamily="34" charset="0"/>
              </a:rPr>
              <a:t>Quick Table Calculations</a:t>
            </a:r>
            <a:br>
              <a:rPr smtClean="0">
                <a:latin typeface="Segoe UI" pitchFamily="34" charset="0"/>
                <a:ea typeface="Segoe UI" pitchFamily="34" charset="0"/>
                <a:cs typeface="Segoe UI" pitchFamily="34" charset="0"/>
              </a:rPr>
            </a:br>
            <a:endParaRPr lang="en-US" dirty="0">
              <a:latin typeface="Segoe UI" pitchFamily="34" charset="0"/>
              <a:ea typeface="Segoe UI" pitchFamily="34" charset="0"/>
              <a:cs typeface="Segoe UI" pitchFamily="34" charset="0"/>
            </a:endParaRPr>
          </a:p>
        </p:txBody>
      </p:sp>
      <p:sp>
        <p:nvSpPr>
          <p:cNvPr id="3" name="TextBox 2"/>
          <p:cNvSpPr txBox="1"/>
          <p:nvPr/>
        </p:nvSpPr>
        <p:spPr>
          <a:xfrm>
            <a:off x="381000" y="1066800"/>
            <a:ext cx="8001000" cy="4632037"/>
          </a:xfrm>
          <a:prstGeom prst="rect">
            <a:avLst/>
          </a:prstGeom>
          <a:noFill/>
        </p:spPr>
        <p:txBody>
          <a:bodyPr wrap="square" rtlCol="0">
            <a:spAutoFit/>
          </a:bodyPr>
          <a:lstStyle/>
          <a:p>
            <a:r>
              <a:rPr lang="en-US" sz="1600" dirty="0" smtClean="0">
                <a:latin typeface="Segoe UI" pitchFamily="34" charset="0"/>
                <a:ea typeface="Segoe UI" pitchFamily="34" charset="0"/>
                <a:cs typeface="Segoe UI" pitchFamily="34" charset="0"/>
              </a:rPr>
              <a:t>You can add common table calculations to your view using the Quick Table Calculations menu item on the field context menus. These quick calculations are predefined table calculations based on the most common scenarios</a:t>
            </a:r>
            <a:r>
              <a:rPr lang="en-US" sz="1600" dirty="0" smtClean="0">
                <a:latin typeface="Segoe UI" pitchFamily="34" charset="0"/>
                <a:ea typeface="Segoe UI" pitchFamily="34" charset="0"/>
                <a:cs typeface="Segoe UI" pitchFamily="34" charset="0"/>
              </a:rPr>
              <a:t>.</a:t>
            </a:r>
          </a:p>
          <a:p>
            <a:endParaRPr lang="en-US" sz="1600" dirty="0" smtClean="0">
              <a:latin typeface="Segoe UI" pitchFamily="34" charset="0"/>
              <a:ea typeface="Segoe UI" pitchFamily="34" charset="0"/>
              <a:cs typeface="Segoe UI" pitchFamily="34" charset="0"/>
            </a:endParaRPr>
          </a:p>
          <a:p>
            <a:r>
              <a:rPr lang="en-US" sz="1600" b="1" dirty="0" smtClean="0">
                <a:latin typeface="Segoe UI" pitchFamily="34" charset="0"/>
                <a:ea typeface="Segoe UI" pitchFamily="34" charset="0"/>
                <a:cs typeface="Segoe UI" pitchFamily="34" charset="0"/>
              </a:rPr>
              <a:t>To add a quick table calculation</a:t>
            </a:r>
            <a:r>
              <a:rPr lang="en-US" sz="1600" b="1" dirty="0" smtClean="0">
                <a:latin typeface="Segoe UI" pitchFamily="34" charset="0"/>
                <a:ea typeface="Segoe UI" pitchFamily="34" charset="0"/>
                <a:cs typeface="Segoe UI" pitchFamily="34" charset="0"/>
              </a:rPr>
              <a:t>:</a:t>
            </a:r>
          </a:p>
          <a:p>
            <a:endParaRPr lang="en-US" sz="1600" dirty="0" smtClean="0">
              <a:latin typeface="Segoe UI" pitchFamily="34" charset="0"/>
              <a:ea typeface="Segoe UI" pitchFamily="34" charset="0"/>
              <a:cs typeface="Segoe UI" pitchFamily="34" charset="0"/>
            </a:endParaRPr>
          </a:p>
          <a:p>
            <a:pPr marL="342900" lvl="0" indent="-342900"/>
            <a:r>
              <a:rPr lang="en-US" sz="1600" dirty="0" smtClean="0">
                <a:latin typeface="Segoe UI" pitchFamily="34" charset="0"/>
                <a:ea typeface="Segoe UI" pitchFamily="34" charset="0"/>
                <a:cs typeface="Segoe UI" pitchFamily="34" charset="0"/>
              </a:rPr>
              <a:t>1. Right-click </a:t>
            </a:r>
            <a:r>
              <a:rPr lang="en-US" sz="1600" dirty="0" smtClean="0">
                <a:latin typeface="Segoe UI" pitchFamily="34" charset="0"/>
                <a:ea typeface="Segoe UI" pitchFamily="34" charset="0"/>
                <a:cs typeface="Segoe UI" pitchFamily="34" charset="0"/>
              </a:rPr>
              <a:t>(Control-click on a Mac) the measure you want to use in the table </a:t>
            </a:r>
            <a:endParaRPr lang="en-US" sz="1600" dirty="0" smtClean="0">
              <a:latin typeface="Segoe UI" pitchFamily="34" charset="0"/>
              <a:ea typeface="Segoe UI" pitchFamily="34" charset="0"/>
              <a:cs typeface="Segoe UI" pitchFamily="34" charset="0"/>
            </a:endParaRPr>
          </a:p>
          <a:p>
            <a:pPr marL="342900" lvl="0" indent="-342900"/>
            <a:r>
              <a:rPr lang="en-US" sz="1600" dirty="0" smtClean="0">
                <a:latin typeface="Segoe UI" pitchFamily="34" charset="0"/>
                <a:ea typeface="Segoe UI" pitchFamily="34" charset="0"/>
                <a:cs typeface="Segoe UI" pitchFamily="34" charset="0"/>
              </a:rPr>
              <a:t> </a:t>
            </a:r>
            <a:r>
              <a:rPr lang="en-US" sz="1600" dirty="0" smtClean="0">
                <a:latin typeface="Segoe UI" pitchFamily="34" charset="0"/>
                <a:ea typeface="Segoe UI" pitchFamily="34" charset="0"/>
                <a:cs typeface="Segoe UI" pitchFamily="34" charset="0"/>
              </a:rPr>
              <a:t>   calculation </a:t>
            </a:r>
            <a:r>
              <a:rPr lang="en-US" sz="1600" dirty="0" smtClean="0">
                <a:latin typeface="Segoe UI" pitchFamily="34" charset="0"/>
                <a:ea typeface="Segoe UI" pitchFamily="34" charset="0"/>
                <a:cs typeface="Segoe UI" pitchFamily="34" charset="0"/>
              </a:rPr>
              <a:t>and select </a:t>
            </a:r>
            <a:r>
              <a:rPr lang="en-US" sz="1600" b="1" dirty="0" smtClean="0">
                <a:latin typeface="Segoe UI" pitchFamily="34" charset="0"/>
                <a:ea typeface="Segoe UI" pitchFamily="34" charset="0"/>
                <a:cs typeface="Segoe UI" pitchFamily="34" charset="0"/>
              </a:rPr>
              <a:t>Quick Table Calculation</a:t>
            </a:r>
            <a:r>
              <a:rPr lang="en-US" sz="1600" dirty="0" smtClean="0">
                <a:latin typeface="Segoe UI" pitchFamily="34" charset="0"/>
                <a:ea typeface="Segoe UI" pitchFamily="34" charset="0"/>
                <a:cs typeface="Segoe UI" pitchFamily="34" charset="0"/>
              </a:rPr>
              <a:t>.</a:t>
            </a:r>
          </a:p>
          <a:p>
            <a:pPr lvl="0"/>
            <a:endParaRPr lang="en-US" sz="1600" dirty="0" smtClean="0">
              <a:latin typeface="Segoe UI" pitchFamily="34" charset="0"/>
              <a:ea typeface="Segoe UI" pitchFamily="34" charset="0"/>
              <a:cs typeface="Segoe UI" pitchFamily="34" charset="0"/>
            </a:endParaRPr>
          </a:p>
          <a:p>
            <a:pPr lvl="0"/>
            <a:r>
              <a:rPr lang="en-US" sz="1600" dirty="0" smtClean="0">
                <a:latin typeface="Segoe UI" pitchFamily="34" charset="0"/>
                <a:ea typeface="Segoe UI" pitchFamily="34" charset="0"/>
                <a:cs typeface="Segoe UI" pitchFamily="34" charset="0"/>
              </a:rPr>
              <a:t>2. On </a:t>
            </a:r>
            <a:r>
              <a:rPr lang="en-US" sz="1600" dirty="0" smtClean="0">
                <a:latin typeface="Segoe UI" pitchFamily="34" charset="0"/>
                <a:ea typeface="Segoe UI" pitchFamily="34" charset="0"/>
                <a:cs typeface="Segoe UI" pitchFamily="34" charset="0"/>
              </a:rPr>
              <a:t>the sub-menu select one of the following </a:t>
            </a:r>
            <a:r>
              <a:rPr lang="en-US" sz="1600" dirty="0" smtClean="0">
                <a:latin typeface="Segoe UI" pitchFamily="34" charset="0"/>
                <a:ea typeface="Segoe UI" pitchFamily="34" charset="0"/>
                <a:cs typeface="Segoe UI" pitchFamily="34" charset="0"/>
              </a:rPr>
              <a:t>options:</a:t>
            </a:r>
          </a:p>
          <a:p>
            <a:pPr lvl="0">
              <a:lnSpc>
                <a:spcPct val="150000"/>
              </a:lnSpc>
              <a:buFont typeface="Arial" pitchFamily="34" charset="0"/>
              <a:buChar char="•"/>
            </a:pPr>
            <a:r>
              <a:rPr lang="en-US" dirty="0" smtClean="0"/>
              <a:t> Running Total</a:t>
            </a:r>
            <a:endParaRPr lang="en-US" sz="2400" dirty="0" smtClean="0"/>
          </a:p>
          <a:p>
            <a:pPr lvl="0">
              <a:lnSpc>
                <a:spcPct val="150000"/>
              </a:lnSpc>
              <a:buFont typeface="Arial" pitchFamily="34" charset="0"/>
              <a:buChar char="•"/>
            </a:pPr>
            <a:r>
              <a:rPr lang="en-US" dirty="0" smtClean="0"/>
              <a:t> Difference</a:t>
            </a:r>
            <a:endParaRPr lang="en-US" sz="2400" dirty="0" smtClean="0"/>
          </a:p>
          <a:p>
            <a:pPr lvl="0">
              <a:lnSpc>
                <a:spcPct val="150000"/>
              </a:lnSpc>
              <a:buFont typeface="Arial" pitchFamily="34" charset="0"/>
              <a:buChar char="•"/>
            </a:pPr>
            <a:r>
              <a:rPr lang="en-US" dirty="0" smtClean="0"/>
              <a:t> Percent Difference</a:t>
            </a:r>
            <a:endParaRPr lang="en-US" sz="2400" dirty="0" smtClean="0"/>
          </a:p>
          <a:p>
            <a:pPr lvl="0">
              <a:lnSpc>
                <a:spcPct val="150000"/>
              </a:lnSpc>
              <a:buFont typeface="Arial" pitchFamily="34" charset="0"/>
              <a:buChar char="•"/>
            </a:pPr>
            <a:r>
              <a:rPr lang="en-US" dirty="0" smtClean="0"/>
              <a:t> Percent </a:t>
            </a:r>
            <a:r>
              <a:rPr lang="en-US" dirty="0" smtClean="0"/>
              <a:t>of </a:t>
            </a:r>
            <a:r>
              <a:rPr lang="en-US" dirty="0" smtClean="0"/>
              <a:t>Total</a:t>
            </a:r>
            <a:endParaRPr lang="en-US" sz="2400" dirty="0" smtClean="0"/>
          </a:p>
          <a:p>
            <a:pPr lvl="0">
              <a:lnSpc>
                <a:spcPct val="150000"/>
              </a:lnSpc>
              <a:buFont typeface="Arial" pitchFamily="34" charset="0"/>
              <a:buChar char="•"/>
            </a:pPr>
            <a:r>
              <a:rPr lang="en-US" dirty="0" smtClean="0"/>
              <a:t> Rank</a:t>
            </a:r>
            <a:endParaRPr lang="en-US" sz="1600" dirty="0" smtClean="0">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0" smtClean="0">
                <a:latin typeface="Segoe UI" pitchFamily="34" charset="0"/>
                <a:ea typeface="Segoe UI" pitchFamily="34" charset="0"/>
                <a:cs typeface="Segoe UI" pitchFamily="34" charset="0"/>
              </a:rPr>
              <a:t>Continues..</a:t>
            </a:r>
            <a:endParaRPr lang="en-US" dirty="0"/>
          </a:p>
        </p:txBody>
      </p:sp>
      <p:sp>
        <p:nvSpPr>
          <p:cNvPr id="3" name="TextBox 2"/>
          <p:cNvSpPr txBox="1"/>
          <p:nvPr/>
        </p:nvSpPr>
        <p:spPr>
          <a:xfrm>
            <a:off x="381000" y="1066801"/>
            <a:ext cx="8229600" cy="3739806"/>
          </a:xfrm>
          <a:prstGeom prst="rect">
            <a:avLst/>
          </a:prstGeom>
          <a:noFill/>
        </p:spPr>
        <p:txBody>
          <a:bodyPr wrap="square" rtlCol="0">
            <a:spAutoFit/>
          </a:bodyPr>
          <a:lstStyle/>
          <a:p>
            <a:pPr lvl="0">
              <a:lnSpc>
                <a:spcPct val="150000"/>
              </a:lnSpc>
              <a:buFont typeface="Arial" pitchFamily="34" charset="0"/>
              <a:buChar char="•"/>
            </a:pPr>
            <a:r>
              <a:rPr lang="en-US" sz="1600" dirty="0" smtClean="0">
                <a:latin typeface="Segoe UI" pitchFamily="34" charset="0"/>
                <a:ea typeface="Segoe UI" pitchFamily="34" charset="0"/>
                <a:cs typeface="Segoe UI" pitchFamily="34" charset="0"/>
              </a:rPr>
              <a:t> Percentile</a:t>
            </a:r>
          </a:p>
          <a:p>
            <a:pPr lvl="0">
              <a:lnSpc>
                <a:spcPct val="150000"/>
              </a:lnSpc>
              <a:buFont typeface="Arial" pitchFamily="34" charset="0"/>
              <a:buChar char="•"/>
            </a:pPr>
            <a:r>
              <a:rPr lang="en-US" sz="1600" dirty="0" smtClean="0">
                <a:latin typeface="Segoe UI" pitchFamily="34" charset="0"/>
                <a:ea typeface="Segoe UI" pitchFamily="34" charset="0"/>
                <a:cs typeface="Segoe UI" pitchFamily="34" charset="0"/>
              </a:rPr>
              <a:t> Moving Average</a:t>
            </a:r>
          </a:p>
          <a:p>
            <a:pPr lvl="0">
              <a:lnSpc>
                <a:spcPct val="150000"/>
              </a:lnSpc>
              <a:buFont typeface="Arial" pitchFamily="34" charset="0"/>
              <a:buChar char="•"/>
            </a:pPr>
            <a:r>
              <a:rPr lang="en-US" sz="1600" dirty="0" smtClean="0">
                <a:latin typeface="Segoe UI" pitchFamily="34" charset="0"/>
                <a:ea typeface="Segoe UI" pitchFamily="34" charset="0"/>
                <a:cs typeface="Segoe UI" pitchFamily="34" charset="0"/>
              </a:rPr>
              <a:t> Year to Date (YTD) Total</a:t>
            </a:r>
          </a:p>
          <a:p>
            <a:pPr lvl="0">
              <a:lnSpc>
                <a:spcPct val="150000"/>
              </a:lnSpc>
              <a:buFont typeface="Arial" pitchFamily="34" charset="0"/>
              <a:buChar char="•"/>
            </a:pPr>
            <a:r>
              <a:rPr lang="en-US" sz="1600" dirty="0" smtClean="0">
                <a:latin typeface="Segoe UI" pitchFamily="34" charset="0"/>
                <a:ea typeface="Segoe UI" pitchFamily="34" charset="0"/>
                <a:cs typeface="Segoe UI" pitchFamily="34" charset="0"/>
              </a:rPr>
              <a:t> Compound Growth Rate</a:t>
            </a:r>
          </a:p>
          <a:p>
            <a:pPr lvl="0">
              <a:lnSpc>
                <a:spcPct val="150000"/>
              </a:lnSpc>
              <a:buFont typeface="Arial" pitchFamily="34" charset="0"/>
              <a:buChar char="•"/>
            </a:pPr>
            <a:r>
              <a:rPr lang="en-US" sz="1600" dirty="0" smtClean="0">
                <a:latin typeface="Segoe UI" pitchFamily="34" charset="0"/>
                <a:ea typeface="Segoe UI" pitchFamily="34" charset="0"/>
                <a:cs typeface="Segoe UI" pitchFamily="34" charset="0"/>
              </a:rPr>
              <a:t> Year over Year Growth</a:t>
            </a:r>
          </a:p>
          <a:p>
            <a:pPr lvl="0">
              <a:lnSpc>
                <a:spcPct val="150000"/>
              </a:lnSpc>
              <a:buFont typeface="Arial" pitchFamily="34" charset="0"/>
              <a:buChar char="•"/>
            </a:pPr>
            <a:r>
              <a:rPr lang="en-US" sz="1600" dirty="0" smtClean="0">
                <a:latin typeface="Segoe UI" pitchFamily="34" charset="0"/>
                <a:ea typeface="Segoe UI" pitchFamily="34" charset="0"/>
                <a:cs typeface="Segoe UI" pitchFamily="34" charset="0"/>
              </a:rPr>
              <a:t> Year to Date (YTD) </a:t>
            </a:r>
            <a:r>
              <a:rPr lang="en-US" sz="1600" dirty="0" smtClean="0">
                <a:latin typeface="Segoe UI" pitchFamily="34" charset="0"/>
                <a:ea typeface="Segoe UI" pitchFamily="34" charset="0"/>
                <a:cs typeface="Segoe UI" pitchFamily="34" charset="0"/>
              </a:rPr>
              <a:t>Growth</a:t>
            </a:r>
          </a:p>
          <a:p>
            <a:pPr>
              <a:lnSpc>
                <a:spcPct val="150000"/>
              </a:lnSpc>
            </a:pPr>
            <a:endParaRPr lang="en-US" sz="1600" dirty="0" smtClean="0">
              <a:latin typeface="Segoe UI" pitchFamily="34" charset="0"/>
              <a:ea typeface="Segoe UI" pitchFamily="34" charset="0"/>
              <a:cs typeface="Segoe UI" pitchFamily="34" charset="0"/>
            </a:endParaRPr>
          </a:p>
          <a:p>
            <a:pPr>
              <a:lnSpc>
                <a:spcPct val="150000"/>
              </a:lnSpc>
            </a:pPr>
            <a:r>
              <a:rPr lang="en-US" sz="1600" dirty="0" smtClean="0">
                <a:latin typeface="Segoe UI" pitchFamily="34" charset="0"/>
                <a:ea typeface="Segoe UI" pitchFamily="34" charset="0"/>
                <a:cs typeface="Segoe UI" pitchFamily="34" charset="0"/>
              </a:rPr>
              <a:t>After </a:t>
            </a:r>
            <a:r>
              <a:rPr lang="en-US" sz="1600" dirty="0" smtClean="0">
                <a:latin typeface="Segoe UI" pitchFamily="34" charset="0"/>
                <a:ea typeface="Segoe UI" pitchFamily="34" charset="0"/>
                <a:cs typeface="Segoe UI" pitchFamily="34" charset="0"/>
              </a:rPr>
              <a:t>adding a quick table calculation to the view, you can edit its definition by selecting </a:t>
            </a:r>
            <a:r>
              <a:rPr lang="en-US" sz="1600" b="1" dirty="0" smtClean="0">
                <a:latin typeface="Segoe UI" pitchFamily="34" charset="0"/>
                <a:ea typeface="Segoe UI" pitchFamily="34" charset="0"/>
                <a:cs typeface="Segoe UI" pitchFamily="34" charset="0"/>
              </a:rPr>
              <a:t>Edit Table Calculation</a:t>
            </a:r>
            <a:r>
              <a:rPr lang="en-US" sz="1600" dirty="0" smtClean="0">
                <a:latin typeface="Segoe UI" pitchFamily="34" charset="0"/>
                <a:ea typeface="Segoe UI" pitchFamily="34" charset="0"/>
                <a:cs typeface="Segoe UI" pitchFamily="34" charset="0"/>
              </a:rPr>
              <a:t> from the field’s context menu.</a:t>
            </a:r>
          </a:p>
          <a:p>
            <a:pPr lvl="0">
              <a:lnSpc>
                <a:spcPct val="150000"/>
              </a:lnSpc>
              <a:buFont typeface="Arial" pitchFamily="34" charset="0"/>
              <a:buChar char="•"/>
            </a:pPr>
            <a:endParaRPr lang="en-US" sz="1600" dirty="0" smtClean="0">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5" y="254000"/>
            <a:ext cx="8413750" cy="553998"/>
          </a:xfrm>
        </p:spPr>
        <p:txBody>
          <a:bodyPr/>
          <a:lstStyle/>
          <a:p>
            <a:pPr algn="ctr"/>
            <a:r>
              <a:rPr smtClean="0">
                <a:latin typeface="Segoe UI" pitchFamily="34" charset="0"/>
                <a:ea typeface="Segoe UI" pitchFamily="34" charset="0"/>
                <a:cs typeface="Segoe UI" pitchFamily="34" charset="0"/>
              </a:rPr>
              <a:t>Defining Basic Table </a:t>
            </a:r>
            <a:r>
              <a:rPr smtClean="0">
                <a:latin typeface="Segoe UI" pitchFamily="34" charset="0"/>
                <a:ea typeface="Segoe UI" pitchFamily="34" charset="0"/>
                <a:cs typeface="Segoe UI" pitchFamily="34" charset="0"/>
              </a:rPr>
              <a:t>Calculations</a:t>
            </a:r>
            <a:r>
              <a:rPr smtClean="0">
                <a:latin typeface="Segoe UI" pitchFamily="34" charset="0"/>
                <a:ea typeface="Segoe UI" pitchFamily="34" charset="0"/>
                <a:cs typeface="Segoe UI" pitchFamily="34" charset="0"/>
              </a:rPr>
              <a:t/>
            </a:r>
            <a:br>
              <a:rPr smtClean="0">
                <a:latin typeface="Segoe UI" pitchFamily="34" charset="0"/>
                <a:ea typeface="Segoe UI" pitchFamily="34" charset="0"/>
                <a:cs typeface="Segoe UI" pitchFamily="34" charset="0"/>
              </a:rPr>
            </a:br>
            <a:endParaRPr lang="en-US" dirty="0"/>
          </a:p>
        </p:txBody>
      </p:sp>
      <p:sp>
        <p:nvSpPr>
          <p:cNvPr id="3" name="TextBox 2"/>
          <p:cNvSpPr txBox="1"/>
          <p:nvPr/>
        </p:nvSpPr>
        <p:spPr>
          <a:xfrm>
            <a:off x="533400" y="990600"/>
            <a:ext cx="8153400" cy="2554545"/>
          </a:xfrm>
          <a:prstGeom prst="rect">
            <a:avLst/>
          </a:prstGeom>
          <a:noFill/>
        </p:spPr>
        <p:txBody>
          <a:bodyPr wrap="square" rtlCol="0">
            <a:spAutoFit/>
          </a:bodyPr>
          <a:lstStyle/>
          <a:p>
            <a:r>
              <a:rPr lang="en-US" sz="1600" dirty="0" smtClean="0">
                <a:latin typeface="Segoe UI" pitchFamily="34" charset="0"/>
                <a:ea typeface="Segoe UI" pitchFamily="34" charset="0"/>
                <a:cs typeface="Segoe UI" pitchFamily="34" charset="0"/>
              </a:rPr>
              <a:t>When </a:t>
            </a:r>
            <a:r>
              <a:rPr lang="en-US" sz="1600" dirty="0" smtClean="0">
                <a:latin typeface="Segoe UI" pitchFamily="34" charset="0"/>
                <a:ea typeface="Segoe UI" pitchFamily="34" charset="0"/>
                <a:cs typeface="Segoe UI" pitchFamily="34" charset="0"/>
              </a:rPr>
              <a:t>you add a Table Calculation to the view, you need to specify the parameters that define the formula used in the computation. All of these parameters are set in the Table Calculation dialog box</a:t>
            </a:r>
            <a:r>
              <a:rPr lang="en-US" sz="1600" dirty="0" smtClean="0">
                <a:latin typeface="Segoe UI" pitchFamily="34" charset="0"/>
                <a:ea typeface="Segoe UI" pitchFamily="34" charset="0"/>
                <a:cs typeface="Segoe UI" pitchFamily="34" charset="0"/>
              </a:rPr>
              <a:t>.</a:t>
            </a:r>
          </a:p>
          <a:p>
            <a:endParaRPr lang="en-US" sz="1600" dirty="0" smtClean="0">
              <a:latin typeface="Segoe UI" pitchFamily="34" charset="0"/>
              <a:ea typeface="Segoe UI" pitchFamily="34" charset="0"/>
              <a:cs typeface="Segoe UI" pitchFamily="34" charset="0"/>
            </a:endParaRPr>
          </a:p>
          <a:p>
            <a:r>
              <a:rPr lang="en-US" sz="1600" b="1" dirty="0" smtClean="0">
                <a:latin typeface="Segoe UI" pitchFamily="34" charset="0"/>
                <a:ea typeface="Segoe UI" pitchFamily="34" charset="0"/>
                <a:cs typeface="Segoe UI" pitchFamily="34" charset="0"/>
              </a:rPr>
              <a:t>To manually define a table calculation</a:t>
            </a:r>
            <a:r>
              <a:rPr lang="en-US" sz="1600" b="1" dirty="0" smtClean="0">
                <a:latin typeface="Segoe UI" pitchFamily="34" charset="0"/>
                <a:ea typeface="Segoe UI" pitchFamily="34" charset="0"/>
                <a:cs typeface="Segoe UI" pitchFamily="34" charset="0"/>
              </a:rPr>
              <a:t>:</a:t>
            </a:r>
          </a:p>
          <a:p>
            <a:endParaRPr lang="en-US" sz="1600" dirty="0" smtClean="0">
              <a:latin typeface="Segoe UI" pitchFamily="34" charset="0"/>
              <a:ea typeface="Segoe UI" pitchFamily="34" charset="0"/>
              <a:cs typeface="Segoe UI" pitchFamily="34" charset="0"/>
            </a:endParaRPr>
          </a:p>
          <a:p>
            <a:pPr marL="342900" lvl="0" indent="-342900"/>
            <a:r>
              <a:rPr lang="en-US" sz="1600" dirty="0" smtClean="0">
                <a:latin typeface="Segoe UI" pitchFamily="34" charset="0"/>
                <a:ea typeface="Segoe UI" pitchFamily="34" charset="0"/>
                <a:cs typeface="Segoe UI" pitchFamily="34" charset="0"/>
              </a:rPr>
              <a:t>1. Right-click </a:t>
            </a:r>
            <a:r>
              <a:rPr lang="en-US" sz="1600" dirty="0" smtClean="0">
                <a:latin typeface="Segoe UI" pitchFamily="34" charset="0"/>
                <a:ea typeface="Segoe UI" pitchFamily="34" charset="0"/>
                <a:cs typeface="Segoe UI" pitchFamily="34" charset="0"/>
              </a:rPr>
              <a:t>(Control-click on a Mac) the measure you want to use in the computation </a:t>
            </a:r>
            <a:endParaRPr lang="en-US" sz="1600" dirty="0" smtClean="0">
              <a:latin typeface="Segoe UI" pitchFamily="34" charset="0"/>
              <a:ea typeface="Segoe UI" pitchFamily="34" charset="0"/>
              <a:cs typeface="Segoe UI" pitchFamily="34" charset="0"/>
            </a:endParaRPr>
          </a:p>
          <a:p>
            <a:pPr marL="342900" lvl="0" indent="-342900"/>
            <a:r>
              <a:rPr lang="en-US" sz="1600" dirty="0" smtClean="0">
                <a:latin typeface="Segoe UI" pitchFamily="34" charset="0"/>
                <a:ea typeface="Segoe UI" pitchFamily="34" charset="0"/>
                <a:cs typeface="Segoe UI" pitchFamily="34" charset="0"/>
              </a:rPr>
              <a:t> </a:t>
            </a:r>
            <a:r>
              <a:rPr lang="en-US" sz="1600" dirty="0" smtClean="0">
                <a:latin typeface="Segoe UI" pitchFamily="34" charset="0"/>
                <a:ea typeface="Segoe UI" pitchFamily="34" charset="0"/>
                <a:cs typeface="Segoe UI" pitchFamily="34" charset="0"/>
              </a:rPr>
              <a:t>   and </a:t>
            </a:r>
            <a:r>
              <a:rPr lang="en-US" sz="1600" dirty="0" smtClean="0">
                <a:latin typeface="Segoe UI" pitchFamily="34" charset="0"/>
                <a:ea typeface="Segoe UI" pitchFamily="34" charset="0"/>
                <a:cs typeface="Segoe UI" pitchFamily="34" charset="0"/>
              </a:rPr>
              <a:t>choose </a:t>
            </a:r>
            <a:r>
              <a:rPr lang="en-US" sz="1600" b="1" dirty="0" smtClean="0">
                <a:latin typeface="Segoe UI" pitchFamily="34" charset="0"/>
                <a:ea typeface="Segoe UI" pitchFamily="34" charset="0"/>
                <a:cs typeface="Segoe UI" pitchFamily="34" charset="0"/>
              </a:rPr>
              <a:t>Add Table Calculation</a:t>
            </a:r>
            <a:r>
              <a:rPr lang="en-US" sz="1600" dirty="0" smtClean="0">
                <a:latin typeface="Segoe UI" pitchFamily="34" charset="0"/>
                <a:ea typeface="Segoe UI" pitchFamily="34" charset="0"/>
                <a:cs typeface="Segoe UI" pitchFamily="34" charset="0"/>
              </a:rPr>
              <a:t>.</a:t>
            </a:r>
          </a:p>
          <a:p>
            <a:endParaRPr lang="en-US" sz="1600" b="1" dirty="0" smtClean="0">
              <a:latin typeface="Segoe UI" pitchFamily="34" charset="0"/>
              <a:ea typeface="Segoe UI" pitchFamily="34" charset="0"/>
              <a:cs typeface="Segoe UI" pitchFamily="34" charset="0"/>
            </a:endParaRPr>
          </a:p>
          <a:p>
            <a:endParaRPr lang="en-US" sz="1600" b="1" dirty="0">
              <a:latin typeface="Segoe UI" pitchFamily="34" charset="0"/>
              <a:ea typeface="Segoe UI" pitchFamily="34" charset="0"/>
              <a:cs typeface="Segoe UI" pitchFamily="34" charset="0"/>
            </a:endParaRPr>
          </a:p>
        </p:txBody>
      </p:sp>
      <p:pic>
        <p:nvPicPr>
          <p:cNvPr id="4" name="Picture 3" descr="http://onlinehelp.tableau.com/current/pro/online/en-us/Img/table_calc1.png"/>
          <p:cNvPicPr/>
          <p:nvPr/>
        </p:nvPicPr>
        <p:blipFill>
          <a:blip r:embed="rId2"/>
          <a:srcRect/>
          <a:stretch>
            <a:fillRect/>
          </a:stretch>
        </p:blipFill>
        <p:spPr bwMode="auto">
          <a:xfrm>
            <a:off x="4343400" y="3124200"/>
            <a:ext cx="1905000"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0" smtClean="0">
                <a:latin typeface="Segoe UI" pitchFamily="34" charset="0"/>
                <a:ea typeface="Segoe UI" pitchFamily="34" charset="0"/>
                <a:cs typeface="Segoe UI" pitchFamily="34" charset="0"/>
              </a:rPr>
              <a:t>Continues..</a:t>
            </a:r>
            <a:endParaRPr lang="en-US" dirty="0"/>
          </a:p>
        </p:txBody>
      </p:sp>
      <p:sp>
        <p:nvSpPr>
          <p:cNvPr id="3" name="TextBox 2"/>
          <p:cNvSpPr txBox="1"/>
          <p:nvPr/>
        </p:nvSpPr>
        <p:spPr>
          <a:xfrm>
            <a:off x="304800" y="1066800"/>
            <a:ext cx="8229600" cy="830997"/>
          </a:xfrm>
          <a:prstGeom prst="rect">
            <a:avLst/>
          </a:prstGeom>
          <a:noFill/>
        </p:spPr>
        <p:txBody>
          <a:bodyPr wrap="square" rtlCol="0">
            <a:spAutoFit/>
          </a:bodyPr>
          <a:lstStyle/>
          <a:p>
            <a:pPr lvl="0"/>
            <a:r>
              <a:rPr lang="en-US" sz="1600" dirty="0" smtClean="0">
                <a:latin typeface="Segoe UI" pitchFamily="34" charset="0"/>
                <a:ea typeface="Segoe UI" pitchFamily="34" charset="0"/>
                <a:cs typeface="Segoe UI" pitchFamily="34" charset="0"/>
              </a:rPr>
              <a:t>2. In </a:t>
            </a:r>
            <a:r>
              <a:rPr lang="en-US" sz="1600" dirty="0" smtClean="0">
                <a:latin typeface="Segoe UI" pitchFamily="34" charset="0"/>
                <a:ea typeface="Segoe UI" pitchFamily="34" charset="0"/>
                <a:cs typeface="Segoe UI" pitchFamily="34" charset="0"/>
              </a:rPr>
              <a:t>the Table Calculation dialog box, select one of the types of calculations from the </a:t>
            </a:r>
            <a:r>
              <a:rPr lang="en-US" sz="1600" dirty="0" smtClean="0">
                <a:latin typeface="Segoe UI" pitchFamily="34" charset="0"/>
                <a:ea typeface="Segoe UI" pitchFamily="34" charset="0"/>
                <a:cs typeface="Segoe UI" pitchFamily="34" charset="0"/>
              </a:rPr>
              <a:t> </a:t>
            </a:r>
          </a:p>
          <a:p>
            <a:pPr lvl="0"/>
            <a:r>
              <a:rPr lang="en-US" sz="1600" dirty="0" smtClean="0">
                <a:latin typeface="Segoe UI" pitchFamily="34" charset="0"/>
                <a:ea typeface="Segoe UI" pitchFamily="34" charset="0"/>
                <a:cs typeface="Segoe UI" pitchFamily="34" charset="0"/>
              </a:rPr>
              <a:t> </a:t>
            </a:r>
            <a:r>
              <a:rPr lang="en-US" sz="1600" dirty="0" smtClean="0">
                <a:latin typeface="Segoe UI" pitchFamily="34" charset="0"/>
                <a:ea typeface="Segoe UI" pitchFamily="34" charset="0"/>
                <a:cs typeface="Segoe UI" pitchFamily="34" charset="0"/>
              </a:rPr>
              <a:t>   drop-down </a:t>
            </a:r>
            <a:r>
              <a:rPr lang="en-US" sz="1600" dirty="0" smtClean="0">
                <a:latin typeface="Segoe UI" pitchFamily="34" charset="0"/>
                <a:ea typeface="Segoe UI" pitchFamily="34" charset="0"/>
                <a:cs typeface="Segoe UI" pitchFamily="34" charset="0"/>
              </a:rPr>
              <a:t>menu at the top.</a:t>
            </a:r>
          </a:p>
          <a:p>
            <a:endParaRPr lang="en-US" sz="1600" dirty="0">
              <a:latin typeface="Segoe UI" pitchFamily="34" charset="0"/>
              <a:ea typeface="Segoe UI" pitchFamily="34" charset="0"/>
              <a:cs typeface="Segoe UI" pitchFamily="34" charset="0"/>
            </a:endParaRPr>
          </a:p>
        </p:txBody>
      </p:sp>
      <p:pic>
        <p:nvPicPr>
          <p:cNvPr id="4" name="Picture 3" descr="http://onlinehelp.tableau.com/current/pro/online/en-us/Img/table_calc2.png"/>
          <p:cNvPicPr/>
          <p:nvPr/>
        </p:nvPicPr>
        <p:blipFill>
          <a:blip r:embed="rId2"/>
          <a:srcRect/>
          <a:stretch>
            <a:fillRect/>
          </a:stretch>
        </p:blipFill>
        <p:spPr bwMode="auto">
          <a:xfrm>
            <a:off x="1600200" y="1828800"/>
            <a:ext cx="5248275" cy="2590800"/>
          </a:xfrm>
          <a:prstGeom prst="rect">
            <a:avLst/>
          </a:prstGeom>
          <a:noFill/>
          <a:ln w="9525">
            <a:noFill/>
            <a:miter lim="800000"/>
            <a:headEnd/>
            <a:tailEnd/>
          </a:ln>
        </p:spPr>
      </p:pic>
      <p:sp>
        <p:nvSpPr>
          <p:cNvPr id="5" name="TextBox 4"/>
          <p:cNvSpPr txBox="1"/>
          <p:nvPr/>
        </p:nvSpPr>
        <p:spPr>
          <a:xfrm>
            <a:off x="533400" y="4648200"/>
            <a:ext cx="7924800" cy="1077218"/>
          </a:xfrm>
          <a:prstGeom prst="rect">
            <a:avLst/>
          </a:prstGeom>
          <a:noFill/>
        </p:spPr>
        <p:txBody>
          <a:bodyPr wrap="square" rtlCol="0">
            <a:spAutoFit/>
          </a:bodyPr>
          <a:lstStyle/>
          <a:p>
            <a:r>
              <a:rPr lang="en-US" sz="1600" dirty="0" smtClean="0">
                <a:latin typeface="Segoe UI" pitchFamily="34" charset="0"/>
                <a:ea typeface="Segoe UI" pitchFamily="34" charset="0"/>
                <a:cs typeface="Segoe UI" pitchFamily="34" charset="0"/>
              </a:rPr>
              <a:t>Define the formula using the drop-down lists further down in the dialog box. Learn more about how to define each type of calculation by selecting it from the </a:t>
            </a:r>
            <a:r>
              <a:rPr lang="en-US" sz="1600" b="1" dirty="0" smtClean="0">
                <a:latin typeface="Segoe UI" pitchFamily="34" charset="0"/>
                <a:ea typeface="Segoe UI" pitchFamily="34" charset="0"/>
                <a:cs typeface="Segoe UI" pitchFamily="34" charset="0"/>
              </a:rPr>
              <a:t>Calculation Type</a:t>
            </a:r>
            <a:r>
              <a:rPr lang="en-US" sz="1600" dirty="0" smtClean="0">
                <a:latin typeface="Segoe UI" pitchFamily="34" charset="0"/>
                <a:ea typeface="Segoe UI" pitchFamily="34" charset="0"/>
                <a:cs typeface="Segoe UI" pitchFamily="34" charset="0"/>
              </a:rPr>
              <a:t> field.</a:t>
            </a:r>
          </a:p>
          <a:p>
            <a:endParaRPr lang="en-US" sz="1600" dirty="0">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0" smtClean="0">
                <a:latin typeface="Segoe UI" pitchFamily="34" charset="0"/>
                <a:ea typeface="Segoe UI" pitchFamily="34" charset="0"/>
                <a:cs typeface="Segoe UI" pitchFamily="34" charset="0"/>
              </a:rPr>
              <a:t>Continues..</a:t>
            </a:r>
            <a:endParaRPr lang="en-US" dirty="0"/>
          </a:p>
        </p:txBody>
      </p:sp>
      <p:sp>
        <p:nvSpPr>
          <p:cNvPr id="3" name="TextBox 2"/>
          <p:cNvSpPr txBox="1"/>
          <p:nvPr/>
        </p:nvSpPr>
        <p:spPr>
          <a:xfrm>
            <a:off x="304800" y="1066800"/>
            <a:ext cx="8458200" cy="830997"/>
          </a:xfrm>
          <a:prstGeom prst="rect">
            <a:avLst/>
          </a:prstGeom>
          <a:noFill/>
        </p:spPr>
        <p:txBody>
          <a:bodyPr wrap="square" rtlCol="0">
            <a:spAutoFit/>
          </a:bodyPr>
          <a:lstStyle/>
          <a:p>
            <a:pPr lvl="0"/>
            <a:r>
              <a:rPr lang="en-US" sz="1600" dirty="0" smtClean="0">
                <a:latin typeface="Segoe UI" pitchFamily="34" charset="0"/>
                <a:ea typeface="Segoe UI" pitchFamily="34" charset="0"/>
                <a:cs typeface="Segoe UI" pitchFamily="34" charset="0"/>
              </a:rPr>
              <a:t>When finished, click </a:t>
            </a:r>
            <a:r>
              <a:rPr lang="en-US" sz="1600" b="1" dirty="0" smtClean="0">
                <a:latin typeface="Segoe UI" pitchFamily="34" charset="0"/>
                <a:ea typeface="Segoe UI" pitchFamily="34" charset="0"/>
                <a:cs typeface="Segoe UI" pitchFamily="34" charset="0"/>
              </a:rPr>
              <a:t>OK</a:t>
            </a:r>
            <a:r>
              <a:rPr lang="en-US" sz="1600" dirty="0" smtClean="0">
                <a:latin typeface="Segoe UI" pitchFamily="34" charset="0"/>
                <a:ea typeface="Segoe UI" pitchFamily="34" charset="0"/>
                <a:cs typeface="Segoe UI" pitchFamily="34" charset="0"/>
              </a:rPr>
              <a:t>. The measure is now marked as a table calculation (the triangle symbol) and all the relevant values in the view are computed using the table calculation.</a:t>
            </a:r>
          </a:p>
          <a:p>
            <a:endParaRPr lang="en-US" sz="1600" dirty="0">
              <a:latin typeface="Segoe UI" pitchFamily="34" charset="0"/>
              <a:ea typeface="Segoe UI" pitchFamily="34" charset="0"/>
              <a:cs typeface="Segoe UI" pitchFamily="34" charset="0"/>
            </a:endParaRPr>
          </a:p>
        </p:txBody>
      </p:sp>
      <p:pic>
        <p:nvPicPr>
          <p:cNvPr id="4" name="Picture 3" descr="http://onlinehelp.tableau.com/current/pro/online/en-us/Img/table_calc3e_127x25.png"/>
          <p:cNvPicPr/>
          <p:nvPr/>
        </p:nvPicPr>
        <p:blipFill>
          <a:blip r:embed="rId2"/>
          <a:srcRect/>
          <a:stretch>
            <a:fillRect/>
          </a:stretch>
        </p:blipFill>
        <p:spPr bwMode="auto">
          <a:xfrm>
            <a:off x="2743200" y="2133600"/>
            <a:ext cx="1209675" cy="238125"/>
          </a:xfrm>
          <a:prstGeom prst="rect">
            <a:avLst/>
          </a:prstGeom>
          <a:noFill/>
          <a:ln w="9525">
            <a:noFill/>
            <a:miter lim="800000"/>
            <a:headEnd/>
            <a:tailEnd/>
          </a:ln>
        </p:spPr>
      </p:pic>
      <p:sp>
        <p:nvSpPr>
          <p:cNvPr id="5" name="TextBox 4"/>
          <p:cNvSpPr txBox="1"/>
          <p:nvPr/>
        </p:nvSpPr>
        <p:spPr>
          <a:xfrm>
            <a:off x="533401" y="2819400"/>
            <a:ext cx="8001000" cy="2308324"/>
          </a:xfrm>
          <a:prstGeom prst="rect">
            <a:avLst/>
          </a:prstGeom>
          <a:noFill/>
        </p:spPr>
        <p:txBody>
          <a:bodyPr wrap="square" rtlCol="0">
            <a:spAutoFit/>
          </a:bodyPr>
          <a:lstStyle/>
          <a:p>
            <a:r>
              <a:rPr lang="en-US" sz="1600" b="1" dirty="0" smtClean="0">
                <a:latin typeface="Segoe UI" pitchFamily="34" charset="0"/>
                <a:ea typeface="Segoe UI" pitchFamily="34" charset="0"/>
                <a:cs typeface="Segoe UI" pitchFamily="34" charset="0"/>
              </a:rPr>
              <a:t>Secondary Table </a:t>
            </a:r>
            <a:r>
              <a:rPr lang="en-US" sz="1600" b="1" dirty="0" smtClean="0">
                <a:latin typeface="Segoe UI" pitchFamily="34" charset="0"/>
                <a:ea typeface="Segoe UI" pitchFamily="34" charset="0"/>
                <a:cs typeface="Segoe UI" pitchFamily="34" charset="0"/>
              </a:rPr>
              <a:t>Calculations:</a:t>
            </a:r>
          </a:p>
          <a:p>
            <a:endParaRPr lang="en-US" sz="1600" b="1" dirty="0" smtClean="0">
              <a:latin typeface="Segoe UI" pitchFamily="34" charset="0"/>
              <a:ea typeface="Segoe UI" pitchFamily="34" charset="0"/>
              <a:cs typeface="Segoe UI" pitchFamily="34" charset="0"/>
            </a:endParaRPr>
          </a:p>
          <a:p>
            <a:r>
              <a:rPr lang="en-US" sz="1600" dirty="0" smtClean="0">
                <a:latin typeface="Segoe UI" pitchFamily="34" charset="0"/>
                <a:ea typeface="Segoe UI" pitchFamily="34" charset="0"/>
                <a:cs typeface="Segoe UI" pitchFamily="34" charset="0"/>
              </a:rPr>
              <a:t>Table calculations can be very useful when you want to perform a calculation that applies to all of the data in the table. Most of the time you will only need to add a single calculation. However, you may sometimes want to combine two calculations so that you perform one and then perform the next on the results. For example, when calculating the Year to Date Growth, you first need to calculate the cumulative totals and then calculate the percent difference each total is from the previous year.</a:t>
            </a:r>
          </a:p>
          <a:p>
            <a:endParaRPr lang="en-US" sz="1600" dirty="0">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0" smtClean="0">
                <a:latin typeface="Segoe UI" pitchFamily="34" charset="0"/>
                <a:ea typeface="Segoe UI" pitchFamily="34" charset="0"/>
                <a:cs typeface="Segoe UI" pitchFamily="34" charset="0"/>
              </a:rPr>
              <a:t>Continues..</a:t>
            </a:r>
            <a:endParaRPr lang="en-US" dirty="0"/>
          </a:p>
        </p:txBody>
      </p:sp>
      <p:sp>
        <p:nvSpPr>
          <p:cNvPr id="3" name="TextBox 2"/>
          <p:cNvSpPr txBox="1"/>
          <p:nvPr/>
        </p:nvSpPr>
        <p:spPr>
          <a:xfrm>
            <a:off x="533400" y="1143000"/>
            <a:ext cx="8153400" cy="1077218"/>
          </a:xfrm>
          <a:prstGeom prst="rect">
            <a:avLst/>
          </a:prstGeom>
          <a:noFill/>
        </p:spPr>
        <p:txBody>
          <a:bodyPr wrap="square" rtlCol="0">
            <a:spAutoFit/>
          </a:bodyPr>
          <a:lstStyle/>
          <a:p>
            <a:r>
              <a:rPr lang="en-US" sz="1600" dirty="0" smtClean="0">
                <a:latin typeface="Segoe UI" pitchFamily="34" charset="0"/>
                <a:ea typeface="Segoe UI" pitchFamily="34" charset="0"/>
                <a:cs typeface="Segoe UI" pitchFamily="34" charset="0"/>
              </a:rPr>
              <a:t>You can add a secondary calculation when the </a:t>
            </a:r>
            <a:r>
              <a:rPr lang="en-US" sz="1600" b="1" dirty="0" smtClean="0">
                <a:latin typeface="Segoe UI" pitchFamily="34" charset="0"/>
                <a:ea typeface="Segoe UI" pitchFamily="34" charset="0"/>
                <a:cs typeface="Segoe UI" pitchFamily="34" charset="0"/>
              </a:rPr>
              <a:t>Calculation Type</a:t>
            </a:r>
            <a:r>
              <a:rPr lang="en-US" sz="1600" dirty="0" smtClean="0">
                <a:latin typeface="Segoe UI" pitchFamily="34" charset="0"/>
                <a:ea typeface="Segoe UI" pitchFamily="34" charset="0"/>
                <a:cs typeface="Segoe UI" pitchFamily="34" charset="0"/>
              </a:rPr>
              <a:t> is Running Total or Moving Calculation. Select </a:t>
            </a:r>
            <a:r>
              <a:rPr lang="en-US" sz="1600" b="1" dirty="0" smtClean="0">
                <a:latin typeface="Segoe UI" pitchFamily="34" charset="0"/>
                <a:ea typeface="Segoe UI" pitchFamily="34" charset="0"/>
                <a:cs typeface="Segoe UI" pitchFamily="34" charset="0"/>
              </a:rPr>
              <a:t>Perform secondary calculation</a:t>
            </a:r>
            <a:r>
              <a:rPr lang="en-US" sz="1600" dirty="0" smtClean="0">
                <a:latin typeface="Segoe UI" pitchFamily="34" charset="0"/>
                <a:ea typeface="Segoe UI" pitchFamily="34" charset="0"/>
                <a:cs typeface="Segoe UI" pitchFamily="34" charset="0"/>
              </a:rPr>
              <a:t> on the result in the Table Calculation dialog box.</a:t>
            </a:r>
          </a:p>
          <a:p>
            <a:endParaRPr lang="en-US" sz="1600" dirty="0">
              <a:latin typeface="Segoe UI" pitchFamily="34" charset="0"/>
              <a:ea typeface="Segoe UI" pitchFamily="34" charset="0"/>
              <a:cs typeface="Segoe UI" pitchFamily="34" charset="0"/>
            </a:endParaRPr>
          </a:p>
        </p:txBody>
      </p:sp>
      <p:pic>
        <p:nvPicPr>
          <p:cNvPr id="4" name="Picture 3" descr="http://onlinehelp.tableau.com/current/pro/online/en-us/Img/table_calc24_477x445.png"/>
          <p:cNvPicPr/>
          <p:nvPr/>
        </p:nvPicPr>
        <p:blipFill>
          <a:blip r:embed="rId2"/>
          <a:srcRect/>
          <a:stretch>
            <a:fillRect/>
          </a:stretch>
        </p:blipFill>
        <p:spPr bwMode="auto">
          <a:xfrm>
            <a:off x="2286000" y="2133600"/>
            <a:ext cx="4543425" cy="3567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5" y="254000"/>
            <a:ext cx="8413750" cy="276999"/>
          </a:xfrm>
        </p:spPr>
        <p:txBody>
          <a:bodyPr/>
          <a:lstStyle/>
          <a:p>
            <a:pPr algn="ctr"/>
            <a:r>
              <a:rPr smtClean="0">
                <a:latin typeface="Segoe UI" pitchFamily="34" charset="0"/>
                <a:ea typeface="Segoe UI" pitchFamily="34" charset="0"/>
                <a:cs typeface="Segoe UI" pitchFamily="34" charset="0"/>
              </a:rPr>
              <a:t>Customizing Table </a:t>
            </a:r>
            <a:r>
              <a:rPr smtClean="0">
                <a:latin typeface="Segoe UI" pitchFamily="34" charset="0"/>
                <a:ea typeface="Segoe UI" pitchFamily="34" charset="0"/>
                <a:cs typeface="Segoe UI" pitchFamily="34" charset="0"/>
              </a:rPr>
              <a:t>Calculations</a:t>
            </a:r>
            <a:endParaRPr smtClean="0">
              <a:latin typeface="Segoe UI" pitchFamily="34" charset="0"/>
              <a:ea typeface="Segoe UI" pitchFamily="34" charset="0"/>
              <a:cs typeface="Segoe UI" pitchFamily="34" charset="0"/>
            </a:endParaRPr>
          </a:p>
        </p:txBody>
      </p:sp>
      <p:sp>
        <p:nvSpPr>
          <p:cNvPr id="3" name="TextBox 2"/>
          <p:cNvSpPr txBox="1"/>
          <p:nvPr/>
        </p:nvSpPr>
        <p:spPr>
          <a:xfrm>
            <a:off x="304800" y="990600"/>
            <a:ext cx="8305800" cy="4770537"/>
          </a:xfrm>
          <a:prstGeom prst="rect">
            <a:avLst/>
          </a:prstGeom>
          <a:noFill/>
        </p:spPr>
        <p:txBody>
          <a:bodyPr wrap="square" rtlCol="0">
            <a:spAutoFit/>
          </a:bodyPr>
          <a:lstStyle/>
          <a:p>
            <a:endParaRPr lang="en-US" sz="1600" b="1" dirty="0" smtClean="0">
              <a:latin typeface="Segoe UI" pitchFamily="34" charset="0"/>
              <a:ea typeface="Segoe UI" pitchFamily="34" charset="0"/>
              <a:cs typeface="Segoe UI" pitchFamily="34" charset="0"/>
            </a:endParaRPr>
          </a:p>
          <a:p>
            <a:r>
              <a:rPr lang="en-US" sz="1600" dirty="0" smtClean="0">
                <a:latin typeface="Segoe UI" pitchFamily="34" charset="0"/>
                <a:ea typeface="Segoe UI" pitchFamily="34" charset="0"/>
                <a:cs typeface="Segoe UI" pitchFamily="34" charset="0"/>
              </a:rPr>
              <a:t>Table calculations are a special type of calculated field that computes on the local data in Tableau. While you can use the built-in table calculations such as Percent of Total, Difference From, Running Total, and so on; the functions required to define these calculations are also available for use in your own custom calculated fields. Customizing table calculations allows you to compute values such as the difference in number of orders this quarter versus an average quarter, total sales for regions that have above average margin, time since first click on a website, average temperature based on the last three days weighted at 10%, 40%, and 50%, and so much more.</a:t>
            </a:r>
          </a:p>
          <a:p>
            <a:endParaRPr lang="en-US" sz="1600" b="1" dirty="0" smtClean="0">
              <a:latin typeface="Segoe UI" pitchFamily="34" charset="0"/>
              <a:ea typeface="Segoe UI" pitchFamily="34" charset="0"/>
              <a:cs typeface="Segoe UI" pitchFamily="34" charset="0"/>
            </a:endParaRPr>
          </a:p>
          <a:p>
            <a:r>
              <a:rPr lang="en-US" sz="1600" dirty="0" smtClean="0">
                <a:latin typeface="Segoe UI" pitchFamily="34" charset="0"/>
                <a:ea typeface="Segoe UI" pitchFamily="34" charset="0"/>
                <a:cs typeface="Segoe UI" pitchFamily="34" charset="0"/>
              </a:rPr>
              <a:t>To </a:t>
            </a:r>
            <a:r>
              <a:rPr lang="en-US" sz="1600" dirty="0" smtClean="0">
                <a:latin typeface="Segoe UI" pitchFamily="34" charset="0"/>
                <a:ea typeface="Segoe UI" pitchFamily="34" charset="0"/>
                <a:cs typeface="Segoe UI" pitchFamily="34" charset="0"/>
              </a:rPr>
              <a:t>customize a field in the view to which you have added a table calculation, follow these steps</a:t>
            </a:r>
            <a:r>
              <a:rPr lang="en-US" sz="1600" dirty="0" smtClean="0">
                <a:latin typeface="Segoe UI" pitchFamily="34" charset="0"/>
                <a:ea typeface="Segoe UI" pitchFamily="34" charset="0"/>
                <a:cs typeface="Segoe UI" pitchFamily="34" charset="0"/>
              </a:rPr>
              <a:t>:</a:t>
            </a:r>
          </a:p>
          <a:p>
            <a:endParaRPr lang="en-US" sz="1600" dirty="0" smtClean="0">
              <a:latin typeface="Segoe UI" pitchFamily="34" charset="0"/>
              <a:ea typeface="Segoe UI" pitchFamily="34" charset="0"/>
              <a:cs typeface="Segoe UI" pitchFamily="34" charset="0"/>
            </a:endParaRPr>
          </a:p>
          <a:p>
            <a:pPr lvl="0"/>
            <a:r>
              <a:rPr lang="en-US" sz="1600" dirty="0" smtClean="0">
                <a:latin typeface="Segoe UI" pitchFamily="34" charset="0"/>
                <a:ea typeface="Segoe UI" pitchFamily="34" charset="0"/>
                <a:cs typeface="Segoe UI" pitchFamily="34" charset="0"/>
              </a:rPr>
              <a:t>1. Open </a:t>
            </a:r>
            <a:r>
              <a:rPr lang="en-US" sz="1600" dirty="0" smtClean="0">
                <a:latin typeface="Segoe UI" pitchFamily="34" charset="0"/>
                <a:ea typeface="Segoe UI" pitchFamily="34" charset="0"/>
                <a:cs typeface="Segoe UI" pitchFamily="34" charset="0"/>
              </a:rPr>
              <a:t>the calculation editor by clicking the drop down to the right of Dimensions on </a:t>
            </a:r>
            <a:r>
              <a:rPr lang="en-US" sz="1600" dirty="0" smtClean="0">
                <a:latin typeface="Segoe UI" pitchFamily="34" charset="0"/>
                <a:ea typeface="Segoe UI" pitchFamily="34" charset="0"/>
                <a:cs typeface="Segoe UI" pitchFamily="34" charset="0"/>
              </a:rPr>
              <a:t> </a:t>
            </a:r>
          </a:p>
          <a:p>
            <a:pPr lvl="0"/>
            <a:r>
              <a:rPr lang="en-US" sz="1600" dirty="0" smtClean="0">
                <a:latin typeface="Segoe UI" pitchFamily="34" charset="0"/>
                <a:ea typeface="Segoe UI" pitchFamily="34" charset="0"/>
                <a:cs typeface="Segoe UI" pitchFamily="34" charset="0"/>
              </a:rPr>
              <a:t> </a:t>
            </a:r>
            <a:r>
              <a:rPr lang="en-US" sz="1600" dirty="0" smtClean="0">
                <a:latin typeface="Segoe UI" pitchFamily="34" charset="0"/>
                <a:ea typeface="Segoe UI" pitchFamily="34" charset="0"/>
                <a:cs typeface="Segoe UI" pitchFamily="34" charset="0"/>
              </a:rPr>
              <a:t>   the</a:t>
            </a:r>
            <a:r>
              <a:rPr lang="en-US" sz="1600" dirty="0" smtClean="0">
                <a:latin typeface="Segoe UI" pitchFamily="34" charset="0"/>
                <a:ea typeface="Segoe UI" pitchFamily="34" charset="0"/>
                <a:cs typeface="Segoe UI" pitchFamily="34" charset="0"/>
              </a:rPr>
              <a:t> </a:t>
            </a:r>
            <a:r>
              <a:rPr lang="en-US" sz="1600" b="1" dirty="0" smtClean="0">
                <a:latin typeface="Segoe UI" pitchFamily="34" charset="0"/>
                <a:ea typeface="Segoe UI" pitchFamily="34" charset="0"/>
                <a:cs typeface="Segoe UI" pitchFamily="34" charset="0"/>
              </a:rPr>
              <a:t>Data</a:t>
            </a:r>
            <a:r>
              <a:rPr lang="en-US" sz="1600" dirty="0" smtClean="0">
                <a:latin typeface="Segoe UI" pitchFamily="34" charset="0"/>
                <a:ea typeface="Segoe UI" pitchFamily="34" charset="0"/>
                <a:cs typeface="Segoe UI" pitchFamily="34" charset="0"/>
              </a:rPr>
              <a:t> pane and choosing </a:t>
            </a:r>
            <a:r>
              <a:rPr lang="en-US" sz="1600" b="1" dirty="0" smtClean="0">
                <a:latin typeface="Segoe UI" pitchFamily="34" charset="0"/>
                <a:ea typeface="Segoe UI" pitchFamily="34" charset="0"/>
                <a:cs typeface="Segoe UI" pitchFamily="34" charset="0"/>
              </a:rPr>
              <a:t>Create Calculated Field</a:t>
            </a:r>
            <a:r>
              <a:rPr lang="en-US" sz="1600" dirty="0" smtClean="0">
                <a:latin typeface="Segoe UI" pitchFamily="34" charset="0"/>
                <a:ea typeface="Segoe UI" pitchFamily="34" charset="0"/>
                <a:cs typeface="Segoe UI" pitchFamily="34" charset="0"/>
              </a:rPr>
              <a:t>.</a:t>
            </a:r>
          </a:p>
          <a:p>
            <a:pPr lvl="0"/>
            <a:r>
              <a:rPr lang="en-US" sz="1600" dirty="0" smtClean="0">
                <a:latin typeface="Segoe UI" pitchFamily="34" charset="0"/>
                <a:ea typeface="Segoe UI" pitchFamily="34" charset="0"/>
                <a:cs typeface="Segoe UI" pitchFamily="34" charset="0"/>
              </a:rPr>
              <a:t>2. Double-click </a:t>
            </a:r>
            <a:r>
              <a:rPr lang="en-US" sz="1600" dirty="0" smtClean="0">
                <a:latin typeface="Segoe UI" pitchFamily="34" charset="0"/>
                <a:ea typeface="Segoe UI" pitchFamily="34" charset="0"/>
                <a:cs typeface="Segoe UI" pitchFamily="34" charset="0"/>
              </a:rPr>
              <a:t>the field in the view to which you have added a table calculation. This </a:t>
            </a:r>
            <a:r>
              <a:rPr lang="en-US" sz="1600" dirty="0" smtClean="0">
                <a:latin typeface="Segoe UI" pitchFamily="34" charset="0"/>
                <a:ea typeface="Segoe UI" pitchFamily="34" charset="0"/>
                <a:cs typeface="Segoe UI" pitchFamily="34" charset="0"/>
              </a:rPr>
              <a:t> </a:t>
            </a:r>
          </a:p>
          <a:p>
            <a:pPr lvl="0"/>
            <a:r>
              <a:rPr lang="en-US" sz="1600" dirty="0" smtClean="0">
                <a:latin typeface="Segoe UI" pitchFamily="34" charset="0"/>
                <a:ea typeface="Segoe UI" pitchFamily="34" charset="0"/>
                <a:cs typeface="Segoe UI" pitchFamily="34" charset="0"/>
              </a:rPr>
              <a:t> </a:t>
            </a:r>
            <a:r>
              <a:rPr lang="en-US" sz="1600" dirty="0" smtClean="0">
                <a:latin typeface="Segoe UI" pitchFamily="34" charset="0"/>
                <a:ea typeface="Segoe UI" pitchFamily="34" charset="0"/>
                <a:cs typeface="Segoe UI" pitchFamily="34" charset="0"/>
              </a:rPr>
              <a:t>   opens </a:t>
            </a:r>
            <a:r>
              <a:rPr lang="en-US" sz="1600" dirty="0" smtClean="0">
                <a:latin typeface="Segoe UI" pitchFamily="34" charset="0"/>
                <a:ea typeface="Segoe UI" pitchFamily="34" charset="0"/>
                <a:cs typeface="Segoe UI" pitchFamily="34" charset="0"/>
              </a:rPr>
              <a:t>the </a:t>
            </a:r>
            <a:r>
              <a:rPr lang="en-US" sz="1600" dirty="0" smtClean="0">
                <a:latin typeface="Segoe UI" pitchFamily="34" charset="0"/>
                <a:ea typeface="Segoe UI" pitchFamily="34" charset="0"/>
                <a:cs typeface="Segoe UI" pitchFamily="34" charset="0"/>
              </a:rPr>
              <a:t>field </a:t>
            </a:r>
            <a:r>
              <a:rPr lang="en-US" sz="1600" dirty="0" smtClean="0">
                <a:latin typeface="Segoe UI" pitchFamily="34" charset="0"/>
                <a:ea typeface="Segoe UI" pitchFamily="34" charset="0"/>
                <a:cs typeface="Segoe UI" pitchFamily="34" charset="0"/>
              </a:rPr>
              <a:t>as an ad-hoc calculation.</a:t>
            </a:r>
          </a:p>
          <a:p>
            <a:endParaRPr lang="en-US" sz="1600" b="1" dirty="0" smtClean="0">
              <a:latin typeface="Segoe UI" pitchFamily="34" charset="0"/>
              <a:ea typeface="Segoe UI" pitchFamily="34" charset="0"/>
              <a:cs typeface="Segoe UI" pitchFamily="34" charset="0"/>
            </a:endParaRPr>
          </a:p>
          <a:p>
            <a:endParaRPr lang="en-US" sz="1600" b="1" dirty="0">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0" smtClean="0">
                <a:latin typeface="Segoe UI" pitchFamily="34" charset="0"/>
                <a:ea typeface="Segoe UI" pitchFamily="34" charset="0"/>
                <a:cs typeface="Segoe UI" pitchFamily="34" charset="0"/>
              </a:rPr>
              <a:t>Continues..</a:t>
            </a:r>
            <a:endParaRPr lang="en-US" dirty="0"/>
          </a:p>
        </p:txBody>
      </p:sp>
      <p:sp>
        <p:nvSpPr>
          <p:cNvPr id="3" name="TextBox 2"/>
          <p:cNvSpPr txBox="1"/>
          <p:nvPr/>
        </p:nvSpPr>
        <p:spPr>
          <a:xfrm>
            <a:off x="304800" y="990600"/>
            <a:ext cx="8229600" cy="830997"/>
          </a:xfrm>
          <a:prstGeom prst="rect">
            <a:avLst/>
          </a:prstGeom>
          <a:noFill/>
        </p:spPr>
        <p:txBody>
          <a:bodyPr wrap="square" rtlCol="0">
            <a:spAutoFit/>
          </a:bodyPr>
          <a:lstStyle/>
          <a:p>
            <a:pPr lvl="0"/>
            <a:r>
              <a:rPr lang="en-US" sz="1600" dirty="0" smtClean="0">
                <a:latin typeface="Segoe UI" pitchFamily="34" charset="0"/>
                <a:ea typeface="Segoe UI" pitchFamily="34" charset="0"/>
                <a:cs typeface="Segoe UI" pitchFamily="34" charset="0"/>
              </a:rPr>
              <a:t>3. Select </a:t>
            </a:r>
            <a:r>
              <a:rPr lang="en-US" sz="1600" dirty="0" smtClean="0">
                <a:latin typeface="Segoe UI" pitchFamily="34" charset="0"/>
                <a:ea typeface="Segoe UI" pitchFamily="34" charset="0"/>
                <a:cs typeface="Segoe UI" pitchFamily="34" charset="0"/>
              </a:rPr>
              <a:t>the entire contents of the ad-hoc calculation and then drag it to the calculation </a:t>
            </a:r>
            <a:endParaRPr lang="en-US" sz="1600" dirty="0" smtClean="0">
              <a:latin typeface="Segoe UI" pitchFamily="34" charset="0"/>
              <a:ea typeface="Segoe UI" pitchFamily="34" charset="0"/>
              <a:cs typeface="Segoe UI" pitchFamily="34" charset="0"/>
            </a:endParaRPr>
          </a:p>
          <a:p>
            <a:pPr lvl="0"/>
            <a:r>
              <a:rPr lang="en-US" sz="1600" dirty="0" smtClean="0">
                <a:latin typeface="Segoe UI" pitchFamily="34" charset="0"/>
                <a:ea typeface="Segoe UI" pitchFamily="34" charset="0"/>
                <a:cs typeface="Segoe UI" pitchFamily="34" charset="0"/>
              </a:rPr>
              <a:t> </a:t>
            </a:r>
            <a:r>
              <a:rPr lang="en-US" sz="1600" dirty="0" smtClean="0">
                <a:latin typeface="Segoe UI" pitchFamily="34" charset="0"/>
                <a:ea typeface="Segoe UI" pitchFamily="34" charset="0"/>
                <a:cs typeface="Segoe UI" pitchFamily="34" charset="0"/>
              </a:rPr>
              <a:t>   editor</a:t>
            </a:r>
            <a:r>
              <a:rPr lang="en-US" sz="1600" dirty="0" smtClean="0">
                <a:latin typeface="Segoe UI" pitchFamily="34" charset="0"/>
                <a:ea typeface="Segoe UI" pitchFamily="34" charset="0"/>
                <a:cs typeface="Segoe UI" pitchFamily="34" charset="0"/>
              </a:rPr>
              <a:t>:</a:t>
            </a:r>
          </a:p>
          <a:p>
            <a:endParaRPr lang="en-US" sz="1600" dirty="0">
              <a:latin typeface="Segoe UI" pitchFamily="34" charset="0"/>
              <a:ea typeface="Segoe UI" pitchFamily="34" charset="0"/>
              <a:cs typeface="Segoe UI" pitchFamily="34" charset="0"/>
            </a:endParaRPr>
          </a:p>
        </p:txBody>
      </p:sp>
      <p:pic>
        <p:nvPicPr>
          <p:cNvPr id="4" name="Picture 3" descr="http://onlinehelp.tableau.com/current/pro/online/en-us/Img/customize2.png"/>
          <p:cNvPicPr/>
          <p:nvPr/>
        </p:nvPicPr>
        <p:blipFill>
          <a:blip r:embed="rId2"/>
          <a:srcRect/>
          <a:stretch>
            <a:fillRect/>
          </a:stretch>
        </p:blipFill>
        <p:spPr bwMode="auto">
          <a:xfrm>
            <a:off x="1809750" y="1947862"/>
            <a:ext cx="5524500" cy="3309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0" smtClean="0">
                <a:latin typeface="Segoe UI" pitchFamily="34" charset="0"/>
                <a:ea typeface="Segoe UI" pitchFamily="34" charset="0"/>
                <a:cs typeface="Segoe UI" pitchFamily="34" charset="0"/>
              </a:rPr>
              <a:t>Continues..</a:t>
            </a:r>
            <a:endParaRPr lang="en-US" dirty="0"/>
          </a:p>
        </p:txBody>
      </p:sp>
      <p:sp>
        <p:nvSpPr>
          <p:cNvPr id="3" name="TextBox 2"/>
          <p:cNvSpPr txBox="1"/>
          <p:nvPr/>
        </p:nvSpPr>
        <p:spPr>
          <a:xfrm>
            <a:off x="304800" y="914400"/>
            <a:ext cx="8458200" cy="830997"/>
          </a:xfrm>
          <a:prstGeom prst="rect">
            <a:avLst/>
          </a:prstGeom>
          <a:noFill/>
        </p:spPr>
        <p:txBody>
          <a:bodyPr wrap="square" rtlCol="0">
            <a:spAutoFit/>
          </a:bodyPr>
          <a:lstStyle/>
          <a:p>
            <a:r>
              <a:rPr lang="en-US" sz="1600" dirty="0" smtClean="0">
                <a:latin typeface="Segoe UI" pitchFamily="34" charset="0"/>
                <a:ea typeface="Segoe UI" pitchFamily="34" charset="0"/>
                <a:cs typeface="Segoe UI" pitchFamily="34" charset="0"/>
              </a:rPr>
              <a:t>To change the addressing for a field with a table calculation, right-click the field and select an option from the </a:t>
            </a:r>
            <a:r>
              <a:rPr lang="en-US" sz="1600" b="1" dirty="0" smtClean="0">
                <a:latin typeface="Segoe UI" pitchFamily="34" charset="0"/>
                <a:ea typeface="Segoe UI" pitchFamily="34" charset="0"/>
                <a:cs typeface="Segoe UI" pitchFamily="34" charset="0"/>
              </a:rPr>
              <a:t>Compute Using</a:t>
            </a:r>
            <a:r>
              <a:rPr lang="en-US" sz="1600" dirty="0" smtClean="0">
                <a:latin typeface="Segoe UI" pitchFamily="34" charset="0"/>
                <a:ea typeface="Segoe UI" pitchFamily="34" charset="0"/>
                <a:cs typeface="Segoe UI" pitchFamily="34" charset="0"/>
              </a:rPr>
              <a:t> context menu.</a:t>
            </a:r>
          </a:p>
          <a:p>
            <a:endParaRPr lang="en-US" sz="1600" dirty="0">
              <a:latin typeface="Segoe UI" pitchFamily="34" charset="0"/>
              <a:ea typeface="Segoe UI" pitchFamily="34" charset="0"/>
              <a:cs typeface="Segoe UI" pitchFamily="34" charset="0"/>
            </a:endParaRPr>
          </a:p>
        </p:txBody>
      </p:sp>
      <p:pic>
        <p:nvPicPr>
          <p:cNvPr id="4" name="Picture 3" descr="http://onlinehelp.tableau.com/current/pro/online/en-us/Img/customize4.png"/>
          <p:cNvPicPr/>
          <p:nvPr/>
        </p:nvPicPr>
        <p:blipFill>
          <a:blip r:embed="rId2"/>
          <a:srcRect/>
          <a:stretch>
            <a:fillRect/>
          </a:stretch>
        </p:blipFill>
        <p:spPr bwMode="auto">
          <a:xfrm>
            <a:off x="2286000" y="1752600"/>
            <a:ext cx="4667250" cy="4090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0" smtClean="0">
                <a:latin typeface="Segoe UI" pitchFamily="34" charset="0"/>
                <a:ea typeface="Segoe UI" pitchFamily="34" charset="0"/>
                <a:cs typeface="Segoe UI" pitchFamily="34" charset="0"/>
              </a:rPr>
              <a:t>Continues..</a:t>
            </a:r>
            <a:endParaRPr lang="en-US" b="0" dirty="0">
              <a:latin typeface="Segoe UI" pitchFamily="34" charset="0"/>
              <a:ea typeface="Segoe UI" pitchFamily="34" charset="0"/>
              <a:cs typeface="Segoe UI" pitchFamily="34" charset="0"/>
            </a:endParaRPr>
          </a:p>
        </p:txBody>
      </p:sp>
      <p:sp>
        <p:nvSpPr>
          <p:cNvPr id="3" name="Rectangle 2"/>
          <p:cNvSpPr/>
          <p:nvPr/>
        </p:nvSpPr>
        <p:spPr>
          <a:xfrm>
            <a:off x="457200" y="1066800"/>
            <a:ext cx="8077200" cy="4847802"/>
          </a:xfrm>
          <a:prstGeom prst="rect">
            <a:avLst/>
          </a:prstGeom>
        </p:spPr>
        <p:txBody>
          <a:bodyPr wrap="square">
            <a:spAutoFit/>
          </a:bodyPr>
          <a:lstStyle/>
          <a:p>
            <a:pPr>
              <a:lnSpc>
                <a:spcPct val="150000"/>
              </a:lnSpc>
            </a:pPr>
            <a:r>
              <a:rPr lang="en-US" sz="1600" dirty="0" smtClean="0">
                <a:latin typeface="Segoe UI" pitchFamily="34" charset="0"/>
                <a:ea typeface="Segoe UI" pitchFamily="34" charset="0"/>
                <a:cs typeface="Segoe UI" pitchFamily="34" charset="0"/>
              </a:rPr>
              <a:t>• Difference From - show absolute change.</a:t>
            </a:r>
          </a:p>
          <a:p>
            <a:pPr>
              <a:lnSpc>
                <a:spcPct val="150000"/>
              </a:lnSpc>
            </a:pPr>
            <a:r>
              <a:rPr lang="en-US" sz="1600" dirty="0" smtClean="0">
                <a:latin typeface="Segoe UI" pitchFamily="34" charset="0"/>
                <a:ea typeface="Segoe UI" pitchFamily="34" charset="0"/>
                <a:cs typeface="Segoe UI" pitchFamily="34" charset="0"/>
              </a:rPr>
              <a:t>• Percent Difference From - show rate of change.</a:t>
            </a:r>
          </a:p>
          <a:p>
            <a:pPr>
              <a:lnSpc>
                <a:spcPct val="150000"/>
              </a:lnSpc>
            </a:pPr>
            <a:r>
              <a:rPr lang="en-US" sz="1600" dirty="0" smtClean="0">
                <a:latin typeface="Segoe UI" pitchFamily="34" charset="0"/>
                <a:ea typeface="Segoe UI" pitchFamily="34" charset="0"/>
                <a:cs typeface="Segoe UI" pitchFamily="34" charset="0"/>
              </a:rPr>
              <a:t>• Percent From - show as % of other specified value.</a:t>
            </a:r>
          </a:p>
          <a:p>
            <a:pPr>
              <a:lnSpc>
                <a:spcPct val="150000"/>
              </a:lnSpc>
            </a:pPr>
            <a:r>
              <a:rPr lang="en-US" sz="1600" dirty="0" smtClean="0">
                <a:latin typeface="Segoe UI" pitchFamily="34" charset="0"/>
                <a:ea typeface="Segoe UI" pitchFamily="34" charset="0"/>
                <a:cs typeface="Segoe UI" pitchFamily="34" charset="0"/>
              </a:rPr>
              <a:t>• Percent of Total - show values as % of the total.</a:t>
            </a:r>
          </a:p>
          <a:p>
            <a:pPr>
              <a:lnSpc>
                <a:spcPct val="150000"/>
              </a:lnSpc>
            </a:pPr>
            <a:r>
              <a:rPr lang="en-US" sz="1600" dirty="0" smtClean="0">
                <a:latin typeface="Segoe UI" pitchFamily="34" charset="0"/>
                <a:ea typeface="Segoe UI" pitchFamily="34" charset="0"/>
                <a:cs typeface="Segoe UI" pitchFamily="34" charset="0"/>
              </a:rPr>
              <a:t>• Rank - rank values numerically</a:t>
            </a:r>
          </a:p>
          <a:p>
            <a:pPr>
              <a:lnSpc>
                <a:spcPct val="150000"/>
              </a:lnSpc>
            </a:pPr>
            <a:r>
              <a:rPr lang="en-US" sz="1600" dirty="0" smtClean="0">
                <a:latin typeface="Segoe UI" pitchFamily="34" charset="0"/>
                <a:ea typeface="Segoe UI" pitchFamily="34" charset="0"/>
                <a:cs typeface="Segoe UI" pitchFamily="34" charset="0"/>
              </a:rPr>
              <a:t>• Percentile - compute percentile values</a:t>
            </a:r>
          </a:p>
          <a:p>
            <a:pPr>
              <a:lnSpc>
                <a:spcPct val="150000"/>
              </a:lnSpc>
            </a:pPr>
            <a:r>
              <a:rPr lang="en-US" sz="1600" dirty="0" smtClean="0">
                <a:latin typeface="Segoe UI" pitchFamily="34" charset="0"/>
                <a:ea typeface="Segoe UI" pitchFamily="34" charset="0"/>
                <a:cs typeface="Segoe UI" pitchFamily="34" charset="0"/>
              </a:rPr>
              <a:t>• Running Total - show a cumulative total.</a:t>
            </a:r>
          </a:p>
          <a:p>
            <a:pPr>
              <a:lnSpc>
                <a:spcPct val="150000"/>
              </a:lnSpc>
            </a:pPr>
            <a:r>
              <a:rPr lang="en-US" sz="1600" dirty="0" smtClean="0">
                <a:latin typeface="Segoe UI" pitchFamily="34" charset="0"/>
                <a:ea typeface="Segoe UI" pitchFamily="34" charset="0"/>
                <a:cs typeface="Segoe UI" pitchFamily="34" charset="0"/>
              </a:rPr>
              <a:t>• Moving Calculation - smooth short fluctuations to identify long term trends.</a:t>
            </a:r>
          </a:p>
          <a:p>
            <a:pPr>
              <a:lnSpc>
                <a:spcPct val="150000"/>
              </a:lnSpc>
            </a:pPr>
            <a:endParaRPr lang="en-US" sz="1600" dirty="0" smtClean="0">
              <a:latin typeface="Segoe UI" pitchFamily="34" charset="0"/>
              <a:ea typeface="Segoe UI" pitchFamily="34" charset="0"/>
              <a:cs typeface="Segoe UI" pitchFamily="34" charset="0"/>
            </a:endParaRPr>
          </a:p>
          <a:p>
            <a:pPr>
              <a:lnSpc>
                <a:spcPct val="150000"/>
              </a:lnSpc>
            </a:pPr>
            <a:endParaRPr lang="en-US" sz="1600" dirty="0" smtClean="0">
              <a:latin typeface="Segoe UI" pitchFamily="34" charset="0"/>
              <a:ea typeface="Segoe UI" pitchFamily="34" charset="0"/>
              <a:cs typeface="Segoe UI" pitchFamily="34" charset="0"/>
            </a:endParaRPr>
          </a:p>
          <a:p>
            <a:pPr>
              <a:lnSpc>
                <a:spcPct val="150000"/>
              </a:lnSpc>
            </a:pPr>
            <a:endParaRPr lang="en-US" sz="1600" dirty="0" smtClean="0">
              <a:latin typeface="Segoe UI" pitchFamily="34" charset="0"/>
              <a:ea typeface="Segoe UI" pitchFamily="34" charset="0"/>
              <a:cs typeface="Segoe UI" pitchFamily="34" charset="0"/>
            </a:endParaRPr>
          </a:p>
          <a:p>
            <a:pPr>
              <a:lnSpc>
                <a:spcPct val="150000"/>
              </a:lnSpc>
            </a:pPr>
            <a:endParaRPr lang="en-US" sz="1600" dirty="0" smtClean="0">
              <a:latin typeface="Segoe UI" pitchFamily="34" charset="0"/>
              <a:ea typeface="Segoe UI" pitchFamily="34" charset="0"/>
              <a:cs typeface="Segoe UI" pitchFamily="34" charset="0"/>
            </a:endParaRPr>
          </a:p>
          <a:p>
            <a:pPr>
              <a:lnSpc>
                <a:spcPct val="150000"/>
              </a:lnSpc>
            </a:pPr>
            <a:endParaRPr lang="en-US" sz="1600" dirty="0">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3733800" y="2971800"/>
            <a:ext cx="1289135" cy="400110"/>
          </a:xfrm>
          <a:prstGeom prst="rect">
            <a:avLst/>
          </a:prstGeom>
          <a:noFill/>
        </p:spPr>
        <p:txBody>
          <a:bodyPr wrap="none" rtlCol="0">
            <a:spAutoFit/>
          </a:bodyPr>
          <a:lstStyle/>
          <a:p>
            <a:pPr algn="ctr"/>
            <a:r>
              <a:rPr lang="en-US" sz="2000" dirty="0" smtClean="0">
                <a:solidFill>
                  <a:srgbClr val="0070C0"/>
                </a:solidFill>
                <a:latin typeface="Segoe UI" pitchFamily="34" charset="0"/>
                <a:ea typeface="Segoe UI" pitchFamily="34" charset="0"/>
                <a:cs typeface="Segoe UI" pitchFamily="34" charset="0"/>
              </a:rPr>
              <a:t>QUERIES?</a:t>
            </a:r>
            <a:endParaRPr lang="en-US" sz="2000" dirty="0">
              <a:solidFill>
                <a:srgbClr val="0070C0"/>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TextBox 4"/>
          <p:cNvSpPr txBox="1"/>
          <p:nvPr/>
        </p:nvSpPr>
        <p:spPr>
          <a:xfrm>
            <a:off x="228600" y="990600"/>
            <a:ext cx="8305800" cy="1323439"/>
          </a:xfrm>
          <a:prstGeom prst="rect">
            <a:avLst/>
          </a:prstGeom>
          <a:noFill/>
        </p:spPr>
        <p:txBody>
          <a:bodyPr wrap="square" rtlCol="0">
            <a:spAutoFit/>
          </a:bodyPr>
          <a:lstStyle/>
          <a:p>
            <a:pPr lvl="0"/>
            <a:r>
              <a:rPr lang="en-US" sz="1600" b="1" dirty="0" smtClean="0">
                <a:latin typeface="Segoe UI" pitchFamily="34" charset="0"/>
                <a:ea typeface="Segoe UI" pitchFamily="34" charset="0"/>
                <a:cs typeface="Segoe UI" pitchFamily="34" charset="0"/>
              </a:rPr>
              <a:t>3. Define the Calculation</a:t>
            </a:r>
          </a:p>
          <a:p>
            <a:pPr lvl="0"/>
            <a:endParaRPr lang="en-US" sz="1600" b="1" dirty="0" smtClean="0">
              <a:latin typeface="Segoe UI" pitchFamily="34" charset="0"/>
              <a:ea typeface="Segoe UI" pitchFamily="34" charset="0"/>
              <a:cs typeface="Segoe UI" pitchFamily="34" charset="0"/>
            </a:endParaRPr>
          </a:p>
          <a:p>
            <a:pPr lvl="0"/>
            <a:r>
              <a:rPr lang="en-US" sz="1600" dirty="0" smtClean="0">
                <a:latin typeface="Segoe UI" pitchFamily="34" charset="0"/>
                <a:ea typeface="Segoe UI" pitchFamily="34" charset="0"/>
                <a:cs typeface="Segoe UI" pitchFamily="34" charset="0"/>
              </a:rPr>
              <a:t>In the bottom half of the Table Calculation dialog box, define the calculation using the drop-down lists. The options vary for different types of calculations. </a:t>
            </a:r>
            <a:endParaRPr lang="en-US" sz="1600" b="1" dirty="0" smtClean="0">
              <a:latin typeface="Segoe UI" pitchFamily="34" charset="0"/>
              <a:ea typeface="Segoe UI" pitchFamily="34" charset="0"/>
              <a:cs typeface="Segoe UI" pitchFamily="34" charset="0"/>
            </a:endParaRPr>
          </a:p>
          <a:p>
            <a:endParaRPr lang="en-US" sz="1600" dirty="0">
              <a:latin typeface="Segoe UI" pitchFamily="34" charset="0"/>
              <a:ea typeface="Segoe UI" pitchFamily="34" charset="0"/>
              <a:cs typeface="Segoe UI" pitchFamily="34" charset="0"/>
            </a:endParaRPr>
          </a:p>
        </p:txBody>
      </p:sp>
      <p:pic>
        <p:nvPicPr>
          <p:cNvPr id="6" name="Picture 5" descr="http://onlinehelp.tableau.com/current/pro/online/en-us/Img/qs_tablecalcs_define.png"/>
          <p:cNvPicPr/>
          <p:nvPr/>
        </p:nvPicPr>
        <p:blipFill>
          <a:blip r:embed="rId2"/>
          <a:srcRect/>
          <a:stretch>
            <a:fillRect/>
          </a:stretch>
        </p:blipFill>
        <p:spPr bwMode="auto">
          <a:xfrm>
            <a:off x="1371600" y="2667000"/>
            <a:ext cx="5229225" cy="3209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6" name="Rectangle 5"/>
          <p:cNvSpPr/>
          <p:nvPr/>
        </p:nvSpPr>
        <p:spPr>
          <a:xfrm>
            <a:off x="457200" y="1066800"/>
            <a:ext cx="8153400" cy="4278094"/>
          </a:xfrm>
          <a:prstGeom prst="rect">
            <a:avLst/>
          </a:prstGeom>
        </p:spPr>
        <p:txBody>
          <a:bodyPr wrap="square">
            <a:spAutoFit/>
          </a:bodyPr>
          <a:lstStyle/>
          <a:p>
            <a:r>
              <a:rPr lang="en-US" sz="1600" b="1" dirty="0" smtClean="0">
                <a:latin typeface="Segoe UI" pitchFamily="34" charset="0"/>
                <a:ea typeface="Segoe UI" pitchFamily="34" charset="0"/>
                <a:cs typeface="Segoe UI" pitchFamily="34" charset="0"/>
              </a:rPr>
              <a:t>4. See the Calculation in Tableau</a:t>
            </a:r>
          </a:p>
          <a:p>
            <a:endParaRPr lang="en-US" sz="1600" b="1" dirty="0" smtClean="0">
              <a:latin typeface="Segoe UI" pitchFamily="34" charset="0"/>
              <a:ea typeface="Segoe UI" pitchFamily="34" charset="0"/>
              <a:cs typeface="Segoe UI" pitchFamily="34" charset="0"/>
            </a:endParaRPr>
          </a:p>
          <a:p>
            <a:r>
              <a:rPr lang="en-US" sz="1600" dirty="0" smtClean="0">
                <a:latin typeface="Segoe UI" pitchFamily="34" charset="0"/>
                <a:ea typeface="Segoe UI" pitchFamily="34" charset="0"/>
                <a:cs typeface="Segoe UI" pitchFamily="34" charset="0"/>
              </a:rPr>
              <a:t>When you are finished defining the calculation, click OK. The original measure is now marked as a table calculation.</a:t>
            </a:r>
          </a:p>
          <a:p>
            <a:endParaRPr lang="en-US" sz="1600" dirty="0" smtClean="0">
              <a:latin typeface="Segoe UI" pitchFamily="34" charset="0"/>
              <a:ea typeface="Segoe UI" pitchFamily="34" charset="0"/>
              <a:cs typeface="Segoe UI" pitchFamily="34" charset="0"/>
            </a:endParaRPr>
          </a:p>
          <a:p>
            <a:endParaRPr lang="en-US" sz="1600" dirty="0" smtClean="0">
              <a:latin typeface="Segoe UI" pitchFamily="34" charset="0"/>
              <a:ea typeface="Segoe UI" pitchFamily="34" charset="0"/>
              <a:cs typeface="Segoe UI" pitchFamily="34" charset="0"/>
            </a:endParaRPr>
          </a:p>
          <a:p>
            <a:r>
              <a:rPr lang="en-US" sz="1600" dirty="0" smtClean="0">
                <a:latin typeface="Segoe UI" pitchFamily="34" charset="0"/>
                <a:ea typeface="Segoe UI" pitchFamily="34" charset="0"/>
                <a:cs typeface="Segoe UI" pitchFamily="34" charset="0"/>
              </a:rPr>
              <a:t> </a:t>
            </a:r>
          </a:p>
          <a:p>
            <a:endParaRPr lang="en-US" sz="1600" dirty="0" smtClean="0">
              <a:latin typeface="Segoe UI" pitchFamily="34" charset="0"/>
              <a:ea typeface="Segoe UI" pitchFamily="34" charset="0"/>
              <a:cs typeface="Segoe UI" pitchFamily="34" charset="0"/>
            </a:endParaRPr>
          </a:p>
          <a:p>
            <a:endParaRPr lang="en-US" sz="1600" dirty="0" smtClean="0">
              <a:latin typeface="Segoe UI" pitchFamily="34" charset="0"/>
              <a:ea typeface="Segoe UI" pitchFamily="34" charset="0"/>
              <a:cs typeface="Segoe UI" pitchFamily="34" charset="0"/>
            </a:endParaRPr>
          </a:p>
          <a:p>
            <a:endParaRPr lang="en-US" sz="1600" dirty="0" smtClean="0">
              <a:latin typeface="Segoe UI" pitchFamily="34" charset="0"/>
              <a:ea typeface="Segoe UI" pitchFamily="34" charset="0"/>
              <a:cs typeface="Segoe UI" pitchFamily="34" charset="0"/>
            </a:endParaRPr>
          </a:p>
          <a:p>
            <a:r>
              <a:rPr lang="en-US" sz="1600" dirty="0" smtClean="0">
                <a:latin typeface="Segoe UI" pitchFamily="34" charset="0"/>
                <a:ea typeface="Segoe UI" pitchFamily="34" charset="0"/>
                <a:cs typeface="Segoe UI" pitchFamily="34" charset="0"/>
              </a:rPr>
              <a:t>The "Quick" Alternative: Using Quick Table Calculations</a:t>
            </a:r>
          </a:p>
          <a:p>
            <a:r>
              <a:rPr lang="en-US" sz="1600" dirty="0" smtClean="0">
                <a:latin typeface="Segoe UI" pitchFamily="34" charset="0"/>
                <a:ea typeface="Segoe UI" pitchFamily="34" charset="0"/>
                <a:cs typeface="Segoe UI" pitchFamily="34" charset="0"/>
              </a:rPr>
              <a:t>Tableau offers common table calculations that you can apply to your view quickly without having to go through the steps for defining the calculation. Right-click a measure in the view, choose Quick Table Calculation, and select one of the available calculation types.</a:t>
            </a:r>
          </a:p>
          <a:p>
            <a:endParaRPr lang="en-US" sz="1600" dirty="0" smtClean="0">
              <a:latin typeface="Segoe UI" pitchFamily="34" charset="0"/>
              <a:ea typeface="Segoe UI" pitchFamily="34" charset="0"/>
              <a:cs typeface="Segoe UI" pitchFamily="34" charset="0"/>
            </a:endParaRPr>
          </a:p>
          <a:p>
            <a:endParaRPr lang="en-US" sz="1600" dirty="0">
              <a:latin typeface="Segoe UI" pitchFamily="34" charset="0"/>
              <a:ea typeface="Segoe UI" pitchFamily="34" charset="0"/>
              <a:cs typeface="Segoe UI" pitchFamily="34" charset="0"/>
            </a:endParaRPr>
          </a:p>
        </p:txBody>
      </p:sp>
      <p:pic>
        <p:nvPicPr>
          <p:cNvPr id="7" name="Picture 6" descr="http://onlinehelp.tableau.com/current/pro/online/en-us/Img/qs_tablecalcs_marked.png"/>
          <p:cNvPicPr/>
          <p:nvPr/>
        </p:nvPicPr>
        <p:blipFill>
          <a:blip r:embed="rId2"/>
          <a:srcRect/>
          <a:stretch>
            <a:fillRect/>
          </a:stretch>
        </p:blipFill>
        <p:spPr bwMode="auto">
          <a:xfrm>
            <a:off x="2362200" y="2438400"/>
            <a:ext cx="2895600"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0" smtClean="0">
                <a:latin typeface="Segoe UI" pitchFamily="34" charset="0"/>
                <a:ea typeface="Segoe UI" pitchFamily="34" charset="0"/>
                <a:cs typeface="Segoe UI" pitchFamily="34" charset="0"/>
              </a:rPr>
              <a:t>Continues..</a:t>
            </a:r>
            <a:endParaRPr lang="en-US" dirty="0"/>
          </a:p>
        </p:txBody>
      </p:sp>
      <p:pic>
        <p:nvPicPr>
          <p:cNvPr id="3" name="Picture 2" descr="http://onlinehelp.tableau.com/current/pro/online/en-us/Img/qs_tablecalcs_quick.png"/>
          <p:cNvPicPr/>
          <p:nvPr/>
        </p:nvPicPr>
        <p:blipFill>
          <a:blip r:embed="rId2"/>
          <a:srcRect/>
          <a:stretch>
            <a:fillRect/>
          </a:stretch>
        </p:blipFill>
        <p:spPr bwMode="auto">
          <a:xfrm>
            <a:off x="2286000" y="1143000"/>
            <a:ext cx="3705225" cy="4524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381000" y="990600"/>
            <a:ext cx="8305800" cy="1815882"/>
          </a:xfrm>
          <a:prstGeom prst="rect">
            <a:avLst/>
          </a:prstGeom>
        </p:spPr>
        <p:txBody>
          <a:bodyPr wrap="square">
            <a:spAutoFit/>
          </a:bodyPr>
          <a:lstStyle/>
          <a:p>
            <a:r>
              <a:rPr lang="en-US" sz="1600" b="1" dirty="0" smtClean="0">
                <a:latin typeface="Segoe UI" pitchFamily="34" charset="0"/>
                <a:ea typeface="Segoe UI" pitchFamily="34" charset="0"/>
                <a:cs typeface="Segoe UI" pitchFamily="34" charset="0"/>
              </a:rPr>
              <a:t>Understanding Table Calculations:</a:t>
            </a:r>
          </a:p>
          <a:p>
            <a:endParaRPr lang="en-US" sz="1600" b="1" dirty="0" smtClean="0">
              <a:latin typeface="Segoe UI" pitchFamily="34" charset="0"/>
              <a:ea typeface="Segoe UI" pitchFamily="34" charset="0"/>
              <a:cs typeface="Segoe UI" pitchFamily="34" charset="0"/>
            </a:endParaRPr>
          </a:p>
          <a:p>
            <a:r>
              <a:rPr lang="en-US" sz="1600" dirty="0" smtClean="0">
                <a:latin typeface="Segoe UI" pitchFamily="34" charset="0"/>
                <a:ea typeface="Segoe UI" pitchFamily="34" charset="0"/>
                <a:cs typeface="Segoe UI" pitchFamily="34" charset="0"/>
              </a:rPr>
              <a:t>Table calculations are computations that are applied to the values in the table. These computations are unique in that they use data from multiple rows in the database to calculate a value. To create a table calculation, you need to define both what values you want to compute and what values to compute along. These are defined in the Table Calculation dialog box using the Calculation Type and Calculate Along drop-down menus.</a:t>
            </a:r>
            <a:endParaRPr lang="en-US" sz="1600" dirty="0">
              <a:latin typeface="Segoe UI" pitchFamily="34" charset="0"/>
              <a:ea typeface="Segoe UI" pitchFamily="34" charset="0"/>
              <a:cs typeface="Segoe UI" pitchFamily="34" charset="0"/>
            </a:endParaRPr>
          </a:p>
        </p:txBody>
      </p:sp>
      <p:pic>
        <p:nvPicPr>
          <p:cNvPr id="5" name="Picture 4" descr="http://onlinehelp.tableau.com/current/pro/online/en-us/Img/calculations_tablecalculations_understanding1.png"/>
          <p:cNvPicPr/>
          <p:nvPr/>
        </p:nvPicPr>
        <p:blipFill>
          <a:blip r:embed="rId2"/>
          <a:srcRect/>
          <a:stretch>
            <a:fillRect/>
          </a:stretch>
        </p:blipFill>
        <p:spPr bwMode="auto">
          <a:xfrm>
            <a:off x="1981200" y="3048000"/>
            <a:ext cx="4448175" cy="2809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457200" y="1143000"/>
            <a:ext cx="8229600" cy="4770537"/>
          </a:xfrm>
          <a:prstGeom prst="rect">
            <a:avLst/>
          </a:prstGeom>
        </p:spPr>
        <p:txBody>
          <a:bodyPr wrap="square">
            <a:spAutoFit/>
          </a:bodyPr>
          <a:lstStyle/>
          <a:p>
            <a:r>
              <a:rPr lang="en-US" sz="1600" dirty="0" smtClean="0">
                <a:latin typeface="Segoe UI" pitchFamily="34" charset="0"/>
                <a:ea typeface="Segoe UI" pitchFamily="34" charset="0"/>
                <a:cs typeface="Segoe UI" pitchFamily="34" charset="0"/>
              </a:rPr>
              <a:t>The definition of what to compute along has two parts: addressing fields and partitioning fields.</a:t>
            </a:r>
          </a:p>
          <a:p>
            <a:endParaRPr lang="en-US" sz="1600" dirty="0" smtClean="0">
              <a:latin typeface="Segoe UI" pitchFamily="34" charset="0"/>
              <a:ea typeface="Segoe UI" pitchFamily="34" charset="0"/>
              <a:cs typeface="Segoe UI" pitchFamily="34" charset="0"/>
            </a:endParaRPr>
          </a:p>
          <a:p>
            <a:r>
              <a:rPr lang="en-US" sz="1600" b="1" dirty="0" smtClean="0">
                <a:latin typeface="Segoe UI" pitchFamily="34" charset="0"/>
                <a:ea typeface="Segoe UI" pitchFamily="34" charset="0"/>
                <a:cs typeface="Segoe UI" pitchFamily="34" charset="0"/>
              </a:rPr>
              <a:t>Addressing and Partitioning:</a:t>
            </a:r>
          </a:p>
          <a:p>
            <a:endParaRPr lang="en-US" sz="1600" b="1" dirty="0" smtClean="0">
              <a:latin typeface="Segoe UI" pitchFamily="34" charset="0"/>
              <a:ea typeface="Segoe UI" pitchFamily="34" charset="0"/>
              <a:cs typeface="Segoe UI" pitchFamily="34" charset="0"/>
            </a:endParaRPr>
          </a:p>
          <a:p>
            <a:r>
              <a:rPr lang="en-US" sz="1600" dirty="0" smtClean="0">
                <a:latin typeface="Segoe UI" pitchFamily="34" charset="0"/>
                <a:ea typeface="Segoe UI" pitchFamily="34" charset="0"/>
                <a:cs typeface="Segoe UI" pitchFamily="34" charset="0"/>
              </a:rPr>
              <a:t>Table calculations are performed on a single measure in the view. The dimensions that define the part of the table you are applying the calculation to (computing along) are called addressing fields, and the dimensions that define how to group the calculation are called partitioning fields. In the example of a running sum of product sales across several years, the addressing field is the Date field, and the partitioning field is the product field. When you define the addressing for a table calculation, all the other dimensions are used for partitioning.</a:t>
            </a:r>
          </a:p>
          <a:p>
            <a:endParaRPr lang="en-US" sz="1600" dirty="0" smtClean="0">
              <a:latin typeface="Segoe UI" pitchFamily="34" charset="0"/>
              <a:ea typeface="Segoe UI" pitchFamily="34" charset="0"/>
              <a:cs typeface="Segoe UI" pitchFamily="34" charset="0"/>
            </a:endParaRPr>
          </a:p>
          <a:p>
            <a:r>
              <a:rPr lang="en-US" sz="1600" dirty="0" smtClean="0">
                <a:latin typeface="Segoe UI" pitchFamily="34" charset="0"/>
                <a:ea typeface="Segoe UI" pitchFamily="34" charset="0"/>
                <a:cs typeface="Segoe UI" pitchFamily="34" charset="0"/>
              </a:rPr>
              <a:t>You specify addressing when you create or edit a table calculation, in the Table Calculation dialog box. To update addressing for a field in the view that already has a table calculation, right-click the field and choosing one of the options under Compute using. For example:</a:t>
            </a:r>
          </a:p>
          <a:p>
            <a:endParaRPr lang="en-US" sz="1600" dirty="0" smtClean="0">
              <a:latin typeface="Segoe UI" pitchFamily="34" charset="0"/>
              <a:ea typeface="Segoe UI" pitchFamily="34" charset="0"/>
              <a:cs typeface="Segoe UI" pitchFamily="34" charset="0"/>
            </a:endParaRPr>
          </a:p>
          <a:p>
            <a:endParaRPr lang="en-US" sz="1600" dirty="0">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TotalTime>
  <Words>1862</Words>
  <Application>Microsoft Office PowerPoint</Application>
  <PresentationFormat>On-screen Show (4:3)</PresentationFormat>
  <Paragraphs>156</Paragraphs>
  <Slides>40</Slides>
  <Notes>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Slide 1</vt:lpstr>
      <vt:lpstr>Slide 2</vt:lpstr>
      <vt:lpstr>Slide 3</vt:lpstr>
      <vt:lpstr>Continues..</vt:lpstr>
      <vt:lpstr>Slide 5</vt:lpstr>
      <vt:lpstr>Slide 6</vt:lpstr>
      <vt:lpstr>Continues..</vt:lpstr>
      <vt:lpstr>Slide 8</vt:lpstr>
      <vt:lpstr>Slide 9</vt:lpstr>
      <vt:lpstr>Continues..</vt:lpstr>
      <vt:lpstr>Slide 11</vt:lpstr>
      <vt:lpstr>Continues..</vt:lpstr>
      <vt:lpstr>Continues..</vt:lpstr>
      <vt:lpstr>Slide 14</vt:lpstr>
      <vt:lpstr>Continues..</vt:lpstr>
      <vt:lpstr>Continues..</vt:lpstr>
      <vt:lpstr>Slide 17</vt:lpstr>
      <vt:lpstr>Continues..</vt:lpstr>
      <vt:lpstr>Slide 19</vt:lpstr>
      <vt:lpstr>Continues..</vt:lpstr>
      <vt:lpstr>Slide 21</vt:lpstr>
      <vt:lpstr>Continues..</vt:lpstr>
      <vt:lpstr>Slide 23</vt:lpstr>
      <vt:lpstr>Continues..</vt:lpstr>
      <vt:lpstr>Slide 25</vt:lpstr>
      <vt:lpstr>Continues..</vt:lpstr>
      <vt:lpstr>Slide 27</vt:lpstr>
      <vt:lpstr>Continues..</vt:lpstr>
      <vt:lpstr>Continues..</vt:lpstr>
      <vt:lpstr>Continues..</vt:lpstr>
      <vt:lpstr>Quick Table Calculations </vt:lpstr>
      <vt:lpstr>Continues..</vt:lpstr>
      <vt:lpstr>Defining Basic Table Calculations </vt:lpstr>
      <vt:lpstr>Continues..</vt:lpstr>
      <vt:lpstr>Continues..</vt:lpstr>
      <vt:lpstr>Continues..</vt:lpstr>
      <vt:lpstr>Customizing Table Calculations</vt:lpstr>
      <vt:lpstr>Continues..</vt:lpstr>
      <vt:lpstr>Continues..</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StratappsI</dc:creator>
  <cp:lastModifiedBy>rvkumar j.</cp:lastModifiedBy>
  <cp:revision>110</cp:revision>
  <dcterms:created xsi:type="dcterms:W3CDTF">2013-12-26T13:10:27Z</dcterms:created>
  <dcterms:modified xsi:type="dcterms:W3CDTF">2016-07-01T09:26:55Z</dcterms:modified>
</cp:coreProperties>
</file>