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81" d="100"/>
          <a:sy n="81" d="100"/>
        </p:scale>
        <p:origin x="677"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12CC971-7C79-49FD-80C8-6891864F6E58}" type="datetimeFigureOut">
              <a:rPr lang="en-IN" smtClean="0"/>
              <a:t>25-04-2025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3558DE6-8DD0-47DC-9C92-C5CE652642C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200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2CC971-7C79-49FD-80C8-6891864F6E58}"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558DE6-8DD0-47DC-9C92-C5CE652642C2}" type="slidenum">
              <a:rPr lang="en-IN" smtClean="0"/>
              <a:t>‹#›</a:t>
            </a:fld>
            <a:endParaRPr lang="en-IN"/>
          </a:p>
        </p:txBody>
      </p:sp>
    </p:spTree>
    <p:extLst>
      <p:ext uri="{BB962C8B-B14F-4D97-AF65-F5344CB8AC3E}">
        <p14:creationId xmlns:p14="http://schemas.microsoft.com/office/powerpoint/2010/main" val="426885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CC971-7C79-49FD-80C8-6891864F6E58}"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58DE6-8DD0-47DC-9C92-C5CE652642C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9511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CC971-7C79-49FD-80C8-6891864F6E58}"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58DE6-8DD0-47DC-9C92-C5CE652642C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7348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CC971-7C79-49FD-80C8-6891864F6E58}"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58DE6-8DD0-47DC-9C92-C5CE652642C2}" type="slidenum">
              <a:rPr lang="en-IN" smtClean="0"/>
              <a:t>‹#›</a:t>
            </a:fld>
            <a:endParaRPr lang="en-IN"/>
          </a:p>
        </p:txBody>
      </p:sp>
    </p:spTree>
    <p:extLst>
      <p:ext uri="{BB962C8B-B14F-4D97-AF65-F5344CB8AC3E}">
        <p14:creationId xmlns:p14="http://schemas.microsoft.com/office/powerpoint/2010/main" val="2408809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CC971-7C79-49FD-80C8-6891864F6E58}"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58DE6-8DD0-47DC-9C92-C5CE652642C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5670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CC971-7C79-49FD-80C8-6891864F6E58}"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58DE6-8DD0-47DC-9C92-C5CE652642C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6036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CC971-7C79-49FD-80C8-6891864F6E58}"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58DE6-8DD0-47DC-9C92-C5CE652642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129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CC971-7C79-49FD-80C8-6891864F6E58}"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58DE6-8DD0-47DC-9C92-C5CE652642C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764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CC971-7C79-49FD-80C8-6891864F6E58}"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58DE6-8DD0-47DC-9C92-C5CE652642C2}" type="slidenum">
              <a:rPr lang="en-IN" smtClean="0"/>
              <a:t>‹#›</a:t>
            </a:fld>
            <a:endParaRPr lang="en-IN"/>
          </a:p>
        </p:txBody>
      </p:sp>
    </p:spTree>
    <p:extLst>
      <p:ext uri="{BB962C8B-B14F-4D97-AF65-F5344CB8AC3E}">
        <p14:creationId xmlns:p14="http://schemas.microsoft.com/office/powerpoint/2010/main" val="3141457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CC971-7C79-49FD-80C8-6891864F6E58}"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58DE6-8DD0-47DC-9C92-C5CE652642C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6231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2CC971-7C79-49FD-80C8-6891864F6E58}"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558DE6-8DD0-47DC-9C92-C5CE652642C2}" type="slidenum">
              <a:rPr lang="en-IN" smtClean="0"/>
              <a:t>‹#›</a:t>
            </a:fld>
            <a:endParaRPr lang="en-IN"/>
          </a:p>
        </p:txBody>
      </p:sp>
    </p:spTree>
    <p:extLst>
      <p:ext uri="{BB962C8B-B14F-4D97-AF65-F5344CB8AC3E}">
        <p14:creationId xmlns:p14="http://schemas.microsoft.com/office/powerpoint/2010/main" val="2568797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2CC971-7C79-49FD-80C8-6891864F6E58}" type="datetimeFigureOut">
              <a:rPr lang="en-IN" smtClean="0"/>
              <a:t>25-04-2025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558DE6-8DD0-47DC-9C92-C5CE652642C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953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2CC971-7C79-49FD-80C8-6891864F6E58}" type="datetimeFigureOut">
              <a:rPr lang="en-IN" smtClean="0"/>
              <a:t>25-04-2025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558DE6-8DD0-47DC-9C92-C5CE652642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5726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2CC971-7C79-49FD-80C8-6891864F6E58}" type="datetimeFigureOut">
              <a:rPr lang="en-IN" smtClean="0"/>
              <a:t>25-04-2025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558DE6-8DD0-47DC-9C92-C5CE652642C2}" type="slidenum">
              <a:rPr lang="en-IN" smtClean="0"/>
              <a:t>‹#›</a:t>
            </a:fld>
            <a:endParaRPr lang="en-IN"/>
          </a:p>
        </p:txBody>
      </p:sp>
    </p:spTree>
    <p:extLst>
      <p:ext uri="{BB962C8B-B14F-4D97-AF65-F5344CB8AC3E}">
        <p14:creationId xmlns:p14="http://schemas.microsoft.com/office/powerpoint/2010/main" val="371506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2CC971-7C79-49FD-80C8-6891864F6E58}"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558DE6-8DD0-47DC-9C92-C5CE652642C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079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2CC971-7C79-49FD-80C8-6891864F6E58}"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558DE6-8DD0-47DC-9C92-C5CE652642C2}" type="slidenum">
              <a:rPr lang="en-IN" smtClean="0"/>
              <a:t>‹#›</a:t>
            </a:fld>
            <a:endParaRPr lang="en-IN"/>
          </a:p>
        </p:txBody>
      </p:sp>
    </p:spTree>
    <p:extLst>
      <p:ext uri="{BB962C8B-B14F-4D97-AF65-F5344CB8AC3E}">
        <p14:creationId xmlns:p14="http://schemas.microsoft.com/office/powerpoint/2010/main" val="274291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2CC971-7C79-49FD-80C8-6891864F6E58}" type="datetimeFigureOut">
              <a:rPr lang="en-IN" smtClean="0"/>
              <a:t>25-04-2025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558DE6-8DD0-47DC-9C92-C5CE652642C2}" type="slidenum">
              <a:rPr lang="en-IN" smtClean="0"/>
              <a:t>‹#›</a:t>
            </a:fld>
            <a:endParaRPr lang="en-IN"/>
          </a:p>
        </p:txBody>
      </p:sp>
    </p:spTree>
    <p:extLst>
      <p:ext uri="{BB962C8B-B14F-4D97-AF65-F5344CB8AC3E}">
        <p14:creationId xmlns:p14="http://schemas.microsoft.com/office/powerpoint/2010/main" val="160576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ijetae.com/" TargetMode="External"/><Relationship Id="rId2" Type="http://schemas.openxmlformats.org/officeDocument/2006/relationships/hyperlink" Target="https://www.ijstr.org/research-paper-publishing.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0E59-0A4B-5C6E-B43B-8485DC4862FD}"/>
              </a:ext>
            </a:extLst>
          </p:cNvPr>
          <p:cNvSpPr>
            <a:spLocks noGrp="1"/>
          </p:cNvSpPr>
          <p:nvPr>
            <p:ph type="ctrTitle"/>
          </p:nvPr>
        </p:nvSpPr>
        <p:spPr>
          <a:xfrm>
            <a:off x="2692398" y="1871131"/>
            <a:ext cx="6815669" cy="2314370"/>
          </a:xfrm>
        </p:spPr>
        <p:txBody>
          <a:bodyPr/>
          <a:lstStyle/>
          <a:p>
            <a:r>
              <a:rPr lang="en-US" sz="2800" dirty="0"/>
              <a:t>Gas Level Monitoring System</a:t>
            </a:r>
            <a:br>
              <a:rPr lang="en-US" sz="2800" dirty="0"/>
            </a:br>
            <a:r>
              <a:rPr lang="en-US" sz="2800" dirty="0"/>
              <a:t>for</a:t>
            </a:r>
            <a:br>
              <a:rPr lang="en-US" sz="2800" dirty="0"/>
            </a:br>
            <a:r>
              <a:rPr lang="en-US" sz="2800" dirty="0"/>
              <a:t> Weight Detection"</a:t>
            </a:r>
            <a:endParaRPr lang="en-IN" sz="2800" dirty="0"/>
          </a:p>
        </p:txBody>
      </p:sp>
      <p:sp>
        <p:nvSpPr>
          <p:cNvPr id="5" name="TextBox 4">
            <a:extLst>
              <a:ext uri="{FF2B5EF4-FFF2-40B4-BE49-F238E27FC236}">
                <a16:creationId xmlns:a16="http://schemas.microsoft.com/office/drawing/2014/main" id="{CEFBF870-9C0C-8B30-A1A3-052B97AD64AF}"/>
              </a:ext>
            </a:extLst>
          </p:cNvPr>
          <p:cNvSpPr txBox="1"/>
          <p:nvPr/>
        </p:nvSpPr>
        <p:spPr>
          <a:xfrm>
            <a:off x="6520069" y="4345758"/>
            <a:ext cx="7343545" cy="923330"/>
          </a:xfrm>
          <a:prstGeom prst="rect">
            <a:avLst/>
          </a:prstGeom>
          <a:noFill/>
        </p:spPr>
        <p:txBody>
          <a:bodyPr wrap="square" rtlCol="0">
            <a:spAutoFit/>
          </a:bodyPr>
          <a:lstStyle/>
          <a:p>
            <a:r>
              <a:rPr lang="en-US" dirty="0"/>
              <a:t>Guided by: </a:t>
            </a:r>
            <a:r>
              <a:rPr lang="en-US" dirty="0" err="1"/>
              <a:t>M.Priyadarshini</a:t>
            </a:r>
            <a:endParaRPr lang="en-US" dirty="0"/>
          </a:p>
          <a:p>
            <a:r>
              <a:rPr lang="en-US" dirty="0"/>
              <a:t>Presented by: P</a:t>
            </a:r>
            <a:r>
              <a:rPr lang="en-IN" dirty="0"/>
              <a:t>.Nandini</a:t>
            </a:r>
            <a:endParaRPr lang="en-US" dirty="0"/>
          </a:p>
          <a:p>
            <a:r>
              <a:rPr lang="en-IN" dirty="0"/>
              <a:t>B2</a:t>
            </a:r>
            <a:r>
              <a:rPr lang="en-US" dirty="0"/>
              <a:t>2IN0</a:t>
            </a:r>
            <a:r>
              <a:rPr lang="en-IN" dirty="0"/>
              <a:t>43</a:t>
            </a:r>
          </a:p>
        </p:txBody>
      </p:sp>
    </p:spTree>
    <p:extLst>
      <p:ext uri="{BB962C8B-B14F-4D97-AF65-F5344CB8AC3E}">
        <p14:creationId xmlns:p14="http://schemas.microsoft.com/office/powerpoint/2010/main" val="2744089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EA633A-657F-1973-A827-B48130DE5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971" y="867265"/>
            <a:ext cx="9059159" cy="5128181"/>
          </a:xfrm>
          <a:prstGeom prst="rect">
            <a:avLst/>
          </a:prstGeom>
        </p:spPr>
      </p:pic>
    </p:spTree>
    <p:extLst>
      <p:ext uri="{BB962C8B-B14F-4D97-AF65-F5344CB8AC3E}">
        <p14:creationId xmlns:p14="http://schemas.microsoft.com/office/powerpoint/2010/main" val="328535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B37-5B1A-BAF3-6B35-C44590A3339B}"/>
              </a:ext>
            </a:extLst>
          </p:cNvPr>
          <p:cNvSpPr>
            <a:spLocks noGrp="1"/>
          </p:cNvSpPr>
          <p:nvPr>
            <p:ph type="title"/>
          </p:nvPr>
        </p:nvSpPr>
        <p:spPr/>
        <p:txBody>
          <a:bodyPr>
            <a:normAutofit fontScale="90000"/>
          </a:bodyPr>
          <a:lstStyle/>
          <a:p>
            <a:r>
              <a:rPr lang="en-IN" b="1" dirty="0"/>
              <a:t>Abstract</a:t>
            </a:r>
            <a:br>
              <a:rPr lang="en-IN" b="1" dirty="0"/>
            </a:br>
            <a:endParaRPr lang="en-IN" dirty="0"/>
          </a:p>
        </p:txBody>
      </p:sp>
      <p:sp>
        <p:nvSpPr>
          <p:cNvPr id="5" name="Rectangle 2">
            <a:extLst>
              <a:ext uri="{FF2B5EF4-FFF2-40B4-BE49-F238E27FC236}">
                <a16:creationId xmlns:a16="http://schemas.microsoft.com/office/drawing/2014/main" id="{80674C7D-8BDF-4320-10E8-0EBFDB5717AC}"/>
              </a:ext>
            </a:extLst>
          </p:cNvPr>
          <p:cNvSpPr>
            <a:spLocks noGrp="1" noChangeArrowheads="1"/>
          </p:cNvSpPr>
          <p:nvPr>
            <p:ph idx="1"/>
          </p:nvPr>
        </p:nvSpPr>
        <p:spPr bwMode="auto">
          <a:xfrm>
            <a:off x="1820944" y="2993649"/>
            <a:ext cx="907565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The Gas Level Monitoring System for Weight Detection using Machine Learning is designed to ensure real-time monitoring of gas cylinders to prevent accidents and improve household safety. This system utilizes load sensors to detect the weight of gas in a cylinder and applies machine learning algorithms to predict gas depletion trends. Integrated with IoT capabilities and a user-friendly interface, the system provides notifications and alerts based on critical thresholds. The solution enhances automation, reduces human error, and supports proactive refilling strategies.</a:t>
            </a:r>
            <a:endParaRPr kumimoji="0" lang="en-US" altLang="en-US" sz="2000" b="0" i="0" u="none" strike="noStrike" cap="none" normalizeH="0" baseline="0" dirty="0">
              <a:ln>
                <a:noFill/>
              </a:ln>
              <a:solidFill>
                <a:schemeClr val="tx1"/>
              </a:solidFill>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133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B83F-6B11-9507-40D1-75C7955B43BD}"/>
              </a:ext>
            </a:extLst>
          </p:cNvPr>
          <p:cNvSpPr>
            <a:spLocks noGrp="1"/>
          </p:cNvSpPr>
          <p:nvPr>
            <p:ph type="title"/>
          </p:nvPr>
        </p:nvSpPr>
        <p:spPr/>
        <p:txBody>
          <a:bodyPr/>
          <a:lstStyle/>
          <a:p>
            <a:r>
              <a:rPr lang="en-IN" sz="4400" b="1" dirty="0"/>
              <a:t>Introduction </a:t>
            </a:r>
            <a:endParaRPr lang="en-IN" dirty="0"/>
          </a:p>
        </p:txBody>
      </p:sp>
      <p:sp>
        <p:nvSpPr>
          <p:cNvPr id="4" name="Rectangle 1">
            <a:extLst>
              <a:ext uri="{FF2B5EF4-FFF2-40B4-BE49-F238E27FC236}">
                <a16:creationId xmlns:a16="http://schemas.microsoft.com/office/drawing/2014/main" id="{759A3AC9-F3C4-4D2C-520A-FA02D58AB393}"/>
              </a:ext>
            </a:extLst>
          </p:cNvPr>
          <p:cNvSpPr>
            <a:spLocks noGrp="1" noChangeArrowheads="1"/>
          </p:cNvSpPr>
          <p:nvPr>
            <p:ph idx="1"/>
          </p:nvPr>
        </p:nvSpPr>
        <p:spPr bwMode="auto">
          <a:xfrm>
            <a:off x="1559352" y="2787723"/>
            <a:ext cx="9460582" cy="2708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Gas cylinders are widely used in households and industries, but inadequate monitoring can lead to accidents, wastage, or sudden shortages. Traditional methods of checking gas levels are manual and error-prone. To address this, our project proposes an automated system that monitors gas levels through weight detection and predicts usage patterns using Machine Learning models. The system provides timely alerts and integrates modern technologies for improved efficiency and user convenience</a:t>
            </a:r>
            <a:r>
              <a:rPr lang="en-US" sz="1400" dirty="0"/>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84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B160-CFC5-D1E1-6C8E-E224C785A2BC}"/>
              </a:ext>
            </a:extLst>
          </p:cNvPr>
          <p:cNvSpPr>
            <a:spLocks noGrp="1"/>
          </p:cNvSpPr>
          <p:nvPr>
            <p:ph type="title"/>
          </p:nvPr>
        </p:nvSpPr>
        <p:spPr/>
        <p:txBody>
          <a:bodyPr/>
          <a:lstStyle/>
          <a:p>
            <a:r>
              <a:rPr lang="en-IN" b="1" dirty="0"/>
              <a:t>Literature Survey </a:t>
            </a:r>
            <a:endParaRPr lang="en-IN" dirty="0"/>
          </a:p>
        </p:txBody>
      </p:sp>
      <p:sp>
        <p:nvSpPr>
          <p:cNvPr id="3" name="Content Placeholder 2">
            <a:extLst>
              <a:ext uri="{FF2B5EF4-FFF2-40B4-BE49-F238E27FC236}">
                <a16:creationId xmlns:a16="http://schemas.microsoft.com/office/drawing/2014/main" id="{D4C468AE-43C5-3562-164E-B333773E95B5}"/>
              </a:ext>
            </a:extLst>
          </p:cNvPr>
          <p:cNvSpPr>
            <a:spLocks noGrp="1"/>
          </p:cNvSpPr>
          <p:nvPr>
            <p:ph idx="1"/>
          </p:nvPr>
        </p:nvSpPr>
        <p:spPr>
          <a:xfrm>
            <a:off x="1442301" y="2667786"/>
            <a:ext cx="9454296" cy="3208082"/>
          </a:xfrm>
        </p:spPr>
        <p:txBody>
          <a:bodyPr>
            <a:normAutofit lnSpcReduction="10000"/>
          </a:bodyPr>
          <a:lstStyle/>
          <a:p>
            <a:r>
              <a:rPr lang="en-US" dirty="0"/>
              <a:t>Several researchers have explored gas level monitoring systems using sensors such as ultrasonic and infrared. However, these methods often lack accuracy and real-time feedback. Recent advancements involve IoT and ML integration, improving prediction capabilities. Studies have shown that weight-based monitoring is more precise for LPG cylinders. ML models like Linear Regression and Random Forest have been effectively used for trend prediction in similar domains. Despite this, most existing systems lack a comprehensive and scalable approach combining accurate sensing, predictive analytics, and real-time alert mechanisms.</a:t>
            </a:r>
          </a:p>
          <a:p>
            <a:endParaRPr lang="en-IN" dirty="0"/>
          </a:p>
        </p:txBody>
      </p:sp>
    </p:spTree>
    <p:extLst>
      <p:ext uri="{BB962C8B-B14F-4D97-AF65-F5344CB8AC3E}">
        <p14:creationId xmlns:p14="http://schemas.microsoft.com/office/powerpoint/2010/main" val="286516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74C70-103D-11ED-627A-2F524EF41500}"/>
              </a:ext>
            </a:extLst>
          </p:cNvPr>
          <p:cNvSpPr>
            <a:spLocks noGrp="1"/>
          </p:cNvSpPr>
          <p:nvPr>
            <p:ph type="title"/>
          </p:nvPr>
        </p:nvSpPr>
        <p:spPr/>
        <p:txBody>
          <a:bodyPr/>
          <a:lstStyle/>
          <a:p>
            <a:r>
              <a:rPr lang="en-IN" b="1" dirty="0"/>
              <a:t>Problem Statement</a:t>
            </a:r>
            <a:endParaRPr lang="en-IN" dirty="0"/>
          </a:p>
        </p:txBody>
      </p:sp>
      <p:sp>
        <p:nvSpPr>
          <p:cNvPr id="3" name="Content Placeholder 2">
            <a:extLst>
              <a:ext uri="{FF2B5EF4-FFF2-40B4-BE49-F238E27FC236}">
                <a16:creationId xmlns:a16="http://schemas.microsoft.com/office/drawing/2014/main" id="{9E2F480A-7931-53DA-59C8-80A6B44006FB}"/>
              </a:ext>
            </a:extLst>
          </p:cNvPr>
          <p:cNvSpPr>
            <a:spLocks noGrp="1"/>
          </p:cNvSpPr>
          <p:nvPr>
            <p:ph idx="1"/>
          </p:nvPr>
        </p:nvSpPr>
        <p:spPr>
          <a:xfrm>
            <a:off x="1715677" y="2556932"/>
            <a:ext cx="9180919" cy="2731505"/>
          </a:xfrm>
        </p:spPr>
        <p:txBody>
          <a:bodyPr>
            <a:normAutofit/>
          </a:bodyPr>
          <a:lstStyle/>
          <a:p>
            <a:r>
              <a:rPr lang="en-US" dirty="0"/>
              <a:t>Traditional gas level monitoring is inefficient and unreliable, leading to unanticipated gas outages and safety concerns. There is a lack of smart systems capable of predicting gas usage trends and providing timely alerts for refills. The core problem is to design a real-time, intelligent, and cost-effective gas monitoring solution that can detect weight changes accurately and predict depletion patterns using Machine Learning techniques.</a:t>
            </a:r>
            <a:endParaRPr lang="en-IN" dirty="0"/>
          </a:p>
        </p:txBody>
      </p:sp>
    </p:spTree>
    <p:extLst>
      <p:ext uri="{BB962C8B-B14F-4D97-AF65-F5344CB8AC3E}">
        <p14:creationId xmlns:p14="http://schemas.microsoft.com/office/powerpoint/2010/main" val="301947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80D3-FD4C-1719-083B-933624815230}"/>
              </a:ext>
            </a:extLst>
          </p:cNvPr>
          <p:cNvSpPr>
            <a:spLocks noGrp="1"/>
          </p:cNvSpPr>
          <p:nvPr>
            <p:ph type="title"/>
          </p:nvPr>
        </p:nvSpPr>
        <p:spPr/>
        <p:txBody>
          <a:bodyPr/>
          <a:lstStyle/>
          <a:p>
            <a:r>
              <a:rPr lang="en-IN" b="1" dirty="0"/>
              <a:t>Methodology </a:t>
            </a:r>
            <a:endParaRPr lang="en-IN" dirty="0"/>
          </a:p>
        </p:txBody>
      </p:sp>
      <p:sp>
        <p:nvSpPr>
          <p:cNvPr id="4" name="Rectangle 1">
            <a:extLst>
              <a:ext uri="{FF2B5EF4-FFF2-40B4-BE49-F238E27FC236}">
                <a16:creationId xmlns:a16="http://schemas.microsoft.com/office/drawing/2014/main" id="{6BCB6193-EE7C-042C-9F56-BFACE87EF150}"/>
              </a:ext>
            </a:extLst>
          </p:cNvPr>
          <p:cNvSpPr>
            <a:spLocks noGrp="1" noChangeArrowheads="1"/>
          </p:cNvSpPr>
          <p:nvPr>
            <p:ph idx="1"/>
          </p:nvPr>
        </p:nvSpPr>
        <p:spPr bwMode="auto">
          <a:xfrm>
            <a:off x="1178351" y="1049457"/>
            <a:ext cx="9873108" cy="5186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solidFill>
                <a:schemeClr val="tx1"/>
              </a:solidFill>
              <a:latin typeface="Arial" panose="020B0604020202020204" pitchFamily="34" charset="0"/>
            </a:endParaRPr>
          </a:p>
          <a:p>
            <a:pPr>
              <a:buFont typeface="+mj-lt"/>
              <a:buAutoNum type="arabicPeriod"/>
            </a:pPr>
            <a:r>
              <a:rPr lang="en-US" b="1" dirty="0"/>
              <a:t>Hardware Setup</a:t>
            </a:r>
            <a:r>
              <a:rPr lang="en-US" dirty="0"/>
              <a:t>: Load cell and HX711 amplifier interface to measure gas cylinder weight.</a:t>
            </a:r>
          </a:p>
          <a:p>
            <a:pPr>
              <a:buFont typeface="+mj-lt"/>
              <a:buAutoNum type="arabicPeriod"/>
            </a:pPr>
            <a:r>
              <a:rPr lang="en-US" b="1" dirty="0"/>
              <a:t>Data Collection</a:t>
            </a:r>
            <a:r>
              <a:rPr lang="en-US" dirty="0"/>
              <a:t>: Real-time weight data is collected and stored.</a:t>
            </a:r>
          </a:p>
          <a:p>
            <a:pPr>
              <a:buFont typeface="+mj-lt"/>
              <a:buAutoNum type="arabicPeriod"/>
            </a:pPr>
            <a:r>
              <a:rPr lang="en-US" b="1" dirty="0"/>
              <a:t>Machine Learning Models</a:t>
            </a:r>
            <a:r>
              <a:rPr lang="en-US" dirty="0"/>
              <a:t>:</a:t>
            </a:r>
          </a:p>
          <a:p>
            <a:pPr marL="742950" lvl="1" indent="-285750">
              <a:buFont typeface="+mj-lt"/>
              <a:buAutoNum type="arabicPeriod"/>
            </a:pPr>
            <a:r>
              <a:rPr lang="en-US" b="1" dirty="0"/>
              <a:t>Linear Regression</a:t>
            </a:r>
            <a:r>
              <a:rPr lang="en-US" dirty="0"/>
              <a:t> for continuous weight prediction.</a:t>
            </a:r>
          </a:p>
          <a:p>
            <a:pPr marL="742950" lvl="1" indent="-285750">
              <a:buFont typeface="+mj-lt"/>
              <a:buAutoNum type="arabicPeriod"/>
            </a:pPr>
            <a:r>
              <a:rPr lang="en-US" b="1" dirty="0"/>
              <a:t>Random Forest</a:t>
            </a:r>
            <a:r>
              <a:rPr lang="en-US" dirty="0"/>
              <a:t> for classification and improved accuracy.</a:t>
            </a:r>
          </a:p>
          <a:p>
            <a:pPr marL="0" indent="0">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56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07FEB-C879-77CB-DA9E-53347573A272}"/>
              </a:ext>
            </a:extLst>
          </p:cNvPr>
          <p:cNvSpPr>
            <a:spLocks noGrp="1"/>
          </p:cNvSpPr>
          <p:nvPr>
            <p:ph type="title"/>
          </p:nvPr>
        </p:nvSpPr>
        <p:spPr/>
        <p:txBody>
          <a:bodyPr/>
          <a:lstStyle/>
          <a:p>
            <a:r>
              <a:rPr lang="en-US" dirty="0"/>
              <a:t>Methodology</a:t>
            </a:r>
            <a:endParaRPr lang="en-IN" dirty="0"/>
          </a:p>
        </p:txBody>
      </p:sp>
      <p:sp>
        <p:nvSpPr>
          <p:cNvPr id="4" name="Rectangle 1">
            <a:extLst>
              <a:ext uri="{FF2B5EF4-FFF2-40B4-BE49-F238E27FC236}">
                <a16:creationId xmlns:a16="http://schemas.microsoft.com/office/drawing/2014/main" id="{5C4C60C5-D446-4F12-3E98-FB5709201C9B}"/>
              </a:ext>
            </a:extLst>
          </p:cNvPr>
          <p:cNvSpPr>
            <a:spLocks noGrp="1" noChangeArrowheads="1"/>
          </p:cNvSpPr>
          <p:nvPr>
            <p:ph idx="1"/>
          </p:nvPr>
        </p:nvSpPr>
        <p:spPr bwMode="auto">
          <a:xfrm>
            <a:off x="1970201" y="3003042"/>
            <a:ext cx="707953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Backend</a:t>
            </a:r>
            <a:r>
              <a:rPr kumimoji="0" lang="en-US" altLang="en-US" sz="1800" b="0" i="0" u="none" strike="noStrike" cap="none" normalizeH="0" baseline="0" dirty="0">
                <a:ln>
                  <a:noFill/>
                </a:ln>
                <a:solidFill>
                  <a:schemeClr val="tx1"/>
                </a:solidFill>
                <a:effectLst/>
                <a:latin typeface="Arial" panose="020B0604020202020204" pitchFamily="34" charset="0"/>
              </a:rPr>
              <a:t>: Flask server processes sensor data and ML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Frontend</a:t>
            </a:r>
            <a:r>
              <a:rPr kumimoji="0" lang="en-US" altLang="en-US" sz="1800" b="0" i="0" u="none" strike="noStrike" cap="none" normalizeH="0" baseline="0" dirty="0">
                <a:ln>
                  <a:noFill/>
                </a:ln>
                <a:solidFill>
                  <a:schemeClr val="tx1"/>
                </a:solidFill>
                <a:effectLst/>
                <a:latin typeface="Arial" panose="020B0604020202020204" pitchFamily="34" charset="0"/>
              </a:rPr>
              <a:t>: HTML/CSS web interface displays real-time weight and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Alerts System</a:t>
            </a:r>
            <a:r>
              <a:rPr kumimoji="0" lang="en-US" altLang="en-US" sz="1800" b="0" i="0" u="none" strike="noStrike" cap="none" normalizeH="0" baseline="0" dirty="0">
                <a:ln>
                  <a:noFill/>
                </a:ln>
                <a:solidFill>
                  <a:schemeClr val="tx1"/>
                </a:solidFill>
                <a:effectLst/>
                <a:latin typeface="Arial" panose="020B0604020202020204" pitchFamily="34" charset="0"/>
              </a:rPr>
              <a:t>: Notifications are sent when gas levels fall below a threshold.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The system is deployed with IoT integration for remote access.</a:t>
            </a:r>
          </a:p>
        </p:txBody>
      </p:sp>
    </p:spTree>
    <p:extLst>
      <p:ext uri="{BB962C8B-B14F-4D97-AF65-F5344CB8AC3E}">
        <p14:creationId xmlns:p14="http://schemas.microsoft.com/office/powerpoint/2010/main" val="2073027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98F8-C1A9-A616-FDFE-AA819FF16AEA}"/>
              </a:ext>
            </a:extLst>
          </p:cNvPr>
          <p:cNvSpPr>
            <a:spLocks noGrp="1"/>
          </p:cNvSpPr>
          <p:nvPr>
            <p:ph type="title"/>
          </p:nvPr>
        </p:nvSpPr>
        <p:spPr/>
        <p:txBody>
          <a:bodyPr/>
          <a:lstStyle/>
          <a:p>
            <a:r>
              <a:rPr lang="en-US" b="1" dirty="0"/>
              <a:t>Conclusion</a:t>
            </a:r>
            <a:endParaRPr lang="en-IN" dirty="0"/>
          </a:p>
        </p:txBody>
      </p:sp>
      <p:sp>
        <p:nvSpPr>
          <p:cNvPr id="3" name="Content Placeholder 2">
            <a:extLst>
              <a:ext uri="{FF2B5EF4-FFF2-40B4-BE49-F238E27FC236}">
                <a16:creationId xmlns:a16="http://schemas.microsoft.com/office/drawing/2014/main" id="{E4C9F311-9273-5881-1A60-23CB9A3C52FC}"/>
              </a:ext>
            </a:extLst>
          </p:cNvPr>
          <p:cNvSpPr>
            <a:spLocks noGrp="1"/>
          </p:cNvSpPr>
          <p:nvPr>
            <p:ph idx="1"/>
          </p:nvPr>
        </p:nvSpPr>
        <p:spPr>
          <a:xfrm>
            <a:off x="1521645" y="2641774"/>
            <a:ext cx="8574462" cy="3318936"/>
          </a:xfrm>
        </p:spPr>
        <p:txBody>
          <a:bodyPr/>
          <a:lstStyle/>
          <a:p>
            <a:r>
              <a:rPr lang="en-US" dirty="0"/>
              <a:t>The proposed Gas Level Monitoring System enhances safety, convenience, and operational efficiency by combining real-time weight sensing and ML-based prediction. It minimizes manual intervention and provides timely alerts, ensuring that users are always informed about their gas usage status. Future improvements may include mobile app integration, voice assistant compatibility, and cloud-based data analytics for large-scale monitoring.</a:t>
            </a:r>
          </a:p>
          <a:p>
            <a:endParaRPr lang="en-IN" dirty="0"/>
          </a:p>
        </p:txBody>
      </p:sp>
    </p:spTree>
    <p:extLst>
      <p:ext uri="{BB962C8B-B14F-4D97-AF65-F5344CB8AC3E}">
        <p14:creationId xmlns:p14="http://schemas.microsoft.com/office/powerpoint/2010/main" val="159935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2DAB-B8CF-22F6-484B-A01DF6F97CF5}"/>
              </a:ext>
            </a:extLst>
          </p:cNvPr>
          <p:cNvSpPr>
            <a:spLocks noGrp="1"/>
          </p:cNvSpPr>
          <p:nvPr>
            <p:ph type="title"/>
          </p:nvPr>
        </p:nvSpPr>
        <p:spPr/>
        <p:txBody>
          <a:bodyPr/>
          <a:lstStyle/>
          <a:p>
            <a:r>
              <a:rPr lang="en-US" b="1" dirty="0"/>
              <a:t>REFERENCES</a:t>
            </a:r>
            <a:r>
              <a:rPr lang="en-US" dirty="0"/>
              <a:t> </a:t>
            </a:r>
          </a:p>
        </p:txBody>
      </p:sp>
      <p:sp>
        <p:nvSpPr>
          <p:cNvPr id="3" name="Content Placeholder 2">
            <a:extLst>
              <a:ext uri="{FF2B5EF4-FFF2-40B4-BE49-F238E27FC236}">
                <a16:creationId xmlns:a16="http://schemas.microsoft.com/office/drawing/2014/main" id="{9C698546-5217-7911-7A47-05EE3C82CC03}"/>
              </a:ext>
            </a:extLst>
          </p:cNvPr>
          <p:cNvSpPr>
            <a:spLocks noGrp="1"/>
          </p:cNvSpPr>
          <p:nvPr>
            <p:ph idx="1"/>
          </p:nvPr>
        </p:nvSpPr>
        <p:spPr/>
        <p:txBody>
          <a:bodyPr>
            <a:normAutofit fontScale="25000" lnSpcReduction="20000"/>
          </a:bodyPr>
          <a:lstStyle/>
          <a:p>
            <a:pPr marL="0" indent="0">
              <a:buNone/>
            </a:pPr>
            <a:r>
              <a:rPr lang="en-US" dirty="0"/>
              <a:t> </a:t>
            </a:r>
            <a:r>
              <a:rPr lang="en-US" sz="5600" dirty="0"/>
              <a:t>1.Authors: M. A. </a:t>
            </a:r>
            <a:r>
              <a:rPr lang="en-US" sz="5600" dirty="0" err="1"/>
              <a:t>Kadir</a:t>
            </a:r>
            <a:r>
              <a:rPr lang="en-US" sz="5600" dirty="0"/>
              <a:t>, M. J. B. </a:t>
            </a:r>
            <a:r>
              <a:rPr lang="en-US" sz="5600" dirty="0" err="1"/>
              <a:t>Azman</a:t>
            </a:r>
            <a:r>
              <a:rPr lang="en-US" sz="5600" dirty="0"/>
              <a:t>, N. A. M. </a:t>
            </a:r>
            <a:r>
              <a:rPr lang="en-US" sz="5600" dirty="0" err="1"/>
              <a:t>Izzati</a:t>
            </a:r>
            <a:r>
              <a:rPr lang="en-US" sz="5600" dirty="0"/>
              <a:t>, et al.</a:t>
            </a:r>
          </a:p>
          <a:p>
            <a:pPr marL="0" indent="0">
              <a:buNone/>
            </a:pPr>
            <a:r>
              <a:rPr lang="en-US" sz="5600" dirty="0"/>
              <a:t>   Link: [https://www.ijstr.org/research-paper-publishing.php](</a:t>
            </a:r>
            <a:r>
              <a:rPr lang="en-US" sz="5600" dirty="0">
                <a:hlinkClick r:id="rId2"/>
              </a:rPr>
              <a:t>https://www.ijstr.org/research-paper-publishing.php</a:t>
            </a:r>
            <a:r>
              <a:rPr lang="en-US" sz="5600" dirty="0"/>
              <a:t>) 
2.   Authors: M. </a:t>
            </a:r>
            <a:r>
              <a:rPr lang="en-US" sz="5600" dirty="0" err="1"/>
              <a:t>Mozaffari</a:t>
            </a:r>
            <a:r>
              <a:rPr lang="en-US" sz="5600" dirty="0"/>
              <a:t>, H. </a:t>
            </a:r>
            <a:r>
              <a:rPr lang="en-US" sz="5600" dirty="0" err="1"/>
              <a:t>Shafiee</a:t>
            </a:r>
            <a:r>
              <a:rPr lang="en-US" sz="5600" dirty="0"/>
              <a:t>, et al.
   </a:t>
            </a:r>
            <a:r>
              <a:rPr lang="en-US" sz="5600" dirty="0" err="1"/>
              <a:t>Dol</a:t>
            </a:r>
            <a:r>
              <a:rPr lang="en-US" sz="5600" dirty="0"/>
              <a:t> : [10.1016/j.procir.2017.03.003](https://doi.org/10.1016/j.procir.2017.03.003)
  3. </a:t>
            </a:r>
            <a:r>
              <a:rPr lang="en-US" sz="5600" dirty="0" err="1"/>
              <a:t>Authors:A</a:t>
            </a:r>
            <a:r>
              <a:rPr lang="en-US" sz="5600" dirty="0"/>
              <a:t>. R. </a:t>
            </a:r>
            <a:r>
              <a:rPr lang="en-US" sz="5600" dirty="0" err="1"/>
              <a:t>Gubbi</a:t>
            </a:r>
            <a:r>
              <a:rPr lang="en-US" sz="5600" dirty="0"/>
              <a:t>, G. J. B. S. </a:t>
            </a:r>
            <a:r>
              <a:rPr lang="en-US" sz="5600" dirty="0" err="1"/>
              <a:t>Guptha</a:t>
            </a:r>
            <a:r>
              <a:rPr lang="en-US" sz="5600" dirty="0"/>
              <a:t>
   DOI:** [10.1088/0957-0233/14/7/303](https://doi.org/10.1088/0957-0233/14/7/303)
  4.Authors: N. J. Da Silva, L. A. De Lima, et al.
  DOI: [10.1155/2019/2904217](https://doi.org/10.1155/2019/2904217)
  5. Authors: G. O. Parker, M. A. McKinley
  Link: [https://www.ieeexplore.ieee.org/document/8050993](https://www.ieeexplore.ieee.org/document/8050993)
 6 .Authors: S. Kumar, S. G. Raju
   Link: [http://www.ijetae.com/](</a:t>
            </a:r>
            <a:r>
              <a:rPr lang="en-US" sz="5600" dirty="0">
                <a:hlinkClick r:id="rId3"/>
              </a:rPr>
              <a:t>http://www.ijetae.com/</a:t>
            </a:r>
            <a:r>
              <a:rPr lang="en-US" sz="5600" dirty="0"/>
              <a:t>) </a:t>
            </a:r>
          </a:p>
        </p:txBody>
      </p:sp>
    </p:spTree>
    <p:extLst>
      <p:ext uri="{BB962C8B-B14F-4D97-AF65-F5344CB8AC3E}">
        <p14:creationId xmlns:p14="http://schemas.microsoft.com/office/powerpoint/2010/main" val="27329622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174</TotalTime>
  <Words>787</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Garamond</vt:lpstr>
      <vt:lpstr>Organic</vt:lpstr>
      <vt:lpstr>Gas Level Monitoring System for  Weight Detection"</vt:lpstr>
      <vt:lpstr>Abstract </vt:lpstr>
      <vt:lpstr>Introduction </vt:lpstr>
      <vt:lpstr>Literature Survey </vt:lpstr>
      <vt:lpstr>Problem Statement</vt:lpstr>
      <vt:lpstr>Methodology </vt:lpstr>
      <vt:lpstr>Methodology</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Level Monitoring System for  Weight Detection"</dc:title>
  <dc:creator>Yeshwanth Reddy</dc:creator>
  <cp:lastModifiedBy>Yeshwanth Reddy</cp:lastModifiedBy>
  <cp:revision>6</cp:revision>
  <dcterms:created xsi:type="dcterms:W3CDTF">2025-03-01T05:49:59Z</dcterms:created>
  <dcterms:modified xsi:type="dcterms:W3CDTF">2025-04-25T16:24:50Z</dcterms:modified>
</cp:coreProperties>
</file>