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05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5" name="Text 2"/>
          <p:cNvSpPr/>
          <p:nvPr/>
        </p:nvSpPr>
        <p:spPr>
          <a:xfrm>
            <a:off x="6350437" y="1636514"/>
            <a:ext cx="7415927" cy="3006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850"/>
              </a:lnSpc>
              <a:buNone/>
            </a:pPr>
            <a:r>
              <a:rPr lang="en-US" sz="63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“</a:t>
            </a:r>
            <a:r>
              <a:rPr lang="en-US" sz="6300" b="1" u="sng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SciCycle</a:t>
            </a:r>
            <a:r>
              <a:rPr lang="en-US" sz="63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Circular Economy for Lab Supplies”</a:t>
            </a:r>
            <a:endParaRPr lang="en-US" sz="6300" dirty="0"/>
          </a:p>
        </p:txBody>
      </p:sp>
      <p:sp>
        <p:nvSpPr>
          <p:cNvPr id="6" name="Text 3"/>
          <p:cNvSpPr/>
          <p:nvPr/>
        </p:nvSpPr>
        <p:spPr>
          <a:xfrm>
            <a:off x="6350437" y="5012888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SciCycle is a platform that promotes sustainable lab practices by connecting sellers and buyers of used lab equipment. We aim to reduce waste and create a more efficient and cost-effective ecosystem for scientific research.</a:t>
            </a:r>
            <a:endParaRPr lang="en-US" sz="1900" dirty="0"/>
          </a:p>
        </p:txBody>
      </p:sp>
      <p:pic>
        <p:nvPicPr>
          <p:cNvPr id="7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DFEF81-C629-F7EA-963A-21BFD6EF6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6" y="2321926"/>
            <a:ext cx="3559585" cy="35595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968693" y="1789509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Introduction</a:t>
            </a:r>
            <a:endParaRPr lang="en-US" sz="4550" dirty="0"/>
          </a:p>
        </p:txBody>
      </p:sp>
      <p:sp>
        <p:nvSpPr>
          <p:cNvPr id="5" name="Shape 3"/>
          <p:cNvSpPr/>
          <p:nvPr/>
        </p:nvSpPr>
        <p:spPr>
          <a:xfrm>
            <a:off x="968693" y="3163491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6" name="Text 4"/>
          <p:cNvSpPr/>
          <p:nvPr/>
        </p:nvSpPr>
        <p:spPr>
          <a:xfrm>
            <a:off x="1184672" y="3266956"/>
            <a:ext cx="123468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700" dirty="0"/>
          </a:p>
        </p:txBody>
      </p:sp>
      <p:sp>
        <p:nvSpPr>
          <p:cNvPr id="7" name="Text 5"/>
          <p:cNvSpPr/>
          <p:nvPr/>
        </p:nvSpPr>
        <p:spPr>
          <a:xfrm>
            <a:off x="1770936" y="3163491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Problem</a:t>
            </a:r>
            <a:endParaRPr lang="en-US" sz="2250" dirty="0"/>
          </a:p>
        </p:txBody>
      </p:sp>
      <p:sp>
        <p:nvSpPr>
          <p:cNvPr id="8" name="Text 6"/>
          <p:cNvSpPr/>
          <p:nvPr/>
        </p:nvSpPr>
        <p:spPr>
          <a:xfrm>
            <a:off x="1770936" y="3674745"/>
            <a:ext cx="5420797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Researchers, laboratories, and institutions often struggle to find cost-effective solutions for their equipment needs. Meanwhile, sellers have difficulty reaching potential buyers for surplus or obsolete lab parts.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7438549" y="3163491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0" name="Text 8"/>
          <p:cNvSpPr/>
          <p:nvPr/>
        </p:nvSpPr>
        <p:spPr>
          <a:xfrm>
            <a:off x="7622858" y="3266956"/>
            <a:ext cx="186809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700" dirty="0"/>
          </a:p>
        </p:txBody>
      </p:sp>
      <p:sp>
        <p:nvSpPr>
          <p:cNvPr id="11" name="Text 9"/>
          <p:cNvSpPr/>
          <p:nvPr/>
        </p:nvSpPr>
        <p:spPr>
          <a:xfrm>
            <a:off x="8240792" y="3163491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Solution</a:t>
            </a:r>
            <a:endParaRPr lang="en-US" sz="2250" dirty="0"/>
          </a:p>
        </p:txBody>
      </p:sp>
      <p:sp>
        <p:nvSpPr>
          <p:cNvPr id="12" name="Text 10"/>
          <p:cNvSpPr/>
          <p:nvPr/>
        </p:nvSpPr>
        <p:spPr>
          <a:xfrm>
            <a:off x="8240792" y="3674745"/>
            <a:ext cx="5420797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SciCycle serves as a central platform for sustainable lab practices by collecting, refurbishing, and redistributing used lab equipment. We develop a user-friendly marketplace that connects sellers with buyers, facilitating the reuse, recycling, and repair of lab testing machine parts.</a:t>
            </a:r>
            <a:endParaRPr lang="en-US" sz="1900" dirty="0"/>
          </a:p>
        </p:txBody>
      </p:sp>
      <p:pic>
        <p:nvPicPr>
          <p:cNvPr id="1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04705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761" y="240387"/>
            <a:ext cx="2834878" cy="192393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69939" y="2933819"/>
            <a:ext cx="4564975" cy="565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VALUE PROPOSITION</a:t>
            </a:r>
            <a:endParaRPr lang="en-US" sz="3550" dirty="0"/>
          </a:p>
        </p:txBody>
      </p:sp>
      <p:sp>
        <p:nvSpPr>
          <p:cNvPr id="7" name="Shape 3"/>
          <p:cNvSpPr/>
          <p:nvPr/>
        </p:nvSpPr>
        <p:spPr>
          <a:xfrm>
            <a:off x="2369939" y="3788093"/>
            <a:ext cx="4849178" cy="1706166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8" name="Text 4"/>
          <p:cNvSpPr/>
          <p:nvPr/>
        </p:nvSpPr>
        <p:spPr>
          <a:xfrm>
            <a:off x="2562225" y="3980378"/>
            <a:ext cx="2263259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Cost Efficiency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2562225" y="4378643"/>
            <a:ext cx="4464606" cy="923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Sellers can monetize unused or surplus parts, while buyers can acquire parts at a lower cost compared to new ones.</a:t>
            </a:r>
            <a:endParaRPr lang="en-US" sz="1500" dirty="0"/>
          </a:p>
        </p:txBody>
      </p:sp>
      <p:sp>
        <p:nvSpPr>
          <p:cNvPr id="10" name="Shape 6"/>
          <p:cNvSpPr/>
          <p:nvPr/>
        </p:nvSpPr>
        <p:spPr>
          <a:xfrm>
            <a:off x="7411403" y="3788093"/>
            <a:ext cx="4849178" cy="1706166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</p:sp>
      <p:sp>
        <p:nvSpPr>
          <p:cNvPr id="11" name="Text 7"/>
          <p:cNvSpPr/>
          <p:nvPr/>
        </p:nvSpPr>
        <p:spPr>
          <a:xfrm>
            <a:off x="7603688" y="3980378"/>
            <a:ext cx="2263259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Waste Management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7603688" y="4378643"/>
            <a:ext cx="4464606" cy="615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Encourage the recycling and repurposing of equipment, reducing environmental impact.</a:t>
            </a:r>
            <a:endParaRPr lang="en-US" sz="1500" dirty="0"/>
          </a:p>
        </p:txBody>
      </p:sp>
      <p:sp>
        <p:nvSpPr>
          <p:cNvPr id="13" name="Shape 9"/>
          <p:cNvSpPr/>
          <p:nvPr/>
        </p:nvSpPr>
        <p:spPr>
          <a:xfrm>
            <a:off x="2369939" y="5686544"/>
            <a:ext cx="4849178" cy="2013942"/>
          </a:xfrm>
          <a:prstGeom prst="roundRect">
            <a:avLst>
              <a:gd name="adj" fmla="val 1433"/>
            </a:avLst>
          </a:prstGeom>
          <a:solidFill>
            <a:srgbClr val="315251"/>
          </a:solidFill>
          <a:ln/>
        </p:spPr>
      </p:sp>
      <p:sp>
        <p:nvSpPr>
          <p:cNvPr id="14" name="Text 10"/>
          <p:cNvSpPr/>
          <p:nvPr/>
        </p:nvSpPr>
        <p:spPr>
          <a:xfrm>
            <a:off x="2562225" y="5878830"/>
            <a:ext cx="2716649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Reduced Carbon Footprint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2562225" y="6277094"/>
            <a:ext cx="4464606" cy="1231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Recycling and repurposing equipment reduces the need for manufacturing new products, resulting in lower greenhouse gas emissions and a smaller environmental footprint.</a:t>
            </a:r>
            <a:endParaRPr lang="en-US" sz="1500" dirty="0"/>
          </a:p>
        </p:txBody>
      </p:sp>
      <p:sp>
        <p:nvSpPr>
          <p:cNvPr id="16" name="Shape 12"/>
          <p:cNvSpPr/>
          <p:nvPr/>
        </p:nvSpPr>
        <p:spPr>
          <a:xfrm>
            <a:off x="7411403" y="5686544"/>
            <a:ext cx="4849178" cy="2013942"/>
          </a:xfrm>
          <a:prstGeom prst="roundRect">
            <a:avLst>
              <a:gd name="adj" fmla="val 1433"/>
            </a:avLst>
          </a:prstGeom>
          <a:solidFill>
            <a:srgbClr val="315251"/>
          </a:solidFill>
          <a:ln/>
        </p:spPr>
      </p:sp>
      <p:sp>
        <p:nvSpPr>
          <p:cNvPr id="17" name="Text 13"/>
          <p:cNvSpPr/>
          <p:nvPr/>
        </p:nvSpPr>
        <p:spPr>
          <a:xfrm>
            <a:off x="7603688" y="5878830"/>
            <a:ext cx="3378875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Sustainability and Energy Savings</a:t>
            </a:r>
            <a:endParaRPr lang="en-US" sz="1750" dirty="0"/>
          </a:p>
        </p:txBody>
      </p:sp>
      <p:sp>
        <p:nvSpPr>
          <p:cNvPr id="18" name="Text 14"/>
          <p:cNvSpPr/>
          <p:nvPr/>
        </p:nvSpPr>
        <p:spPr>
          <a:xfrm>
            <a:off x="7603688" y="6277094"/>
            <a:ext cx="4464606" cy="1231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Manufacturing new parts consumes significant amounts of energy. Reusing parts saves energy that would otherwise be used in production processes, helping to reduce carbon emissions.</a:t>
            </a:r>
            <a:endParaRPr lang="en-US" sz="1500" dirty="0"/>
          </a:p>
        </p:txBody>
      </p:sp>
      <p:pic>
        <p:nvPicPr>
          <p:cNvPr id="1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968693" y="1644491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features</a:t>
            </a:r>
            <a:endParaRPr lang="en-US" sz="4550" dirty="0"/>
          </a:p>
        </p:txBody>
      </p:sp>
      <p:sp>
        <p:nvSpPr>
          <p:cNvPr id="5" name="Text 3"/>
          <p:cNvSpPr/>
          <p:nvPr/>
        </p:nvSpPr>
        <p:spPr>
          <a:xfrm>
            <a:off x="968693" y="2987635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 Profiles</a:t>
            </a:r>
            <a:endParaRPr lang="en-US" sz="2250" dirty="0"/>
          </a:p>
        </p:txBody>
      </p:sp>
      <p:sp>
        <p:nvSpPr>
          <p:cNvPr id="6" name="Text 4"/>
          <p:cNvSpPr/>
          <p:nvPr/>
        </p:nvSpPr>
        <p:spPr>
          <a:xfrm>
            <a:off x="968693" y="3597593"/>
            <a:ext cx="382893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Separate profiles for sellers and buyers.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363623" y="4609862"/>
            <a:ext cx="343400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Product Listings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1363623" y="5091232"/>
            <a:ext cx="343400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Search and Filter Options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363623" y="5572601"/>
            <a:ext cx="343400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Transaction Management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5407462" y="2987635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Functionality</a:t>
            </a:r>
            <a:endParaRPr lang="en-US" sz="2250" dirty="0"/>
          </a:p>
        </p:txBody>
      </p:sp>
      <p:sp>
        <p:nvSpPr>
          <p:cNvPr id="11" name="Text 9"/>
          <p:cNvSpPr/>
          <p:nvPr/>
        </p:nvSpPr>
        <p:spPr>
          <a:xfrm>
            <a:off x="5407462" y="3597593"/>
            <a:ext cx="3828931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Allow sellers to list parts with detailed descriptions, conditions, and photos. Enable buyers to search for parts by type, machine model, condition, etc. Secure payment and order processing system.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9846231" y="2987635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Additional Features</a:t>
            </a:r>
            <a:endParaRPr lang="en-US" sz="2250" dirty="0"/>
          </a:p>
        </p:txBody>
      </p:sp>
      <p:sp>
        <p:nvSpPr>
          <p:cNvPr id="13" name="Text 11"/>
          <p:cNvSpPr/>
          <p:nvPr/>
        </p:nvSpPr>
        <p:spPr>
          <a:xfrm>
            <a:off x="9846231" y="3597593"/>
            <a:ext cx="3828931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Options for transportation arrangements and cost calculation. Enable users to rate transactions and provide feedback. Provide customer support and communication channels.</a:t>
            </a:r>
            <a:endParaRPr lang="en-US" sz="190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173480" y="657582"/>
            <a:ext cx="5621655" cy="702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TARGET AUDIENCE </a:t>
            </a:r>
            <a:endParaRPr lang="en-US" sz="4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838087"/>
            <a:ext cx="1194554" cy="191131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726412" y="2076926"/>
            <a:ext cx="10730508" cy="764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Repair Experts and Technicians: Professionals skilled in repairing and refurbishing lab equipment. They can offer repair services through your platform.</a:t>
            </a:r>
            <a:endParaRPr lang="en-US" sz="18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" y="3749397"/>
            <a:ext cx="1194554" cy="191131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726412" y="3988237"/>
            <a:ext cx="10730508" cy="764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Laboratories and Institutions: Labs with surplus or outdated equipment. Institutions aiming to reduce waste and promote sustainability.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80" y="5660708"/>
            <a:ext cx="1194554" cy="191131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726412" y="5899547"/>
            <a:ext cx="10730508" cy="1146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Researchers and Scientists: Individuals working in research labs, universities, and private institutions who require lab equipment. Researchers looking for affordable alternatives to new equipment. </a:t>
            </a:r>
            <a:endParaRPr lang="en-US" sz="1850" dirty="0"/>
          </a:p>
        </p:txBody>
      </p:sp>
      <p:pic>
        <p:nvPicPr>
          <p:cNvPr id="11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491740"/>
            <a:ext cx="4869180" cy="32461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2449830"/>
            <a:ext cx="6361390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BENEFITS FOR SELLERS</a:t>
            </a:r>
            <a:endParaRPr lang="en-US" sz="4550" dirty="0"/>
          </a:p>
        </p:txBody>
      </p:sp>
      <p:sp>
        <p:nvSpPr>
          <p:cNvPr id="7" name="Shape 3"/>
          <p:cNvSpPr/>
          <p:nvPr/>
        </p:nvSpPr>
        <p:spPr>
          <a:xfrm>
            <a:off x="6350437" y="3546158"/>
            <a:ext cx="7415927" cy="2233613"/>
          </a:xfrm>
          <a:prstGeom prst="roundRect">
            <a:avLst>
              <a:gd name="adj" fmla="val 1658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365677" y="3561398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 5"/>
          <p:cNvSpPr/>
          <p:nvPr/>
        </p:nvSpPr>
        <p:spPr>
          <a:xfrm>
            <a:off x="6612493" y="3717131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Monetary Gain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10309027" y="3717131"/>
            <a:ext cx="31952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 Earn money from surplus parts</a:t>
            </a:r>
            <a:endParaRPr lang="en-US" sz="1900" dirty="0"/>
          </a:p>
        </p:txBody>
      </p:sp>
      <p:sp>
        <p:nvSpPr>
          <p:cNvPr id="11" name="Shape 7"/>
          <p:cNvSpPr/>
          <p:nvPr/>
        </p:nvSpPr>
        <p:spPr>
          <a:xfrm>
            <a:off x="6431070" y="4673688"/>
            <a:ext cx="73854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612493" y="4818698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Clear Space</a:t>
            </a:r>
            <a:endParaRPr lang="en-US" sz="1900" dirty="0"/>
          </a:p>
        </p:txBody>
      </p:sp>
      <p:sp>
        <p:nvSpPr>
          <p:cNvPr id="13" name="Text 9"/>
          <p:cNvSpPr/>
          <p:nvPr/>
        </p:nvSpPr>
        <p:spPr>
          <a:xfrm>
            <a:off x="10309027" y="4818698"/>
            <a:ext cx="31952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Free up lab space by selling unused equipment.</a:t>
            </a:r>
            <a:endParaRPr lang="en-US" sz="1900" dirty="0"/>
          </a:p>
        </p:txBody>
      </p:sp>
      <p:pic>
        <p:nvPicPr>
          <p:cNvPr id="14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968693" y="2647355"/>
            <a:ext cx="6245304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BENEFITS FOR BUYERS</a:t>
            </a:r>
            <a:endParaRPr lang="en-US" sz="4550" dirty="0"/>
          </a:p>
        </p:txBody>
      </p:sp>
      <p:sp>
        <p:nvSpPr>
          <p:cNvPr id="5" name="Shape 3"/>
          <p:cNvSpPr/>
          <p:nvPr/>
        </p:nvSpPr>
        <p:spPr>
          <a:xfrm>
            <a:off x="968693" y="3743682"/>
            <a:ext cx="12692896" cy="1838563"/>
          </a:xfrm>
          <a:prstGeom prst="roundRect">
            <a:avLst>
              <a:gd name="adj" fmla="val 2014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983933" y="3758922"/>
            <a:ext cx="12662416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230868" y="3914656"/>
            <a:ext cx="583370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Cost Savings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565827" y="3914656"/>
            <a:ext cx="583370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Access lab parts at a fraction of the price.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83933" y="4465439"/>
            <a:ext cx="12662416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0" name="Text 8"/>
          <p:cNvSpPr/>
          <p:nvPr/>
        </p:nvSpPr>
        <p:spPr>
          <a:xfrm>
            <a:off x="1230868" y="4621173"/>
            <a:ext cx="583370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Access to Discontinued Parts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7565827" y="4621173"/>
            <a:ext cx="583370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Find parts that are no longer available from original manufacturers.</a:t>
            </a:r>
            <a:endParaRPr lang="en-US" sz="1900" dirty="0"/>
          </a:p>
        </p:txBody>
      </p:sp>
      <p:pic>
        <p:nvPicPr>
          <p:cNvPr id="12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443</Words>
  <Application>Microsoft Office PowerPoint</Application>
  <PresentationFormat>Custom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Quattrocento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 Datwani</cp:lastModifiedBy>
  <cp:revision>4</cp:revision>
  <dcterms:created xsi:type="dcterms:W3CDTF">2024-08-29T06:22:15Z</dcterms:created>
  <dcterms:modified xsi:type="dcterms:W3CDTF">2024-08-29T09:36:29Z</dcterms:modified>
</cp:coreProperties>
</file>