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37146-3DCE-4B66-9102-5ECA1E9D3BA3}" v="745" dt="2019-11-30T19:33:01.156"/>
    <p1510:client id="{A0B73F97-95EC-4257-993F-C3892E812339}" v="1" dt="2019-11-30T18:08:52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>
        <p:scale>
          <a:sx n="54" d="100"/>
          <a:sy n="54" d="100"/>
        </p:scale>
        <p:origin x="-867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072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791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739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85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127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766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1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010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538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12/1/2019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53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9508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689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oor, shirt&#10;&#10;Description generated with very high confidence">
            <a:extLst>
              <a:ext uri="{FF2B5EF4-FFF2-40B4-BE49-F238E27FC236}">
                <a16:creationId xmlns="" xmlns:a16="http://schemas.microsoft.com/office/drawing/2014/main" id="{664B4BEB-09A9-4027-948C-15DEF925B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726"/>
          <a:stretch/>
        </p:blipFill>
        <p:spPr>
          <a:xfrm>
            <a:off x="27095" y="15245"/>
            <a:ext cx="12137811" cy="68275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4A12B6-EF0D-43E8-8C17-4FAD4D2766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E107525-0C02-447F-8A3F-553320A723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EFA799-61E1-4628-A9F3-8EB4A232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i="0"/>
              <a:t>PLANTS VS ZOMBIES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A231939-245D-4B41-BB4D-F1FB5885D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200" y="4284000"/>
            <a:ext cx="8974747" cy="855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                                                            </a:t>
            </a:r>
            <a:r>
              <a:rPr lang="en-US" dirty="0" err="1" smtClean="0"/>
              <a:t>Nandini</a:t>
            </a:r>
            <a:r>
              <a:rPr lang="en-US" dirty="0" smtClean="0"/>
              <a:t> |2018056</a:t>
            </a:r>
          </a:p>
          <a:p>
            <a:pPr algn="r"/>
            <a:r>
              <a:rPr lang="en-US" dirty="0" err="1" smtClean="0"/>
              <a:t>Dibya</a:t>
            </a:r>
            <a:r>
              <a:rPr lang="en-US" dirty="0" smtClean="0"/>
              <a:t> |2018282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B7A42E3-05D8-4A0B-9D4E-20EF581E57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EE9A54B-189D-4645-8254-FDC4210EC6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511CE48F-D5E4-4520-AF1E-8F85CFBDA5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1448851-39AD-4943-BF9C-C50704E083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72188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4EC7E010-C712-408D-9787-0842AFC9F4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12">
            <a:extLst>
              <a:ext uri="{FF2B5EF4-FFF2-40B4-BE49-F238E27FC236}">
                <a16:creationId xmlns="" xmlns:a16="http://schemas.microsoft.com/office/drawing/2014/main" id="{0503FCEF-A9BA-4991-9220-E36615FB8B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A069235B-22DB-4231-8291-D64DA2CDEB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AAE40DA-1F5A-4A1A-89CA-2BC620DCDB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A close up of a flower&#10;&#10;Description generated with high confidence">
            <a:extLst>
              <a:ext uri="{FF2B5EF4-FFF2-40B4-BE49-F238E27FC236}">
                <a16:creationId xmlns="" xmlns:a16="http://schemas.microsoft.com/office/drawing/2014/main" id="{8F6B7098-4BB7-49E7-A518-A4B83A0DCD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20000" contrast="-30000"/>
          </a:blip>
          <a:stretch>
            <a:fillRect/>
          </a:stretch>
        </p:blipFill>
        <p:spPr>
          <a:xfrm>
            <a:off x="505801" y="504753"/>
            <a:ext cx="11237690" cy="5902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FD7A78C-36B7-47E3-A14F-5DA273CBDC1B}"/>
              </a:ext>
            </a:extLst>
          </p:cNvPr>
          <p:cNvSpPr/>
          <p:nvPr/>
        </p:nvSpPr>
        <p:spPr>
          <a:xfrm>
            <a:off x="846464" y="713341"/>
            <a:ext cx="5361540" cy="633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DEVELOPMENT PROCESS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EDC5DC1-B268-43E7-B033-6B13760D7B12}"/>
              </a:ext>
            </a:extLst>
          </p:cNvPr>
          <p:cNvSpPr txBox="1"/>
          <p:nvPr/>
        </p:nvSpPr>
        <p:spPr>
          <a:xfrm>
            <a:off x="1143919" y="2080351"/>
            <a:ext cx="5497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B9BCC4-E234-4092-BDE1-D1D79A54B5F7}"/>
              </a:ext>
            </a:extLst>
          </p:cNvPr>
          <p:cNvSpPr/>
          <p:nvPr/>
        </p:nvSpPr>
        <p:spPr>
          <a:xfrm>
            <a:off x="7429041" y="2779005"/>
            <a:ext cx="3451951" cy="91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="" xmlns:a16="http://schemas.microsoft.com/office/drawing/2014/main" id="{F5A911AF-7516-454A-B969-7C64AD753A59}"/>
              </a:ext>
            </a:extLst>
          </p:cNvPr>
          <p:cNvSpPr/>
          <p:nvPr/>
        </p:nvSpPr>
        <p:spPr>
          <a:xfrm>
            <a:off x="8824222" y="2357393"/>
            <a:ext cx="486578" cy="42231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="" xmlns:a16="http://schemas.microsoft.com/office/drawing/2014/main" id="{7E59143F-6099-4C8F-8727-9C8FF84DB1F7}"/>
              </a:ext>
            </a:extLst>
          </p:cNvPr>
          <p:cNvSpPr/>
          <p:nvPr/>
        </p:nvSpPr>
        <p:spPr>
          <a:xfrm>
            <a:off x="8824221" y="3697778"/>
            <a:ext cx="486578" cy="422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="" xmlns:a16="http://schemas.microsoft.com/office/drawing/2014/main" id="{09C0D15E-7E45-49EA-8EEF-69759699ABC8}"/>
              </a:ext>
            </a:extLst>
          </p:cNvPr>
          <p:cNvSpPr/>
          <p:nvPr/>
        </p:nvSpPr>
        <p:spPr>
          <a:xfrm>
            <a:off x="8870125" y="4927995"/>
            <a:ext cx="486578" cy="422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0B235694-0D57-47A5-AAB6-F54666DE5927}"/>
              </a:ext>
            </a:extLst>
          </p:cNvPr>
          <p:cNvSpPr/>
          <p:nvPr/>
        </p:nvSpPr>
        <p:spPr>
          <a:xfrm>
            <a:off x="7429041" y="4055125"/>
            <a:ext cx="3451951" cy="918072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IMPLEMENTATION</a:t>
            </a:r>
            <a:endParaRPr lang="en-US" b="1"/>
          </a:p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B61BC50-C6DC-4FC2-81F7-3B09B305C3BD}"/>
              </a:ext>
            </a:extLst>
          </p:cNvPr>
          <p:cNvSpPr/>
          <p:nvPr/>
        </p:nvSpPr>
        <p:spPr>
          <a:xfrm>
            <a:off x="7429040" y="1438619"/>
            <a:ext cx="3451951" cy="918072"/>
          </a:xfrm>
          <a:prstGeom prst="rect">
            <a:avLst/>
          </a:prstGeom>
          <a:solidFill>
            <a:srgbClr val="00B0F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ANALYSIS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007146B-D930-4A6A-AEBD-2D16C6FD618B}"/>
              </a:ext>
            </a:extLst>
          </p:cNvPr>
          <p:cNvSpPr/>
          <p:nvPr/>
        </p:nvSpPr>
        <p:spPr>
          <a:xfrm>
            <a:off x="7474944" y="5349607"/>
            <a:ext cx="3451951" cy="91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86D9303-4A60-416F-88B5-3CE517F9040D}"/>
              </a:ext>
            </a:extLst>
          </p:cNvPr>
          <p:cNvSpPr txBox="1"/>
          <p:nvPr/>
        </p:nvSpPr>
        <p:spPr>
          <a:xfrm>
            <a:off x="722753" y="1594920"/>
            <a:ext cx="632368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6000" y="1893600"/>
            <a:ext cx="5745600" cy="3693319"/>
          </a:xfrm>
          <a:prstGeom prst="rect">
            <a:avLst/>
          </a:prstGeom>
          <a:solidFill>
            <a:schemeClr val="tx2">
              <a:lumMod val="50000"/>
              <a:lumOff val="50000"/>
              <a:alpha val="82000"/>
            </a:schemeClr>
          </a:solidFill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dirty="0" smtClean="0">
                <a:latin typeface="Bahnschrift SemiLight SemiConde" pitchFamily="34" charset="0"/>
              </a:rPr>
              <a:t>Thoroughly discussed about and analyzed the features of the game. Created the UML and use case diagrams.</a:t>
            </a:r>
            <a:br>
              <a:rPr lang="en-US" dirty="0" smtClean="0">
                <a:latin typeface="Bahnschrift SemiLight SemiConde" pitchFamily="34" charset="0"/>
              </a:rPr>
            </a:br>
            <a:endParaRPr lang="en-US" dirty="0" smtClean="0">
              <a:latin typeface="Bahnschrift SemiLight SemiConde" pitchFamily="34" charset="0"/>
            </a:endParaRPr>
          </a:p>
          <a:p>
            <a:pPr marL="400050" indent="-400050">
              <a:buAutoNum type="romanUcPeriod"/>
            </a:pPr>
            <a:r>
              <a:rPr lang="en-US" dirty="0" smtClean="0">
                <a:latin typeface="Bahnschrift SemiLight SemiConde" pitchFamily="34" charset="0"/>
              </a:rPr>
              <a:t>Finalized the classes to be used and the static and non-static components of the game. Created the non-static components using </a:t>
            </a:r>
            <a:r>
              <a:rPr lang="en-US" dirty="0" err="1" smtClean="0">
                <a:latin typeface="Bahnschrift SemiLight SemiConde" pitchFamily="34" charset="0"/>
              </a:rPr>
              <a:t>Javafx</a:t>
            </a:r>
            <a:r>
              <a:rPr lang="en-US" dirty="0" smtClean="0">
                <a:latin typeface="Bahnschrift SemiLight SemiConde" pitchFamily="34" charset="0"/>
              </a:rPr>
              <a:t> and scene builder.</a:t>
            </a:r>
            <a:br>
              <a:rPr lang="en-US" dirty="0" smtClean="0">
                <a:latin typeface="Bahnschrift SemiLight SemiConde" pitchFamily="34" charset="0"/>
              </a:rPr>
            </a:br>
            <a:endParaRPr lang="en-US" dirty="0" smtClean="0">
              <a:latin typeface="Bahnschrift SemiLight SemiConde" pitchFamily="34" charset="0"/>
            </a:endParaRPr>
          </a:p>
          <a:p>
            <a:pPr marL="400050" indent="-400050">
              <a:buAutoNum type="romanUcPeriod"/>
            </a:pPr>
            <a:r>
              <a:rPr lang="en-US" dirty="0" smtClean="0">
                <a:latin typeface="Bahnschrift SemiLight SemiConde" pitchFamily="34" charset="0"/>
              </a:rPr>
              <a:t>Used the initial stage plans to give functionalities to the static graphical components created during the second stage.</a:t>
            </a:r>
            <a:br>
              <a:rPr lang="en-US" dirty="0" smtClean="0">
                <a:latin typeface="Bahnschrift SemiLight SemiConde" pitchFamily="34" charset="0"/>
              </a:rPr>
            </a:br>
            <a:endParaRPr lang="en-US" dirty="0" smtClean="0">
              <a:latin typeface="Bahnschrift SemiLight SemiConde" pitchFamily="34" charset="0"/>
            </a:endParaRPr>
          </a:p>
          <a:p>
            <a:pPr marL="400050" indent="-400050">
              <a:buAutoNum type="romanUcPeriod"/>
            </a:pPr>
            <a:r>
              <a:rPr lang="en-US" dirty="0" smtClean="0">
                <a:latin typeface="Bahnschrift SemiLight SemiConde" pitchFamily="34" charset="0"/>
              </a:rPr>
              <a:t>Tested the program to ensure it is bug free.</a:t>
            </a:r>
          </a:p>
          <a:p>
            <a:pPr marL="400050" indent="-400050"/>
            <a:endParaRPr lang="en-US" dirty="0" smtClean="0">
              <a:latin typeface="Bahnschrift SemiLight SemiConde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oor, shirt&#10;&#10;Description generated with very high confidence">
            <a:extLst>
              <a:ext uri="{FF2B5EF4-FFF2-40B4-BE49-F238E27FC236}">
                <a16:creationId xmlns="" xmlns:a16="http://schemas.microsoft.com/office/drawing/2014/main" id="{EA94AF69-598E-4F2A-9FBA-92D886661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10000" contrast="-20000"/>
          </a:blip>
          <a:stretch>
            <a:fillRect/>
          </a:stretch>
        </p:blipFill>
        <p:spPr>
          <a:xfrm>
            <a:off x="359358" y="377838"/>
            <a:ext cx="11487662" cy="6106868"/>
          </a:xfr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D985EE2-502A-404D-8EF9-839AEE2CCCC0}"/>
              </a:ext>
            </a:extLst>
          </p:cNvPr>
          <p:cNvSpPr/>
          <p:nvPr/>
        </p:nvSpPr>
        <p:spPr>
          <a:xfrm>
            <a:off x="919908" y="465463"/>
            <a:ext cx="6610120" cy="91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DESIGN AND IMPLEMENTATION</a:t>
            </a:r>
            <a:endParaRPr lang="en-US" b="1" dirty="0"/>
          </a:p>
        </p:txBody>
      </p:sp>
      <p:pic>
        <p:nvPicPr>
          <p:cNvPr id="1027" name="Picture 3" descr="D:\D\pc\Downloads\usecase-v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081" y="1534337"/>
            <a:ext cx="3085300" cy="2118099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271" y="3825454"/>
            <a:ext cx="3217983" cy="237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07169" y="1608992"/>
            <a:ext cx="6840416" cy="4524315"/>
          </a:xfrm>
          <a:prstGeom prst="rect">
            <a:avLst/>
          </a:prstGeom>
          <a:solidFill>
            <a:schemeClr val="tx1">
              <a:lumMod val="75000"/>
              <a:lumOff val="25000"/>
              <a:alpha val="88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Followed OOP concepts with proper usage of polymorphism, encapsulation.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Implemented design pattern like singleton, façade, factory, wherever applicable.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Scene Builder to create the visual part using the graphics that are used in the game and created a program to link them all together.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images on </a:t>
            </a:r>
            <a:r>
              <a:rPr lang="en-US" sz="2400" smtClean="0">
                <a:solidFill>
                  <a:schemeClr val="bg1"/>
                </a:solidFill>
              </a:rPr>
              <a:t>the </a:t>
            </a:r>
            <a:r>
              <a:rPr lang="en-US" sz="2400" smtClean="0">
                <a:solidFill>
                  <a:schemeClr val="bg1"/>
                </a:solidFill>
              </a:rPr>
              <a:t>left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show the initial thought processes.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307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oy, table, sitting, group&#10;&#10;Description generated with very high confidence">
            <a:extLst>
              <a:ext uri="{FF2B5EF4-FFF2-40B4-BE49-F238E27FC236}">
                <a16:creationId xmlns="" xmlns:a16="http://schemas.microsoft.com/office/drawing/2014/main" id="{BAF11A3A-0B8C-41A8-A6E2-DA5E2AF7D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20000" contrast="-20000"/>
          </a:blip>
          <a:srcRect t="11250" r="351" b="625"/>
          <a:stretch/>
        </p:blipFill>
        <p:spPr>
          <a:xfrm>
            <a:off x="374248" y="381497"/>
            <a:ext cx="11443525" cy="61433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28E7568-2832-4FA5-8DDC-50A0C2571D4B}"/>
              </a:ext>
            </a:extLst>
          </p:cNvPr>
          <p:cNvSpPr/>
          <p:nvPr/>
        </p:nvSpPr>
        <p:spPr>
          <a:xfrm>
            <a:off x="548663" y="384748"/>
            <a:ext cx="6288795" cy="98559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INDIVIDUAL CONTRIBUTIONS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A45B450-E8C5-46C6-9443-0A16EFFE40DF}"/>
              </a:ext>
            </a:extLst>
          </p:cNvPr>
          <p:cNvSpPr txBox="1"/>
          <p:nvPr/>
        </p:nvSpPr>
        <p:spPr>
          <a:xfrm>
            <a:off x="636111" y="1627627"/>
            <a:ext cx="252469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itchFamily="34" charset="0"/>
              </a:rPr>
              <a:t>DIBYA </a:t>
            </a:r>
            <a:r>
              <a:rPr lang="en-US" sz="2000" dirty="0" smtClean="0">
                <a:solidFill>
                  <a:schemeClr val="bg1"/>
                </a:solidFill>
                <a:latin typeface="Bahnschrift SemiBold" pitchFamily="34" charset="0"/>
              </a:rPr>
              <a:t>GAUTAM . </a:t>
            </a:r>
          </a:p>
          <a:p>
            <a:endParaRPr lang="en-US" sz="2000" dirty="0" smtClean="0">
              <a:solidFill>
                <a:schemeClr val="bg1"/>
              </a:solidFill>
              <a:latin typeface="Bahnschrift SemiBold" pitchFamily="34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Bahnschrift SemiBold" pitchFamily="34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Bahnschrift SemiBold" pitchFamily="34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Bahnschrift SemiBold" pitchFamily="34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Bahnschrift SemiBold" pitchFamily="34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Bahnschrift SemiBold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ahnschrift SemiBold" pitchFamily="34" charset="0"/>
              </a:rPr>
              <a:t>NANDINI BANSAL</a:t>
            </a:r>
            <a:endParaRPr lang="en-US" sz="2000" dirty="0">
              <a:solidFill>
                <a:schemeClr val="bg1"/>
              </a:solidFill>
              <a:latin typeface="Bahnschrift SemiBold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SemiBold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SemiBold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SemiBold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SemiBold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SemiBold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6800" y="1605600"/>
            <a:ext cx="7387200" cy="4401205"/>
          </a:xfrm>
          <a:prstGeom prst="rect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Bahnschrift SemiCondensed" pitchFamily="34" charset="0"/>
              </a:rPr>
              <a:t>Serialization and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  <a:latin typeface="Bahnschrift SemiCondensed" pitchFamily="34" charset="0"/>
              </a:rPr>
              <a:t>Deserialization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Bahnschrift SemiCondensed" pitchFamily="34" charset="0"/>
              </a:rPr>
              <a:t>.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Bahnschrift SemiCondensed" pitchFamily="34" charset="0"/>
              </a:rPr>
              <a:t>Event handlers for mouse events on buttons.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Bahnschrift SemiCondensed" pitchFamily="34" charset="0"/>
              </a:rPr>
              <a:t>Counters and clocks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Bahnschrift SemiCondensed" pitchFamily="34" charset="0"/>
              </a:rPr>
              <a:t>Graphics planning and organization.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Bahnschrift SemiCondensed" pitchFamily="34" charset="0"/>
              </a:rPr>
              <a:t>Ensured that the code has proper classes and follow OOP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  <a:latin typeface="Bahnschrift SemiCondensed" pitchFamily="34" charset="0"/>
              </a:rPr>
              <a:t>conceprs</a:t>
            </a:r>
            <a:endParaRPr lang="en-US" sz="2000" b="1" dirty="0" smtClean="0">
              <a:solidFill>
                <a:schemeClr val="bg2">
                  <a:lumMod val="25000"/>
                </a:schemeClr>
              </a:solidFill>
              <a:latin typeface="Bahnschrift SemiCondensed" pitchFamily="34" charset="0"/>
            </a:endParaRPr>
          </a:p>
          <a:p>
            <a:endParaRPr lang="en-US" sz="2000" b="1" dirty="0" smtClean="0">
              <a:solidFill>
                <a:schemeClr val="bg2">
                  <a:lumMod val="25000"/>
                </a:schemeClr>
              </a:solidFill>
              <a:latin typeface="Bahnschrift SemiCondensed" pitchFamily="34" charset="0"/>
            </a:endParaRPr>
          </a:p>
          <a:p>
            <a:endParaRPr lang="en-US" sz="2000" b="1" dirty="0" smtClean="0">
              <a:solidFill>
                <a:schemeClr val="bg2">
                  <a:lumMod val="25000"/>
                </a:schemeClr>
              </a:solidFill>
              <a:latin typeface="Bahnschrift SemiCondensed" pitchFamily="34" charset="0"/>
            </a:endParaRP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Bahnschrift SemiCondensed" pitchFamily="34" charset="0"/>
              </a:rPr>
              <a:t>Handled collisions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Bahnschrift SemiCondensed" pitchFamily="34" charset="0"/>
              </a:rPr>
              <a:t>Plants’ and zombies’ movements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Bahnschrift SemiCondensed" pitchFamily="34" charset="0"/>
              </a:rPr>
              <a:t>Graphics collection and organization.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Bahnschrift SemiCondensed" pitchFamily="34" charset="0"/>
              </a:rPr>
              <a:t>Handled main logic of the code.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Bahnschrift SemiCondensed" pitchFamily="34" charset="0"/>
              </a:rPr>
              <a:t>Event handlers for interactions between objects.</a:t>
            </a:r>
          </a:p>
          <a:p>
            <a:endParaRPr lang="en-US" sz="2000" b="1" dirty="0" smtClean="0">
              <a:solidFill>
                <a:schemeClr val="bg2">
                  <a:lumMod val="25000"/>
                </a:schemeClr>
              </a:solidFill>
              <a:latin typeface="Bahnschrift SemiCondensed" pitchFamily="34" charset="0"/>
            </a:endParaRPr>
          </a:p>
          <a:p>
            <a:endParaRPr lang="en-US" sz="2000" b="1" dirty="0">
              <a:solidFill>
                <a:schemeClr val="bg2">
                  <a:lumMod val="25000"/>
                </a:schemeClr>
              </a:solidFill>
              <a:latin typeface="Bahnschrift Semi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75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C94C2A8-48BC-4271-A01E-75F9EEB817D8}"/>
              </a:ext>
            </a:extLst>
          </p:cNvPr>
          <p:cNvSpPr/>
          <p:nvPr/>
        </p:nvSpPr>
        <p:spPr>
          <a:xfrm>
            <a:off x="1081179" y="599536"/>
            <a:ext cx="4787658" cy="9201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BONUS</a:t>
            </a:r>
          </a:p>
        </p:txBody>
      </p:sp>
      <p:pic>
        <p:nvPicPr>
          <p:cNvPr id="9" name="Picture 9" descr="A close up of a flower&#10;&#10;Description generated with high confidence">
            <a:extLst>
              <a:ext uri="{FF2B5EF4-FFF2-40B4-BE49-F238E27FC236}">
                <a16:creationId xmlns="" xmlns:a16="http://schemas.microsoft.com/office/drawing/2014/main" id="{A87DCB6A-6408-4A83-8735-3C8FB4625FF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" contrast="-30000"/>
          </a:blip>
          <a:stretch>
            <a:fillRect/>
          </a:stretch>
        </p:blipFill>
        <p:spPr>
          <a:xfrm>
            <a:off x="382438" y="367287"/>
            <a:ext cx="11435313" cy="61581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C1236C4-4A62-485B-9979-34FE0747CF2D}"/>
              </a:ext>
            </a:extLst>
          </p:cNvPr>
          <p:cNvSpPr/>
          <p:nvPr/>
        </p:nvSpPr>
        <p:spPr>
          <a:xfrm>
            <a:off x="653666" y="364474"/>
            <a:ext cx="5359798" cy="7602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BONUS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9569" y="1705708"/>
            <a:ext cx="9311054" cy="1569660"/>
          </a:xfrm>
          <a:prstGeom prst="rect">
            <a:avLst/>
          </a:prstGeom>
          <a:solidFill>
            <a:schemeClr val="tx1">
              <a:lumMod val="75000"/>
              <a:lumOff val="25000"/>
              <a:alpha val="8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The game is properly detailed and we tried to incorporate as many features as we could in out game.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We also added some additional features like moving walnut plant, cherry bomb blast effects, etc.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7171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D41"/>
      </a:dk2>
      <a:lt2>
        <a:srgbClr val="E9E7E4"/>
      </a:lt2>
      <a:accent1>
        <a:srgbClr val="92A4C4"/>
      </a:accent1>
      <a:accent2>
        <a:srgbClr val="7AA9B6"/>
      </a:accent2>
      <a:accent3>
        <a:srgbClr val="80AAA1"/>
      </a:accent3>
      <a:accent4>
        <a:srgbClr val="77AE8C"/>
      </a:accent4>
      <a:accent5>
        <a:srgbClr val="83AC81"/>
      </a:accent5>
      <a:accent6>
        <a:srgbClr val="8DAA74"/>
      </a:accent6>
      <a:hlink>
        <a:srgbClr val="96805A"/>
      </a:hlink>
      <a:folHlink>
        <a:srgbClr val="848484"/>
      </a:folHlink>
    </a:clrScheme>
    <a:fontScheme name="Savon">
      <a:majorFont>
        <a:latin typeface="Goudy Old Styl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198</Words>
  <Application>Microsoft Office PowerPoint</Application>
  <PresentationFormat>Custom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SavonVTI</vt:lpstr>
      <vt:lpstr>PLANTS VS ZOMBIES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</cp:lastModifiedBy>
  <cp:revision>330</cp:revision>
  <dcterms:created xsi:type="dcterms:W3CDTF">2019-11-30T18:08:34Z</dcterms:created>
  <dcterms:modified xsi:type="dcterms:W3CDTF">2019-12-01T02:21:28Z</dcterms:modified>
</cp:coreProperties>
</file>