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7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5D567-63A6-B108-FC37-03102899E7BB}" v="159" dt="2024-10-06T04:19:15.766"/>
    <p1510:client id="{18994A3B-F8C0-5239-E0DE-DA1FD6211DE1}" v="228" dt="2024-10-06T04:44:40.702"/>
    <p1510:client id="{1C02CA46-EB92-990B-A038-FD3D5EC81993}" v="99" dt="2024-10-06T04:02:44.705"/>
    <p1510:client id="{9A2FC5CE-D366-1EC9-A419-B93C0FC1DF3D}" v="381" dt="2024-10-06T04:15:57.342"/>
    <p1510:client id="{DDF30427-DC53-3EE5-5967-D17E905CB398}" v="151" dt="2024-10-06T04:16:10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FF67C-7AC5-4E0D-88CB-35FE6A18042E}" type="doc">
      <dgm:prSet loTypeId="urn:microsoft.com/office/officeart/2005/8/layout/hProcess11" loCatId="process" qsTypeId="urn:microsoft.com/office/officeart/2005/8/quickstyle/simple5" qsCatId="simple" csTypeId="urn:microsoft.com/office/officeart/2005/8/colors/colorful5" csCatId="colorful" phldr="1"/>
      <dgm:spPr/>
    </dgm:pt>
    <dgm:pt modelId="{D4FEFA82-2D85-40B9-997B-A69A6946AAED}">
      <dgm:prSet phldrT="[Text]" phldr="0"/>
      <dgm:spPr/>
      <dgm:t>
        <a:bodyPr/>
        <a:lstStyle/>
        <a:p>
          <a:pPr rtl="0"/>
          <a:r>
            <a:rPr lang="en-US"/>
            <a:t>Identify Counties with and without ALDI stores within Indiana</a:t>
          </a:r>
        </a:p>
      </dgm:t>
    </dgm:pt>
    <dgm:pt modelId="{9E069CB2-35E3-4625-AB91-3C9F8EA4DEAC}" type="parTrans" cxnId="{95321972-B4A0-42F0-B267-FF4A46E38A37}">
      <dgm:prSet/>
      <dgm:spPr/>
      <dgm:t>
        <a:bodyPr/>
        <a:lstStyle/>
        <a:p>
          <a:endParaRPr lang="en-US"/>
        </a:p>
      </dgm:t>
    </dgm:pt>
    <dgm:pt modelId="{64B95ED1-4E3C-43D3-94EA-B7FB574BC85C}" type="sibTrans" cxnId="{95321972-B4A0-42F0-B267-FF4A46E38A37}">
      <dgm:prSet/>
      <dgm:spPr/>
      <dgm:t>
        <a:bodyPr/>
        <a:lstStyle/>
        <a:p>
          <a:endParaRPr lang="en-US"/>
        </a:p>
      </dgm:t>
    </dgm:pt>
    <dgm:pt modelId="{9C3713B1-F66E-4009-A979-076DF009FA39}">
      <dgm:prSet phldrT="[Text]" phldr="0"/>
      <dgm:spPr/>
      <dgm:t>
        <a:bodyPr/>
        <a:lstStyle/>
        <a:p>
          <a:pPr rtl="0"/>
          <a:r>
            <a:rPr lang="en-US"/>
            <a:t>Fetch Top 5 Counties from each category by </a:t>
          </a:r>
          <a:r>
            <a:rPr lang="en-IN"/>
            <a:t>footfall, dwell time, and grocery store density</a:t>
          </a:r>
          <a:endParaRPr lang="en-US"/>
        </a:p>
      </dgm:t>
    </dgm:pt>
    <dgm:pt modelId="{3CF9EAF6-DB52-4E9D-B691-93FBA397CD1A}" type="parTrans" cxnId="{D888EE61-5AC9-4453-879D-EE16F1E26E77}">
      <dgm:prSet/>
      <dgm:spPr/>
      <dgm:t>
        <a:bodyPr/>
        <a:lstStyle/>
        <a:p>
          <a:endParaRPr lang="en-US"/>
        </a:p>
      </dgm:t>
    </dgm:pt>
    <dgm:pt modelId="{2CD1FB48-5EC1-4C10-AB7B-36395C084206}" type="sibTrans" cxnId="{D888EE61-5AC9-4453-879D-EE16F1E26E77}">
      <dgm:prSet/>
      <dgm:spPr/>
      <dgm:t>
        <a:bodyPr/>
        <a:lstStyle/>
        <a:p>
          <a:endParaRPr lang="en-US"/>
        </a:p>
      </dgm:t>
    </dgm:pt>
    <dgm:pt modelId="{E5C12BD0-9915-4644-9A6C-8EFFB1951FBF}">
      <dgm:prSet phldrT="[Text]" phldr="0"/>
      <dgm:spPr/>
      <dgm:t>
        <a:bodyPr/>
        <a:lstStyle/>
        <a:p>
          <a:pPr rtl="0"/>
          <a:r>
            <a:rPr lang="en-US"/>
            <a:t>Filter Top 3 Counties based on average per capita income</a:t>
          </a:r>
        </a:p>
      </dgm:t>
    </dgm:pt>
    <dgm:pt modelId="{1C8B7B43-5EDD-4473-A56E-A808B4395CE3}" type="parTrans" cxnId="{49C893A6-78FA-43B6-A447-47FF00226756}">
      <dgm:prSet/>
      <dgm:spPr/>
      <dgm:t>
        <a:bodyPr/>
        <a:lstStyle/>
        <a:p>
          <a:endParaRPr lang="en-US"/>
        </a:p>
      </dgm:t>
    </dgm:pt>
    <dgm:pt modelId="{D2F19DF1-1AD8-4F35-ACCE-CDACC3FE1A25}" type="sibTrans" cxnId="{49C893A6-78FA-43B6-A447-47FF00226756}">
      <dgm:prSet/>
      <dgm:spPr/>
      <dgm:t>
        <a:bodyPr/>
        <a:lstStyle/>
        <a:p>
          <a:endParaRPr lang="en-US"/>
        </a:p>
      </dgm:t>
    </dgm:pt>
    <dgm:pt modelId="{36ADC6BC-E8C4-4CB7-88E8-05F6266A4973}">
      <dgm:prSet phldr="0"/>
      <dgm:spPr/>
      <dgm:t>
        <a:bodyPr/>
        <a:lstStyle/>
        <a:p>
          <a:pPr rtl="0"/>
          <a:r>
            <a:rPr lang="en-US"/>
            <a:t>Most Suitable counties in each category based on </a:t>
          </a:r>
          <a:r>
            <a:rPr lang="en-IN"/>
            <a:t>popularity, population distribution and income profiles. </a:t>
          </a:r>
          <a:endParaRPr lang="en-US"/>
        </a:p>
      </dgm:t>
    </dgm:pt>
    <dgm:pt modelId="{6AAD38DB-8185-416E-AA2C-3EF8F25F7C71}" type="parTrans" cxnId="{0C457528-AC6F-4B87-A4E5-71CF923BE315}">
      <dgm:prSet/>
      <dgm:spPr/>
      <dgm:t>
        <a:bodyPr/>
        <a:lstStyle/>
        <a:p>
          <a:endParaRPr lang="en-US"/>
        </a:p>
      </dgm:t>
    </dgm:pt>
    <dgm:pt modelId="{4B3D7CAB-09C5-49DA-800E-8B213EDFE8EA}" type="sibTrans" cxnId="{0C457528-AC6F-4B87-A4E5-71CF923BE315}">
      <dgm:prSet/>
      <dgm:spPr/>
      <dgm:t>
        <a:bodyPr/>
        <a:lstStyle/>
        <a:p>
          <a:endParaRPr lang="en-US"/>
        </a:p>
      </dgm:t>
    </dgm:pt>
    <dgm:pt modelId="{8203AAA2-D3F9-4EB8-B01B-58CD8AA92502}">
      <dgm:prSet phldr="0"/>
      <dgm:spPr/>
      <dgm:t>
        <a:bodyPr/>
        <a:lstStyle/>
        <a:p>
          <a:pPr rtl="0"/>
          <a:r>
            <a:rPr lang="en-IN"/>
            <a:t>Major cities in the identified counties based on demographic and economic factors</a:t>
          </a:r>
          <a:endParaRPr lang="en-US"/>
        </a:p>
      </dgm:t>
    </dgm:pt>
    <dgm:pt modelId="{FAB62228-53E2-4EDF-9A2F-A21FD2144C90}" type="parTrans" cxnId="{DEE74192-FE4C-43F3-8E77-0C484C9A6996}">
      <dgm:prSet/>
      <dgm:spPr/>
      <dgm:t>
        <a:bodyPr/>
        <a:lstStyle/>
        <a:p>
          <a:endParaRPr lang="en-US"/>
        </a:p>
      </dgm:t>
    </dgm:pt>
    <dgm:pt modelId="{A65AEB6B-4093-4DFC-AA7A-0ECEE5C3E6A5}" type="sibTrans" cxnId="{DEE74192-FE4C-43F3-8E77-0C484C9A6996}">
      <dgm:prSet/>
      <dgm:spPr/>
      <dgm:t>
        <a:bodyPr/>
        <a:lstStyle/>
        <a:p>
          <a:endParaRPr lang="en-US"/>
        </a:p>
      </dgm:t>
    </dgm:pt>
    <dgm:pt modelId="{F28A14B0-194F-4264-ABB5-9C1DB425A6A4}" type="pres">
      <dgm:prSet presAssocID="{372FF67C-7AC5-4E0D-88CB-35FE6A18042E}" presName="Name0" presStyleCnt="0">
        <dgm:presLayoutVars>
          <dgm:dir/>
          <dgm:resizeHandles val="exact"/>
        </dgm:presLayoutVars>
      </dgm:prSet>
      <dgm:spPr/>
    </dgm:pt>
    <dgm:pt modelId="{35B47043-3853-47CC-A627-5B06B9432C34}" type="pres">
      <dgm:prSet presAssocID="{372FF67C-7AC5-4E0D-88CB-35FE6A18042E}" presName="arrow" presStyleLbl="bgShp" presStyleIdx="0" presStyleCnt="1"/>
      <dgm:spPr/>
    </dgm:pt>
    <dgm:pt modelId="{AACFC2FB-982D-47FA-A0C1-55AC2FE253A8}" type="pres">
      <dgm:prSet presAssocID="{372FF67C-7AC5-4E0D-88CB-35FE6A18042E}" presName="points" presStyleCnt="0"/>
      <dgm:spPr/>
    </dgm:pt>
    <dgm:pt modelId="{87077AB1-5ABE-4CAA-81AD-687C576D7A42}" type="pres">
      <dgm:prSet presAssocID="{D4FEFA82-2D85-40B9-997B-A69A6946AAED}" presName="compositeA" presStyleCnt="0"/>
      <dgm:spPr/>
    </dgm:pt>
    <dgm:pt modelId="{A3796FF5-A1D8-4D94-ADD8-07816D7F52F9}" type="pres">
      <dgm:prSet presAssocID="{D4FEFA82-2D85-40B9-997B-A69A6946AAED}" presName="textA" presStyleLbl="revTx" presStyleIdx="0" presStyleCnt="5">
        <dgm:presLayoutVars>
          <dgm:bulletEnabled val="1"/>
        </dgm:presLayoutVars>
      </dgm:prSet>
      <dgm:spPr/>
    </dgm:pt>
    <dgm:pt modelId="{0D50477C-451D-40BE-86F4-A2F47BE3A5F3}" type="pres">
      <dgm:prSet presAssocID="{D4FEFA82-2D85-40B9-997B-A69A6946AAED}" presName="circleA" presStyleLbl="node1" presStyleIdx="0" presStyleCnt="5"/>
      <dgm:spPr/>
    </dgm:pt>
    <dgm:pt modelId="{E7BCAA78-DFFB-4D72-8A90-CB5F93A58561}" type="pres">
      <dgm:prSet presAssocID="{D4FEFA82-2D85-40B9-997B-A69A6946AAED}" presName="spaceA" presStyleCnt="0"/>
      <dgm:spPr/>
    </dgm:pt>
    <dgm:pt modelId="{D7EF4046-A387-44E2-8BAC-F8379B95AFCF}" type="pres">
      <dgm:prSet presAssocID="{64B95ED1-4E3C-43D3-94EA-B7FB574BC85C}" presName="space" presStyleCnt="0"/>
      <dgm:spPr/>
    </dgm:pt>
    <dgm:pt modelId="{0B76CA3A-9904-437C-90AE-DEB99D03F611}" type="pres">
      <dgm:prSet presAssocID="{9C3713B1-F66E-4009-A979-076DF009FA39}" presName="compositeB" presStyleCnt="0"/>
      <dgm:spPr/>
    </dgm:pt>
    <dgm:pt modelId="{25D3A636-E069-4DC9-A1D4-D3EAD473EA10}" type="pres">
      <dgm:prSet presAssocID="{9C3713B1-F66E-4009-A979-076DF009FA39}" presName="textB" presStyleLbl="revTx" presStyleIdx="1" presStyleCnt="5">
        <dgm:presLayoutVars>
          <dgm:bulletEnabled val="1"/>
        </dgm:presLayoutVars>
      </dgm:prSet>
      <dgm:spPr/>
    </dgm:pt>
    <dgm:pt modelId="{E07F9A55-5245-46FE-9C13-E63A5CAF19A5}" type="pres">
      <dgm:prSet presAssocID="{9C3713B1-F66E-4009-A979-076DF009FA39}" presName="circleB" presStyleLbl="node1" presStyleIdx="1" presStyleCnt="5"/>
      <dgm:spPr/>
    </dgm:pt>
    <dgm:pt modelId="{52B629DD-681F-41F9-AA96-A9D54023685B}" type="pres">
      <dgm:prSet presAssocID="{9C3713B1-F66E-4009-A979-076DF009FA39}" presName="spaceB" presStyleCnt="0"/>
      <dgm:spPr/>
    </dgm:pt>
    <dgm:pt modelId="{8A0B3089-FB5A-4D0E-B257-511A0FBFD5EE}" type="pres">
      <dgm:prSet presAssocID="{2CD1FB48-5EC1-4C10-AB7B-36395C084206}" presName="space" presStyleCnt="0"/>
      <dgm:spPr/>
    </dgm:pt>
    <dgm:pt modelId="{AF5CE599-3032-4B8F-AF29-B1656A813EC6}" type="pres">
      <dgm:prSet presAssocID="{E5C12BD0-9915-4644-9A6C-8EFFB1951FBF}" presName="compositeA" presStyleCnt="0"/>
      <dgm:spPr/>
    </dgm:pt>
    <dgm:pt modelId="{28480EC8-AE78-432F-8B78-B9BB29930788}" type="pres">
      <dgm:prSet presAssocID="{E5C12BD0-9915-4644-9A6C-8EFFB1951FBF}" presName="textA" presStyleLbl="revTx" presStyleIdx="2" presStyleCnt="5">
        <dgm:presLayoutVars>
          <dgm:bulletEnabled val="1"/>
        </dgm:presLayoutVars>
      </dgm:prSet>
      <dgm:spPr/>
    </dgm:pt>
    <dgm:pt modelId="{BE1264EE-E7CF-462A-BCFD-5AE655BC57F3}" type="pres">
      <dgm:prSet presAssocID="{E5C12BD0-9915-4644-9A6C-8EFFB1951FBF}" presName="circleA" presStyleLbl="node1" presStyleIdx="2" presStyleCnt="5"/>
      <dgm:spPr/>
    </dgm:pt>
    <dgm:pt modelId="{725B56D9-7BE7-4827-833B-D12A4E03076D}" type="pres">
      <dgm:prSet presAssocID="{E5C12BD0-9915-4644-9A6C-8EFFB1951FBF}" presName="spaceA" presStyleCnt="0"/>
      <dgm:spPr/>
    </dgm:pt>
    <dgm:pt modelId="{B9FB51E9-F495-456C-9F62-7EF3D8D8ABB7}" type="pres">
      <dgm:prSet presAssocID="{D2F19DF1-1AD8-4F35-ACCE-CDACC3FE1A25}" presName="space" presStyleCnt="0"/>
      <dgm:spPr/>
    </dgm:pt>
    <dgm:pt modelId="{99445F7B-D03C-4463-94DD-CA5B55B67A3B}" type="pres">
      <dgm:prSet presAssocID="{36ADC6BC-E8C4-4CB7-88E8-05F6266A4973}" presName="compositeB" presStyleCnt="0"/>
      <dgm:spPr/>
    </dgm:pt>
    <dgm:pt modelId="{46C14B6C-FB84-4F44-BD2D-96101F3F92AF}" type="pres">
      <dgm:prSet presAssocID="{36ADC6BC-E8C4-4CB7-88E8-05F6266A4973}" presName="textB" presStyleLbl="revTx" presStyleIdx="3" presStyleCnt="5">
        <dgm:presLayoutVars>
          <dgm:bulletEnabled val="1"/>
        </dgm:presLayoutVars>
      </dgm:prSet>
      <dgm:spPr/>
    </dgm:pt>
    <dgm:pt modelId="{1DDC4CA5-49FA-4C40-8BE1-C9113B793CAA}" type="pres">
      <dgm:prSet presAssocID="{36ADC6BC-E8C4-4CB7-88E8-05F6266A4973}" presName="circleB" presStyleLbl="node1" presStyleIdx="3" presStyleCnt="5"/>
      <dgm:spPr/>
    </dgm:pt>
    <dgm:pt modelId="{D4B4A41D-34F3-4C5B-97E3-C9224B331A41}" type="pres">
      <dgm:prSet presAssocID="{36ADC6BC-E8C4-4CB7-88E8-05F6266A4973}" presName="spaceB" presStyleCnt="0"/>
      <dgm:spPr/>
    </dgm:pt>
    <dgm:pt modelId="{A85DABE8-B321-4201-8E9B-F392C44869A6}" type="pres">
      <dgm:prSet presAssocID="{4B3D7CAB-09C5-49DA-800E-8B213EDFE8EA}" presName="space" presStyleCnt="0"/>
      <dgm:spPr/>
    </dgm:pt>
    <dgm:pt modelId="{E088DC67-6583-4358-A53F-39A4C1FA3481}" type="pres">
      <dgm:prSet presAssocID="{8203AAA2-D3F9-4EB8-B01B-58CD8AA92502}" presName="compositeA" presStyleCnt="0"/>
      <dgm:spPr/>
    </dgm:pt>
    <dgm:pt modelId="{AAD9C9BB-1AC2-4AF7-A075-5D4FDFB971D8}" type="pres">
      <dgm:prSet presAssocID="{8203AAA2-D3F9-4EB8-B01B-58CD8AA92502}" presName="textA" presStyleLbl="revTx" presStyleIdx="4" presStyleCnt="5">
        <dgm:presLayoutVars>
          <dgm:bulletEnabled val="1"/>
        </dgm:presLayoutVars>
      </dgm:prSet>
      <dgm:spPr/>
    </dgm:pt>
    <dgm:pt modelId="{9D03CDCE-8D73-41C8-ACB3-C8B0928D2877}" type="pres">
      <dgm:prSet presAssocID="{8203AAA2-D3F9-4EB8-B01B-58CD8AA92502}" presName="circleA" presStyleLbl="node1" presStyleIdx="4" presStyleCnt="5"/>
      <dgm:spPr/>
    </dgm:pt>
    <dgm:pt modelId="{4B76F7FF-3A04-461C-9378-5D69E395306B}" type="pres">
      <dgm:prSet presAssocID="{8203AAA2-D3F9-4EB8-B01B-58CD8AA92502}" presName="spaceA" presStyleCnt="0"/>
      <dgm:spPr/>
    </dgm:pt>
  </dgm:ptLst>
  <dgm:cxnLst>
    <dgm:cxn modelId="{0C457528-AC6F-4B87-A4E5-71CF923BE315}" srcId="{372FF67C-7AC5-4E0D-88CB-35FE6A18042E}" destId="{36ADC6BC-E8C4-4CB7-88E8-05F6266A4973}" srcOrd="3" destOrd="0" parTransId="{6AAD38DB-8185-416E-AA2C-3EF8F25F7C71}" sibTransId="{4B3D7CAB-09C5-49DA-800E-8B213EDFE8EA}"/>
    <dgm:cxn modelId="{C86D3A3B-E460-4129-BE3A-54CCDD7853F6}" type="presOf" srcId="{8203AAA2-D3F9-4EB8-B01B-58CD8AA92502}" destId="{AAD9C9BB-1AC2-4AF7-A075-5D4FDFB971D8}" srcOrd="0" destOrd="0" presId="urn:microsoft.com/office/officeart/2005/8/layout/hProcess11"/>
    <dgm:cxn modelId="{D888EE61-5AC9-4453-879D-EE16F1E26E77}" srcId="{372FF67C-7AC5-4E0D-88CB-35FE6A18042E}" destId="{9C3713B1-F66E-4009-A979-076DF009FA39}" srcOrd="1" destOrd="0" parTransId="{3CF9EAF6-DB52-4E9D-B691-93FBA397CD1A}" sibTransId="{2CD1FB48-5EC1-4C10-AB7B-36395C084206}"/>
    <dgm:cxn modelId="{79DAFE62-3E57-4BD4-B331-AB8C5CF25AA8}" type="presOf" srcId="{9C3713B1-F66E-4009-A979-076DF009FA39}" destId="{25D3A636-E069-4DC9-A1D4-D3EAD473EA10}" srcOrd="0" destOrd="0" presId="urn:microsoft.com/office/officeart/2005/8/layout/hProcess11"/>
    <dgm:cxn modelId="{1C24CB43-383D-4B16-AA8E-851B92908E19}" type="presOf" srcId="{D4FEFA82-2D85-40B9-997B-A69A6946AAED}" destId="{A3796FF5-A1D8-4D94-ADD8-07816D7F52F9}" srcOrd="0" destOrd="0" presId="urn:microsoft.com/office/officeart/2005/8/layout/hProcess11"/>
    <dgm:cxn modelId="{6439C16E-9B4A-41CA-BEBB-9E3998A06DCA}" type="presOf" srcId="{E5C12BD0-9915-4644-9A6C-8EFFB1951FBF}" destId="{28480EC8-AE78-432F-8B78-B9BB29930788}" srcOrd="0" destOrd="0" presId="urn:microsoft.com/office/officeart/2005/8/layout/hProcess11"/>
    <dgm:cxn modelId="{95321972-B4A0-42F0-B267-FF4A46E38A37}" srcId="{372FF67C-7AC5-4E0D-88CB-35FE6A18042E}" destId="{D4FEFA82-2D85-40B9-997B-A69A6946AAED}" srcOrd="0" destOrd="0" parTransId="{9E069CB2-35E3-4625-AB91-3C9F8EA4DEAC}" sibTransId="{64B95ED1-4E3C-43D3-94EA-B7FB574BC85C}"/>
    <dgm:cxn modelId="{8997D28D-EB8A-4E2A-B272-8A0A557FC97B}" type="presOf" srcId="{36ADC6BC-E8C4-4CB7-88E8-05F6266A4973}" destId="{46C14B6C-FB84-4F44-BD2D-96101F3F92AF}" srcOrd="0" destOrd="0" presId="urn:microsoft.com/office/officeart/2005/8/layout/hProcess11"/>
    <dgm:cxn modelId="{DEE74192-FE4C-43F3-8E77-0C484C9A6996}" srcId="{372FF67C-7AC5-4E0D-88CB-35FE6A18042E}" destId="{8203AAA2-D3F9-4EB8-B01B-58CD8AA92502}" srcOrd="4" destOrd="0" parTransId="{FAB62228-53E2-4EDF-9A2F-A21FD2144C90}" sibTransId="{A65AEB6B-4093-4DFC-AA7A-0ECEE5C3E6A5}"/>
    <dgm:cxn modelId="{49C893A6-78FA-43B6-A447-47FF00226756}" srcId="{372FF67C-7AC5-4E0D-88CB-35FE6A18042E}" destId="{E5C12BD0-9915-4644-9A6C-8EFFB1951FBF}" srcOrd="2" destOrd="0" parTransId="{1C8B7B43-5EDD-4473-A56E-A808B4395CE3}" sibTransId="{D2F19DF1-1AD8-4F35-ACCE-CDACC3FE1A25}"/>
    <dgm:cxn modelId="{D665C8BF-7EDB-4961-81ED-9A8A1E0409BD}" type="presOf" srcId="{372FF67C-7AC5-4E0D-88CB-35FE6A18042E}" destId="{F28A14B0-194F-4264-ABB5-9C1DB425A6A4}" srcOrd="0" destOrd="0" presId="urn:microsoft.com/office/officeart/2005/8/layout/hProcess11"/>
    <dgm:cxn modelId="{1913B5AD-D791-4194-98BD-39202780501A}" type="presParOf" srcId="{F28A14B0-194F-4264-ABB5-9C1DB425A6A4}" destId="{35B47043-3853-47CC-A627-5B06B9432C34}" srcOrd="0" destOrd="0" presId="urn:microsoft.com/office/officeart/2005/8/layout/hProcess11"/>
    <dgm:cxn modelId="{A80C5BAD-8AD7-4343-9CAF-3984AD988EC3}" type="presParOf" srcId="{F28A14B0-194F-4264-ABB5-9C1DB425A6A4}" destId="{AACFC2FB-982D-47FA-A0C1-55AC2FE253A8}" srcOrd="1" destOrd="0" presId="urn:microsoft.com/office/officeart/2005/8/layout/hProcess11"/>
    <dgm:cxn modelId="{8A9996FD-4EF7-48B1-85BC-AF6D30929414}" type="presParOf" srcId="{AACFC2FB-982D-47FA-A0C1-55AC2FE253A8}" destId="{87077AB1-5ABE-4CAA-81AD-687C576D7A42}" srcOrd="0" destOrd="0" presId="urn:microsoft.com/office/officeart/2005/8/layout/hProcess11"/>
    <dgm:cxn modelId="{60FB049D-99F2-4B5D-9684-0D0F476EFB53}" type="presParOf" srcId="{87077AB1-5ABE-4CAA-81AD-687C576D7A42}" destId="{A3796FF5-A1D8-4D94-ADD8-07816D7F52F9}" srcOrd="0" destOrd="0" presId="urn:microsoft.com/office/officeart/2005/8/layout/hProcess11"/>
    <dgm:cxn modelId="{86ACBC77-E6FD-47CF-A818-37555CF3E63F}" type="presParOf" srcId="{87077AB1-5ABE-4CAA-81AD-687C576D7A42}" destId="{0D50477C-451D-40BE-86F4-A2F47BE3A5F3}" srcOrd="1" destOrd="0" presId="urn:microsoft.com/office/officeart/2005/8/layout/hProcess11"/>
    <dgm:cxn modelId="{D3C03965-AAC9-48B6-B9AF-5804FA0FB4EC}" type="presParOf" srcId="{87077AB1-5ABE-4CAA-81AD-687C576D7A42}" destId="{E7BCAA78-DFFB-4D72-8A90-CB5F93A58561}" srcOrd="2" destOrd="0" presId="urn:microsoft.com/office/officeart/2005/8/layout/hProcess11"/>
    <dgm:cxn modelId="{F3F00995-B73D-4A58-BBC8-89F470C716EE}" type="presParOf" srcId="{AACFC2FB-982D-47FA-A0C1-55AC2FE253A8}" destId="{D7EF4046-A387-44E2-8BAC-F8379B95AFCF}" srcOrd="1" destOrd="0" presId="urn:microsoft.com/office/officeart/2005/8/layout/hProcess11"/>
    <dgm:cxn modelId="{47637293-2AE2-4DE4-91EA-65C1DD26ACBD}" type="presParOf" srcId="{AACFC2FB-982D-47FA-A0C1-55AC2FE253A8}" destId="{0B76CA3A-9904-437C-90AE-DEB99D03F611}" srcOrd="2" destOrd="0" presId="urn:microsoft.com/office/officeart/2005/8/layout/hProcess11"/>
    <dgm:cxn modelId="{F33A12FB-3793-4F6E-B608-5F6CDCF543BF}" type="presParOf" srcId="{0B76CA3A-9904-437C-90AE-DEB99D03F611}" destId="{25D3A636-E069-4DC9-A1D4-D3EAD473EA10}" srcOrd="0" destOrd="0" presId="urn:microsoft.com/office/officeart/2005/8/layout/hProcess11"/>
    <dgm:cxn modelId="{FDF7A264-656D-43B8-A632-45CCEF63BB66}" type="presParOf" srcId="{0B76CA3A-9904-437C-90AE-DEB99D03F611}" destId="{E07F9A55-5245-46FE-9C13-E63A5CAF19A5}" srcOrd="1" destOrd="0" presId="urn:microsoft.com/office/officeart/2005/8/layout/hProcess11"/>
    <dgm:cxn modelId="{616E1DBB-787A-4667-B519-27B8344B7A8B}" type="presParOf" srcId="{0B76CA3A-9904-437C-90AE-DEB99D03F611}" destId="{52B629DD-681F-41F9-AA96-A9D54023685B}" srcOrd="2" destOrd="0" presId="urn:microsoft.com/office/officeart/2005/8/layout/hProcess11"/>
    <dgm:cxn modelId="{34132508-5FE1-4A40-95FE-92BEDE69B0FA}" type="presParOf" srcId="{AACFC2FB-982D-47FA-A0C1-55AC2FE253A8}" destId="{8A0B3089-FB5A-4D0E-B257-511A0FBFD5EE}" srcOrd="3" destOrd="0" presId="urn:microsoft.com/office/officeart/2005/8/layout/hProcess11"/>
    <dgm:cxn modelId="{076D67FB-5ADB-4585-BA80-696A03150E46}" type="presParOf" srcId="{AACFC2FB-982D-47FA-A0C1-55AC2FE253A8}" destId="{AF5CE599-3032-4B8F-AF29-B1656A813EC6}" srcOrd="4" destOrd="0" presId="urn:microsoft.com/office/officeart/2005/8/layout/hProcess11"/>
    <dgm:cxn modelId="{6E56DC9C-10D8-4C18-86C9-F4ADE8F8AB7B}" type="presParOf" srcId="{AF5CE599-3032-4B8F-AF29-B1656A813EC6}" destId="{28480EC8-AE78-432F-8B78-B9BB29930788}" srcOrd="0" destOrd="0" presId="urn:microsoft.com/office/officeart/2005/8/layout/hProcess11"/>
    <dgm:cxn modelId="{AEE993A1-EE6A-4BBC-8744-7D0D5225EAD7}" type="presParOf" srcId="{AF5CE599-3032-4B8F-AF29-B1656A813EC6}" destId="{BE1264EE-E7CF-462A-BCFD-5AE655BC57F3}" srcOrd="1" destOrd="0" presId="urn:microsoft.com/office/officeart/2005/8/layout/hProcess11"/>
    <dgm:cxn modelId="{4F59D2D9-AD4F-46C5-B025-C793C7CA3DA5}" type="presParOf" srcId="{AF5CE599-3032-4B8F-AF29-B1656A813EC6}" destId="{725B56D9-7BE7-4827-833B-D12A4E03076D}" srcOrd="2" destOrd="0" presId="urn:microsoft.com/office/officeart/2005/8/layout/hProcess11"/>
    <dgm:cxn modelId="{A10EE79D-8B0E-4C60-8924-8DD329BCEA41}" type="presParOf" srcId="{AACFC2FB-982D-47FA-A0C1-55AC2FE253A8}" destId="{B9FB51E9-F495-456C-9F62-7EF3D8D8ABB7}" srcOrd="5" destOrd="0" presId="urn:microsoft.com/office/officeart/2005/8/layout/hProcess11"/>
    <dgm:cxn modelId="{5E05A5B7-7FBA-48C8-BCA9-178684105EE8}" type="presParOf" srcId="{AACFC2FB-982D-47FA-A0C1-55AC2FE253A8}" destId="{99445F7B-D03C-4463-94DD-CA5B55B67A3B}" srcOrd="6" destOrd="0" presId="urn:microsoft.com/office/officeart/2005/8/layout/hProcess11"/>
    <dgm:cxn modelId="{854696B7-880D-4C81-ABBD-79237FB23A99}" type="presParOf" srcId="{99445F7B-D03C-4463-94DD-CA5B55B67A3B}" destId="{46C14B6C-FB84-4F44-BD2D-96101F3F92AF}" srcOrd="0" destOrd="0" presId="urn:microsoft.com/office/officeart/2005/8/layout/hProcess11"/>
    <dgm:cxn modelId="{5B737FB2-E7CC-43E6-9432-0CB7B1EE3C3A}" type="presParOf" srcId="{99445F7B-D03C-4463-94DD-CA5B55B67A3B}" destId="{1DDC4CA5-49FA-4C40-8BE1-C9113B793CAA}" srcOrd="1" destOrd="0" presId="urn:microsoft.com/office/officeart/2005/8/layout/hProcess11"/>
    <dgm:cxn modelId="{AD090C4D-807C-4DA7-8205-313B20DE24DE}" type="presParOf" srcId="{99445F7B-D03C-4463-94DD-CA5B55B67A3B}" destId="{D4B4A41D-34F3-4C5B-97E3-C9224B331A41}" srcOrd="2" destOrd="0" presId="urn:microsoft.com/office/officeart/2005/8/layout/hProcess11"/>
    <dgm:cxn modelId="{418A845E-F843-4CB4-A661-D298956BB7CC}" type="presParOf" srcId="{AACFC2FB-982D-47FA-A0C1-55AC2FE253A8}" destId="{A85DABE8-B321-4201-8E9B-F392C44869A6}" srcOrd="7" destOrd="0" presId="urn:microsoft.com/office/officeart/2005/8/layout/hProcess11"/>
    <dgm:cxn modelId="{C81079D2-355F-4F4D-A767-65621095F358}" type="presParOf" srcId="{AACFC2FB-982D-47FA-A0C1-55AC2FE253A8}" destId="{E088DC67-6583-4358-A53F-39A4C1FA3481}" srcOrd="8" destOrd="0" presId="urn:microsoft.com/office/officeart/2005/8/layout/hProcess11"/>
    <dgm:cxn modelId="{3AEEE10D-E56A-442A-8B14-253824ACBCA6}" type="presParOf" srcId="{E088DC67-6583-4358-A53F-39A4C1FA3481}" destId="{AAD9C9BB-1AC2-4AF7-A075-5D4FDFB971D8}" srcOrd="0" destOrd="0" presId="urn:microsoft.com/office/officeart/2005/8/layout/hProcess11"/>
    <dgm:cxn modelId="{89687412-D221-489D-BD02-FA7968F273CE}" type="presParOf" srcId="{E088DC67-6583-4358-A53F-39A4C1FA3481}" destId="{9D03CDCE-8D73-41C8-ACB3-C8B0928D2877}" srcOrd="1" destOrd="0" presId="urn:microsoft.com/office/officeart/2005/8/layout/hProcess11"/>
    <dgm:cxn modelId="{8F14D350-B123-433F-A747-8ED4601BBAC8}" type="presParOf" srcId="{E088DC67-6583-4358-A53F-39A4C1FA3481}" destId="{4B76F7FF-3A04-461C-9378-5D69E395306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47043-3853-47CC-A627-5B06B9432C34}">
      <dsp:nvSpPr>
        <dsp:cNvPr id="0" name=""/>
        <dsp:cNvSpPr/>
      </dsp:nvSpPr>
      <dsp:spPr>
        <a:xfrm>
          <a:off x="0" y="1362247"/>
          <a:ext cx="10796439" cy="1816330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796FF5-A1D8-4D94-ADD8-07816D7F52F9}">
      <dsp:nvSpPr>
        <dsp:cNvPr id="0" name=""/>
        <dsp:cNvSpPr/>
      </dsp:nvSpPr>
      <dsp:spPr>
        <a:xfrm>
          <a:off x="4270" y="0"/>
          <a:ext cx="1866972" cy="18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 Counties with and without ALDI stores within Indiana</a:t>
          </a:r>
        </a:p>
      </dsp:txBody>
      <dsp:txXfrm>
        <a:off x="4270" y="0"/>
        <a:ext cx="1866972" cy="1816330"/>
      </dsp:txXfrm>
    </dsp:sp>
    <dsp:sp modelId="{0D50477C-451D-40BE-86F4-A2F47BE3A5F3}">
      <dsp:nvSpPr>
        <dsp:cNvPr id="0" name=""/>
        <dsp:cNvSpPr/>
      </dsp:nvSpPr>
      <dsp:spPr>
        <a:xfrm>
          <a:off x="710714" y="2043371"/>
          <a:ext cx="454082" cy="45408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D3A636-E069-4DC9-A1D4-D3EAD473EA10}">
      <dsp:nvSpPr>
        <dsp:cNvPr id="0" name=""/>
        <dsp:cNvSpPr/>
      </dsp:nvSpPr>
      <dsp:spPr>
        <a:xfrm>
          <a:off x="1964590" y="2724494"/>
          <a:ext cx="1866972" cy="18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Fetch Top 5 Counties from each category by </a:t>
          </a:r>
          <a:r>
            <a:rPr lang="en-IN" sz="1700" kern="1200"/>
            <a:t>footfall, dwell time, and grocery store density</a:t>
          </a:r>
          <a:endParaRPr lang="en-US" sz="1700" kern="1200"/>
        </a:p>
      </dsp:txBody>
      <dsp:txXfrm>
        <a:off x="1964590" y="2724494"/>
        <a:ext cx="1866972" cy="1816330"/>
      </dsp:txXfrm>
    </dsp:sp>
    <dsp:sp modelId="{E07F9A55-5245-46FE-9C13-E63A5CAF19A5}">
      <dsp:nvSpPr>
        <dsp:cNvPr id="0" name=""/>
        <dsp:cNvSpPr/>
      </dsp:nvSpPr>
      <dsp:spPr>
        <a:xfrm>
          <a:off x="2671035" y="2043371"/>
          <a:ext cx="454082" cy="454082"/>
        </a:xfrm>
        <a:prstGeom prst="ellipse">
          <a:avLst/>
        </a:prstGeom>
        <a:gradFill rotWithShape="0">
          <a:gsLst>
            <a:gs pos="0">
              <a:schemeClr val="accent5">
                <a:hueOff val="-501790"/>
                <a:satOff val="-23902"/>
                <a:lumOff val="42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1790"/>
                <a:satOff val="-23902"/>
                <a:lumOff val="42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1790"/>
                <a:satOff val="-23902"/>
                <a:lumOff val="42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480EC8-AE78-432F-8B78-B9BB29930788}">
      <dsp:nvSpPr>
        <dsp:cNvPr id="0" name=""/>
        <dsp:cNvSpPr/>
      </dsp:nvSpPr>
      <dsp:spPr>
        <a:xfrm>
          <a:off x="3924911" y="0"/>
          <a:ext cx="1866972" cy="18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 Top 3 Counties based on average per capita income</a:t>
          </a:r>
        </a:p>
      </dsp:txBody>
      <dsp:txXfrm>
        <a:off x="3924911" y="0"/>
        <a:ext cx="1866972" cy="1816330"/>
      </dsp:txXfrm>
    </dsp:sp>
    <dsp:sp modelId="{BE1264EE-E7CF-462A-BCFD-5AE655BC57F3}">
      <dsp:nvSpPr>
        <dsp:cNvPr id="0" name=""/>
        <dsp:cNvSpPr/>
      </dsp:nvSpPr>
      <dsp:spPr>
        <a:xfrm>
          <a:off x="4631356" y="2043371"/>
          <a:ext cx="454082" cy="454082"/>
        </a:xfrm>
        <a:prstGeom prst="ellipse">
          <a:avLst/>
        </a:prstGeom>
        <a:gradFill rotWithShape="0">
          <a:gsLst>
            <a:gs pos="0">
              <a:schemeClr val="accent5">
                <a:hueOff val="-1003581"/>
                <a:satOff val="-47805"/>
                <a:lumOff val="852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03581"/>
                <a:satOff val="-47805"/>
                <a:lumOff val="852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03581"/>
                <a:satOff val="-47805"/>
                <a:lumOff val="852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C14B6C-FB84-4F44-BD2D-96101F3F92AF}">
      <dsp:nvSpPr>
        <dsp:cNvPr id="0" name=""/>
        <dsp:cNvSpPr/>
      </dsp:nvSpPr>
      <dsp:spPr>
        <a:xfrm>
          <a:off x="5885232" y="2724494"/>
          <a:ext cx="1866972" cy="18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Most Suitable counties in each category based on </a:t>
          </a:r>
          <a:r>
            <a:rPr lang="en-IN" sz="1700" kern="1200"/>
            <a:t>popularity, population distribution and income profiles. </a:t>
          </a:r>
          <a:endParaRPr lang="en-US" sz="1700" kern="1200"/>
        </a:p>
      </dsp:txBody>
      <dsp:txXfrm>
        <a:off x="5885232" y="2724494"/>
        <a:ext cx="1866972" cy="1816330"/>
      </dsp:txXfrm>
    </dsp:sp>
    <dsp:sp modelId="{1DDC4CA5-49FA-4C40-8BE1-C9113B793CAA}">
      <dsp:nvSpPr>
        <dsp:cNvPr id="0" name=""/>
        <dsp:cNvSpPr/>
      </dsp:nvSpPr>
      <dsp:spPr>
        <a:xfrm>
          <a:off x="6591677" y="2043371"/>
          <a:ext cx="454082" cy="454082"/>
        </a:xfrm>
        <a:prstGeom prst="ellipse">
          <a:avLst/>
        </a:prstGeom>
        <a:gradFill rotWithShape="0">
          <a:gsLst>
            <a:gs pos="0">
              <a:schemeClr val="accent5">
                <a:hueOff val="-1505371"/>
                <a:satOff val="-71707"/>
                <a:lumOff val="127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05371"/>
                <a:satOff val="-71707"/>
                <a:lumOff val="127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05371"/>
                <a:satOff val="-71707"/>
                <a:lumOff val="127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D9C9BB-1AC2-4AF7-A075-5D4FDFB971D8}">
      <dsp:nvSpPr>
        <dsp:cNvPr id="0" name=""/>
        <dsp:cNvSpPr/>
      </dsp:nvSpPr>
      <dsp:spPr>
        <a:xfrm>
          <a:off x="7845552" y="0"/>
          <a:ext cx="1866972" cy="181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Major cities in the identified counties based on demographic and economic factors</a:t>
          </a:r>
          <a:endParaRPr lang="en-US" sz="1700" kern="1200"/>
        </a:p>
      </dsp:txBody>
      <dsp:txXfrm>
        <a:off x="7845552" y="0"/>
        <a:ext cx="1866972" cy="1816330"/>
      </dsp:txXfrm>
    </dsp:sp>
    <dsp:sp modelId="{9D03CDCE-8D73-41C8-ACB3-C8B0928D2877}">
      <dsp:nvSpPr>
        <dsp:cNvPr id="0" name=""/>
        <dsp:cNvSpPr/>
      </dsp:nvSpPr>
      <dsp:spPr>
        <a:xfrm>
          <a:off x="8551997" y="2043371"/>
          <a:ext cx="454082" cy="454082"/>
        </a:xfrm>
        <a:prstGeom prst="ellipse">
          <a:avLst/>
        </a:prstGeom>
        <a:gradFill rotWithShape="0">
          <a:gsLst>
            <a:gs pos="0">
              <a:schemeClr val="accent5">
                <a:hueOff val="-2007162"/>
                <a:satOff val="-95610"/>
                <a:lumOff val="1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07162"/>
                <a:satOff val="-95610"/>
                <a:lumOff val="1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07162"/>
                <a:satOff val="-95610"/>
                <a:lumOff val="1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FDA57-EAAE-47AE-9208-975F62644C9F}" type="datetimeFigureOut"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655BC-FABF-4999-BD37-81FDE948B4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AD524F-ADFB-FF46-A001-503060437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60" y="6215540"/>
            <a:ext cx="3350434" cy="35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1C9772-21E9-60AF-EA4D-990518FB8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8" y="5796005"/>
            <a:ext cx="4318000" cy="46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49" r:id="rId2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005070"/>
            <a:ext cx="9452214" cy="613428"/>
          </a:xfrm>
        </p:spPr>
        <p:txBody>
          <a:bodyPr/>
          <a:lstStyle/>
          <a:p>
            <a:r>
              <a:rPr lang="en-US" sz="4200">
                <a:latin typeface="Arial"/>
                <a:cs typeface="Arial"/>
              </a:rPr>
              <a:t>ALDI Store Expansion Analysis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3257" y="2619041"/>
            <a:ext cx="9019728" cy="4595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i="1">
                <a:solidFill>
                  <a:srgbClr val="FEFFFF"/>
                </a:solidFill>
                <a:latin typeface="Arial"/>
                <a:cs typeface="Arial"/>
              </a:rPr>
              <a:t>MGMT 58200 :MANAGEMENT OF ORGANIZATIONAL DATA FINAL PROJECT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257" y="3776454"/>
            <a:ext cx="9647863" cy="20659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300" b="1">
                <a:latin typeface="Arial"/>
                <a:cs typeface="Arial"/>
              </a:rPr>
              <a:t>Group 11</a:t>
            </a:r>
          </a:p>
          <a:p>
            <a:r>
              <a:rPr lang="en-US" b="1">
                <a:latin typeface="Arial"/>
                <a:cs typeface="Arial"/>
              </a:rPr>
              <a:t>Deepak Saini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Kshitij Chauhan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Mokshda Sharma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Nandini Priya </a:t>
            </a:r>
            <a:r>
              <a:rPr lang="en-US" b="1" err="1">
                <a:latin typeface="Arial"/>
                <a:cs typeface="Arial"/>
              </a:rPr>
              <a:t>Devalla</a:t>
            </a:r>
            <a:r>
              <a:rPr lang="en-US" b="1">
                <a:latin typeface="Arial"/>
                <a:cs typeface="Arial"/>
              </a:rPr>
              <a:t> </a:t>
            </a:r>
            <a:endParaRPr lang="en-US"/>
          </a:p>
          <a:p>
            <a:r>
              <a:rPr lang="en-US" b="1">
                <a:latin typeface="Arial"/>
                <a:cs typeface="Arial"/>
              </a:rPr>
              <a:t>Tushar </a:t>
            </a:r>
            <a:r>
              <a:rPr lang="en-US" b="1" err="1">
                <a:latin typeface="Arial"/>
                <a:cs typeface="Arial"/>
              </a:rPr>
              <a:t>Malankar</a:t>
            </a:r>
            <a:endParaRPr lang="en-US" err="1"/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C801-DE46-692F-5627-F56DAAA77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algn="just"/>
            <a:r>
              <a:rPr lang="en-US" sz="2000">
                <a:latin typeface="Acumin Pro"/>
                <a:cs typeface="Times New Roman"/>
              </a:rPr>
              <a:t>In our research, we aim to assist ALDI in strategically expanding its store locations across Indiana. </a:t>
            </a:r>
            <a:endParaRPr lang="en-US" sz="2000">
              <a:cs typeface="Times New Roman"/>
            </a:endParaRPr>
          </a:p>
          <a:p>
            <a:pPr algn="just"/>
            <a:endParaRPr lang="en-US" sz="2000">
              <a:latin typeface="Acumin Pro"/>
              <a:cs typeface="Times New Roman"/>
            </a:endParaRPr>
          </a:p>
          <a:p>
            <a:pPr algn="just"/>
            <a:r>
              <a:rPr lang="en-US" sz="2000">
                <a:latin typeface="Acumin Pro"/>
                <a:cs typeface="Times New Roman"/>
              </a:rPr>
              <a:t>By analyzing key factors such as foot traffic, grocery store density, consumer behavior, and per capita income, we provide data-driven insights to identify the most promising counties and cities for new store openings. This will help ALDI optimize its market reach and better meet local demand.</a:t>
            </a:r>
            <a:endParaRPr lang="en-US" sz="2000"/>
          </a:p>
          <a:p>
            <a:pPr marL="457200" indent="-457200" algn="just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06E16C-130A-599F-07C3-7624470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151" y="291316"/>
            <a:ext cx="11266714" cy="58903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0060"/>
                </a:solidFill>
                <a:latin typeface="Acumin Pro Condensed Semibold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C552-ED20-B181-D924-CF87085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LDI USA | West Lafayette IN">
            <a:extLst>
              <a:ext uri="{FF2B5EF4-FFF2-40B4-BE49-F238E27FC236}">
                <a16:creationId xmlns:a16="http://schemas.microsoft.com/office/drawing/2014/main" id="{9BDDA4AC-7B48-A6F8-F19D-E8F911D3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" y="545"/>
            <a:ext cx="999139" cy="10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8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C801-DE46-692F-5627-F56DAAA77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marL="342900" indent="-342900">
              <a:buFont typeface="Arial"/>
              <a:buChar char="•"/>
            </a:pPr>
            <a:endParaRPr lang="en-US" sz="2400">
              <a:cs typeface="Times New Roman"/>
            </a:endParaRPr>
          </a:p>
          <a:p>
            <a:pPr marL="457200" indent="-45720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06E16C-130A-599F-07C3-7624470E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528" y="347529"/>
            <a:ext cx="11266714" cy="58903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0060"/>
                </a:solidFill>
                <a:latin typeface="Acumin Pro Condensed Semibold"/>
              </a:rPr>
              <a:t>Process Workflow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C552-ED20-B181-D924-CF87085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6DE06BF-FA02-DB41-FC71-9A34805A3D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048350"/>
              </p:ext>
            </p:extLst>
          </p:nvPr>
        </p:nvGraphicFramePr>
        <p:xfrm>
          <a:off x="465417" y="1268126"/>
          <a:ext cx="10796439" cy="454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96" name="Picture 595" descr="ALDI USA | West Lafayette IN">
            <a:extLst>
              <a:ext uri="{FF2B5EF4-FFF2-40B4-BE49-F238E27FC236}">
                <a16:creationId xmlns:a16="http://schemas.microsoft.com/office/drawing/2014/main" id="{91C6B6CC-8077-940B-3D31-4E8AB01BC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3" y="545"/>
            <a:ext cx="974156" cy="10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3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FCD9-D6A5-6BF5-5EAF-D241E85BE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5744" y="1066852"/>
            <a:ext cx="11273225" cy="4994678"/>
          </a:xfrm>
        </p:spPr>
        <p:txBody>
          <a:bodyPr vert="horz" lIns="91440" tIns="45720" rIns="91440" bIns="45720" numCol="1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Acumin Pro"/>
              </a:rPr>
              <a:t>In Indiana out of 83 counties having supermarket grocery stores, 43 have ALDI stores, while 40 do not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Acumin Pro"/>
              </a:rPr>
              <a:t>Consumer Behavior Metrics: </a:t>
            </a:r>
            <a:endParaRPr lang="en-US"/>
          </a:p>
          <a:p>
            <a:pPr marL="742950" lvl="1" indent="-285750" fontAlgn="t">
              <a:buFont typeface="Courier New"/>
              <a:buChar char="o"/>
            </a:pPr>
            <a:r>
              <a:rPr lang="en-US">
                <a:latin typeface="Acumin Pro"/>
              </a:rPr>
              <a:t>Counties with ALDI have higher grocery store density (13-18/100k people) and longer dwell times (&gt;30 mins)</a:t>
            </a:r>
            <a:endParaRPr lang="en-US"/>
          </a:p>
          <a:p>
            <a:pPr marL="742950" lvl="1" indent="-285750" fontAlgn="t">
              <a:buFont typeface="Courier New"/>
              <a:buChar char="o"/>
            </a:pPr>
            <a:r>
              <a:rPr lang="en-US">
                <a:latin typeface="Acumin Pro"/>
              </a:rPr>
              <a:t>Counties without ALDI have lower store density (&lt;4/100k) but high visit counts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Acumin Pro"/>
              </a:rPr>
              <a:t>Income Analysis:</a:t>
            </a:r>
            <a:endParaRPr lang="en-US">
              <a:latin typeface="Acumin Pro"/>
            </a:endParaRPr>
          </a:p>
          <a:p>
            <a:pPr marL="742950" lvl="1" indent="-285750" fontAlgn="t">
              <a:buFont typeface="Courier New"/>
              <a:buChar char="o"/>
            </a:pPr>
            <a:r>
              <a:rPr lang="en-US">
                <a:latin typeface="Acumin Pro"/>
              </a:rPr>
              <a:t>Counties like Porter (with ALDI) have higher average incomes ($84.6k), moreover Morgan County (without ALDI) with avg income of $79.8k, also show strong purchasing power, indicating expansion opportunities.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Acumin Pro"/>
                <a:cs typeface="Times New Roman"/>
              </a:rPr>
              <a:t>Contradictory to what we initially expected, we observed that the footfall for every county was higher during weekdays, and lowest on weekends!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Acumin Pro"/>
                <a:cs typeface="Arial"/>
              </a:rPr>
              <a:t>Optimal Counties for Expansion:</a:t>
            </a:r>
            <a:endParaRPr lang="en-US">
              <a:latin typeface="Acumin Pro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cumin Pro"/>
              </a:rPr>
              <a:t>Tippecanoe (with ALDI) shows the highest weekday foot traffic and long dwell times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Acumin Pro"/>
              </a:rPr>
              <a:t>Morgan (without ALDI) has high but stable popularity and high income while being close to Indianapolis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latin typeface="Acumin Pro"/>
              </a:rPr>
              <a:t>City-Level Analysis:</a:t>
            </a:r>
            <a:endParaRPr lang="en-US">
              <a:latin typeface="Acumin Pro"/>
            </a:endParaRPr>
          </a:p>
          <a:p>
            <a:pPr marL="742950" lvl="1" indent="-285750" fontAlgn="t">
              <a:buFont typeface="Courier New"/>
              <a:buChar char="o"/>
            </a:pPr>
            <a:r>
              <a:rPr lang="en-US" b="1">
                <a:latin typeface="Acumin Pro"/>
              </a:rPr>
              <a:t>Tippecanoe:</a:t>
            </a:r>
            <a:r>
              <a:rPr lang="en-US">
                <a:latin typeface="Acumin Pro"/>
              </a:rPr>
              <a:t> West Lafayette, with a high population and foot traffic, is the best target for expansion.</a:t>
            </a:r>
          </a:p>
          <a:p>
            <a:pPr marL="742950" lvl="1" indent="-285750" fontAlgn="t">
              <a:buFont typeface="Courier New"/>
              <a:buChar char="o"/>
            </a:pPr>
            <a:r>
              <a:rPr lang="en-US" b="1">
                <a:latin typeface="Acumin Pro"/>
              </a:rPr>
              <a:t>Morgan :</a:t>
            </a:r>
            <a:r>
              <a:rPr lang="en-US">
                <a:latin typeface="Acumin Pro"/>
              </a:rPr>
              <a:t> Monrovia shows strong potential with high income and steady foot traffic.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CF385-2E4B-3430-583C-F65AFBF6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3743A8B-8F82-7759-8D0B-09BFE31D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04" y="286868"/>
            <a:ext cx="11266714" cy="58903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10060"/>
                </a:solidFill>
                <a:latin typeface="Acumin Pro Condensed Semibold"/>
              </a:rPr>
              <a:t>Key Insights</a:t>
            </a:r>
          </a:p>
        </p:txBody>
      </p:sp>
      <p:pic>
        <p:nvPicPr>
          <p:cNvPr id="13" name="Picture 12" descr="ALDI USA | West Lafayette IN">
            <a:extLst>
              <a:ext uri="{FF2B5EF4-FFF2-40B4-BE49-F238E27FC236}">
                <a16:creationId xmlns:a16="http://schemas.microsoft.com/office/drawing/2014/main" id="{7CC0533A-0683-A3B4-6D6E-A32A1C93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6" y="-2011"/>
            <a:ext cx="1023366" cy="108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0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441C-BD3D-E803-3174-5059B4B2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2844235"/>
            <a:ext cx="11168344" cy="592834"/>
          </a:xfrm>
        </p:spPr>
        <p:txBody>
          <a:bodyPr/>
          <a:lstStyle/>
          <a:p>
            <a:r>
              <a:rPr lang="en-US">
                <a:latin typeface="Acumin Pro Condensed Semibold"/>
              </a:rPr>
              <a:t>Thank You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9199C-CA8F-1B38-B594-9E80A591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5C5D2F-9F4F-1AC3-F1FE-8199614CEF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C801-DE46-692F-5627-F56DAAA77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numCol="1" rtlCol="0" anchor="t">
            <a:noAutofit/>
          </a:bodyPr>
          <a:lstStyle/>
          <a:p>
            <a:pPr marL="457200" indent="-457200">
              <a:buAutoNum type="arabicParenR"/>
            </a:pPr>
            <a:r>
              <a:rPr lang="en-US" sz="2400">
                <a:latin typeface="Acumin Pro"/>
                <a:cs typeface="Times New Roman"/>
              </a:rPr>
              <a:t>Breakdown of Indiana counties into 2 groups, with and without ALDI stores.</a:t>
            </a:r>
            <a:endParaRPr lang="en-US" sz="2400">
              <a:latin typeface="Times New Roman"/>
              <a:cs typeface="Times New Roman"/>
            </a:endParaRPr>
          </a:p>
          <a:p>
            <a:pPr marL="457200" indent="-457200">
              <a:buAutoNum type="arabicParenR"/>
            </a:pPr>
            <a:r>
              <a:rPr lang="en-US" sz="2400">
                <a:latin typeface="Acumin Pro"/>
                <a:cs typeface="Times New Roman"/>
              </a:rPr>
              <a:t>Comparing foot traffic, dwell time, and grocery store density between counties that have ALDI stores and those that don't?</a:t>
            </a:r>
            <a:endParaRPr lang="en-US"/>
          </a:p>
          <a:p>
            <a:pPr marL="457200" indent="-457200">
              <a:buAutoNum type="arabicParenR"/>
            </a:pPr>
            <a:r>
              <a:rPr lang="en-US" sz="2400">
                <a:latin typeface="Acumin Pro"/>
                <a:cs typeface="Times New Roman"/>
              </a:rPr>
              <a:t>Which counties (both with and without existing ALDI stores) in Indiana have a high average weighted household income and show consistent foot traffic throughout the week?</a:t>
            </a:r>
          </a:p>
          <a:p>
            <a:pPr marL="457200" indent="-457200">
              <a:buAutoNum type="arabicParenR"/>
            </a:pPr>
            <a:r>
              <a:rPr lang="en-US" sz="2400">
                <a:latin typeface="Acumin Pro"/>
                <a:cs typeface="Times New Roman"/>
              </a:rPr>
              <a:t>Which county would be the most suitable for opening a new ALDI store from the top 3 in each category? </a:t>
            </a:r>
          </a:p>
          <a:p>
            <a:pPr marL="457200" indent="-457200">
              <a:buAutoNum type="arabicParenR"/>
            </a:pPr>
            <a:r>
              <a:rPr lang="en-US" sz="2400">
                <a:latin typeface="Acumin Pro"/>
                <a:cs typeface="Times New Roman"/>
              </a:rPr>
              <a:t>In these counties, which major cities would be prime spots for a new ALDI store based on demographics and economics</a:t>
            </a:r>
            <a:endParaRPr lang="en-US"/>
          </a:p>
          <a:p>
            <a:pPr marL="457200" indent="-457200">
              <a:buAutoNum type="arabicParenR"/>
            </a:pPr>
            <a:endParaRPr lang="en-US" sz="2400">
              <a:latin typeface="Times New Roman"/>
              <a:cs typeface="Times New Roman"/>
            </a:endParaRPr>
          </a:p>
          <a:p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06E16C-130A-599F-07C3-7624470E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cumin Pro Condensed Semibold"/>
              </a:rPr>
              <a:t>Key Questions Addressed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AC552-ED20-B181-D924-CF870854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ALDI USA | West Lafayette IN">
            <a:extLst>
              <a:ext uri="{FF2B5EF4-FFF2-40B4-BE49-F238E27FC236}">
                <a16:creationId xmlns:a16="http://schemas.microsoft.com/office/drawing/2014/main" id="{9BDDA4AC-7B48-A6F8-F19D-E8F911D3B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752" y="5328298"/>
            <a:ext cx="1461336" cy="15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GMT_lecture" id="{747DC2A2-EEE5-334E-812D-36A71899033A}" vid="{4F570285-B5C5-1346-8072-0076D2FCB5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ALDI Store Expansion Analysis</vt:lpstr>
      <vt:lpstr>Introduction</vt:lpstr>
      <vt:lpstr>Process Workflow</vt:lpstr>
      <vt:lpstr>Key Insights</vt:lpstr>
      <vt:lpstr>Thank You</vt:lpstr>
      <vt:lpstr>Key Questions Addressed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2024-10-05T22:41:49Z</dcterms:created>
  <dcterms:modified xsi:type="dcterms:W3CDTF">2025-07-30T15:49:26Z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2024-10-05T22:41:52Z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3d6926dd-7dfa-48e9-a9e2-8e1b43f952a1</vt:lpwstr>
  </property>
  <property fmtid="{D5CDD505-2E9C-101B-9397-08002B2CF9AE}" pid="8" name="MSIP_Label_4044bd30-2ed7-4c9d-9d12-46200872a97b_ContentBits">
    <vt:lpwstr>0</vt:lpwstr>
  </property>
</Properties>
</file>