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Lst>
  <p:sldIdLst>
    <p:sldId id="256" r:id="rId2"/>
    <p:sldId id="258" r:id="rId3"/>
    <p:sldId id="259" r:id="rId4"/>
    <p:sldId id="260" r:id="rId5"/>
    <p:sldId id="275" r:id="rId6"/>
    <p:sldId id="268" r:id="rId7"/>
    <p:sldId id="269" r:id="rId8"/>
    <p:sldId id="270" r:id="rId9"/>
    <p:sldId id="271" r:id="rId10"/>
    <p:sldId id="267" r:id="rId11"/>
    <p:sldId id="273" r:id="rId12"/>
    <p:sldId id="265" r:id="rId13"/>
    <p:sldId id="27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snapToGrid="0">
      <p:cViewPr varScale="1">
        <p:scale>
          <a:sx n="82" d="100"/>
          <a:sy n="82" d="100"/>
        </p:scale>
        <p:origin x="59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78A99F-91A3-4257-B140-C4547D3FDC2C}" type="datetimeFigureOut">
              <a:rPr lang="en-IN" smtClean="0"/>
              <a:t>11-06-2024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99617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46077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35286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6050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72018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78A99F-91A3-4257-B140-C4547D3FDC2C}"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83488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78A99F-91A3-4257-B140-C4547D3FDC2C}"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561084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262270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28514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A99F-91A3-4257-B140-C4547D3FDC2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311043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A99F-91A3-4257-B140-C4547D3FDC2C}"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73165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3094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A99F-91A3-4257-B140-C4547D3FDC2C}"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7375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A99F-91A3-4257-B140-C4547D3FDC2C}"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6249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A99F-91A3-4257-B140-C4547D3FDC2C}"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293135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53680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78A99F-91A3-4257-B140-C4547D3FDC2C}"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8AD-8F9F-4A69-91AA-3D59D44AFD8C}" type="slidenum">
              <a:rPr lang="en-IN" smtClean="0"/>
              <a:t>‹#›</a:t>
            </a:fld>
            <a:endParaRPr lang="en-IN"/>
          </a:p>
        </p:txBody>
      </p:sp>
    </p:spTree>
    <p:extLst>
      <p:ext uri="{BB962C8B-B14F-4D97-AF65-F5344CB8AC3E}">
        <p14:creationId xmlns:p14="http://schemas.microsoft.com/office/powerpoint/2010/main" val="166629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78A99F-91A3-4257-B140-C4547D3FDC2C}" type="datetimeFigureOut">
              <a:rPr lang="en-IN" smtClean="0"/>
              <a:t>11-06-2024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26E8AD-8F9F-4A69-91AA-3D59D44AFD8C}" type="slidenum">
              <a:rPr lang="en-IN" smtClean="0"/>
              <a:t>‹#›</a:t>
            </a:fld>
            <a:endParaRPr lang="en-IN"/>
          </a:p>
        </p:txBody>
      </p:sp>
    </p:spTree>
    <p:extLst>
      <p:ext uri="{BB962C8B-B14F-4D97-AF65-F5344CB8AC3E}">
        <p14:creationId xmlns:p14="http://schemas.microsoft.com/office/powerpoint/2010/main" val="2151645851"/>
      </p:ext>
    </p:extLst>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28CB-AAE1-E712-35DB-2B7A7A5C4E15}"/>
              </a:ext>
            </a:extLst>
          </p:cNvPr>
          <p:cNvSpPr>
            <a:spLocks noGrp="1"/>
          </p:cNvSpPr>
          <p:nvPr>
            <p:ph type="ctrTitle"/>
          </p:nvPr>
        </p:nvSpPr>
        <p:spPr/>
        <p:txBody>
          <a:bodyPr/>
          <a:lstStyle/>
          <a:p>
            <a:r>
              <a:rPr lang="en-IN" b="1" dirty="0">
                <a:solidFill>
                  <a:srgbClr val="002060"/>
                </a:solidFill>
                <a:latin typeface="Algerian" panose="04020705040A02060702" pitchFamily="82" charset="0"/>
              </a:rPr>
              <a:t>CAPSTONE PROJECT:</a:t>
            </a:r>
            <a:br>
              <a:rPr lang="en-IN" b="1" dirty="0">
                <a:solidFill>
                  <a:srgbClr val="002060"/>
                </a:solidFill>
                <a:latin typeface="Algerian" panose="04020705040A02060702" pitchFamily="82" charset="0"/>
              </a:rPr>
            </a:br>
            <a:r>
              <a:rPr lang="en-IN" b="1" dirty="0">
                <a:solidFill>
                  <a:srgbClr val="002060"/>
                </a:solidFill>
                <a:latin typeface="Algerian" panose="04020705040A02060702" pitchFamily="82" charset="0"/>
              </a:rPr>
              <a:t>              </a:t>
            </a:r>
            <a:r>
              <a:rPr lang="en-IN" b="1" dirty="0">
                <a:solidFill>
                  <a:srgbClr val="002060"/>
                </a:solidFill>
                <a:latin typeface="Colonna MT" panose="04020805060202030203" pitchFamily="82" charset="0"/>
              </a:rPr>
              <a:t>CAR SALES ANALYSIS</a:t>
            </a:r>
            <a:br>
              <a:rPr lang="en-IN" b="1" dirty="0">
                <a:solidFill>
                  <a:srgbClr val="002060"/>
                </a:solidFill>
                <a:latin typeface="Algerian" panose="04020705040A02060702" pitchFamily="82" charset="0"/>
              </a:rPr>
            </a:br>
            <a:r>
              <a:rPr lang="en-IN" b="1" dirty="0">
                <a:solidFill>
                  <a:srgbClr val="002060"/>
                </a:solidFill>
                <a:latin typeface="Algerian" panose="04020705040A02060702" pitchFamily="82" charset="0"/>
              </a:rPr>
              <a:t> </a:t>
            </a:r>
          </a:p>
        </p:txBody>
      </p:sp>
      <p:sp>
        <p:nvSpPr>
          <p:cNvPr id="3" name="Subtitle 2">
            <a:extLst>
              <a:ext uri="{FF2B5EF4-FFF2-40B4-BE49-F238E27FC236}">
                <a16:creationId xmlns:a16="http://schemas.microsoft.com/office/drawing/2014/main" id="{07A109ED-4BE1-818C-2780-53123ACC902E}"/>
              </a:ext>
            </a:extLst>
          </p:cNvPr>
          <p:cNvSpPr>
            <a:spLocks noGrp="1"/>
          </p:cNvSpPr>
          <p:nvPr>
            <p:ph type="subTitle" idx="1"/>
          </p:nvPr>
        </p:nvSpPr>
        <p:spPr>
          <a:xfrm>
            <a:off x="1876424" y="3602038"/>
            <a:ext cx="8791575" cy="1091882"/>
          </a:xfrm>
        </p:spPr>
        <p:txBody>
          <a:bodyPr>
            <a:normAutofit/>
          </a:bodyPr>
          <a:lstStyle/>
          <a:p>
            <a:pPr algn="r"/>
            <a:r>
              <a:rPr lang="en-IN" sz="2800" b="1" i="1" dirty="0">
                <a:solidFill>
                  <a:schemeClr val="tx1"/>
                </a:solidFill>
                <a:latin typeface="Lucida Handwriting" panose="03010101010101010101" pitchFamily="66" charset="0"/>
                <a:ea typeface="Calibri" panose="020F0502020204030204" pitchFamily="34" charset="0"/>
                <a:cs typeface="Calibri" panose="020F0502020204030204" pitchFamily="34" charset="0"/>
              </a:rPr>
              <a:t>BY </a:t>
            </a:r>
            <a:r>
              <a:rPr lang="en-IN" sz="2800" b="1" i="1" dirty="0" err="1">
                <a:solidFill>
                  <a:schemeClr val="tx1"/>
                </a:solidFill>
                <a:latin typeface="Lucida Handwriting" panose="03010101010101010101" pitchFamily="66" charset="0"/>
                <a:ea typeface="Calibri" panose="020F0502020204030204" pitchFamily="34" charset="0"/>
                <a:cs typeface="Calibri" panose="020F0502020204030204" pitchFamily="34" charset="0"/>
              </a:rPr>
              <a:t>NaNDINI</a:t>
            </a:r>
            <a:r>
              <a:rPr lang="en-IN" sz="2800" b="1" i="1" dirty="0">
                <a:solidFill>
                  <a:schemeClr val="tx1"/>
                </a:solidFill>
                <a:latin typeface="Lucida Handwriting" panose="03010101010101010101" pitchFamily="66" charset="0"/>
                <a:ea typeface="Calibri" panose="020F0502020204030204" pitchFamily="34" charset="0"/>
                <a:cs typeface="Calibri" panose="020F0502020204030204" pitchFamily="34" charset="0"/>
              </a:rPr>
              <a:t> DUTTA</a:t>
            </a:r>
          </a:p>
        </p:txBody>
      </p:sp>
    </p:spTree>
    <p:extLst>
      <p:ext uri="{BB962C8B-B14F-4D97-AF65-F5344CB8AC3E}">
        <p14:creationId xmlns:p14="http://schemas.microsoft.com/office/powerpoint/2010/main" val="150810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0FADF5D-CBC3-4288-C222-3E6B4B84671D}"/>
              </a:ext>
            </a:extLst>
          </p:cNvPr>
          <p:cNvPicPr>
            <a:picLocks noGrp="1" noChangeAspect="1"/>
          </p:cNvPicPr>
          <p:nvPr>
            <p:ph idx="1"/>
          </p:nvPr>
        </p:nvPicPr>
        <p:blipFill>
          <a:blip r:embed="rId2"/>
          <a:stretch>
            <a:fillRect/>
          </a:stretch>
        </p:blipFill>
        <p:spPr>
          <a:xfrm>
            <a:off x="866192" y="1184987"/>
            <a:ext cx="10459615" cy="5495731"/>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A0203560-68B8-5252-D832-D7A84F5BBBE2}"/>
              </a:ext>
            </a:extLst>
          </p:cNvPr>
          <p:cNvSpPr txBox="1"/>
          <p:nvPr/>
        </p:nvSpPr>
        <p:spPr>
          <a:xfrm>
            <a:off x="4105470" y="433873"/>
            <a:ext cx="3554962" cy="584775"/>
          </a:xfrm>
          <a:prstGeom prst="rect">
            <a:avLst/>
          </a:prstGeom>
          <a:noFill/>
        </p:spPr>
        <p:txBody>
          <a:bodyPr wrap="square" rtlCol="0">
            <a:spAutoFit/>
          </a:bodyPr>
          <a:lstStyle/>
          <a:p>
            <a:pPr algn="ctr"/>
            <a:r>
              <a:rPr lang="en-IN" sz="3200" b="1" u="sng" dirty="0">
                <a:solidFill>
                  <a:srgbClr val="002060"/>
                </a:solidFill>
              </a:rPr>
              <a:t>DASHBOARD 1</a:t>
            </a:r>
          </a:p>
        </p:txBody>
      </p:sp>
    </p:spTree>
    <p:extLst>
      <p:ext uri="{BB962C8B-B14F-4D97-AF65-F5344CB8AC3E}">
        <p14:creationId xmlns:p14="http://schemas.microsoft.com/office/powerpoint/2010/main" val="303664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2E52D0-41D6-3CD3-18A8-045136B482BC}"/>
              </a:ext>
            </a:extLst>
          </p:cNvPr>
          <p:cNvPicPr>
            <a:picLocks noGrp="1" noChangeAspect="1"/>
          </p:cNvPicPr>
          <p:nvPr>
            <p:ph idx="1"/>
          </p:nvPr>
        </p:nvPicPr>
        <p:blipFill>
          <a:blip r:embed="rId2"/>
          <a:stretch>
            <a:fillRect/>
          </a:stretch>
        </p:blipFill>
        <p:spPr>
          <a:xfrm>
            <a:off x="1703220" y="785813"/>
            <a:ext cx="8943009" cy="3394301"/>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FDAD54E-D63F-E9DB-F237-7D4A4ABB8619}"/>
              </a:ext>
            </a:extLst>
          </p:cNvPr>
          <p:cNvSpPr txBox="1"/>
          <p:nvPr/>
        </p:nvSpPr>
        <p:spPr>
          <a:xfrm>
            <a:off x="3354977" y="74266"/>
            <a:ext cx="5482046" cy="584775"/>
          </a:xfrm>
          <a:prstGeom prst="rect">
            <a:avLst/>
          </a:prstGeom>
          <a:noFill/>
        </p:spPr>
        <p:txBody>
          <a:bodyPr wrap="square" rtlCol="0">
            <a:spAutoFit/>
          </a:bodyPr>
          <a:lstStyle/>
          <a:p>
            <a:pPr algn="ctr"/>
            <a:r>
              <a:rPr lang="en-IN" sz="3200" b="1" u="sng" dirty="0">
                <a:solidFill>
                  <a:srgbClr val="002060"/>
                </a:solidFill>
              </a:rPr>
              <a:t>CHART OF DASHBOARD 2</a:t>
            </a:r>
          </a:p>
        </p:txBody>
      </p:sp>
      <p:sp>
        <p:nvSpPr>
          <p:cNvPr id="9" name="TextBox 8">
            <a:extLst>
              <a:ext uri="{FF2B5EF4-FFF2-40B4-BE49-F238E27FC236}">
                <a16:creationId xmlns:a16="http://schemas.microsoft.com/office/drawing/2014/main" id="{0A5C07A5-379C-8D13-5451-36E86D6152A1}"/>
              </a:ext>
            </a:extLst>
          </p:cNvPr>
          <p:cNvSpPr txBox="1"/>
          <p:nvPr/>
        </p:nvSpPr>
        <p:spPr>
          <a:xfrm>
            <a:off x="1194319" y="4041399"/>
            <a:ext cx="10133044" cy="2631811"/>
          </a:xfrm>
          <a:prstGeom prst="rect">
            <a:avLst/>
          </a:prstGeom>
          <a:noFill/>
        </p:spPr>
        <p:txBody>
          <a:bodyPr wrap="square" rtlCol="0">
            <a:spAutoFit/>
          </a:bodyPr>
          <a:lstStyle/>
          <a:p>
            <a:pPr algn="just">
              <a:lnSpc>
                <a:spcPct val="150000"/>
              </a:lnSpc>
            </a:pPr>
            <a:endPar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endParaRPr>
          </a:p>
          <a:p>
            <a:pPr algn="just">
              <a:lnSpc>
                <a:spcPct val="150000"/>
              </a:lnSpc>
              <a:buFont typeface="Wingdings" panose="05000000000000000000" pitchFamily="2" charset="2"/>
              <a:buChar char="v"/>
            </a:pPr>
            <a:r>
              <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Details Grid Showing All Car Sales Information:</a:t>
            </a:r>
            <a:r>
              <a:rPr lang="en-IN" sz="1600"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 </a:t>
            </a:r>
            <a:r>
              <a:rPr lang="en-IN" sz="1600" dirty="0">
                <a:effectLst/>
                <a:latin typeface="Segoe UI" panose="020B0502040204020203" pitchFamily="34" charset="0"/>
                <a:ea typeface="Times New Roman" panose="02020603050405020304" pitchFamily="18" charset="0"/>
                <a:cs typeface="Segoe UI" panose="020B0502040204020203" pitchFamily="34" charset="0"/>
              </a:rPr>
              <a:t>Create a detailed grid that presents all relevant information for each car sale, including </a:t>
            </a:r>
            <a:r>
              <a:rPr lang="en-IN" sz="1600" dirty="0" err="1">
                <a:effectLst/>
                <a:latin typeface="Segoe UI" panose="020B0502040204020203" pitchFamily="34" charset="0"/>
                <a:ea typeface="Times New Roman" panose="02020603050405020304" pitchFamily="18" charset="0"/>
                <a:cs typeface="Segoe UI" panose="020B0502040204020203" pitchFamily="34" charset="0"/>
              </a:rPr>
              <a:t>Car_id</a:t>
            </a:r>
            <a:r>
              <a:rPr lang="en-IN" sz="1600" dirty="0">
                <a:effectLst/>
                <a:latin typeface="Segoe UI" panose="020B0502040204020203" pitchFamily="34" charset="0"/>
                <a:ea typeface="Times New Roman" panose="02020603050405020304" pitchFamily="18" charset="0"/>
                <a:cs typeface="Segoe UI" panose="020B0502040204020203" pitchFamily="34" charset="0"/>
              </a:rPr>
              <a:t>, Date, Customer Name, </a:t>
            </a:r>
            <a:r>
              <a:rPr lang="en-IN" sz="1600" dirty="0" err="1">
                <a:effectLst/>
                <a:latin typeface="Segoe UI" panose="020B0502040204020203" pitchFamily="34" charset="0"/>
                <a:ea typeface="Times New Roman" panose="02020603050405020304" pitchFamily="18" charset="0"/>
                <a:cs typeface="Segoe UI" panose="020B0502040204020203" pitchFamily="34" charset="0"/>
              </a:rPr>
              <a:t>Dealer</a:t>
            </a:r>
            <a:r>
              <a:rPr lang="en-IN" sz="1600" dirty="0" err="1">
                <a:latin typeface="Segoe UI" panose="020B0502040204020203" pitchFamily="34" charset="0"/>
                <a:ea typeface="Times New Roman" panose="02020603050405020304" pitchFamily="18" charset="0"/>
                <a:cs typeface="Segoe UI" panose="020B0502040204020203" pitchFamily="34" charset="0"/>
              </a:rPr>
              <a:t>_Name</a:t>
            </a:r>
            <a:r>
              <a:rPr lang="en-IN" sz="1600" dirty="0">
                <a:latin typeface="Segoe UI" panose="020B0502040204020203" pitchFamily="34" charset="0"/>
                <a:ea typeface="Times New Roman" panose="02020603050405020304" pitchFamily="18" charset="0"/>
                <a:cs typeface="Segoe UI" panose="020B0502040204020203" pitchFamily="34" charset="0"/>
              </a:rPr>
              <a:t>, Company, Colour, Model.</a:t>
            </a:r>
          </a:p>
          <a:p>
            <a:pPr algn="just">
              <a:lnSpc>
                <a:spcPct val="150000"/>
              </a:lnSpc>
              <a:buFont typeface="Wingdings" panose="05000000000000000000" pitchFamily="2" charset="2"/>
              <a:buChar char="v"/>
            </a:pPr>
            <a:endParaRPr lang="en-IN" sz="1600" dirty="0">
              <a:latin typeface="Segoe UI" panose="020B0502040204020203" pitchFamily="34" charset="0"/>
              <a:ea typeface="Times New Roman" panose="02020603050405020304" pitchFamily="18" charset="0"/>
              <a:cs typeface="Segoe UI" panose="020B0502040204020203" pitchFamily="34" charset="0"/>
            </a:endParaRPr>
          </a:p>
          <a:p>
            <a:pPr marL="285750" indent="-285750" algn="just">
              <a:lnSpc>
                <a:spcPct val="150000"/>
              </a:lnSpc>
              <a:buFont typeface="Wingdings" panose="05000000000000000000" pitchFamily="2" charset="2"/>
              <a:buChar char="v"/>
            </a:pPr>
            <a:r>
              <a:rPr lang="en-US"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Key Finding:</a:t>
            </a:r>
          </a:p>
          <a:p>
            <a:pPr marL="0" indent="0" algn="just">
              <a:lnSpc>
                <a:spcPct val="150000"/>
              </a:lnSpc>
              <a:buNone/>
            </a:pPr>
            <a:r>
              <a:rPr lang="en-US" sz="1600" dirty="0">
                <a:effectLst/>
                <a:latin typeface="Segoe UI" panose="020B0502040204020203" pitchFamily="34" charset="0"/>
                <a:ea typeface="Times New Roman" panose="02020603050405020304" pitchFamily="18" charset="0"/>
                <a:cs typeface="Segoe UI" panose="020B0502040204020203" pitchFamily="34" charset="0"/>
              </a:rPr>
              <a:t>It is a row by row details of the whole sales data, where each row is having all the information of a particular car sold. Here end users can filter the table multiple times for multiple fields according to their need.</a:t>
            </a:r>
            <a:endParaRPr lang="en-IN" sz="16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30019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A661C1-D02C-56A6-7C22-D46D839A2CA9}"/>
              </a:ext>
            </a:extLst>
          </p:cNvPr>
          <p:cNvPicPr>
            <a:picLocks noGrp="1" noChangeAspect="1"/>
          </p:cNvPicPr>
          <p:nvPr>
            <p:ph idx="1"/>
          </p:nvPr>
        </p:nvPicPr>
        <p:blipFill>
          <a:blip r:embed="rId2"/>
          <a:stretch>
            <a:fillRect/>
          </a:stretch>
        </p:blipFill>
        <p:spPr>
          <a:xfrm>
            <a:off x="1232373" y="1213563"/>
            <a:ext cx="9727253" cy="5313201"/>
          </a:xfrm>
        </p:spPr>
      </p:pic>
      <p:sp>
        <p:nvSpPr>
          <p:cNvPr id="7" name="TextBox 6">
            <a:extLst>
              <a:ext uri="{FF2B5EF4-FFF2-40B4-BE49-F238E27FC236}">
                <a16:creationId xmlns:a16="http://schemas.microsoft.com/office/drawing/2014/main" id="{8FE7F450-76BF-6929-F1BE-50AA901A7238}"/>
              </a:ext>
            </a:extLst>
          </p:cNvPr>
          <p:cNvSpPr txBox="1"/>
          <p:nvPr/>
        </p:nvSpPr>
        <p:spPr>
          <a:xfrm>
            <a:off x="4781937" y="331236"/>
            <a:ext cx="3345025" cy="584775"/>
          </a:xfrm>
          <a:prstGeom prst="rect">
            <a:avLst/>
          </a:prstGeom>
          <a:noFill/>
        </p:spPr>
        <p:txBody>
          <a:bodyPr wrap="square" rtlCol="0">
            <a:spAutoFit/>
          </a:bodyPr>
          <a:lstStyle/>
          <a:p>
            <a:pPr algn="ctr"/>
            <a:r>
              <a:rPr lang="en-IN" sz="3200" b="1" u="sng" dirty="0">
                <a:solidFill>
                  <a:srgbClr val="002060"/>
                </a:solidFill>
              </a:rPr>
              <a:t>DASHBOARD 2</a:t>
            </a:r>
          </a:p>
        </p:txBody>
      </p:sp>
    </p:spTree>
    <p:extLst>
      <p:ext uri="{BB962C8B-B14F-4D97-AF65-F5344CB8AC3E}">
        <p14:creationId xmlns:p14="http://schemas.microsoft.com/office/powerpoint/2010/main" val="270068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13C3-C3D7-15D6-7A34-5A4738F5E5D9}"/>
              </a:ext>
            </a:extLst>
          </p:cNvPr>
          <p:cNvSpPr>
            <a:spLocks noGrp="1"/>
          </p:cNvSpPr>
          <p:nvPr>
            <p:ph type="title"/>
          </p:nvPr>
        </p:nvSpPr>
        <p:spPr/>
        <p:txBody>
          <a:bodyPr/>
          <a:lstStyle/>
          <a:p>
            <a:r>
              <a:rPr lang="en-IN" b="1" u="sng" dirty="0">
                <a:solidFill>
                  <a:srgbClr val="002060"/>
                </a:solidFill>
              </a:rPr>
              <a:t>CONCLUSION</a:t>
            </a:r>
          </a:p>
        </p:txBody>
      </p:sp>
      <p:sp>
        <p:nvSpPr>
          <p:cNvPr id="3" name="Content Placeholder 2">
            <a:extLst>
              <a:ext uri="{FF2B5EF4-FFF2-40B4-BE49-F238E27FC236}">
                <a16:creationId xmlns:a16="http://schemas.microsoft.com/office/drawing/2014/main" id="{E38168E2-7CEA-48B1-DE7B-6FDC37C71815}"/>
              </a:ext>
            </a:extLst>
          </p:cNvPr>
          <p:cNvSpPr>
            <a:spLocks noGrp="1"/>
          </p:cNvSpPr>
          <p:nvPr>
            <p:ph idx="1"/>
          </p:nvPr>
        </p:nvSpPr>
        <p:spPr/>
        <p:txBody>
          <a:bodyPr>
            <a:normAutofit/>
          </a:bodyPr>
          <a:lstStyle/>
          <a:p>
            <a:pPr marL="0" indent="0" algn="just">
              <a:lnSpc>
                <a:spcPct val="150000"/>
              </a:lnSpc>
              <a:buNone/>
            </a:pPr>
            <a:r>
              <a:rPr lang="en-US" sz="2000" dirty="0">
                <a:latin typeface="Segoe UI" panose="020B0502040204020203" pitchFamily="34" charset="0"/>
                <a:cs typeface="Segoe UI" panose="020B0502040204020203" pitchFamily="34" charset="0"/>
              </a:rPr>
              <a:t>The car sales analysis provides valuable insights into the automotive market, highlighting key trends, consumer preferences, and competitive dynamics. By leveraging these insights, stakeholders can make informed decisions, develop targeted strategies, and drive growth in the rapidly evolving automotive industry.</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635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FB3E0BD-1871-63E3-62AD-77642BBBF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31" y="1383976"/>
            <a:ext cx="9279338" cy="409004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D770-5BC1-CB68-F2D1-2F9454731BAD}"/>
              </a:ext>
            </a:extLst>
          </p:cNvPr>
          <p:cNvSpPr>
            <a:spLocks noGrp="1"/>
          </p:cNvSpPr>
          <p:nvPr>
            <p:ph type="title"/>
          </p:nvPr>
        </p:nvSpPr>
        <p:spPr>
          <a:xfrm>
            <a:off x="913775" y="618517"/>
            <a:ext cx="10364451" cy="575801"/>
          </a:xfrm>
        </p:spPr>
        <p:txBody>
          <a:bodyPr>
            <a:noAutofit/>
          </a:bodyPr>
          <a:lstStyle/>
          <a:p>
            <a:r>
              <a:rPr lang="en-IN" b="1" u="sng" dirty="0">
                <a:solidFill>
                  <a:srgbClr val="002060"/>
                </a:solidFill>
              </a:rPr>
              <a:t>Introduction</a:t>
            </a:r>
          </a:p>
        </p:txBody>
      </p:sp>
      <p:sp>
        <p:nvSpPr>
          <p:cNvPr id="3" name="Content Placeholder 2">
            <a:extLst>
              <a:ext uri="{FF2B5EF4-FFF2-40B4-BE49-F238E27FC236}">
                <a16:creationId xmlns:a16="http://schemas.microsoft.com/office/drawing/2014/main" id="{D546B769-BFCA-F59D-2A0C-EFEAB33DC3C8}"/>
              </a:ext>
            </a:extLst>
          </p:cNvPr>
          <p:cNvSpPr>
            <a:spLocks noGrp="1"/>
          </p:cNvSpPr>
          <p:nvPr>
            <p:ph idx="1"/>
          </p:nvPr>
        </p:nvSpPr>
        <p:spPr>
          <a:xfrm>
            <a:off x="913775" y="1324947"/>
            <a:ext cx="10364452" cy="5337110"/>
          </a:xfrm>
        </p:spPr>
        <p:txBody>
          <a:bodyPr/>
          <a:lstStyle/>
          <a:p>
            <a:pPr algn="just">
              <a:lnSpc>
                <a:spcPct val="150000"/>
              </a:lnSpc>
              <a:spcBef>
                <a:spcPts val="1500"/>
              </a:spcBef>
              <a:spcAft>
                <a:spcPts val="1500"/>
              </a:spcAft>
              <a:buFont typeface="Wingdings" panose="05000000000000000000" pitchFamily="2" charset="2"/>
              <a:buChar char="q"/>
            </a:pPr>
            <a:r>
              <a:rPr lang="en-IN" sz="2400" b="1"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Background </a:t>
            </a:r>
            <a:r>
              <a:rPr lang="en-IN" sz="2400"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indent="0" algn="just">
              <a:lnSpc>
                <a:spcPct val="150000"/>
              </a:lnSpc>
              <a:spcBef>
                <a:spcPts val="1500"/>
              </a:spcBef>
              <a:spcAft>
                <a:spcPts val="1500"/>
              </a:spcAft>
              <a:buNone/>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Our company is a car dealership that sells various car models. To effectively track and analyse our sales performance, we need a comprehensive Car Sales Dashboard in Power BI.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500"/>
              </a:spcBef>
              <a:spcAft>
                <a:spcPts val="1500"/>
              </a:spcAft>
              <a:buFont typeface="Wingdings" panose="05000000000000000000" pitchFamily="2" charset="2"/>
              <a:buChar char="q"/>
            </a:pPr>
            <a:r>
              <a:rPr lang="en-IN" sz="2400" b="1"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Objective </a:t>
            </a:r>
            <a:r>
              <a:rPr lang="en-IN" sz="2400"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a:t>
            </a:r>
          </a:p>
          <a:p>
            <a:pPr marL="0" indent="0" algn="just">
              <a:lnSpc>
                <a:spcPct val="150000"/>
              </a:lnSpc>
              <a:spcBef>
                <a:spcPts val="1500"/>
              </a:spcBef>
              <a:spcAft>
                <a:spcPts val="1500"/>
              </a:spcAft>
              <a:buNone/>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The objective of this project is to design and develop a dynamic and interactive Car Sales Dashboard using Power BI. The dashboard will visualize critical KPIs related to our car sales, helping us to understand our sales performance over time and make data-driven decisions.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63620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0B59A37-50FB-D8CF-1410-7B962A4DA9F5}"/>
              </a:ext>
            </a:extLst>
          </p:cNvPr>
          <p:cNvSpPr>
            <a:spLocks noGrp="1"/>
          </p:cNvSpPr>
          <p:nvPr>
            <p:ph idx="1"/>
          </p:nvPr>
        </p:nvSpPr>
        <p:spPr>
          <a:xfrm>
            <a:off x="836582" y="438539"/>
            <a:ext cx="10621410" cy="5822301"/>
          </a:xfrm>
        </p:spPr>
        <p:txBody>
          <a:bodyPr>
            <a:normAutofit fontScale="47500" lnSpcReduction="20000"/>
          </a:bodyPr>
          <a:lstStyle/>
          <a:p>
            <a:pPr>
              <a:buFont typeface="Wingdings" panose="05000000000000000000" pitchFamily="2" charset="2"/>
              <a:buChar char="q"/>
            </a:pPr>
            <a:r>
              <a:rPr lang="en-IN" sz="5100" b="1" u="sng"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PROBLEM STATEMENT : KPI’s REQUIREMENT</a:t>
            </a:r>
            <a:endParaRPr lang="en-IN" sz="5100" u="sng" kern="0" dirty="0">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lgn="just">
              <a:lnSpc>
                <a:spcPct val="170000"/>
              </a:lnSpc>
              <a:spcAft>
                <a:spcPts val="800"/>
              </a:spcAft>
              <a:buNone/>
            </a:pPr>
            <a:r>
              <a:rPr lang="en-IN" sz="4200" kern="0" dirty="0">
                <a:effectLst/>
                <a:latin typeface="Segoe UI" panose="020B0502040204020203" pitchFamily="34" charset="0"/>
                <a:ea typeface="Times New Roman" panose="02020603050405020304" pitchFamily="18" charset="0"/>
                <a:cs typeface="Times New Roman" panose="02020603050405020304" pitchFamily="18" charset="0"/>
              </a:rPr>
              <a:t>The dashboard should provide real-time insights into key performance indicators (KPIs) related to our sales data. This will enable us to make informed decisions, monitor our progress, and identify trends and opportunities for growth.</a:t>
            </a:r>
          </a:p>
          <a:p>
            <a:pPr marL="0" indent="0" algn="just">
              <a:lnSpc>
                <a:spcPct val="150000"/>
              </a:lnSpc>
              <a:spcAft>
                <a:spcPts val="800"/>
              </a:spcAft>
              <a:buNone/>
            </a:pPr>
            <a:endParaRPr lang="en-IN" sz="4500" b="1" kern="0" dirty="0">
              <a:effectLst/>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buFont typeface="Wingdings" panose="05000000000000000000" pitchFamily="2" charset="2"/>
              <a:buChar char="q"/>
            </a:pPr>
            <a:r>
              <a:rPr lang="en-IN" sz="5000" b="1"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Sales</a:t>
            </a:r>
            <a:r>
              <a:rPr lang="en-IN" sz="5000"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5000" b="1" kern="0" dirty="0">
                <a:solidFill>
                  <a:srgbClr val="002060"/>
                </a:solidFill>
                <a:effectLst/>
                <a:latin typeface="Segoe UI" panose="020B0502040204020203" pitchFamily="34" charset="0"/>
                <a:ea typeface="Times New Roman" panose="02020603050405020304" pitchFamily="18" charset="0"/>
                <a:cs typeface="Times New Roman" panose="02020603050405020304" pitchFamily="18" charset="0"/>
              </a:rPr>
              <a:t>Overview</a:t>
            </a:r>
            <a:r>
              <a:rPr lang="en-IN" sz="4500" b="1" kern="0" dirty="0">
                <a:solidFill>
                  <a:srgbClr val="002060"/>
                </a:solidFill>
                <a:latin typeface="Segoe UI" panose="020B0502040204020203" pitchFamily="34" charset="0"/>
                <a:ea typeface="Times New Roman" panose="02020603050405020304" pitchFamily="18" charset="0"/>
                <a:cs typeface="Times New Roman" panose="02020603050405020304" pitchFamily="18" charset="0"/>
              </a:rPr>
              <a:t>:</a:t>
            </a:r>
            <a:endParaRPr lang="en-IN" sz="45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4500" kern="0" dirty="0">
                <a:effectLst/>
                <a:latin typeface="Segoe UI" panose="020B0502040204020203" pitchFamily="34" charset="0"/>
                <a:ea typeface="Times New Roman" panose="02020603050405020304" pitchFamily="18" charset="0"/>
                <a:cs typeface="Times New Roman" panose="02020603050405020304" pitchFamily="18" charset="0"/>
              </a:rPr>
              <a:t>Year-to-Date (YTD) Total Sales</a:t>
            </a:r>
            <a:endParaRPr lang="en-IN" sz="4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4500" kern="0" dirty="0">
                <a:effectLst/>
                <a:latin typeface="Segoe UI" panose="020B0502040204020203" pitchFamily="34" charset="0"/>
                <a:ea typeface="Times New Roman" panose="02020603050405020304" pitchFamily="18" charset="0"/>
                <a:cs typeface="Times New Roman" panose="02020603050405020304" pitchFamily="18" charset="0"/>
              </a:rPr>
              <a:t>Month-to-Date (MTD) Total Sales</a:t>
            </a:r>
            <a:endParaRPr lang="en-IN" sz="4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4500" kern="0" dirty="0">
                <a:effectLst/>
                <a:latin typeface="Segoe UI" panose="020B0502040204020203" pitchFamily="34" charset="0"/>
                <a:ea typeface="Times New Roman" panose="02020603050405020304" pitchFamily="18" charset="0"/>
                <a:cs typeface="Times New Roman" panose="02020603050405020304" pitchFamily="18" charset="0"/>
              </a:rPr>
              <a:t>Year-over-Year (YOY) Growth in Total Sales</a:t>
            </a:r>
            <a:endParaRPr lang="en-IN" sz="4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4500" kern="0" dirty="0">
                <a:effectLst/>
                <a:latin typeface="Segoe UI" panose="020B0502040204020203" pitchFamily="34" charset="0"/>
                <a:ea typeface="Times New Roman" panose="02020603050405020304" pitchFamily="18" charset="0"/>
                <a:cs typeface="Times New Roman" panose="02020603050405020304" pitchFamily="18" charset="0"/>
              </a:rPr>
              <a:t>Difference between YTD Sales and Previous Year-to-Date (PTYD) Sales</a:t>
            </a:r>
            <a:endParaRPr lang="en-IN" sz="4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pic>
        <p:nvPicPr>
          <p:cNvPr id="3" name="Picture 2">
            <a:extLst>
              <a:ext uri="{FF2B5EF4-FFF2-40B4-BE49-F238E27FC236}">
                <a16:creationId xmlns:a16="http://schemas.microsoft.com/office/drawing/2014/main" id="{3628D2AB-09E8-239E-EB15-01B2FD179EB7}"/>
              </a:ext>
            </a:extLst>
          </p:cNvPr>
          <p:cNvPicPr>
            <a:picLocks noChangeAspect="1"/>
          </p:cNvPicPr>
          <p:nvPr/>
        </p:nvPicPr>
        <p:blipFill>
          <a:blip r:embed="rId2"/>
          <a:stretch>
            <a:fillRect/>
          </a:stretch>
        </p:blipFill>
        <p:spPr>
          <a:xfrm>
            <a:off x="7803921" y="3906531"/>
            <a:ext cx="3252855" cy="115066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400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B14B1-12BB-8C47-16BC-ED610226B6B2}"/>
              </a:ext>
            </a:extLst>
          </p:cNvPr>
          <p:cNvSpPr>
            <a:spLocks noGrp="1"/>
          </p:cNvSpPr>
          <p:nvPr>
            <p:ph idx="1"/>
          </p:nvPr>
        </p:nvSpPr>
        <p:spPr>
          <a:xfrm>
            <a:off x="1275122" y="205274"/>
            <a:ext cx="10058400" cy="6298163"/>
          </a:xfrm>
        </p:spPr>
        <p:txBody>
          <a:bodyPr>
            <a:noAutofit/>
          </a:bodyPr>
          <a:lstStyle/>
          <a:p>
            <a:pPr lvl="0" algn="just">
              <a:lnSpc>
                <a:spcPct val="150000"/>
              </a:lnSpc>
              <a:spcAft>
                <a:spcPts val="800"/>
              </a:spcAft>
              <a:buFont typeface="Wingdings" panose="05000000000000000000" pitchFamily="2" charset="2"/>
              <a:buChar char="q"/>
              <a:tabLst>
                <a:tab pos="457200" algn="l"/>
              </a:tabLst>
            </a:pPr>
            <a:r>
              <a:rPr lang="en-IN" b="1" kern="0"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Average Price Analysis:</a:t>
            </a:r>
            <a:endParaRPr lang="en-IN" kern="100" dirty="0">
              <a:solidFill>
                <a:srgbClr val="00206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YTD Average Price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MTD Average Price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YOY Growth in Average Price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Difference between YTD Average Price and PTYD Average Price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q"/>
              <a:tabLst>
                <a:tab pos="457200" algn="l"/>
              </a:tabLst>
            </a:pPr>
            <a:r>
              <a:rPr lang="en-IN" b="1" kern="0"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Cars Sold Metrics:</a:t>
            </a:r>
            <a:endParaRPr lang="en-IN" kern="100" dirty="0">
              <a:solidFill>
                <a:srgbClr val="00206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YTD Cars 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MTD Cars 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YOY Growth in Cars 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Difference between YTD Cars Sold and PTYD Cars Sold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pic>
        <p:nvPicPr>
          <p:cNvPr id="4" name="Picture 3">
            <a:extLst>
              <a:ext uri="{FF2B5EF4-FFF2-40B4-BE49-F238E27FC236}">
                <a16:creationId xmlns:a16="http://schemas.microsoft.com/office/drawing/2014/main" id="{FBA39CEA-36A0-42AA-81DA-A9A3E0C96B2D}"/>
              </a:ext>
            </a:extLst>
          </p:cNvPr>
          <p:cNvPicPr>
            <a:picLocks noChangeAspect="1"/>
          </p:cNvPicPr>
          <p:nvPr/>
        </p:nvPicPr>
        <p:blipFill>
          <a:blip r:embed="rId2"/>
          <a:stretch>
            <a:fillRect/>
          </a:stretch>
        </p:blipFill>
        <p:spPr>
          <a:xfrm>
            <a:off x="6552448" y="1163183"/>
            <a:ext cx="3216703" cy="1010850"/>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23A26277-D333-D24B-085E-E0559975F0A8}"/>
              </a:ext>
            </a:extLst>
          </p:cNvPr>
          <p:cNvPicPr>
            <a:picLocks noChangeAspect="1"/>
          </p:cNvPicPr>
          <p:nvPr/>
        </p:nvPicPr>
        <p:blipFill>
          <a:blip r:embed="rId3"/>
          <a:stretch>
            <a:fillRect/>
          </a:stretch>
        </p:blipFill>
        <p:spPr>
          <a:xfrm>
            <a:off x="6662056" y="3984171"/>
            <a:ext cx="3363021" cy="12223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7794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4969-ECD1-5F7B-62C7-4EB1B475CF3B}"/>
              </a:ext>
            </a:extLst>
          </p:cNvPr>
          <p:cNvSpPr>
            <a:spLocks noGrp="1"/>
          </p:cNvSpPr>
          <p:nvPr>
            <p:ph type="title"/>
          </p:nvPr>
        </p:nvSpPr>
        <p:spPr/>
        <p:txBody>
          <a:bodyPr/>
          <a:lstStyle/>
          <a:p>
            <a:r>
              <a:rPr lang="en-IN" b="1" dirty="0">
                <a:solidFill>
                  <a:srgbClr val="002060"/>
                </a:solidFill>
              </a:rPr>
              <a:t>CHARTS REQUIREMENT</a:t>
            </a:r>
          </a:p>
        </p:txBody>
      </p:sp>
      <p:sp>
        <p:nvSpPr>
          <p:cNvPr id="3" name="Content Placeholder 2">
            <a:extLst>
              <a:ext uri="{FF2B5EF4-FFF2-40B4-BE49-F238E27FC236}">
                <a16:creationId xmlns:a16="http://schemas.microsoft.com/office/drawing/2014/main" id="{CAF5B648-E5E1-765F-6805-D26CDC16D4B3}"/>
              </a:ext>
            </a:extLst>
          </p:cNvPr>
          <p:cNvSpPr>
            <a:spLocks noGrp="1"/>
          </p:cNvSpPr>
          <p:nvPr>
            <p:ph idx="1"/>
          </p:nvPr>
        </p:nvSpPr>
        <p:spPr>
          <a:xfrm>
            <a:off x="1163184" y="1810139"/>
            <a:ext cx="9905999" cy="3582955"/>
          </a:xfrm>
        </p:spPr>
        <p:txBody>
          <a:bodyPr>
            <a:normAutofit/>
          </a:bodyPr>
          <a:lstStyle/>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YTD Sales Weekly Trend</a:t>
            </a:r>
            <a:endParaRPr lang="en-IN" sz="1800" dirty="0">
              <a:latin typeface="Segoe UI" panose="020B0502040204020203" pitchFamily="34" charset="0"/>
              <a:ea typeface="Times New Roman" panose="02020603050405020304" pitchFamily="18" charset="0"/>
              <a:cs typeface="Segoe UI" panose="020B0502040204020203" pitchFamily="34" charset="0"/>
            </a:endParaRPr>
          </a:p>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YTD Total Sales by Body Style</a:t>
            </a:r>
          </a:p>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YTD Total Sales by Colour</a:t>
            </a:r>
            <a:endParaRPr lang="en-IN" sz="1800" dirty="0">
              <a:latin typeface="Segoe UI" panose="020B0502040204020203" pitchFamily="34" charset="0"/>
              <a:ea typeface="Times New Roman" panose="02020603050405020304" pitchFamily="18" charset="0"/>
              <a:cs typeface="Segoe UI" panose="020B0502040204020203" pitchFamily="34" charset="0"/>
            </a:endParaRPr>
          </a:p>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YTD Cars Sold by Dealer Region</a:t>
            </a:r>
          </a:p>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Company-Wise Sales Trend in Grid Form</a:t>
            </a:r>
          </a:p>
          <a:p>
            <a:pPr lvl="0" algn="just">
              <a:lnSpc>
                <a:spcPct val="150000"/>
              </a:lnSpc>
              <a:buFont typeface="Wingdings" panose="05000000000000000000" pitchFamily="2" charset="2"/>
              <a:buChar char="v"/>
              <a:tabLst>
                <a:tab pos="457200" algn="l"/>
              </a:tabLst>
            </a:pPr>
            <a:r>
              <a:rPr lang="en-IN" sz="1800" dirty="0">
                <a:effectLst/>
                <a:latin typeface="Segoe UI" panose="020B0502040204020203" pitchFamily="34" charset="0"/>
                <a:ea typeface="Times New Roman" panose="02020603050405020304" pitchFamily="18" charset="0"/>
                <a:cs typeface="Segoe UI" panose="020B0502040204020203" pitchFamily="34" charset="0"/>
              </a:rPr>
              <a:t>Details Grid Showing All Car Sales Information</a:t>
            </a:r>
          </a:p>
          <a:p>
            <a:pPr marL="0" indent="0" algn="just">
              <a:lnSpc>
                <a:spcPct val="150000"/>
              </a:lnSpc>
              <a:spcAft>
                <a:spcPts val="800"/>
              </a:spcAft>
              <a:buNone/>
            </a:pPr>
            <a:endParaRPr lang="en-IN" sz="1800" kern="100" dirty="0">
              <a:effectLst/>
              <a:latin typeface="Segoe UI" panose="020B0502040204020203" pitchFamily="34" charset="0"/>
              <a:ea typeface="Calibri" panose="020F0502020204030204" pitchFamily="34" charset="0"/>
              <a:cs typeface="Segoe UI" panose="020B0502040204020203" pitchFamily="34" charset="0"/>
            </a:endParaRPr>
          </a:p>
          <a:p>
            <a:pPr algn="just">
              <a:buFont typeface="Wingdings" panose="05000000000000000000" pitchFamily="2" charset="2"/>
              <a:buChar char="v"/>
            </a:pP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21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6AE66B-2A3F-F189-043D-148241A022B2}"/>
              </a:ext>
            </a:extLst>
          </p:cNvPr>
          <p:cNvPicPr>
            <a:picLocks noGrp="1" noChangeAspect="1"/>
          </p:cNvPicPr>
          <p:nvPr>
            <p:ph idx="1"/>
          </p:nvPr>
        </p:nvPicPr>
        <p:blipFill>
          <a:blip r:embed="rId2"/>
          <a:stretch>
            <a:fillRect/>
          </a:stretch>
        </p:blipFill>
        <p:spPr>
          <a:xfrm>
            <a:off x="3200400" y="1234193"/>
            <a:ext cx="5524498" cy="2537709"/>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B721D1F3-E6A4-6DDE-14B4-1F0ECD9AA64F}"/>
              </a:ext>
            </a:extLst>
          </p:cNvPr>
          <p:cNvSpPr txBox="1"/>
          <p:nvPr/>
        </p:nvSpPr>
        <p:spPr>
          <a:xfrm>
            <a:off x="1156996" y="3771902"/>
            <a:ext cx="9843796" cy="3739806"/>
          </a:xfrm>
          <a:prstGeom prst="rect">
            <a:avLst/>
          </a:prstGeom>
          <a:noFill/>
        </p:spPr>
        <p:txBody>
          <a:bodyPr wrap="square" rtlCol="0">
            <a:spAutoFit/>
          </a:bodyPr>
          <a:lstStyle/>
          <a:p>
            <a:pPr lvl="0" algn="just">
              <a:lnSpc>
                <a:spcPct val="150000"/>
              </a:lnSpc>
              <a:buFont typeface="Wingdings" panose="05000000000000000000" pitchFamily="2" charset="2"/>
              <a:buChar char="v"/>
              <a:tabLst>
                <a:tab pos="457200" algn="l"/>
              </a:tabLst>
            </a:pPr>
            <a:endParaRPr lang="en-IN" sz="1600" b="1" dirty="0">
              <a:effectLst/>
              <a:latin typeface="Segoe UI" panose="020B0502040204020203" pitchFamily="34" charset="0"/>
              <a:ea typeface="Times New Roman" panose="02020603050405020304" pitchFamily="18" charset="0"/>
            </a:endParaRPr>
          </a:p>
          <a:p>
            <a:pPr lvl="0" algn="just">
              <a:lnSpc>
                <a:spcPct val="150000"/>
              </a:lnSpc>
              <a:buFont typeface="Wingdings" panose="05000000000000000000" pitchFamily="2" charset="2"/>
              <a:buChar char="v"/>
              <a:tabLst>
                <a:tab pos="457200" algn="l"/>
              </a:tabLst>
            </a:pPr>
            <a:r>
              <a:rPr lang="en-IN" sz="1600" b="1" dirty="0">
                <a:solidFill>
                  <a:srgbClr val="002060"/>
                </a:solidFill>
                <a:effectLst/>
                <a:latin typeface="Segoe UI" panose="020B0502040204020203" pitchFamily="34" charset="0"/>
                <a:ea typeface="Times New Roman" panose="02020603050405020304" pitchFamily="18" charset="0"/>
              </a:rPr>
              <a:t>YTD Sales Weekly Trend:</a:t>
            </a:r>
            <a:r>
              <a:rPr lang="en-IN" sz="1600" dirty="0">
                <a:effectLst/>
                <a:latin typeface="Segoe UI" panose="020B0502040204020203" pitchFamily="34" charset="0"/>
                <a:ea typeface="Times New Roman" panose="02020603050405020304" pitchFamily="18" charset="0"/>
              </a:rPr>
              <a:t> Display a line chart illustrating the weekly trend of YTD sales. The X-axis should represent weeks, and the Y-axis should show the total sales amount.</a:t>
            </a:r>
          </a:p>
          <a:p>
            <a:pPr lvl="0" algn="just">
              <a:lnSpc>
                <a:spcPct val="150000"/>
              </a:lnSpc>
              <a:buFont typeface="Wingdings" panose="05000000000000000000" pitchFamily="2" charset="2"/>
              <a:buChar char="v"/>
              <a:tabLst>
                <a:tab pos="457200" algn="l"/>
              </a:tabLst>
            </a:pPr>
            <a:endParaRPr lang="en-IN" sz="1600" dirty="0">
              <a:effectLst/>
              <a:latin typeface="Segoe UI" panose="020B0502040204020203" pitchFamily="34" charset="0"/>
              <a:ea typeface="Times New Roman" panose="02020603050405020304" pitchFamily="18" charset="0"/>
            </a:endParaRPr>
          </a:p>
          <a:p>
            <a:pPr marL="285750" lvl="0" indent="-285750" algn="just">
              <a:lnSpc>
                <a:spcPct val="150000"/>
              </a:lnSpc>
              <a:buFont typeface="Wingdings" panose="05000000000000000000" pitchFamily="2" charset="2"/>
              <a:buChar char="v"/>
              <a:tabLst>
                <a:tab pos="457200" algn="l"/>
              </a:tabLst>
            </a:pPr>
            <a:r>
              <a:rPr lang="en-US" sz="1600" b="1" dirty="0">
                <a:solidFill>
                  <a:srgbClr val="002060"/>
                </a:solidFill>
                <a:effectLst/>
                <a:latin typeface="Segoe UI" panose="020B0502040204020203" pitchFamily="34" charset="0"/>
                <a:ea typeface="Times New Roman" panose="02020603050405020304" pitchFamily="18" charset="0"/>
              </a:rPr>
              <a:t>Key Finding: </a:t>
            </a:r>
          </a:p>
          <a:p>
            <a:pPr lvl="0" algn="just">
              <a:lnSpc>
                <a:spcPct val="150000"/>
              </a:lnSpc>
              <a:tabLst>
                <a:tab pos="457200" algn="l"/>
              </a:tabLst>
            </a:pPr>
            <a:r>
              <a:rPr lang="en-US" sz="1600" dirty="0">
                <a:effectLst/>
                <a:latin typeface="Segoe UI" panose="020B0502040204020203" pitchFamily="34" charset="0"/>
                <a:ea typeface="Times New Roman" panose="02020603050405020304" pitchFamily="18" charset="0"/>
              </a:rPr>
              <a:t>It is showing an irregular nature of time series data for most of the cases, which is very unpredictable. If there is no trend or seasonality, the sales prediction becomes less accurate.</a:t>
            </a:r>
            <a:endParaRPr lang="en-IN" sz="1600" dirty="0">
              <a:effectLst/>
              <a:latin typeface="Segoe UI" panose="020B0502040204020203" pitchFamily="34" charset="0"/>
              <a:ea typeface="Times New Roman" panose="02020603050405020304" pitchFamily="18" charset="0"/>
            </a:endParaRPr>
          </a:p>
          <a:p>
            <a:pPr lvl="0" algn="just">
              <a:lnSpc>
                <a:spcPct val="150000"/>
              </a:lnSpc>
              <a:buFont typeface="Wingdings" panose="05000000000000000000" pitchFamily="2" charset="2"/>
              <a:buChar char="v"/>
              <a:tabLst>
                <a:tab pos="457200" algn="l"/>
              </a:tabLst>
            </a:pPr>
            <a:endParaRPr lang="en-IN" sz="1600" dirty="0">
              <a:latin typeface="Segoe UI" panose="020B0502040204020203" pitchFamily="34" charset="0"/>
              <a:ea typeface="Times New Roman" panose="02020603050405020304" pitchFamily="18" charset="0"/>
            </a:endParaRPr>
          </a:p>
          <a:p>
            <a:pPr lvl="0" algn="just">
              <a:lnSpc>
                <a:spcPct val="150000"/>
              </a:lnSpc>
              <a:buFont typeface="Wingdings" panose="05000000000000000000" pitchFamily="2" charset="2"/>
              <a:buChar char="v"/>
              <a:tabLst>
                <a:tab pos="457200" algn="l"/>
              </a:tabLst>
            </a:pPr>
            <a:endParaRPr lang="en-IN" sz="1600" dirty="0">
              <a:effectLst/>
              <a:latin typeface="Segoe UI" panose="020B0502040204020203" pitchFamily="34" charset="0"/>
              <a:ea typeface="Times New Roman" panose="02020603050405020304" pitchFamily="18" charset="0"/>
            </a:endParaRPr>
          </a:p>
          <a:p>
            <a:pPr lvl="0" algn="just">
              <a:lnSpc>
                <a:spcPct val="150000"/>
              </a:lnSpc>
              <a:tabLst>
                <a:tab pos="457200" algn="l"/>
              </a:tabLst>
            </a:pPr>
            <a:endParaRPr lang="en-IN" sz="1600" dirty="0">
              <a:effectLst/>
              <a:latin typeface="Segoe UI" panose="020B0502040204020203" pitchFamily="34" charset="0"/>
              <a:ea typeface="Times New Roman" panose="02020603050405020304" pitchFamily="18" charset="0"/>
            </a:endParaRPr>
          </a:p>
        </p:txBody>
      </p:sp>
      <p:sp>
        <p:nvSpPr>
          <p:cNvPr id="8" name="TextBox 7">
            <a:extLst>
              <a:ext uri="{FF2B5EF4-FFF2-40B4-BE49-F238E27FC236}">
                <a16:creationId xmlns:a16="http://schemas.microsoft.com/office/drawing/2014/main" id="{EE2C3C8E-C194-4DBB-70B7-A7727D950B06}"/>
              </a:ext>
            </a:extLst>
          </p:cNvPr>
          <p:cNvSpPr txBox="1"/>
          <p:nvPr/>
        </p:nvSpPr>
        <p:spPr>
          <a:xfrm>
            <a:off x="2873828" y="403196"/>
            <a:ext cx="6248401" cy="646331"/>
          </a:xfrm>
          <a:prstGeom prst="rect">
            <a:avLst/>
          </a:prstGeom>
          <a:noFill/>
        </p:spPr>
        <p:txBody>
          <a:bodyPr wrap="square" rtlCol="0">
            <a:spAutoFit/>
          </a:bodyPr>
          <a:lstStyle/>
          <a:p>
            <a:pPr algn="ctr"/>
            <a:r>
              <a:rPr lang="en-IN" sz="3600" b="1" u="sng" dirty="0">
                <a:solidFill>
                  <a:srgbClr val="002060"/>
                </a:solidFill>
              </a:rPr>
              <a:t>CHARTS OF DASHBOARD 1</a:t>
            </a:r>
          </a:p>
        </p:txBody>
      </p:sp>
    </p:spTree>
    <p:extLst>
      <p:ext uri="{BB962C8B-B14F-4D97-AF65-F5344CB8AC3E}">
        <p14:creationId xmlns:p14="http://schemas.microsoft.com/office/powerpoint/2010/main" val="36862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EAB5F1-B5A7-6ED7-6E9D-9AC87B5D9CDF}"/>
              </a:ext>
            </a:extLst>
          </p:cNvPr>
          <p:cNvPicPr>
            <a:picLocks noGrp="1" noChangeAspect="1"/>
          </p:cNvPicPr>
          <p:nvPr>
            <p:ph idx="1"/>
          </p:nvPr>
        </p:nvPicPr>
        <p:blipFill>
          <a:blip r:embed="rId2"/>
          <a:stretch>
            <a:fillRect/>
          </a:stretch>
        </p:blipFill>
        <p:spPr>
          <a:xfrm>
            <a:off x="1765662" y="252216"/>
            <a:ext cx="3459480" cy="2775857"/>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D1B6B07B-E60D-3C52-0882-4A7734E0E346}"/>
              </a:ext>
            </a:extLst>
          </p:cNvPr>
          <p:cNvSpPr txBox="1"/>
          <p:nvPr/>
        </p:nvSpPr>
        <p:spPr>
          <a:xfrm>
            <a:off x="662941" y="3308822"/>
            <a:ext cx="4627516" cy="199137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YTD Total Sales by Body Style:</a:t>
            </a:r>
            <a:r>
              <a:rPr lang="en-IN" sz="1600" dirty="0">
                <a:effectLst/>
                <a:latin typeface="Segoe UI" panose="020B0502040204020203" pitchFamily="34" charset="0"/>
                <a:ea typeface="Times New Roman" panose="02020603050405020304" pitchFamily="18" charset="0"/>
                <a:cs typeface="Segoe UI" panose="020B0502040204020203" pitchFamily="34" charset="0"/>
              </a:rPr>
              <a:t> Visualize the distribution of YTD total sales across different car body styles using a Donut chart.</a:t>
            </a:r>
          </a:p>
          <a:p>
            <a:pPr algn="just">
              <a:lnSpc>
                <a:spcPct val="150000"/>
              </a:lnSpc>
            </a:pPr>
            <a:endParaRPr lang="en-IN" sz="1800" dirty="0">
              <a:effectLst/>
              <a:latin typeface="Aptos" panose="020B0004020202020204" pitchFamily="34" charset="0"/>
              <a:ea typeface="Times New Roman" panose="02020603050405020304" pitchFamily="18" charset="0"/>
              <a:cs typeface="Arial" panose="020B0604020202020204" pitchFamily="34" charset="0"/>
            </a:endParaRPr>
          </a:p>
          <a:p>
            <a:pPr algn="just">
              <a:lnSpc>
                <a:spcPct val="150000"/>
              </a:lnSpc>
            </a:pPr>
            <a:endParaRPr lang="en-IN" dirty="0">
              <a:latin typeface="Aptos" panose="020B00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CDAC616-E805-66B7-BD1F-ABD68E70979F}"/>
              </a:ext>
            </a:extLst>
          </p:cNvPr>
          <p:cNvPicPr>
            <a:picLocks noChangeAspect="1"/>
          </p:cNvPicPr>
          <p:nvPr/>
        </p:nvPicPr>
        <p:blipFill>
          <a:blip r:embed="rId3"/>
          <a:stretch>
            <a:fillRect/>
          </a:stretch>
        </p:blipFill>
        <p:spPr>
          <a:xfrm>
            <a:off x="6966858" y="252215"/>
            <a:ext cx="3459480" cy="2775857"/>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64125AEA-EC7F-063D-1217-71EC4CA7C49C}"/>
              </a:ext>
            </a:extLst>
          </p:cNvPr>
          <p:cNvSpPr txBox="1"/>
          <p:nvPr/>
        </p:nvSpPr>
        <p:spPr>
          <a:xfrm>
            <a:off x="6745566" y="3247493"/>
            <a:ext cx="4600270" cy="1534203"/>
          </a:xfrm>
          <a:prstGeom prst="rect">
            <a:avLst/>
          </a:prstGeom>
          <a:noFill/>
        </p:spPr>
        <p:txBody>
          <a:bodyPr wrap="square" rtlCol="0">
            <a:spAutoFit/>
          </a:bodyPr>
          <a:lstStyle/>
          <a:p>
            <a:pPr lvl="0" algn="just">
              <a:lnSpc>
                <a:spcPct val="150000"/>
              </a:lnSpc>
              <a:buFont typeface="Wingdings" panose="05000000000000000000" pitchFamily="2" charset="2"/>
              <a:buChar char="v"/>
              <a:tabLst>
                <a:tab pos="457200" algn="l"/>
              </a:tabLst>
            </a:pPr>
            <a:r>
              <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YTD Total Sales by Colour:</a:t>
            </a:r>
            <a:r>
              <a:rPr lang="en-IN" sz="1600"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 </a:t>
            </a:r>
            <a:r>
              <a:rPr lang="en-IN" sz="1600" dirty="0">
                <a:effectLst/>
                <a:latin typeface="Segoe UI" panose="020B0502040204020203" pitchFamily="34" charset="0"/>
                <a:ea typeface="Times New Roman" panose="02020603050405020304" pitchFamily="18" charset="0"/>
                <a:cs typeface="Segoe UI" panose="020B0502040204020203" pitchFamily="34" charset="0"/>
              </a:rPr>
              <a:t>Present the contribution of various car colours to the YTD total sales through a </a:t>
            </a:r>
            <a:r>
              <a:rPr lang="en-IN" sz="1600" dirty="0">
                <a:latin typeface="Segoe UI" panose="020B0502040204020203" pitchFamily="34" charset="0"/>
                <a:ea typeface="Times New Roman" panose="02020603050405020304" pitchFamily="18" charset="0"/>
                <a:cs typeface="Segoe UI" panose="020B0502040204020203" pitchFamily="34" charset="0"/>
              </a:rPr>
              <a:t>Donut </a:t>
            </a:r>
            <a:r>
              <a:rPr lang="en-IN" sz="1600" dirty="0">
                <a:effectLst/>
                <a:latin typeface="Segoe UI" panose="020B0502040204020203" pitchFamily="34" charset="0"/>
                <a:ea typeface="Times New Roman" panose="02020603050405020304" pitchFamily="18" charset="0"/>
                <a:cs typeface="Segoe UI" panose="020B0502040204020203" pitchFamily="34" charset="0"/>
              </a:rPr>
              <a:t>chart.</a:t>
            </a:r>
          </a:p>
          <a:p>
            <a:pPr lvl="0" algn="just">
              <a:lnSpc>
                <a:spcPct val="150000"/>
              </a:lnSpc>
              <a:tabLst>
                <a:tab pos="457200" algn="l"/>
              </a:tabLst>
            </a:pPr>
            <a:endParaRPr lang="en-IN" sz="1600" dirty="0">
              <a:effectLst/>
              <a:latin typeface="Aptos Display" panose="020B0004020202020204" pitchFamily="34" charset="0"/>
              <a:ea typeface="Times New Roman" panose="02020603050405020304" pitchFamily="18" charset="0"/>
              <a:cs typeface="Arial" panose="020B0604020202020204" pitchFamily="34" charset="0"/>
            </a:endParaRPr>
          </a:p>
        </p:txBody>
      </p:sp>
      <p:sp>
        <p:nvSpPr>
          <p:cNvPr id="12" name="TextBox 11">
            <a:extLst>
              <a:ext uri="{FF2B5EF4-FFF2-40B4-BE49-F238E27FC236}">
                <a16:creationId xmlns:a16="http://schemas.microsoft.com/office/drawing/2014/main" id="{C0C99FAD-6A8E-BE3D-0102-E5279D9CF218}"/>
              </a:ext>
            </a:extLst>
          </p:cNvPr>
          <p:cNvSpPr txBox="1"/>
          <p:nvPr/>
        </p:nvSpPr>
        <p:spPr>
          <a:xfrm>
            <a:off x="1390261" y="4432882"/>
            <a:ext cx="9647853" cy="226247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endParaRPr lang="en-IN" sz="1600" b="1" dirty="0">
              <a:solidFill>
                <a:srgbClr val="002060"/>
              </a:solidFill>
              <a:latin typeface="Segoe UI" panose="020B0502040204020203" pitchFamily="34" charset="0"/>
              <a:cs typeface="Segoe UI" panose="020B0502040204020203" pitchFamily="34" charset="0"/>
            </a:endParaRPr>
          </a:p>
          <a:p>
            <a:pPr marL="285750" indent="-285750" algn="just">
              <a:lnSpc>
                <a:spcPct val="150000"/>
              </a:lnSpc>
              <a:buFont typeface="Wingdings" panose="05000000000000000000" pitchFamily="2" charset="2"/>
              <a:buChar char="v"/>
            </a:pPr>
            <a:r>
              <a:rPr lang="en-IN" sz="1600" b="1" dirty="0">
                <a:solidFill>
                  <a:srgbClr val="002060"/>
                </a:solidFill>
                <a:latin typeface="Segoe UI" panose="020B0502040204020203" pitchFamily="34" charset="0"/>
                <a:cs typeface="Segoe UI" panose="020B0502040204020203" pitchFamily="34" charset="0"/>
              </a:rPr>
              <a:t>Key Finding:</a:t>
            </a:r>
          </a:p>
          <a:p>
            <a:pPr algn="just">
              <a:lnSpc>
                <a:spcPct val="150000"/>
              </a:lnSpc>
            </a:pPr>
            <a:r>
              <a:rPr lang="en-US" sz="1600" dirty="0">
                <a:latin typeface="Segoe UI" panose="020B0502040204020203" pitchFamily="34" charset="0"/>
                <a:cs typeface="Segoe UI" panose="020B0502040204020203" pitchFamily="34" charset="0"/>
              </a:rPr>
              <a:t>If a company wants to generate revenue fast, it may focus on the combination of SUV &amp; Hatchback with Pale White &amp; Black </a:t>
            </a:r>
            <a:r>
              <a:rPr lang="en-US" sz="1600" dirty="0" err="1">
                <a:latin typeface="Segoe UI" panose="020B0502040204020203" pitchFamily="34" charset="0"/>
                <a:cs typeface="Segoe UI" panose="020B0502040204020203" pitchFamily="34" charset="0"/>
              </a:rPr>
              <a:t>colour</a:t>
            </a:r>
            <a:r>
              <a:rPr lang="en-US" sz="1600" dirty="0">
                <a:latin typeface="Segoe UI" panose="020B0502040204020203" pitchFamily="34" charset="0"/>
                <a:cs typeface="Segoe UI" panose="020B0502040204020203" pitchFamily="34" charset="0"/>
              </a:rPr>
              <a:t>. If a company's sales performance is not up to the mark, then it may not focus on the Red Hardtop products. So, for manufacturing a product, a company must focus on the combination of Style &amp; </a:t>
            </a:r>
            <a:r>
              <a:rPr lang="en-US" sz="1600" dirty="0" err="1">
                <a:latin typeface="Segoe UI" panose="020B0502040204020203" pitchFamily="34" charset="0"/>
                <a:cs typeface="Segoe UI" panose="020B0502040204020203" pitchFamily="34" charset="0"/>
              </a:rPr>
              <a:t>Colour</a:t>
            </a:r>
            <a:r>
              <a:rPr lang="en-US" sz="1600" dirty="0">
                <a:latin typeface="Segoe UI" panose="020B0502040204020203" pitchFamily="34" charset="0"/>
                <a:cs typeface="Segoe UI" panose="020B0502040204020203" pitchFamily="34" charset="0"/>
              </a:rPr>
              <a:t> simultaneously</a:t>
            </a:r>
            <a:r>
              <a:rPr lang="en-US" sz="1600" b="1" dirty="0">
                <a:latin typeface="Segoe UI" panose="020B0502040204020203" pitchFamily="34" charset="0"/>
                <a:cs typeface="Segoe UI" panose="020B0502040204020203" pitchFamily="34" charset="0"/>
              </a:rPr>
              <a:t>.</a:t>
            </a:r>
            <a:endParaRPr lang="en-IN" sz="1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044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F88E9F-EC52-4E36-173D-25623518EC92}"/>
              </a:ext>
            </a:extLst>
          </p:cNvPr>
          <p:cNvPicPr>
            <a:picLocks noGrp="1" noChangeAspect="1"/>
          </p:cNvPicPr>
          <p:nvPr>
            <p:ph idx="1"/>
          </p:nvPr>
        </p:nvPicPr>
        <p:blipFill>
          <a:blip r:embed="rId2"/>
          <a:stretch>
            <a:fillRect/>
          </a:stretch>
        </p:blipFill>
        <p:spPr>
          <a:xfrm>
            <a:off x="3405673" y="317241"/>
            <a:ext cx="5128726" cy="2936499"/>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53F74622-B680-B37F-4773-C9B606438A96}"/>
              </a:ext>
            </a:extLst>
          </p:cNvPr>
          <p:cNvSpPr txBox="1"/>
          <p:nvPr/>
        </p:nvSpPr>
        <p:spPr>
          <a:xfrm>
            <a:off x="1427584" y="3429000"/>
            <a:ext cx="9302620" cy="3380862"/>
          </a:xfrm>
          <a:prstGeom prst="rect">
            <a:avLst/>
          </a:prstGeom>
          <a:noFill/>
        </p:spPr>
        <p:txBody>
          <a:bodyPr wrap="square" rtlCol="0">
            <a:spAutoFit/>
          </a:bodyPr>
          <a:lstStyle/>
          <a:p>
            <a:pPr lvl="0" algn="just">
              <a:lnSpc>
                <a:spcPct val="150000"/>
              </a:lnSpc>
              <a:buFont typeface="Wingdings" panose="05000000000000000000" pitchFamily="2" charset="2"/>
              <a:buChar char="v"/>
              <a:tabLst>
                <a:tab pos="457200" algn="l"/>
              </a:tabLst>
            </a:pPr>
            <a:r>
              <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YTD Cars Sold by Dealer Region:</a:t>
            </a:r>
            <a:r>
              <a:rPr lang="en-IN" sz="1600" dirty="0">
                <a:effectLst/>
                <a:latin typeface="Segoe UI" panose="020B0502040204020203" pitchFamily="34" charset="0"/>
                <a:ea typeface="Times New Roman" panose="02020603050405020304" pitchFamily="18" charset="0"/>
                <a:cs typeface="Segoe UI" panose="020B0502040204020203" pitchFamily="34" charset="0"/>
              </a:rPr>
              <a:t> Showcase the YTD sales data based on different dealer regions using a map chart to visualize the sales distribution geographically.</a:t>
            </a:r>
          </a:p>
          <a:p>
            <a:pPr lvl="0" algn="just">
              <a:lnSpc>
                <a:spcPct val="150000"/>
              </a:lnSpc>
              <a:tabLst>
                <a:tab pos="457200" algn="l"/>
              </a:tabLst>
            </a:pPr>
            <a:endParaRPr lang="en-IN" sz="1600" dirty="0">
              <a:effectLst/>
              <a:latin typeface="Segoe UI" panose="020B0502040204020203" pitchFamily="34" charset="0"/>
              <a:ea typeface="Times New Roman" panose="02020603050405020304" pitchFamily="18" charset="0"/>
              <a:cs typeface="Segoe UI" panose="020B0502040204020203" pitchFamily="34" charset="0"/>
            </a:endParaRPr>
          </a:p>
          <a:p>
            <a:pPr lvl="0" algn="just">
              <a:lnSpc>
                <a:spcPct val="150000"/>
              </a:lnSpc>
              <a:buFont typeface="Wingdings" panose="05000000000000000000" pitchFamily="2" charset="2"/>
              <a:buChar char="v"/>
              <a:tabLst>
                <a:tab pos="457200" algn="l"/>
              </a:tabLst>
            </a:pPr>
            <a:r>
              <a:rPr lang="en-IN" sz="1600" b="1" dirty="0">
                <a:solidFill>
                  <a:srgbClr val="002060"/>
                </a:solidFill>
                <a:latin typeface="Segoe UI" panose="020B0502040204020203" pitchFamily="34" charset="0"/>
                <a:ea typeface="Times New Roman" panose="02020603050405020304" pitchFamily="18" charset="0"/>
                <a:cs typeface="Segoe UI" panose="020B0502040204020203" pitchFamily="34" charset="0"/>
              </a:rPr>
              <a:t>Key Finding:</a:t>
            </a:r>
          </a:p>
          <a:p>
            <a:pPr lvl="0" algn="just">
              <a:lnSpc>
                <a:spcPct val="150000"/>
              </a:lnSpc>
              <a:tabLst>
                <a:tab pos="457200" algn="l"/>
              </a:tabLst>
            </a:pPr>
            <a:r>
              <a:rPr lang="en-US" sz="1600" dirty="0">
                <a:latin typeface="Segoe UI" panose="020B0502040204020203" pitchFamily="34" charset="0"/>
                <a:ea typeface="Times New Roman" panose="02020603050405020304" pitchFamily="18" charset="0"/>
                <a:cs typeface="Segoe UI" panose="020B0502040204020203" pitchFamily="34" charset="0"/>
              </a:rPr>
              <a:t>Here, the size of the bubbles are indicating the amount of sales. A company must focus on those particular regions where the sales are very low. It may go for a market survey, collect customer feedback and analyze the reasons for low sales. May be there is a need for training for sales persons or the showrooms may increase variety in there stock etc.</a:t>
            </a:r>
            <a:endParaRPr lang="en-IN" sz="1600" dirty="0">
              <a:latin typeface="Segoe UI" panose="020B0502040204020203" pitchFamily="34" charset="0"/>
              <a:ea typeface="Times New Roman" panose="02020603050405020304" pitchFamily="18" charset="0"/>
              <a:cs typeface="Segoe UI" panose="020B0502040204020203" pitchFamily="34" charset="0"/>
            </a:endParaRPr>
          </a:p>
          <a:p>
            <a:pPr lvl="0" algn="just">
              <a:lnSpc>
                <a:spcPct val="150000"/>
              </a:lnSpc>
              <a:buFont typeface="Wingdings" panose="05000000000000000000" pitchFamily="2" charset="2"/>
              <a:buChar char="v"/>
              <a:tabLst>
                <a:tab pos="457200" algn="l"/>
              </a:tabLst>
            </a:pPr>
            <a:endParaRPr lang="en-IN" sz="1600" dirty="0">
              <a:effectLst/>
              <a:latin typeface="Aptos" panose="020B0004020202020204" pitchFamily="34" charset="0"/>
              <a:ea typeface="Times New Roman" panose="02020603050405020304" pitchFamily="18" charset="0"/>
            </a:endParaRPr>
          </a:p>
        </p:txBody>
      </p:sp>
    </p:spTree>
    <p:extLst>
      <p:ext uri="{BB962C8B-B14F-4D97-AF65-F5344CB8AC3E}">
        <p14:creationId xmlns:p14="http://schemas.microsoft.com/office/powerpoint/2010/main" val="257568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662544-0EEE-B5D6-4726-40CCAF670BDB}"/>
              </a:ext>
            </a:extLst>
          </p:cNvPr>
          <p:cNvPicPr>
            <a:picLocks noChangeAspect="1"/>
          </p:cNvPicPr>
          <p:nvPr/>
        </p:nvPicPr>
        <p:blipFill>
          <a:blip r:embed="rId2"/>
          <a:stretch>
            <a:fillRect/>
          </a:stretch>
        </p:blipFill>
        <p:spPr>
          <a:xfrm>
            <a:off x="3211629" y="481555"/>
            <a:ext cx="6025677" cy="2688365"/>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FD9C4FCA-754A-D420-0C33-C12F0A3E65A1}"/>
              </a:ext>
            </a:extLst>
          </p:cNvPr>
          <p:cNvSpPr txBox="1"/>
          <p:nvPr/>
        </p:nvSpPr>
        <p:spPr>
          <a:xfrm>
            <a:off x="1651518" y="3528060"/>
            <a:ext cx="8733453" cy="2631811"/>
          </a:xfrm>
          <a:prstGeom prst="rect">
            <a:avLst/>
          </a:prstGeom>
          <a:noFill/>
        </p:spPr>
        <p:txBody>
          <a:bodyPr wrap="square" rtlCol="0">
            <a:spAutoFit/>
          </a:bodyPr>
          <a:lstStyle/>
          <a:p>
            <a:pPr algn="just">
              <a:lnSpc>
                <a:spcPct val="150000"/>
              </a:lnSpc>
              <a:buFont typeface="Wingdings" panose="05000000000000000000" pitchFamily="2" charset="2"/>
              <a:buChar char="v"/>
              <a:tabLst>
                <a:tab pos="457200" algn="l"/>
              </a:tabLst>
            </a:pPr>
            <a:r>
              <a:rPr lang="en-IN" sz="1600" b="1" dirty="0">
                <a:solidFill>
                  <a:srgbClr val="002060"/>
                </a:solidFill>
                <a:effectLst/>
                <a:latin typeface="Segoe UI" panose="020B0502040204020203" pitchFamily="34" charset="0"/>
                <a:ea typeface="Times New Roman" panose="02020603050405020304" pitchFamily="18" charset="0"/>
                <a:cs typeface="Segoe UI" panose="020B0502040204020203" pitchFamily="34" charset="0"/>
              </a:rPr>
              <a:t>Company-Wise Sales Trend in Grid Form:</a:t>
            </a:r>
            <a:r>
              <a:rPr lang="en-IN" sz="1600" dirty="0">
                <a:effectLst/>
                <a:latin typeface="Segoe UI" panose="020B0502040204020203" pitchFamily="34" charset="0"/>
                <a:ea typeface="Times New Roman" panose="02020603050405020304" pitchFamily="18" charset="0"/>
                <a:cs typeface="Segoe UI" panose="020B0502040204020203" pitchFamily="34" charset="0"/>
              </a:rPr>
              <a:t> Provide a tabular grid that displays the sales trend for each company. The grid should showcase the company name along with their YTD sales figures.</a:t>
            </a:r>
          </a:p>
          <a:p>
            <a:pPr algn="just">
              <a:lnSpc>
                <a:spcPct val="150000"/>
              </a:lnSpc>
              <a:tabLst>
                <a:tab pos="457200" algn="l"/>
              </a:tabLst>
            </a:pPr>
            <a:endParaRPr lang="en-IN" sz="1600" dirty="0">
              <a:effectLst/>
              <a:latin typeface="Segoe UI" panose="020B0502040204020203" pitchFamily="34" charset="0"/>
              <a:ea typeface="Times New Roman" panose="02020603050405020304" pitchFamily="18" charset="0"/>
              <a:cs typeface="Segoe UI" panose="020B0502040204020203" pitchFamily="34" charset="0"/>
            </a:endParaRPr>
          </a:p>
          <a:p>
            <a:pPr algn="just">
              <a:lnSpc>
                <a:spcPct val="150000"/>
              </a:lnSpc>
              <a:buFont typeface="Wingdings" panose="05000000000000000000" pitchFamily="2" charset="2"/>
              <a:buChar char="v"/>
              <a:tabLst>
                <a:tab pos="457200" algn="l"/>
              </a:tabLst>
            </a:pPr>
            <a:r>
              <a:rPr lang="en-IN" sz="1600" b="1" dirty="0">
                <a:solidFill>
                  <a:srgbClr val="002060"/>
                </a:solidFill>
                <a:latin typeface="Segoe UI" panose="020B0502040204020203" pitchFamily="34" charset="0"/>
                <a:ea typeface="Times New Roman" panose="02020603050405020304" pitchFamily="18" charset="0"/>
                <a:cs typeface="Segoe UI" panose="020B0502040204020203" pitchFamily="34" charset="0"/>
              </a:rPr>
              <a:t>Key Finding:</a:t>
            </a:r>
          </a:p>
          <a:p>
            <a:pPr algn="just">
              <a:lnSpc>
                <a:spcPct val="150000"/>
              </a:lnSpc>
              <a:tabLst>
                <a:tab pos="457200" algn="l"/>
              </a:tabLst>
            </a:pPr>
            <a:r>
              <a:rPr lang="en-US" sz="1600" dirty="0">
                <a:effectLst/>
                <a:latin typeface="Segoe UI" panose="020B0502040204020203" pitchFamily="34" charset="0"/>
                <a:ea typeface="Times New Roman" panose="02020603050405020304" pitchFamily="18" charset="0"/>
                <a:cs typeface="Segoe UI" panose="020B0502040204020203" pitchFamily="34" charset="0"/>
              </a:rPr>
              <a:t>It is a summarized overview of all the companies where we can easily notice the four important measures at a glance and compare the measures of one company with the others.</a:t>
            </a:r>
            <a:endParaRPr lang="en-IN" sz="16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961877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772</TotalTime>
  <Words>773</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Aptos</vt:lpstr>
      <vt:lpstr>Aptos Display</vt:lpstr>
      <vt:lpstr>Arial</vt:lpstr>
      <vt:lpstr>Calibri</vt:lpstr>
      <vt:lpstr>Colonna MT</vt:lpstr>
      <vt:lpstr>Lucida Handwriting</vt:lpstr>
      <vt:lpstr>Segoe UI</vt:lpstr>
      <vt:lpstr>Symbol</vt:lpstr>
      <vt:lpstr>Tw Cen MT</vt:lpstr>
      <vt:lpstr>Wingdings</vt:lpstr>
      <vt:lpstr>Circuit</vt:lpstr>
      <vt:lpstr>CAPSTONE PROJECT:               CAR SALES ANALYSIS  </vt:lpstr>
      <vt:lpstr>Introduction</vt:lpstr>
      <vt:lpstr>PowerPoint Presentation</vt:lpstr>
      <vt:lpstr>PowerPoint Presentation</vt:lpstr>
      <vt:lpstr>CHARTS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Dutta</dc:creator>
  <cp:lastModifiedBy>Nandini Dutta</cp:lastModifiedBy>
  <cp:revision>9</cp:revision>
  <dcterms:created xsi:type="dcterms:W3CDTF">2024-03-18T07:38:43Z</dcterms:created>
  <dcterms:modified xsi:type="dcterms:W3CDTF">2024-06-11T06:40:36Z</dcterms:modified>
</cp:coreProperties>
</file>