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65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EE44E-3461-45F9-B916-4E6AB6C4CD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7DD9E4B-98A1-41EB-9703-BDFDF8EBBFBF}">
      <dgm:prSet/>
      <dgm:spPr/>
      <dgm:t>
        <a:bodyPr/>
        <a:lstStyle/>
        <a:p>
          <a:r>
            <a:rPr lang="en-US"/>
            <a:t>It is a JavaScript Library(Free and Open Source)</a:t>
          </a:r>
        </a:p>
      </dgm:t>
    </dgm:pt>
    <dgm:pt modelId="{33C2F5EE-0BC2-471E-AEFC-67F98E1D5612}" type="parTrans" cxnId="{D512EAE2-A166-4957-B7AF-D19EC204F22B}">
      <dgm:prSet/>
      <dgm:spPr/>
      <dgm:t>
        <a:bodyPr/>
        <a:lstStyle/>
        <a:p>
          <a:endParaRPr lang="en-US"/>
        </a:p>
      </dgm:t>
    </dgm:pt>
    <dgm:pt modelId="{F17130CC-5406-4538-BFB9-FC3D29960AAD}" type="sibTrans" cxnId="{D512EAE2-A166-4957-B7AF-D19EC204F22B}">
      <dgm:prSet/>
      <dgm:spPr/>
      <dgm:t>
        <a:bodyPr/>
        <a:lstStyle/>
        <a:p>
          <a:endParaRPr lang="en-US"/>
        </a:p>
      </dgm:t>
    </dgm:pt>
    <dgm:pt modelId="{78834E7A-598B-4DF4-B93D-DE3EF58109AC}">
      <dgm:prSet/>
      <dgm:spPr/>
      <dgm:t>
        <a:bodyPr/>
        <a:lstStyle/>
        <a:p>
          <a:r>
            <a:rPr lang="en-US" dirty="0"/>
            <a:t>Developed by Facebook</a:t>
          </a:r>
        </a:p>
      </dgm:t>
    </dgm:pt>
    <dgm:pt modelId="{9BD52D24-2091-4F57-9B5C-2049B95B781F}" type="parTrans" cxnId="{1FBDC876-7C63-45D9-8CC8-DF463E30C85C}">
      <dgm:prSet/>
      <dgm:spPr/>
      <dgm:t>
        <a:bodyPr/>
        <a:lstStyle/>
        <a:p>
          <a:endParaRPr lang="en-US"/>
        </a:p>
      </dgm:t>
    </dgm:pt>
    <dgm:pt modelId="{521231B7-48AD-438E-AC9B-561E018FDA46}" type="sibTrans" cxnId="{1FBDC876-7C63-45D9-8CC8-DF463E30C85C}">
      <dgm:prSet/>
      <dgm:spPr/>
      <dgm:t>
        <a:bodyPr/>
        <a:lstStyle/>
        <a:p>
          <a:endParaRPr lang="en-US"/>
        </a:p>
      </dgm:t>
    </dgm:pt>
    <dgm:pt modelId="{0AB5BB3F-8BD7-4529-BF1A-0BCAED80A12D}">
      <dgm:prSet/>
      <dgm:spPr/>
      <dgm:t>
        <a:bodyPr/>
        <a:lstStyle/>
        <a:p>
          <a:r>
            <a:rPr lang="en-US" dirty="0"/>
            <a:t>Used to create Single Page applications (Load Only Once)</a:t>
          </a:r>
        </a:p>
      </dgm:t>
    </dgm:pt>
    <dgm:pt modelId="{630B6E79-1398-4C8F-AC6C-AA24F1E52A09}" type="parTrans" cxnId="{BADAD204-6FE8-44B1-B47B-2D2A0E2CED5F}">
      <dgm:prSet/>
      <dgm:spPr/>
      <dgm:t>
        <a:bodyPr/>
        <a:lstStyle/>
        <a:p>
          <a:endParaRPr lang="en-US"/>
        </a:p>
      </dgm:t>
    </dgm:pt>
    <dgm:pt modelId="{83678D90-54CF-4368-A198-5ECC48CBE6C6}" type="sibTrans" cxnId="{BADAD204-6FE8-44B1-B47B-2D2A0E2CED5F}">
      <dgm:prSet/>
      <dgm:spPr/>
      <dgm:t>
        <a:bodyPr/>
        <a:lstStyle/>
        <a:p>
          <a:endParaRPr lang="en-US"/>
        </a:p>
      </dgm:t>
    </dgm:pt>
    <dgm:pt modelId="{3AD1FA3D-FD1B-4BF8-861F-D819F7920177}">
      <dgm:prSet/>
      <dgm:spPr/>
      <dgm:t>
        <a:bodyPr/>
        <a:lstStyle/>
        <a:p>
          <a:r>
            <a:rPr lang="en-US"/>
            <a:t>Web and Mobile Applications</a:t>
          </a:r>
        </a:p>
      </dgm:t>
    </dgm:pt>
    <dgm:pt modelId="{86433C3D-787A-46EE-8629-3ED0C6719260}" type="parTrans" cxnId="{735AC0FF-DF67-48F0-BD6A-37CBE61CE428}">
      <dgm:prSet/>
      <dgm:spPr/>
      <dgm:t>
        <a:bodyPr/>
        <a:lstStyle/>
        <a:p>
          <a:endParaRPr lang="en-US"/>
        </a:p>
      </dgm:t>
    </dgm:pt>
    <dgm:pt modelId="{24127E10-1D0A-4BA5-B22A-9274B6C5F8D4}" type="sibTrans" cxnId="{735AC0FF-DF67-48F0-BD6A-37CBE61CE428}">
      <dgm:prSet/>
      <dgm:spPr/>
      <dgm:t>
        <a:bodyPr/>
        <a:lstStyle/>
        <a:p>
          <a:endParaRPr lang="en-US"/>
        </a:p>
      </dgm:t>
    </dgm:pt>
    <dgm:pt modelId="{C28F0703-308B-42C1-A5F0-EB6742B40F94}">
      <dgm:prSet/>
      <dgm:spPr/>
      <dgm:t>
        <a:bodyPr/>
        <a:lstStyle/>
        <a:p>
          <a:r>
            <a:rPr lang="en-US"/>
            <a:t>Latest version is 19.0.0</a:t>
          </a:r>
        </a:p>
      </dgm:t>
    </dgm:pt>
    <dgm:pt modelId="{F38B1092-98D7-4997-ADDF-F324EAF6338C}" type="parTrans" cxnId="{FA9920FE-A31B-4047-992F-39E782B3157C}">
      <dgm:prSet/>
      <dgm:spPr/>
      <dgm:t>
        <a:bodyPr/>
        <a:lstStyle/>
        <a:p>
          <a:endParaRPr lang="en-US"/>
        </a:p>
      </dgm:t>
    </dgm:pt>
    <dgm:pt modelId="{C4A978AC-8B52-46FA-B608-0E0F0AE7825C}" type="sibTrans" cxnId="{FA9920FE-A31B-4047-992F-39E782B3157C}">
      <dgm:prSet/>
      <dgm:spPr/>
      <dgm:t>
        <a:bodyPr/>
        <a:lstStyle/>
        <a:p>
          <a:endParaRPr lang="en-US"/>
        </a:p>
      </dgm:t>
    </dgm:pt>
    <dgm:pt modelId="{9AFE1EB0-998E-4925-A68F-91CA303A8187}" type="pres">
      <dgm:prSet presAssocID="{3E6EE44E-3461-45F9-B916-4E6AB6C4CD98}" presName="linear" presStyleCnt="0">
        <dgm:presLayoutVars>
          <dgm:animLvl val="lvl"/>
          <dgm:resizeHandles val="exact"/>
        </dgm:presLayoutVars>
      </dgm:prSet>
      <dgm:spPr/>
    </dgm:pt>
    <dgm:pt modelId="{48297896-9366-42AB-810B-66D0E2D9EC99}" type="pres">
      <dgm:prSet presAssocID="{47DD9E4B-98A1-41EB-9703-BDFDF8EBBF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5CC485-DC94-4998-80B8-ED04DB12E1A7}" type="pres">
      <dgm:prSet presAssocID="{F17130CC-5406-4538-BFB9-FC3D29960AAD}" presName="spacer" presStyleCnt="0"/>
      <dgm:spPr/>
    </dgm:pt>
    <dgm:pt modelId="{FD0FBF01-48C8-4892-A1E7-147D5A57D258}" type="pres">
      <dgm:prSet presAssocID="{78834E7A-598B-4DF4-B93D-DE3EF58109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C43E0E-A4A0-48DD-8111-8C9FF0A9ED17}" type="pres">
      <dgm:prSet presAssocID="{521231B7-48AD-438E-AC9B-561E018FDA46}" presName="spacer" presStyleCnt="0"/>
      <dgm:spPr/>
    </dgm:pt>
    <dgm:pt modelId="{4F5F960A-CEC5-409C-ABA5-749C684B183F}" type="pres">
      <dgm:prSet presAssocID="{0AB5BB3F-8BD7-4529-BF1A-0BCAED80A1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C072DE-328C-411C-8745-53D6A302E6BA}" type="pres">
      <dgm:prSet presAssocID="{83678D90-54CF-4368-A198-5ECC48CBE6C6}" presName="spacer" presStyleCnt="0"/>
      <dgm:spPr/>
    </dgm:pt>
    <dgm:pt modelId="{7FC3FAA6-8311-4E58-A1CC-13AA833D8D4E}" type="pres">
      <dgm:prSet presAssocID="{3AD1FA3D-FD1B-4BF8-861F-D819F79201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4D5018-DC70-4222-932B-C3B9F8E5F1D6}" type="pres">
      <dgm:prSet presAssocID="{24127E10-1D0A-4BA5-B22A-9274B6C5F8D4}" presName="spacer" presStyleCnt="0"/>
      <dgm:spPr/>
    </dgm:pt>
    <dgm:pt modelId="{E5B0C2F3-CBB0-482F-A608-6A1FD54412C7}" type="pres">
      <dgm:prSet presAssocID="{C28F0703-308B-42C1-A5F0-EB6742B40F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DAD204-6FE8-44B1-B47B-2D2A0E2CED5F}" srcId="{3E6EE44E-3461-45F9-B916-4E6AB6C4CD98}" destId="{0AB5BB3F-8BD7-4529-BF1A-0BCAED80A12D}" srcOrd="2" destOrd="0" parTransId="{630B6E79-1398-4C8F-AC6C-AA24F1E52A09}" sibTransId="{83678D90-54CF-4368-A198-5ECC48CBE6C6}"/>
    <dgm:cxn modelId="{DC186E06-D8A7-4DCC-A9B0-692584E286D1}" type="presOf" srcId="{3E6EE44E-3461-45F9-B916-4E6AB6C4CD98}" destId="{9AFE1EB0-998E-4925-A68F-91CA303A8187}" srcOrd="0" destOrd="0" presId="urn:microsoft.com/office/officeart/2005/8/layout/vList2"/>
    <dgm:cxn modelId="{C82F5B12-CF3D-4CEF-86C3-36BE8A696922}" type="presOf" srcId="{C28F0703-308B-42C1-A5F0-EB6742B40F94}" destId="{E5B0C2F3-CBB0-482F-A608-6A1FD54412C7}" srcOrd="0" destOrd="0" presId="urn:microsoft.com/office/officeart/2005/8/layout/vList2"/>
    <dgm:cxn modelId="{AAF65032-AB12-4AC0-8FAF-134FD577772B}" type="presOf" srcId="{47DD9E4B-98A1-41EB-9703-BDFDF8EBBFBF}" destId="{48297896-9366-42AB-810B-66D0E2D9EC99}" srcOrd="0" destOrd="0" presId="urn:microsoft.com/office/officeart/2005/8/layout/vList2"/>
    <dgm:cxn modelId="{D605E673-2265-4B35-A6C2-22ED20A740DA}" type="presOf" srcId="{78834E7A-598B-4DF4-B93D-DE3EF58109AC}" destId="{FD0FBF01-48C8-4892-A1E7-147D5A57D258}" srcOrd="0" destOrd="0" presId="urn:microsoft.com/office/officeart/2005/8/layout/vList2"/>
    <dgm:cxn modelId="{388E2D75-B772-4B6E-82E1-7CDA735E89CA}" type="presOf" srcId="{0AB5BB3F-8BD7-4529-BF1A-0BCAED80A12D}" destId="{4F5F960A-CEC5-409C-ABA5-749C684B183F}" srcOrd="0" destOrd="0" presId="urn:microsoft.com/office/officeart/2005/8/layout/vList2"/>
    <dgm:cxn modelId="{1FBDC876-7C63-45D9-8CC8-DF463E30C85C}" srcId="{3E6EE44E-3461-45F9-B916-4E6AB6C4CD98}" destId="{78834E7A-598B-4DF4-B93D-DE3EF58109AC}" srcOrd="1" destOrd="0" parTransId="{9BD52D24-2091-4F57-9B5C-2049B95B781F}" sibTransId="{521231B7-48AD-438E-AC9B-561E018FDA46}"/>
    <dgm:cxn modelId="{2450A5A1-C625-40D7-AC68-6DA8B2F8CAF5}" type="presOf" srcId="{3AD1FA3D-FD1B-4BF8-861F-D819F7920177}" destId="{7FC3FAA6-8311-4E58-A1CC-13AA833D8D4E}" srcOrd="0" destOrd="0" presId="urn:microsoft.com/office/officeart/2005/8/layout/vList2"/>
    <dgm:cxn modelId="{D512EAE2-A166-4957-B7AF-D19EC204F22B}" srcId="{3E6EE44E-3461-45F9-B916-4E6AB6C4CD98}" destId="{47DD9E4B-98A1-41EB-9703-BDFDF8EBBFBF}" srcOrd="0" destOrd="0" parTransId="{33C2F5EE-0BC2-471E-AEFC-67F98E1D5612}" sibTransId="{F17130CC-5406-4538-BFB9-FC3D29960AAD}"/>
    <dgm:cxn modelId="{FA9920FE-A31B-4047-992F-39E782B3157C}" srcId="{3E6EE44E-3461-45F9-B916-4E6AB6C4CD98}" destId="{C28F0703-308B-42C1-A5F0-EB6742B40F94}" srcOrd="4" destOrd="0" parTransId="{F38B1092-98D7-4997-ADDF-F324EAF6338C}" sibTransId="{C4A978AC-8B52-46FA-B608-0E0F0AE7825C}"/>
    <dgm:cxn modelId="{735AC0FF-DF67-48F0-BD6A-37CBE61CE428}" srcId="{3E6EE44E-3461-45F9-B916-4E6AB6C4CD98}" destId="{3AD1FA3D-FD1B-4BF8-861F-D819F7920177}" srcOrd="3" destOrd="0" parTransId="{86433C3D-787A-46EE-8629-3ED0C6719260}" sibTransId="{24127E10-1D0A-4BA5-B22A-9274B6C5F8D4}"/>
    <dgm:cxn modelId="{CF02170B-BEE3-4B34-87D1-881E196C158E}" type="presParOf" srcId="{9AFE1EB0-998E-4925-A68F-91CA303A8187}" destId="{48297896-9366-42AB-810B-66D0E2D9EC99}" srcOrd="0" destOrd="0" presId="urn:microsoft.com/office/officeart/2005/8/layout/vList2"/>
    <dgm:cxn modelId="{C19526AE-1C85-4D4D-92E0-478189459590}" type="presParOf" srcId="{9AFE1EB0-998E-4925-A68F-91CA303A8187}" destId="{AB5CC485-DC94-4998-80B8-ED04DB12E1A7}" srcOrd="1" destOrd="0" presId="urn:microsoft.com/office/officeart/2005/8/layout/vList2"/>
    <dgm:cxn modelId="{E449E006-B3B1-4E60-AE8F-31A7FA29CCF3}" type="presParOf" srcId="{9AFE1EB0-998E-4925-A68F-91CA303A8187}" destId="{FD0FBF01-48C8-4892-A1E7-147D5A57D258}" srcOrd="2" destOrd="0" presId="urn:microsoft.com/office/officeart/2005/8/layout/vList2"/>
    <dgm:cxn modelId="{CF0FA8A4-A54E-41B3-B757-050F7AC09103}" type="presParOf" srcId="{9AFE1EB0-998E-4925-A68F-91CA303A8187}" destId="{F0C43E0E-A4A0-48DD-8111-8C9FF0A9ED17}" srcOrd="3" destOrd="0" presId="urn:microsoft.com/office/officeart/2005/8/layout/vList2"/>
    <dgm:cxn modelId="{A887B6BD-CA59-41A0-B225-BDC803B87B34}" type="presParOf" srcId="{9AFE1EB0-998E-4925-A68F-91CA303A8187}" destId="{4F5F960A-CEC5-409C-ABA5-749C684B183F}" srcOrd="4" destOrd="0" presId="urn:microsoft.com/office/officeart/2005/8/layout/vList2"/>
    <dgm:cxn modelId="{9AC149D8-0E73-4845-BEA8-E3C8861DC050}" type="presParOf" srcId="{9AFE1EB0-998E-4925-A68F-91CA303A8187}" destId="{0AC072DE-328C-411C-8745-53D6A302E6BA}" srcOrd="5" destOrd="0" presId="urn:microsoft.com/office/officeart/2005/8/layout/vList2"/>
    <dgm:cxn modelId="{CF6A15D3-5922-4F78-A5F6-DA0DBCFBE4B2}" type="presParOf" srcId="{9AFE1EB0-998E-4925-A68F-91CA303A8187}" destId="{7FC3FAA6-8311-4E58-A1CC-13AA833D8D4E}" srcOrd="6" destOrd="0" presId="urn:microsoft.com/office/officeart/2005/8/layout/vList2"/>
    <dgm:cxn modelId="{C555C141-527A-4271-AA60-5083D38D8721}" type="presParOf" srcId="{9AFE1EB0-998E-4925-A68F-91CA303A8187}" destId="{034D5018-DC70-4222-932B-C3B9F8E5F1D6}" srcOrd="7" destOrd="0" presId="urn:microsoft.com/office/officeart/2005/8/layout/vList2"/>
    <dgm:cxn modelId="{5B0C5A12-F159-4102-AC1B-4F1D51937494}" type="presParOf" srcId="{9AFE1EB0-998E-4925-A68F-91CA303A8187}" destId="{E5B0C2F3-CBB0-482F-A608-6A1FD54412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41323-5DB9-44D4-98CA-EDDAE503DEA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36C756-35FB-49B2-B9B6-A17A73E11685}">
      <dgm:prSet/>
      <dgm:spPr/>
      <dgm:t>
        <a:bodyPr/>
        <a:lstStyle/>
        <a:p>
          <a:r>
            <a:rPr lang="en-US"/>
            <a:t>Component Based Architecture</a:t>
          </a:r>
        </a:p>
      </dgm:t>
    </dgm:pt>
    <dgm:pt modelId="{B0EF5F22-3CE5-46A3-8373-9A02A5C57D0D}" type="parTrans" cxnId="{F46759DA-7C0A-4EF9-A6D8-4F34434AE954}">
      <dgm:prSet/>
      <dgm:spPr/>
      <dgm:t>
        <a:bodyPr/>
        <a:lstStyle/>
        <a:p>
          <a:endParaRPr lang="en-US"/>
        </a:p>
      </dgm:t>
    </dgm:pt>
    <dgm:pt modelId="{A9454195-2951-461D-A767-525FA4D73978}" type="sibTrans" cxnId="{F46759DA-7C0A-4EF9-A6D8-4F34434AE954}">
      <dgm:prSet/>
      <dgm:spPr/>
      <dgm:t>
        <a:bodyPr/>
        <a:lstStyle/>
        <a:p>
          <a:endParaRPr lang="en-US"/>
        </a:p>
      </dgm:t>
    </dgm:pt>
    <dgm:pt modelId="{202D1934-80D3-4559-A080-48045DA364AE}">
      <dgm:prSet/>
      <dgm:spPr/>
      <dgm:t>
        <a:bodyPr/>
        <a:lstStyle/>
        <a:p>
          <a:r>
            <a:rPr lang="en-US"/>
            <a:t>Reusability is possible</a:t>
          </a:r>
        </a:p>
      </dgm:t>
    </dgm:pt>
    <dgm:pt modelId="{CD4793BE-10E4-4D06-B4E7-2BCA6E23DDE7}" type="parTrans" cxnId="{61F17560-CDA4-40D8-9F52-9962ECFEC80F}">
      <dgm:prSet/>
      <dgm:spPr/>
      <dgm:t>
        <a:bodyPr/>
        <a:lstStyle/>
        <a:p>
          <a:endParaRPr lang="en-US"/>
        </a:p>
      </dgm:t>
    </dgm:pt>
    <dgm:pt modelId="{9B4A8035-9DEC-458F-BB79-2C44866A421C}" type="sibTrans" cxnId="{61F17560-CDA4-40D8-9F52-9962ECFEC80F}">
      <dgm:prSet/>
      <dgm:spPr/>
      <dgm:t>
        <a:bodyPr/>
        <a:lstStyle/>
        <a:p>
          <a:endParaRPr lang="en-US"/>
        </a:p>
      </dgm:t>
    </dgm:pt>
    <dgm:pt modelId="{B9FC7075-1C75-42BB-B29F-CAFDB3D0202E}">
      <dgm:prSet/>
      <dgm:spPr/>
      <dgm:t>
        <a:bodyPr/>
        <a:lstStyle/>
        <a:p>
          <a:r>
            <a:rPr lang="en-US"/>
            <a:t>Uses Virtual DOM(Document Object Model)</a:t>
          </a:r>
        </a:p>
      </dgm:t>
    </dgm:pt>
    <dgm:pt modelId="{79F31544-01F9-412C-ACF1-B9F9914C56FF}" type="parTrans" cxnId="{47D49003-30A0-4461-8E0C-2484235A09EB}">
      <dgm:prSet/>
      <dgm:spPr/>
      <dgm:t>
        <a:bodyPr/>
        <a:lstStyle/>
        <a:p>
          <a:endParaRPr lang="en-US"/>
        </a:p>
      </dgm:t>
    </dgm:pt>
    <dgm:pt modelId="{46A52BAB-6755-49CD-A32E-385EB0D3B06A}" type="sibTrans" cxnId="{47D49003-30A0-4461-8E0C-2484235A09EB}">
      <dgm:prSet/>
      <dgm:spPr/>
      <dgm:t>
        <a:bodyPr/>
        <a:lstStyle/>
        <a:p>
          <a:endParaRPr lang="en-US"/>
        </a:p>
      </dgm:t>
    </dgm:pt>
    <dgm:pt modelId="{86B90AE0-DF0D-462D-A670-B553D99101BB}">
      <dgm:prSet/>
      <dgm:spPr/>
      <dgm:t>
        <a:bodyPr/>
        <a:lstStyle/>
        <a:p>
          <a:r>
            <a:rPr lang="en-US" dirty="0"/>
            <a:t>Fast Rendering(Displaying the content in the webpage)</a:t>
          </a:r>
        </a:p>
      </dgm:t>
    </dgm:pt>
    <dgm:pt modelId="{1B6D3EE1-876C-4F92-8194-330B0D794496}" type="parTrans" cxnId="{4BC2920D-06B5-4AF4-BB37-154844743958}">
      <dgm:prSet/>
      <dgm:spPr/>
      <dgm:t>
        <a:bodyPr/>
        <a:lstStyle/>
        <a:p>
          <a:endParaRPr lang="en-US"/>
        </a:p>
      </dgm:t>
    </dgm:pt>
    <dgm:pt modelId="{B8533C8F-4C39-4290-B9D6-F6EE7AFBB443}" type="sibTrans" cxnId="{4BC2920D-06B5-4AF4-BB37-154844743958}">
      <dgm:prSet/>
      <dgm:spPr/>
      <dgm:t>
        <a:bodyPr/>
        <a:lstStyle/>
        <a:p>
          <a:endParaRPr lang="en-US"/>
        </a:p>
      </dgm:t>
    </dgm:pt>
    <dgm:pt modelId="{D51F3758-75BB-4878-971D-D13C65B6F164}">
      <dgm:prSet/>
      <dgm:spPr/>
      <dgm:t>
        <a:bodyPr/>
        <a:lstStyle/>
        <a:p>
          <a:r>
            <a:rPr lang="en-US"/>
            <a:t>Easy to Learn</a:t>
          </a:r>
        </a:p>
      </dgm:t>
    </dgm:pt>
    <dgm:pt modelId="{6B728576-2100-4375-BD59-50A090B78B79}" type="parTrans" cxnId="{77376B05-7451-4E50-8C27-64A5B8B2B93B}">
      <dgm:prSet/>
      <dgm:spPr/>
      <dgm:t>
        <a:bodyPr/>
        <a:lstStyle/>
        <a:p>
          <a:endParaRPr lang="en-US"/>
        </a:p>
      </dgm:t>
    </dgm:pt>
    <dgm:pt modelId="{D3F675A1-DE75-4927-AB01-FA3EDFF095F7}" type="sibTrans" cxnId="{77376B05-7451-4E50-8C27-64A5B8B2B93B}">
      <dgm:prSet/>
      <dgm:spPr/>
      <dgm:t>
        <a:bodyPr/>
        <a:lstStyle/>
        <a:p>
          <a:endParaRPr lang="en-US"/>
        </a:p>
      </dgm:t>
    </dgm:pt>
    <dgm:pt modelId="{3E85887B-99FD-49A5-9978-E7DA5553D06F}" type="pres">
      <dgm:prSet presAssocID="{0F541323-5DB9-44D4-98CA-EDDAE503DEA9}" presName="Name0" presStyleCnt="0">
        <dgm:presLayoutVars>
          <dgm:dir/>
          <dgm:animLvl val="lvl"/>
          <dgm:resizeHandles val="exact"/>
        </dgm:presLayoutVars>
      </dgm:prSet>
      <dgm:spPr/>
    </dgm:pt>
    <dgm:pt modelId="{1DF0DA5F-CD00-471E-9361-D6A5227ECB07}" type="pres">
      <dgm:prSet presAssocID="{7136C756-35FB-49B2-B9B6-A17A73E11685}" presName="linNode" presStyleCnt="0"/>
      <dgm:spPr/>
    </dgm:pt>
    <dgm:pt modelId="{F71F08C0-70F5-4A21-AA3A-3E4E5EF8D6F0}" type="pres">
      <dgm:prSet presAssocID="{7136C756-35FB-49B2-B9B6-A17A73E1168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A397C0F-7B8D-4E2C-8270-D92600716A11}" type="pres">
      <dgm:prSet presAssocID="{7136C756-35FB-49B2-B9B6-A17A73E11685}" presName="descendantText" presStyleLbl="alignAccFollowNode1" presStyleIdx="0" presStyleCnt="2">
        <dgm:presLayoutVars>
          <dgm:bulletEnabled val="1"/>
        </dgm:presLayoutVars>
      </dgm:prSet>
      <dgm:spPr/>
    </dgm:pt>
    <dgm:pt modelId="{F35DBD6C-7EC3-4D53-B0ED-614AE42607F1}" type="pres">
      <dgm:prSet presAssocID="{A9454195-2951-461D-A767-525FA4D73978}" presName="sp" presStyleCnt="0"/>
      <dgm:spPr/>
    </dgm:pt>
    <dgm:pt modelId="{0BCCF3AB-2110-4B4F-A5FE-5ABE214FFCE0}" type="pres">
      <dgm:prSet presAssocID="{B9FC7075-1C75-42BB-B29F-CAFDB3D0202E}" presName="linNode" presStyleCnt="0"/>
      <dgm:spPr/>
    </dgm:pt>
    <dgm:pt modelId="{5A3D6869-1616-4E1F-B857-1552245B3911}" type="pres">
      <dgm:prSet presAssocID="{B9FC7075-1C75-42BB-B29F-CAFDB3D0202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60F52AC-ABB9-4957-AD60-7647498D9E27}" type="pres">
      <dgm:prSet presAssocID="{B9FC7075-1C75-42BB-B29F-CAFDB3D0202E}" presName="descendantText" presStyleLbl="alignAccFollowNode1" presStyleIdx="1" presStyleCnt="2">
        <dgm:presLayoutVars>
          <dgm:bulletEnabled val="1"/>
        </dgm:presLayoutVars>
      </dgm:prSet>
      <dgm:spPr/>
    </dgm:pt>
    <dgm:pt modelId="{F2BB2307-1368-424C-9E2A-62C5B0D9F0D7}" type="pres">
      <dgm:prSet presAssocID="{46A52BAB-6755-49CD-A32E-385EB0D3B06A}" presName="sp" presStyleCnt="0"/>
      <dgm:spPr/>
    </dgm:pt>
    <dgm:pt modelId="{C32E6267-55F2-4152-B9EC-94802423B547}" type="pres">
      <dgm:prSet presAssocID="{D51F3758-75BB-4878-971D-D13C65B6F164}" presName="linNode" presStyleCnt="0"/>
      <dgm:spPr/>
    </dgm:pt>
    <dgm:pt modelId="{A1907567-9FA2-4018-B38F-265427FD923B}" type="pres">
      <dgm:prSet presAssocID="{D51F3758-75BB-4878-971D-D13C65B6F16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7D49003-30A0-4461-8E0C-2484235A09EB}" srcId="{0F541323-5DB9-44D4-98CA-EDDAE503DEA9}" destId="{B9FC7075-1C75-42BB-B29F-CAFDB3D0202E}" srcOrd="1" destOrd="0" parTransId="{79F31544-01F9-412C-ACF1-B9F9914C56FF}" sibTransId="{46A52BAB-6755-49CD-A32E-385EB0D3B06A}"/>
    <dgm:cxn modelId="{77376B05-7451-4E50-8C27-64A5B8B2B93B}" srcId="{0F541323-5DB9-44D4-98CA-EDDAE503DEA9}" destId="{D51F3758-75BB-4878-971D-D13C65B6F164}" srcOrd="2" destOrd="0" parTransId="{6B728576-2100-4375-BD59-50A090B78B79}" sibTransId="{D3F675A1-DE75-4927-AB01-FA3EDFF095F7}"/>
    <dgm:cxn modelId="{4BC2920D-06B5-4AF4-BB37-154844743958}" srcId="{B9FC7075-1C75-42BB-B29F-CAFDB3D0202E}" destId="{86B90AE0-DF0D-462D-A670-B553D99101BB}" srcOrd="0" destOrd="0" parTransId="{1B6D3EE1-876C-4F92-8194-330B0D794496}" sibTransId="{B8533C8F-4C39-4290-B9D6-F6EE7AFBB443}"/>
    <dgm:cxn modelId="{59C3A623-EF11-4AD8-B8CD-0FF967F70BF1}" type="presOf" srcId="{D51F3758-75BB-4878-971D-D13C65B6F164}" destId="{A1907567-9FA2-4018-B38F-265427FD923B}" srcOrd="0" destOrd="0" presId="urn:microsoft.com/office/officeart/2005/8/layout/vList5"/>
    <dgm:cxn modelId="{61F17560-CDA4-40D8-9F52-9962ECFEC80F}" srcId="{7136C756-35FB-49B2-B9B6-A17A73E11685}" destId="{202D1934-80D3-4559-A080-48045DA364AE}" srcOrd="0" destOrd="0" parTransId="{CD4793BE-10E4-4D06-B4E7-2BCA6E23DDE7}" sibTransId="{9B4A8035-9DEC-458F-BB79-2C44866A421C}"/>
    <dgm:cxn modelId="{CE4BEA44-9592-44A2-BA00-4E15D69A3EFC}" type="presOf" srcId="{86B90AE0-DF0D-462D-A670-B553D99101BB}" destId="{760F52AC-ABB9-4957-AD60-7647498D9E27}" srcOrd="0" destOrd="0" presId="urn:microsoft.com/office/officeart/2005/8/layout/vList5"/>
    <dgm:cxn modelId="{D7851D74-C97C-4E07-A89C-660B76DAE475}" type="presOf" srcId="{0F541323-5DB9-44D4-98CA-EDDAE503DEA9}" destId="{3E85887B-99FD-49A5-9978-E7DA5553D06F}" srcOrd="0" destOrd="0" presId="urn:microsoft.com/office/officeart/2005/8/layout/vList5"/>
    <dgm:cxn modelId="{EB1196B0-3FEC-4F43-9823-EB0FFBA21D8C}" type="presOf" srcId="{202D1934-80D3-4559-A080-48045DA364AE}" destId="{7A397C0F-7B8D-4E2C-8270-D92600716A11}" srcOrd="0" destOrd="0" presId="urn:microsoft.com/office/officeart/2005/8/layout/vList5"/>
    <dgm:cxn modelId="{D66D15BC-A9CD-47FE-8BB2-F1C8DC8C3248}" type="presOf" srcId="{B9FC7075-1C75-42BB-B29F-CAFDB3D0202E}" destId="{5A3D6869-1616-4E1F-B857-1552245B3911}" srcOrd="0" destOrd="0" presId="urn:microsoft.com/office/officeart/2005/8/layout/vList5"/>
    <dgm:cxn modelId="{F46759DA-7C0A-4EF9-A6D8-4F34434AE954}" srcId="{0F541323-5DB9-44D4-98CA-EDDAE503DEA9}" destId="{7136C756-35FB-49B2-B9B6-A17A73E11685}" srcOrd="0" destOrd="0" parTransId="{B0EF5F22-3CE5-46A3-8373-9A02A5C57D0D}" sibTransId="{A9454195-2951-461D-A767-525FA4D73978}"/>
    <dgm:cxn modelId="{52E722F8-0384-4AFF-B8DD-C575F8C5D3B4}" type="presOf" srcId="{7136C756-35FB-49B2-B9B6-A17A73E11685}" destId="{F71F08C0-70F5-4A21-AA3A-3E4E5EF8D6F0}" srcOrd="0" destOrd="0" presId="urn:microsoft.com/office/officeart/2005/8/layout/vList5"/>
    <dgm:cxn modelId="{BB5FDAD6-0938-4FAF-90DC-A5CAAB1B68C9}" type="presParOf" srcId="{3E85887B-99FD-49A5-9978-E7DA5553D06F}" destId="{1DF0DA5F-CD00-471E-9361-D6A5227ECB07}" srcOrd="0" destOrd="0" presId="urn:microsoft.com/office/officeart/2005/8/layout/vList5"/>
    <dgm:cxn modelId="{172D2004-E137-489B-9AD7-9B983DAC0E0C}" type="presParOf" srcId="{1DF0DA5F-CD00-471E-9361-D6A5227ECB07}" destId="{F71F08C0-70F5-4A21-AA3A-3E4E5EF8D6F0}" srcOrd="0" destOrd="0" presId="urn:microsoft.com/office/officeart/2005/8/layout/vList5"/>
    <dgm:cxn modelId="{DE036F23-397A-4AA8-B871-C8C9F02091C8}" type="presParOf" srcId="{1DF0DA5F-CD00-471E-9361-D6A5227ECB07}" destId="{7A397C0F-7B8D-4E2C-8270-D92600716A11}" srcOrd="1" destOrd="0" presId="urn:microsoft.com/office/officeart/2005/8/layout/vList5"/>
    <dgm:cxn modelId="{9B6D2D33-622B-4659-B6F8-9202A2E52586}" type="presParOf" srcId="{3E85887B-99FD-49A5-9978-E7DA5553D06F}" destId="{F35DBD6C-7EC3-4D53-B0ED-614AE42607F1}" srcOrd="1" destOrd="0" presId="urn:microsoft.com/office/officeart/2005/8/layout/vList5"/>
    <dgm:cxn modelId="{2E44872B-7598-40A2-B662-111DB5D5A5AE}" type="presParOf" srcId="{3E85887B-99FD-49A5-9978-E7DA5553D06F}" destId="{0BCCF3AB-2110-4B4F-A5FE-5ABE214FFCE0}" srcOrd="2" destOrd="0" presId="urn:microsoft.com/office/officeart/2005/8/layout/vList5"/>
    <dgm:cxn modelId="{F49BF9B6-BFC7-4AA2-BBBB-C7DEF5DFB0AF}" type="presParOf" srcId="{0BCCF3AB-2110-4B4F-A5FE-5ABE214FFCE0}" destId="{5A3D6869-1616-4E1F-B857-1552245B3911}" srcOrd="0" destOrd="0" presId="urn:microsoft.com/office/officeart/2005/8/layout/vList5"/>
    <dgm:cxn modelId="{736651E6-69E1-4D2D-A820-BD65244B3620}" type="presParOf" srcId="{0BCCF3AB-2110-4B4F-A5FE-5ABE214FFCE0}" destId="{760F52AC-ABB9-4957-AD60-7647498D9E27}" srcOrd="1" destOrd="0" presId="urn:microsoft.com/office/officeart/2005/8/layout/vList5"/>
    <dgm:cxn modelId="{ED3972E3-DEAD-4398-B835-B23F47401238}" type="presParOf" srcId="{3E85887B-99FD-49A5-9978-E7DA5553D06F}" destId="{F2BB2307-1368-424C-9E2A-62C5B0D9F0D7}" srcOrd="3" destOrd="0" presId="urn:microsoft.com/office/officeart/2005/8/layout/vList5"/>
    <dgm:cxn modelId="{A2BDA5A9-793B-4E72-8391-2327EEF2C210}" type="presParOf" srcId="{3E85887B-99FD-49A5-9978-E7DA5553D06F}" destId="{C32E6267-55F2-4152-B9EC-94802423B547}" srcOrd="4" destOrd="0" presId="urn:microsoft.com/office/officeart/2005/8/layout/vList5"/>
    <dgm:cxn modelId="{DF906739-F3EB-4AAD-9C26-E7AD6BCCC75C}" type="presParOf" srcId="{C32E6267-55F2-4152-B9EC-94802423B547}" destId="{A1907567-9FA2-4018-B38F-265427FD923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97896-9366-42AB-810B-66D0E2D9EC99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It is a JavaScript Library(Free and Open Source)</a:t>
          </a:r>
        </a:p>
      </dsp:txBody>
      <dsp:txXfrm>
        <a:off x="38381" y="64129"/>
        <a:ext cx="10438838" cy="709478"/>
      </dsp:txXfrm>
    </dsp:sp>
    <dsp:sp modelId="{FD0FBF01-48C8-4892-A1E7-147D5A57D258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Developed by Facebook</a:t>
          </a:r>
        </a:p>
      </dsp:txBody>
      <dsp:txXfrm>
        <a:off x="38381" y="942529"/>
        <a:ext cx="10438838" cy="709478"/>
      </dsp:txXfrm>
    </dsp:sp>
    <dsp:sp modelId="{4F5F960A-CEC5-409C-ABA5-749C684B183F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Used to create Single Page applications (Load Only Once)</a:t>
          </a:r>
        </a:p>
      </dsp:txBody>
      <dsp:txXfrm>
        <a:off x="38381" y="1820930"/>
        <a:ext cx="10438838" cy="709478"/>
      </dsp:txXfrm>
    </dsp:sp>
    <dsp:sp modelId="{7FC3FAA6-8311-4E58-A1CC-13AA833D8D4E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Web and Mobile Applications</a:t>
          </a:r>
        </a:p>
      </dsp:txBody>
      <dsp:txXfrm>
        <a:off x="38381" y="2699330"/>
        <a:ext cx="10438838" cy="709478"/>
      </dsp:txXfrm>
    </dsp:sp>
    <dsp:sp modelId="{E5B0C2F3-CBB0-482F-A608-6A1FD54412C7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Latest version is 19.0.0</a:t>
          </a:r>
        </a:p>
      </dsp:txBody>
      <dsp:txXfrm>
        <a:off x="38381" y="3577730"/>
        <a:ext cx="10438838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97C0F-7B8D-4E2C-8270-D92600716A1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Reusability is possible</a:t>
          </a:r>
        </a:p>
      </dsp:txBody>
      <dsp:txXfrm rot="-5400000">
        <a:off x="3785616" y="197117"/>
        <a:ext cx="6675221" cy="1012303"/>
      </dsp:txXfrm>
    </dsp:sp>
    <dsp:sp modelId="{F71F08C0-70F5-4A21-AA3A-3E4E5EF8D6F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Component Based Architecture</a:t>
          </a:r>
        </a:p>
      </dsp:txBody>
      <dsp:txXfrm>
        <a:off x="68454" y="70578"/>
        <a:ext cx="3648708" cy="1265378"/>
      </dsp:txXfrm>
    </dsp:sp>
    <dsp:sp modelId="{760F52AC-ABB9-4957-AD60-7647498D9E2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Fast Rendering(Displaying the content in the webpage)</a:t>
          </a:r>
        </a:p>
      </dsp:txBody>
      <dsp:txXfrm rot="-5400000">
        <a:off x="3785616" y="1669517"/>
        <a:ext cx="6675221" cy="1012303"/>
      </dsp:txXfrm>
    </dsp:sp>
    <dsp:sp modelId="{5A3D6869-1616-4E1F-B857-1552245B391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Uses Virtual DOM(Document Object Model)</a:t>
          </a:r>
        </a:p>
      </dsp:txBody>
      <dsp:txXfrm>
        <a:off x="68454" y="1542979"/>
        <a:ext cx="3648708" cy="1265378"/>
      </dsp:txXfrm>
    </dsp:sp>
    <dsp:sp modelId="{A1907567-9FA2-4018-B38F-265427FD923B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Easy to Learn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5C92-CB3D-8199-94DE-1BD80C951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65DED-64DF-3CC3-4CBA-C92588686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0F13-6ED7-9131-AF9D-96A38D2D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75C7-C067-B341-2C7C-3EBD6F42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742-FFDB-74BA-5060-2EFD24EF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7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F69D-D996-C66C-CB9F-8434D9B9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42608-C58F-E0F1-E94D-530BC0BCF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F6E4-8AAF-BF1C-47C0-708F6D8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6A55-E7DB-2964-5B5B-8D6E7223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F4699-D0D2-59A2-8463-74F2615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D2DF4-A5DC-7B9D-E9C2-A086BB0C5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7F12A-03D7-94DE-A47E-96799D3F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9319-8179-BB2B-DD80-620703C7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6384-7681-AA76-77BB-D6F508E8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0B0-28E0-24E3-F41B-949A09C7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7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1F57-B5C6-E350-48D6-42B6ECC1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3143-F4F3-6535-7BF4-EFDF4ACF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7E7F-57D4-35EE-8C7A-6174B753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7C32-F278-001B-D111-FB2B34A4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88C4-B097-DD52-96F6-45FAA4F7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9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37DD-2346-5F00-A367-2B16C895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5FBE-9AD7-E72E-3E9F-EC9FBD38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BB95-C45C-D641-BDAD-DB6BF519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939B-4CB8-19A3-9BF8-5A39EB8A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1E81-BEFD-4C56-9BFD-11F1523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1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B10D-09AB-011A-BD32-BF00BA3C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EF3E-5281-DD74-147F-15BA14BC3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35884-572E-D1A3-22D7-17F58485F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26EA-A417-A71E-EC9C-C38B5E3A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44CB6-1E6E-C863-F1BF-8A117A56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93793-6BE8-C0F8-7DA8-4C5B0E6A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5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0A88-18B1-92F4-B3F0-DBC7D1A1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EEDEA-C522-B5C1-54D8-13BC9713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D6E7-1D3D-FBAE-4F41-D5631C2D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C26D1-8A81-8513-1618-FA263062E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3198-469A-1D11-862F-10981538D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61A55-DAC9-C432-A2CC-FFA5C208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38181-713F-B355-CE64-FA6B54D2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0E7AA-5957-FF4A-5532-DC47BA4F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076-5F54-1D82-8A2F-0D55ED72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429AF-78F6-E2CA-75A1-3B107F7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20922-0122-8F24-2BF5-CCF36294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ED845-ACC5-4B0D-5457-5FE9D9C7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9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2E5B5-DEBE-BF80-1B96-A512082A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5DFD0-B108-E4B1-AFBA-3D9E8007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E2DDD-7EF2-8475-C438-E1186C8B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1CC1-0E7E-6B68-184B-3F143B9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5C93-6BB5-8F3D-F6AA-4A1CEB7A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A2356-0626-7637-0075-47711617F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E9041-6ABA-ADAE-DA1B-E132485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2ED91-8B34-268D-745C-E98DAFA6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7A477-19C3-5957-B3F4-1179450D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899F-5A62-54CD-8DD5-FD184ECF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8C726-0CD9-5EA2-29D9-D2E3BFBD3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19888-3365-FA82-2A16-7D5CA7D0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735E-873A-1CD8-1244-D739DE0C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D9463-2AA7-86F7-2783-8B7521D4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7CA3B-FB22-73AB-30DD-DB7E95B2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C5CC3-8D96-62BE-8143-AB3313C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9344-3DAE-19D0-09F0-C4130AFC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520F-B13A-CE4B-5FFF-C4C81B1E6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E2DD4-3F93-4196-9011-C81061B7380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58B2-B770-8D7B-A884-934194A01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2E74-5F39-6C5D-856D-F48AAFDD2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2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FEFE-800B-5C90-4234-99ED1671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9189" r="9091" b="42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5F3AF-4250-83C4-D1C6-C3D73E4A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ReactJS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8A444-458B-1E9A-33BC-B261D150C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08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23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5436-8F25-F5B1-67D1-C42840DB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5503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Component Lifecycle</a:t>
            </a:r>
          </a:p>
          <a:p>
            <a:r>
              <a:rPr lang="en-US" dirty="0"/>
              <a:t>In class components, React provides </a:t>
            </a:r>
            <a:r>
              <a:rPr lang="en-US" b="1" dirty="0"/>
              <a:t>lifecycle methods</a:t>
            </a:r>
            <a:r>
              <a:rPr lang="en-US" dirty="0"/>
              <a:t> to manage component behavior.</a:t>
            </a:r>
          </a:p>
          <a:p>
            <a:r>
              <a:rPr lang="en-US" dirty="0"/>
              <a:t>React components go through </a:t>
            </a:r>
            <a:r>
              <a:rPr lang="en-US" b="1" dirty="0"/>
              <a:t>three main phases</a:t>
            </a:r>
            <a:r>
              <a:rPr lang="en-US" dirty="0"/>
              <a:t> in their lifecycle: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Mounting</a:t>
            </a:r>
            <a:r>
              <a:rPr lang="en-US" dirty="0"/>
              <a:t> (Component is created and added to the DOM)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Updating</a:t>
            </a:r>
            <a:r>
              <a:rPr lang="en-US" dirty="0"/>
              <a:t> (Component is re-rendered due to state or prop changes)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Unmounting</a:t>
            </a:r>
            <a:r>
              <a:rPr lang="en-US" dirty="0"/>
              <a:t> (Component is removed from the DOM)</a:t>
            </a:r>
          </a:p>
          <a:p>
            <a:r>
              <a:rPr lang="en-US" dirty="0"/>
              <a:t>Each phase has specific </a:t>
            </a:r>
            <a:r>
              <a:rPr lang="en-US" b="1" dirty="0"/>
              <a:t>lifecycle methods</a:t>
            </a:r>
            <a:r>
              <a:rPr lang="en-US" dirty="0"/>
              <a:t> that allow you to control what happens at each step.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8EE4B-F8E9-BCFA-D417-935A3358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4720590"/>
            <a:ext cx="9261307" cy="18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9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4428A-A9E6-87AB-877F-87DB4F54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470" y="958260"/>
            <a:ext cx="7012588" cy="43566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BC5F0-0958-75DD-E5B1-287C06324074}"/>
              </a:ext>
            </a:extLst>
          </p:cNvPr>
          <p:cNvSpPr txBox="1"/>
          <p:nvPr/>
        </p:nvSpPr>
        <p:spPr>
          <a:xfrm>
            <a:off x="694373" y="273660"/>
            <a:ext cx="368331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runs).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Clicking the button toggles show, which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removes the 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componentWillUnmount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runs).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Clicking the button again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 the component 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runs again). </a:t>
            </a:r>
          </a:p>
        </p:txBody>
      </p:sp>
    </p:spTree>
    <p:extLst>
      <p:ext uri="{BB962C8B-B14F-4D97-AF65-F5344CB8AC3E}">
        <p14:creationId xmlns:p14="http://schemas.microsoft.com/office/powerpoint/2010/main" val="28885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F3E5-A68F-2C06-4333-8EDF2E7E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060"/>
            <a:ext cx="10515600" cy="578358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Composition (Preferred in React)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using inheritance, React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composes components inside each other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flexible than inheritance , Encourages code reuse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Keeps components modular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5FA91-E347-D6FB-49CA-DF605A6E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37" y="2101972"/>
            <a:ext cx="5621925" cy="40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4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1D86-0556-A814-35C3-E5373E72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210"/>
            <a:ext cx="10515600" cy="5639753"/>
          </a:xfrm>
        </p:spPr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Hooks: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Hooks allow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components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manage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 effects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hooks: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 component state.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side effects (e.g., fetching data).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useContext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Shares global state.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B04C3-CD1D-D67B-A20C-80FB5592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04" y="2713457"/>
            <a:ext cx="6506926" cy="35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2805-ECA2-7945-7D3A-FDFB797A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370"/>
            <a:ext cx="10515600" cy="550259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Routing (React Router)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 Router</a:t>
            </a:r>
            <a:r>
              <a:rPr lang="en-US" dirty="0"/>
              <a:t> helps in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react-router-</a:t>
            </a:r>
            <a:r>
              <a:rPr lang="en-US" dirty="0" err="1"/>
              <a:t>dom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76171-994D-1AB5-321B-281A1B53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1078888"/>
            <a:ext cx="4940901" cy="51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55483-B3E4-A383-43CC-D94D163B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9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1B3A-4F63-A122-E2DD-8D73A367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pPr algn="ctr"/>
            <a:r>
              <a:rPr lang="en-US" dirty="0"/>
              <a:t>reflow/repaint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4EB5-66C2-FCC2-C2EF-00A17B8C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710"/>
            <a:ext cx="10515600" cy="5068253"/>
          </a:xfrm>
        </p:spPr>
        <p:txBody>
          <a:bodyPr>
            <a:normAutofit/>
          </a:bodyPr>
          <a:lstStyle/>
          <a:p>
            <a:r>
              <a:rPr lang="en-US" sz="1900" dirty="0"/>
              <a:t>A </a:t>
            </a:r>
            <a:r>
              <a:rPr lang="en-US" sz="1900" b="1" dirty="0"/>
              <a:t>Reflow</a:t>
            </a:r>
            <a:r>
              <a:rPr lang="en-US" sz="1900" dirty="0"/>
              <a:t> happens when the browser recalculates the positions and sizes of elements in the document. This occurs whenever a change affects an element’s </a:t>
            </a:r>
            <a:r>
              <a:rPr lang="en-US" sz="1900" b="1" dirty="0"/>
              <a:t>geometry</a:t>
            </a:r>
            <a:r>
              <a:rPr lang="en-US" sz="1900" dirty="0"/>
              <a:t> (position, size, or layout).</a:t>
            </a:r>
          </a:p>
          <a:p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Causes of Repaint</a:t>
            </a:r>
          </a:p>
          <a:p>
            <a:pPr lvl="1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Adding/removing elements from the DOM </a:t>
            </a:r>
          </a:p>
          <a:p>
            <a:pPr lvl="1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an element’s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lvl="1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window size (resizing the browser) </a:t>
            </a:r>
          </a:p>
          <a:p>
            <a:pPr lvl="1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JavaScript to modify styles that affect layout (e.g.,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height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A </a:t>
            </a:r>
            <a:r>
              <a:rPr lang="en-US" sz="1900" b="1" dirty="0"/>
              <a:t>Repaint</a:t>
            </a:r>
            <a:r>
              <a:rPr lang="en-US" sz="1900" dirty="0"/>
              <a:t> occurs when an element’s </a:t>
            </a:r>
            <a:r>
              <a:rPr lang="en-US" sz="1900" b="1" dirty="0"/>
              <a:t>visual properties</a:t>
            </a:r>
            <a:r>
              <a:rPr lang="en-US" sz="1900" dirty="0"/>
              <a:t> (like color, background, or visibility) change, but </a:t>
            </a:r>
            <a:r>
              <a:rPr lang="en-US" sz="1900" b="1" dirty="0"/>
              <a:t>its layout remains unchanged</a:t>
            </a:r>
            <a:r>
              <a:rPr lang="en-US" sz="1900" dirty="0"/>
              <a:t>.</a:t>
            </a:r>
          </a:p>
          <a:p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Causes of Repaint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background-color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visibility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box-shadow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CSS effects like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opacity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border-color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outline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text color using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color: red;</a:t>
            </a:r>
            <a:endParaRPr lang="en-US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44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F0DCB-EE20-C4BD-FC16-9C0B80E3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7" y="323172"/>
            <a:ext cx="10905066" cy="3216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23F71-F547-BFBF-7660-1AA9523D1658}"/>
              </a:ext>
            </a:extLst>
          </p:cNvPr>
          <p:cNvSpPr txBox="1"/>
          <p:nvPr/>
        </p:nvSpPr>
        <p:spPr>
          <a:xfrm>
            <a:off x="857250" y="3927039"/>
            <a:ext cx="96354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Optimize and Reduce Reflows &amp; Repaints?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Layout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visibility hidden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Instead of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none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opacity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Animations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2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6584-1C66-E476-16C3-1BEF8DA8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490"/>
            <a:ext cx="10515600" cy="56854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Virtual 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DOM (VDOM)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in-memory representation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real DOM.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Virtual DOM instead of directly modifying the real DOM.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improve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reducing unnecessary DOM updates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Arial" panose="020B0604020202020204" pitchFamily="34" charset="0"/>
              </a:rPr>
              <a:t>Faster Performance </a:t>
            </a:r>
            <a:r>
              <a:rPr lang="en-IN" sz="2400" dirty="0">
                <a:latin typeface="Arial" panose="020B0604020202020204" pitchFamily="34" charset="0"/>
              </a:rPr>
              <a:t>→ Only updates necessary parts of the UI.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Arial" panose="020B0604020202020204" pitchFamily="34" charset="0"/>
              </a:rPr>
              <a:t>Efficient Rendering </a:t>
            </a:r>
            <a:r>
              <a:rPr lang="en-IN" sz="2400" dirty="0">
                <a:latin typeface="Arial" panose="020B0604020202020204" pitchFamily="34" charset="0"/>
              </a:rPr>
              <a:t>→ Uses "diffing" to detect changes.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Arial" panose="020B0604020202020204" pitchFamily="34" charset="0"/>
              </a:rPr>
              <a:t>Better User Experience </a:t>
            </a:r>
            <a:r>
              <a:rPr lang="en-IN" sz="2400" dirty="0">
                <a:latin typeface="Arial" panose="020B0604020202020204" pitchFamily="34" charset="0"/>
              </a:rPr>
              <a:t>→ Smooth updates without flickering.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94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5EF5-F9AF-B68A-3362-86ED3B68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"/>
            <a:ext cx="10515600" cy="59255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Does the Virtual DOM Work?</a:t>
            </a:r>
          </a:p>
          <a:p>
            <a:pPr marL="0" indent="0">
              <a:buNone/>
            </a:pPr>
            <a:r>
              <a:rPr lang="en-US" b="1" dirty="0"/>
              <a:t>Step 1: Create a Virtual DOM: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400" dirty="0"/>
              <a:t>	Whenever a React component is rendered, React </a:t>
            </a:r>
            <a:r>
              <a:rPr lang="en-US" sz="2400" b="1" dirty="0"/>
              <a:t>creates a Virtual DOM tree</a:t>
            </a:r>
            <a:r>
              <a:rPr lang="en-US" sz="2400" dirty="0"/>
              <a:t> that mirrors the actual DOM.</a:t>
            </a:r>
          </a:p>
          <a:p>
            <a:pPr marL="0" indent="0">
              <a:buNone/>
            </a:pPr>
            <a:r>
              <a:rPr lang="en-US" b="1" dirty="0"/>
              <a:t>Step 2: Compare with Previous Virtual DOM (Diffing)</a:t>
            </a:r>
          </a:p>
          <a:p>
            <a:pPr>
              <a:buNone/>
            </a:pPr>
            <a:r>
              <a:rPr lang="en-US" sz="2400" dirty="0"/>
              <a:t>	When the component's state or props change, React: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Creates a </a:t>
            </a:r>
            <a:r>
              <a:rPr lang="en-US" sz="2400" b="1" dirty="0"/>
              <a:t>new Virtual DOM</a:t>
            </a:r>
            <a:r>
              <a:rPr lang="en-US" sz="2400" dirty="0"/>
              <a:t> (updated state).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Compares the </a:t>
            </a:r>
            <a:r>
              <a:rPr lang="en-US" sz="2400" b="1" dirty="0"/>
              <a:t>new Virtual DOM</a:t>
            </a:r>
            <a:r>
              <a:rPr lang="en-US" sz="2400" dirty="0"/>
              <a:t> with the </a:t>
            </a:r>
            <a:r>
              <a:rPr lang="en-US" sz="2400" b="1" dirty="0"/>
              <a:t>previous Virtual DOM</a:t>
            </a:r>
            <a:r>
              <a:rPr lang="en-US" sz="2400" dirty="0"/>
              <a:t> using a process called </a:t>
            </a:r>
            <a:r>
              <a:rPr lang="en-US" sz="2400" b="1" dirty="0"/>
              <a:t>Reconciliation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Identifies the </a:t>
            </a:r>
            <a:r>
              <a:rPr lang="en-US" sz="2400" b="1" dirty="0"/>
              <a:t>changes (diffs)</a:t>
            </a:r>
            <a:r>
              <a:rPr lang="en-US" sz="2400" dirty="0"/>
              <a:t> between the two Virtual DOMs.</a:t>
            </a:r>
          </a:p>
          <a:p>
            <a:pPr>
              <a:buNone/>
            </a:pPr>
            <a:r>
              <a:rPr lang="en-US" b="1" dirty="0"/>
              <a:t>Step 3: Update the Real DOM (Efficiently)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React then </a:t>
            </a:r>
            <a:r>
              <a:rPr lang="en-US" sz="2400" b="1" dirty="0"/>
              <a:t>updates only the changed parts</a:t>
            </a:r>
            <a:r>
              <a:rPr lang="en-US" sz="2400" dirty="0"/>
              <a:t> of the real DOM instead of re-rendering the entire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23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ue and white wavy pattern&#10;&#10;AI-generated content may be incorrect.">
            <a:extLst>
              <a:ext uri="{FF2B5EF4-FFF2-40B4-BE49-F238E27FC236}">
                <a16:creationId xmlns:a16="http://schemas.microsoft.com/office/drawing/2014/main" id="{5830A4B0-952E-EF6E-9985-6048DFD677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86E35-BB4F-7AE1-A861-D63E691F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100"/>
              <a:t>ReactJS is a </a:t>
            </a:r>
            <a:r>
              <a:rPr lang="en-US" sz="2100" b="1"/>
              <a:t>JavaScript library</a:t>
            </a:r>
            <a:r>
              <a:rPr lang="en-US" sz="2100"/>
              <a:t> used for building </a:t>
            </a:r>
            <a:r>
              <a:rPr lang="en-US" sz="2100" b="1"/>
              <a:t>user interfaces (UIs)</a:t>
            </a:r>
            <a:r>
              <a:rPr lang="en-US" sz="2100"/>
              <a:t>, primarily for </a:t>
            </a:r>
            <a:r>
              <a:rPr lang="en-US" sz="2100" b="1"/>
              <a:t>single-page applications (SPAs)</a:t>
            </a:r>
            <a:r>
              <a:rPr lang="en-US" sz="2100"/>
              <a:t>. </a:t>
            </a:r>
            <a:br>
              <a:rPr lang="en-US" sz="2100"/>
            </a:br>
            <a:r>
              <a:rPr lang="en-US" sz="2100"/>
              <a:t>It allows developers to create fast, scalable, and interactive web applications by using a </a:t>
            </a:r>
            <a:r>
              <a:rPr lang="en-US" sz="2100" b="1"/>
              <a:t>component-based architecture</a:t>
            </a:r>
            <a:r>
              <a:rPr lang="en-US" sz="2100"/>
              <a:t>.</a:t>
            </a:r>
            <a:endParaRPr lang="en-IN" sz="2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7D2056-3162-F18C-731E-0B714F90F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4612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0173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85C4-7DB7-C6E2-1A04-8E14FF32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React </a:t>
            </a:r>
            <a:r>
              <a:rPr lang="en-US" b="1" dirty="0"/>
              <a:t>Fiber</a:t>
            </a:r>
            <a:endParaRPr lang="en-US" dirty="0"/>
          </a:p>
          <a:p>
            <a:r>
              <a:rPr lang="en-US" dirty="0"/>
              <a:t>It is a complete </a:t>
            </a:r>
            <a:r>
              <a:rPr lang="en-US" b="1" dirty="0"/>
              <a:t>reimplementation</a:t>
            </a:r>
            <a:r>
              <a:rPr lang="en-US" dirty="0"/>
              <a:t> of </a:t>
            </a:r>
            <a:r>
              <a:rPr lang="en-US" dirty="0" err="1"/>
              <a:t>React's</a:t>
            </a:r>
            <a:r>
              <a:rPr lang="en-US" dirty="0"/>
              <a:t> </a:t>
            </a:r>
            <a:r>
              <a:rPr lang="en-US" b="1" dirty="0"/>
              <a:t>reconciliation algorithm</a:t>
            </a:r>
            <a:r>
              <a:rPr lang="en-US" dirty="0"/>
              <a:t>. </a:t>
            </a:r>
          </a:p>
          <a:p>
            <a:r>
              <a:rPr lang="en-US" dirty="0"/>
              <a:t>It makes UI updates </a:t>
            </a:r>
            <a:r>
              <a:rPr lang="en-US" b="1" dirty="0"/>
              <a:t>faster, smoother, and more efficient</a:t>
            </a:r>
            <a:r>
              <a:rPr lang="en-US" dirty="0"/>
              <a:t>, especially for complex applications.</a:t>
            </a:r>
            <a:endParaRPr lang="en-US" dirty="0">
              <a:latin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rendering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improving performance for large applications.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React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pause, prioritize, and reuse work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blocking the UI. 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Before Fiber:</a:t>
            </a:r>
            <a:r>
              <a:rPr lang="en-US" dirty="0"/>
              <a:t> React used a </a:t>
            </a:r>
            <a:r>
              <a:rPr lang="en-US" b="1" dirty="0"/>
              <a:t>synchronous, blocking rendering process</a:t>
            </a:r>
            <a:r>
              <a:rPr lang="en-US" dirty="0"/>
              <a:t>. Once rendering started, it couldn't be interrupted.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With Fiber:</a:t>
            </a:r>
            <a:r>
              <a:rPr lang="en-US" dirty="0"/>
              <a:t> React can </a:t>
            </a:r>
            <a:r>
              <a:rPr lang="en-US" b="1" dirty="0"/>
              <a:t>split work into smaller chunks</a:t>
            </a:r>
            <a:r>
              <a:rPr lang="en-US" dirty="0"/>
              <a:t>, pause rendering, and resume when needed.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39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EE17-FBE6-2CF7-88D4-514FF003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Key Features of React Fiber</a:t>
            </a:r>
          </a:p>
          <a:p>
            <a:pPr>
              <a:buNone/>
            </a:pPr>
            <a:r>
              <a:rPr lang="en-US" b="1" dirty="0"/>
              <a:t>1</a:t>
            </a:r>
            <a:r>
              <a:rPr lang="en-US" dirty="0"/>
              <a:t>. Interruptible &amp; Asynchronous Rendering</a:t>
            </a:r>
          </a:p>
          <a:p>
            <a:pPr lvl="1"/>
            <a:r>
              <a:rPr lang="en-US" dirty="0"/>
              <a:t>React can pause rendering to keep the UI responsive.</a:t>
            </a:r>
          </a:p>
          <a:p>
            <a:pPr lvl="1"/>
            <a:r>
              <a:rPr lang="en-US" dirty="0"/>
              <a:t>Useful for animations, transitions, and large data updates.</a:t>
            </a:r>
          </a:p>
          <a:p>
            <a:pPr>
              <a:buNone/>
            </a:pPr>
            <a:r>
              <a:rPr lang="en-US" dirty="0"/>
              <a:t>2. Priority-Based Rendering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tasks are assigned different priorities: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Priority: User interactions (e.g., button clicks, typing).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Priority: Background tasks (e.g., loading data, logs).</a:t>
            </a:r>
          </a:p>
          <a:p>
            <a:pPr lvl="1"/>
            <a:r>
              <a:rPr lang="en-US" dirty="0"/>
              <a:t>React processes urgent tasks first.</a:t>
            </a:r>
          </a:p>
          <a:p>
            <a:pPr>
              <a:buNone/>
            </a:pPr>
            <a:r>
              <a:rPr lang="en-US" dirty="0"/>
              <a:t>3. Concurrent Mode (Time-Slicing)</a:t>
            </a:r>
          </a:p>
          <a:p>
            <a:pPr lvl="1"/>
            <a:r>
              <a:rPr lang="en-US" dirty="0"/>
              <a:t>React can split tasks into chunks and process them over multiple frames.</a:t>
            </a:r>
          </a:p>
          <a:p>
            <a:pPr lvl="1"/>
            <a:r>
              <a:rPr lang="en-US" dirty="0"/>
              <a:t>Helps create a smooth user experience even with large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5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249D4-3239-9736-1E6F-5CD16D1E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4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2E5A-03E2-70D6-D92F-4DDC698A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02BA-7612-AC08-5133-1D1CD215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apps are built using components.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component is a reusable and independent UI element (like a button, header, or form).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types of components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Components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(Recommended)</a:t>
            </a:r>
          </a:p>
          <a:p>
            <a:pPr lvl="2"/>
            <a:r>
              <a:rPr lang="en-US" sz="2000" dirty="0"/>
              <a:t>Simple JavaScript functions that return JSX.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Components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(Older approach, uses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this.state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2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The state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a built-in React object that is used to contain data or information about the component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0C39-273E-DCD0-DFDA-E87FB341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Functional Component			Class Component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JSX (JavaScript XML)</a:t>
            </a:r>
          </a:p>
          <a:p>
            <a:r>
              <a:rPr lang="en-IN" dirty="0"/>
              <a:t>JSX allows you to write HTML-like code inside JavaScript.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74332-8477-3446-93C4-C058E13D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0" y="1470739"/>
            <a:ext cx="5228588" cy="1657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263B0D-EE7E-2CE7-4620-40753556F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10" y="1470739"/>
            <a:ext cx="5653972" cy="192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0A9E1-3E38-562E-E18D-7BF14C8D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110" y="4762414"/>
            <a:ext cx="5097069" cy="12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0A3A-E240-8D9A-D64E-3433AC98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Props (Properties) </a:t>
            </a:r>
            <a:r>
              <a:rPr lang="en-IN" sz="3600" dirty="0"/>
              <a:t>Passing Data to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0B5F-ACA2-D209-5BD4-7DC3B30B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Props</a:t>
            </a:r>
            <a:r>
              <a:rPr lang="en-US" dirty="0"/>
              <a:t> are </a:t>
            </a:r>
            <a:r>
              <a:rPr lang="en-US" b="1" dirty="0"/>
              <a:t>inputs to components</a:t>
            </a:r>
            <a:r>
              <a:rPr lang="en-US" dirty="0"/>
              <a:t> that make them dynamic.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Props allow </a:t>
            </a:r>
            <a:r>
              <a:rPr lang="en-US" b="1" dirty="0"/>
              <a:t>data passing</a:t>
            </a:r>
            <a:r>
              <a:rPr lang="en-US" dirty="0"/>
              <a:t> from a parent component to a child.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2CA60-E54C-ACCF-BE49-3AD076B3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17" y="2981976"/>
            <a:ext cx="6491553" cy="34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63EC-7740-3AC6-AAB7-3A4E4110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State (Component Memory)</a:t>
            </a:r>
            <a:r>
              <a:rPr lang="en-US" b="1" dirty="0"/>
              <a:t> - </a:t>
            </a:r>
            <a:r>
              <a:rPr lang="en-US" sz="2800" b="1" dirty="0"/>
              <a:t>Managing component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336-FEC8-22C7-8D75-6D237269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State</a:t>
            </a:r>
            <a:r>
              <a:rPr lang="en-US" sz="2000" dirty="0"/>
              <a:t> is used to store </a:t>
            </a:r>
          </a:p>
          <a:p>
            <a:pPr marL="0" indent="0">
              <a:buNone/>
            </a:pPr>
            <a:r>
              <a:rPr lang="en-US" sz="2000" b="1" dirty="0"/>
              <a:t>component-specific data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Unlike props, </a:t>
            </a:r>
            <a:r>
              <a:rPr lang="en-US" sz="2000" b="1" dirty="0"/>
              <a:t>state is </a:t>
            </a:r>
          </a:p>
          <a:p>
            <a:pPr marL="0" indent="0">
              <a:buNone/>
            </a:pPr>
            <a:r>
              <a:rPr lang="en-US" sz="2000" b="1" dirty="0"/>
              <a:t>mutable</a:t>
            </a:r>
            <a:r>
              <a:rPr lang="en-US" sz="2000" dirty="0"/>
              <a:t> (can change).</a:t>
            </a: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A3615-0ADB-D687-AFCC-886B974B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41" y="1485628"/>
            <a:ext cx="747619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A613-11B5-3295-6D29-61279C6E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286"/>
            <a:ext cx="11094720" cy="5769677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Event Handling in Components		Conditional Rendering</a:t>
            </a:r>
            <a:endParaRPr lang="en-US" b="1" dirty="0"/>
          </a:p>
          <a:p>
            <a:r>
              <a:rPr lang="en-US" dirty="0"/>
              <a:t>Handling events in React is similar </a:t>
            </a:r>
          </a:p>
          <a:p>
            <a:pPr marL="0" indent="0">
              <a:buNone/>
            </a:pPr>
            <a:r>
              <a:rPr lang="en-US" dirty="0"/>
              <a:t>to HTML but uses </a:t>
            </a:r>
            <a:r>
              <a:rPr lang="en-US" b="1" dirty="0"/>
              <a:t>camelCase syntax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DCA5A-A231-C844-A206-8E2BB963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2853827"/>
            <a:ext cx="5188207" cy="238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20C26-CD1B-6572-BB12-89D1A991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071" y="1161009"/>
            <a:ext cx="3667637" cy="1267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85ABF-0442-16F2-B2C2-D0BDA3AC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03" y="3181734"/>
            <a:ext cx="6009707" cy="18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CE39-FA82-9CB4-EE59-CC19628C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/>
              <a:t>Lists &amp; Keys (Rendering Dynamic Lists)</a:t>
            </a:r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Keys </a:t>
            </a:r>
            <a:r>
              <a:rPr lang="en-US" b="1" dirty="0"/>
              <a:t>help React identify</a:t>
            </a:r>
            <a:r>
              <a:rPr lang="en-US" dirty="0"/>
              <a:t> which items have changed, added, or removed, making the rendering more efficient.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7A7B4-6E3E-C7F6-88BF-69D22449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71" y="1149243"/>
            <a:ext cx="6201839" cy="40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1094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Arial Unicode MS</vt:lpstr>
      <vt:lpstr>Calibri</vt:lpstr>
      <vt:lpstr>Google Sans</vt:lpstr>
      <vt:lpstr>Office Theme</vt:lpstr>
      <vt:lpstr>What is ReactJS</vt:lpstr>
      <vt:lpstr>ReactJS is a JavaScript library used for building user interfaces (UIs), primarily for single-page applications (SPAs).  It allows developers to create fast, scalable, and interactive web applications by using a component-based architecture.</vt:lpstr>
      <vt:lpstr>PowerPoint Presentation</vt:lpstr>
      <vt:lpstr>Components </vt:lpstr>
      <vt:lpstr>PowerPoint Presentation</vt:lpstr>
      <vt:lpstr>Props (Properties) Passing Data to Components</vt:lpstr>
      <vt:lpstr>State (Component Memory) - Managing component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reflow/repaint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Pavan Kumar Pagadala</dc:creator>
  <cp:lastModifiedBy>Dr. Pavan Kumar Pagadala</cp:lastModifiedBy>
  <cp:revision>17</cp:revision>
  <dcterms:created xsi:type="dcterms:W3CDTF">2025-02-28T11:42:23Z</dcterms:created>
  <dcterms:modified xsi:type="dcterms:W3CDTF">2025-04-03T03:25:45Z</dcterms:modified>
</cp:coreProperties>
</file>