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71" r:id="rId5"/>
    <p:sldId id="300" r:id="rId6"/>
    <p:sldId id="258" r:id="rId7"/>
    <p:sldId id="288" r:id="rId8"/>
    <p:sldId id="290" r:id="rId9"/>
    <p:sldId id="305" r:id="rId10"/>
    <p:sldId id="306" r:id="rId11"/>
    <p:sldId id="311" r:id="rId12"/>
    <p:sldId id="308" r:id="rId13"/>
    <p:sldId id="310" r:id="rId14"/>
    <p:sldId id="312" r:id="rId15"/>
    <p:sldId id="313" r:id="rId16"/>
    <p:sldId id="314" r:id="rId17"/>
    <p:sldId id="309" r:id="rId18"/>
    <p:sldId id="315" r:id="rId19"/>
    <p:sldId id="317" r:id="rId20"/>
    <p:sldId id="318" r:id="rId21"/>
    <p:sldId id="319" r:id="rId22"/>
    <p:sldId id="320" r:id="rId23"/>
    <p:sldId id="321" r:id="rId24"/>
    <p:sldId id="287" r:id="rId25"/>
    <p:sldId id="304" r:id="rId26"/>
  </p:sldIdLst>
  <p:sldSz cx="125999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84845"/>
    <a:srgbClr val="FAD2D2"/>
    <a:srgbClr val="F89E4C"/>
    <a:srgbClr val="A81E24"/>
    <a:srgbClr val="FFF2CC"/>
    <a:srgbClr val="CF2F33"/>
    <a:srgbClr val="BA2532"/>
    <a:srgbClr val="E3293B"/>
    <a:srgbClr val="FF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68" d="100"/>
          <a:sy n="68" d="100"/>
        </p:scale>
        <p:origin x="708" y="72"/>
      </p:cViewPr>
      <p:guideLst>
        <p:guide orient="horz" pos="2160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D66ED-011C-444B-AF08-9B316B070C56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143000"/>
            <a:ext cx="5667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4ADD7-897F-4F47-A317-DE24AB827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5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143000"/>
            <a:ext cx="5667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4ADD7-897F-4F47-A317-DE24AB827D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6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65125"/>
            <a:ext cx="27168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65125"/>
            <a:ext cx="799311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19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1"/>
            <a:ext cx="5650307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34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1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233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9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3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505075"/>
            <a:ext cx="53303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681163"/>
            <a:ext cx="53566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505075"/>
            <a:ext cx="53566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2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2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987426"/>
            <a:ext cx="63787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987426"/>
            <a:ext cx="63787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825625"/>
            <a:ext cx="10867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1ADC6BA-36E8-77E3-3D99-C6CE7F95245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3958" cy="3003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CFAD88-92AD-7647-1E9D-516F46565C59}"/>
              </a:ext>
            </a:extLst>
          </p:cNvPr>
          <p:cNvSpPr/>
          <p:nvPr userDrawn="1"/>
        </p:nvSpPr>
        <p:spPr>
          <a:xfrm>
            <a:off x="0" y="6812282"/>
            <a:ext cx="12599988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02CE7C-F4EE-B718-069A-6C695265FE2E}"/>
              </a:ext>
            </a:extLst>
          </p:cNvPr>
          <p:cNvSpPr/>
          <p:nvPr userDrawn="1"/>
        </p:nvSpPr>
        <p:spPr>
          <a:xfrm>
            <a:off x="0" y="1"/>
            <a:ext cx="12599988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85B0CC5-88BE-C19B-3507-72B33FDC1B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21" b="8103"/>
          <a:stretch/>
        </p:blipFill>
        <p:spPr>
          <a:xfrm>
            <a:off x="8656636" y="4104641"/>
            <a:ext cx="3943352" cy="2707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77A171-6599-EAE0-2E1F-D0D9333ABA54}"/>
              </a:ext>
            </a:extLst>
          </p:cNvPr>
          <p:cNvSpPr txBox="1"/>
          <p:nvPr userDrawn="1"/>
        </p:nvSpPr>
        <p:spPr>
          <a:xfrm>
            <a:off x="1" y="6602979"/>
            <a:ext cx="2203415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7">
                <a:solidFill>
                  <a:schemeClr val="bg1">
                    <a:lumMod val="95000"/>
                  </a:schemeClr>
                </a:solidFill>
              </a:rPr>
              <a:t>CREATED BY K. VICTOR BABU</a:t>
            </a:r>
          </a:p>
        </p:txBody>
      </p:sp>
    </p:spTree>
    <p:extLst>
      <p:ext uri="{BB962C8B-B14F-4D97-AF65-F5344CB8AC3E}">
        <p14:creationId xmlns:p14="http://schemas.microsoft.com/office/powerpoint/2010/main" val="411462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-114747"/>
            <a:ext cx="12599988" cy="7087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05"/>
            <a:ext cx="6229159" cy="684559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5193300" y="1819514"/>
            <a:ext cx="7406687" cy="225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484" tIns="47229" rIns="94484" bIns="47229" anchor="t" anchorCtr="0">
            <a:spAutoFit/>
          </a:bodyPr>
          <a:lstStyle/>
          <a:p>
            <a:pPr algn="ctr"/>
            <a:r>
              <a:rPr lang="en-IN" sz="3307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FRONT END WEB DEVELOPMENT (EPAM)</a:t>
            </a:r>
          </a:p>
          <a:p>
            <a:pPr algn="ctr"/>
            <a:r>
              <a:rPr lang="en-IN" sz="3307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21CS3017AA/21CS3017PA</a:t>
            </a:r>
            <a:endParaRPr lang="en-US" sz="3307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algn="ctr"/>
            <a:r>
              <a:rPr lang="en-US" sz="3307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algn="ctr"/>
            <a:r>
              <a:rPr lang="en-US" sz="4134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Git Basics</a:t>
            </a:r>
            <a:endParaRPr lang="en-US" sz="4134" b="1" dirty="0">
              <a:solidFill>
                <a:srgbClr val="C00000"/>
              </a:solidFill>
              <a:cs typeface="Poppins" panose="00000500000000000000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441837" y="841611"/>
            <a:ext cx="4636460" cy="593999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sp>
        <p:nvSpPr>
          <p:cNvPr id="475" name="Google Shape;475;p16"/>
          <p:cNvSpPr txBox="1"/>
          <p:nvPr/>
        </p:nvSpPr>
        <p:spPr>
          <a:xfrm>
            <a:off x="6299993" y="743767"/>
            <a:ext cx="4893358" cy="75287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4484" tIns="47229" rIns="94484" bIns="47229" anchor="t" anchorCtr="0">
            <a:spAutoFit/>
          </a:bodyPr>
          <a:lstStyle/>
          <a:p>
            <a:pPr algn="ctr"/>
            <a:r>
              <a:rPr lang="en-US" sz="4134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878266" y="4802554"/>
            <a:ext cx="2309911" cy="46821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4484" tIns="47229" rIns="94484" bIns="47229" anchor="ctr" anchorCtr="0">
            <a:noAutofit/>
          </a:bodyPr>
          <a:lstStyle/>
          <a:p>
            <a:pPr algn="ctr"/>
            <a:r>
              <a:rPr lang="en-US" sz="248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- 1</a:t>
            </a:r>
            <a:endParaRPr sz="248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925498"/>
            <a:ext cx="12599988" cy="4724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-114746"/>
            <a:ext cx="12599988" cy="4724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0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0156" y="-30059"/>
            <a:ext cx="2593852" cy="10971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5209E3-748D-A9F9-F297-8B99C6FC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867103"/>
            <a:ext cx="12234040" cy="547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C32E5E-30EF-1076-B455-0624615F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1072054"/>
            <a:ext cx="12234040" cy="502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B56065-D9FF-8778-5A8B-A2AF430F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3" y="1219008"/>
            <a:ext cx="11067393" cy="513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8DF68F-41E8-FCCE-58A5-63C345CC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0" y="1166647"/>
            <a:ext cx="11871434" cy="46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CB8459-EE91-DC66-2FEC-D6062785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711448"/>
            <a:ext cx="12092149" cy="55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AC51C4-8EA8-103E-6926-EBD824882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711448"/>
            <a:ext cx="12092149" cy="57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2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49860DF-9954-E4BB-EBA9-5F11EE8F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711447"/>
            <a:ext cx="11713778" cy="540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1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7E3477-13A3-09AA-F455-CE0610FC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1" y="930167"/>
            <a:ext cx="11493062" cy="55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866ACD-7591-15B6-6217-113C951E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79" y="835573"/>
            <a:ext cx="11808373" cy="58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067112-0D5A-A4E6-FBE8-D55298856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711449"/>
            <a:ext cx="12155212" cy="58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2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621000" y="-27514"/>
            <a:ext cx="3112354" cy="40377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44999" y="592627"/>
            <a:ext cx="11090393" cy="8474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4500" tIns="47250" rIns="94500" bIns="4725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54" dirty="0">
                <a:latin typeface="Poppins"/>
                <a:cs typeface="Poppins"/>
              </a:rPr>
              <a:t>To familiarize students with the basic concept of GIT CLI commands</a:t>
            </a:r>
          </a:p>
          <a:p>
            <a:pPr>
              <a:lnSpc>
                <a:spcPct val="150000"/>
              </a:lnSpc>
            </a:pPr>
            <a:endParaRPr lang="en-US" sz="1654" dirty="0"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299810" y="1752786"/>
            <a:ext cx="4000363" cy="40377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811249" y="2405463"/>
            <a:ext cx="9085772" cy="1113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4500" tIns="47250" rIns="94500" bIns="4725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54" dirty="0">
                <a:latin typeface="Poppins"/>
                <a:cs typeface="Poppins"/>
              </a:rPr>
              <a:t>This Session is designed to: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54" dirty="0">
                <a:latin typeface="Arial" panose="020B0604020202020204" pitchFamily="34" charset="0"/>
              </a:rPr>
              <a:t>Demonstrate the basic commands in GIT CLI</a:t>
            </a:r>
          </a:p>
          <a:p>
            <a:pPr marL="354387" indent="-354387">
              <a:buAutoNum type="arabicPeriod"/>
            </a:pPr>
            <a:endParaRPr lang="en-US" sz="1654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1505"/>
            <a:ext cx="944999" cy="944999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249" y="2405463"/>
            <a:ext cx="944999" cy="944999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353953" y="4276554"/>
            <a:ext cx="4000363" cy="40377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4999" y="4810504"/>
            <a:ext cx="944999" cy="94499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811249" y="4817180"/>
            <a:ext cx="9085772" cy="8590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4500" tIns="47250" rIns="94500" bIns="4725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54" dirty="0">
                <a:latin typeface="Arial"/>
                <a:cs typeface="Arial"/>
              </a:rPr>
              <a:t>At the end of this session, you should be able to:</a:t>
            </a:r>
          </a:p>
          <a:p>
            <a:pPr marL="354387" indent="-354387">
              <a:buFontTx/>
              <a:buAutoNum type="arabicPeriod"/>
            </a:pPr>
            <a:r>
              <a:rPr lang="en-US" sz="1654" dirty="0">
                <a:latin typeface="Arial" panose="020B0604020202020204" pitchFamily="34" charset="0"/>
              </a:rPr>
              <a:t>Apply the commands and understand the process of working.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" y="-114747"/>
            <a:ext cx="2057342" cy="620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60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8C9A700-4102-375C-DC06-88F39EB41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415" y="1118295"/>
            <a:ext cx="25855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GIT </a:t>
            </a:r>
            <a:r>
              <a:rPr spc="-15" dirty="0"/>
              <a:t>TAG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C20226-186E-D3A2-7AD1-B6DBBD06219A}"/>
              </a:ext>
            </a:extLst>
          </p:cNvPr>
          <p:cNvSpPr txBox="1"/>
          <p:nvPr/>
        </p:nvSpPr>
        <p:spPr>
          <a:xfrm>
            <a:off x="362606" y="2215074"/>
            <a:ext cx="6101255" cy="3583802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104139">
              <a:lnSpc>
                <a:spcPct val="74100"/>
              </a:lnSpc>
              <a:spcBef>
                <a:spcPts val="660"/>
              </a:spcBef>
            </a:pP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Git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allows to tag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specific moments in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commits history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as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important.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As a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rule,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tags</a:t>
            </a:r>
            <a:r>
              <a:rPr sz="2800" spc="-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used</a:t>
            </a:r>
            <a:r>
              <a:rPr sz="2800" spc="-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for</a:t>
            </a:r>
            <a:r>
              <a:rPr sz="2800" spc="-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identifying</a:t>
            </a:r>
            <a:r>
              <a:rPr sz="2800" spc="-3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version</a:t>
            </a:r>
            <a:r>
              <a:rPr sz="2800" spc="-3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issue </a:t>
            </a:r>
            <a:r>
              <a:rPr sz="2800" spc="-39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moment.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solidFill>
                  <a:srgbClr val="464546"/>
                </a:solidFill>
                <a:latin typeface="Calibri"/>
                <a:cs typeface="Calibri"/>
              </a:rPr>
              <a:t>Tags</a:t>
            </a:r>
            <a:r>
              <a:rPr sz="2800" spc="-3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can</a:t>
            </a:r>
            <a:r>
              <a:rPr sz="28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be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2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types:</a:t>
            </a:r>
            <a:endParaRPr lang="en-IN" sz="2800" dirty="0">
              <a:solidFill>
                <a:srgbClr val="464546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 marL="287020" indent="-173990">
              <a:lnSpc>
                <a:spcPts val="1885"/>
              </a:lnSpc>
              <a:spcBef>
                <a:spcPts val="35"/>
              </a:spcBef>
              <a:buFont typeface="Arial MT"/>
              <a:buChar char="•"/>
              <a:tabLst>
                <a:tab pos="287020" algn="l"/>
              </a:tabLst>
            </a:pPr>
            <a:r>
              <a:rPr sz="2800" b="1" i="1" spc="-10" dirty="0">
                <a:solidFill>
                  <a:srgbClr val="464546"/>
                </a:solidFill>
                <a:latin typeface="Calibri"/>
                <a:cs typeface="Calibri"/>
              </a:rPr>
              <a:t>Annotated</a:t>
            </a:r>
            <a:r>
              <a:rPr sz="2800" b="1" i="1" spc="-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–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user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information,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date</a:t>
            </a:r>
            <a:r>
              <a:rPr sz="2800" spc="2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etc</a:t>
            </a:r>
            <a:endParaRPr sz="2800" dirty="0">
              <a:latin typeface="Calibri"/>
              <a:cs typeface="Calibri"/>
            </a:endParaRPr>
          </a:p>
          <a:p>
            <a:pPr marL="287020">
              <a:lnSpc>
                <a:spcPts val="1885"/>
              </a:lnSpc>
            </a:pP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are</a:t>
            </a:r>
            <a:r>
              <a:rPr sz="2800" spc="-3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stored</a:t>
            </a:r>
            <a:endParaRPr sz="2800" dirty="0">
              <a:latin typeface="Calibri"/>
              <a:cs typeface="Calibri"/>
            </a:endParaRPr>
          </a:p>
          <a:p>
            <a:pPr marL="287020" indent="-17399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87020" algn="l"/>
              </a:tabLst>
            </a:pPr>
            <a:r>
              <a:rPr sz="2800" b="1" i="1" spc="-5" dirty="0">
                <a:solidFill>
                  <a:srgbClr val="464546"/>
                </a:solidFill>
                <a:latin typeface="Calibri"/>
                <a:cs typeface="Calibri"/>
              </a:rPr>
              <a:t>Lightweight</a:t>
            </a:r>
            <a:r>
              <a:rPr sz="2800" b="1" i="1" spc="-2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–</a:t>
            </a:r>
            <a:r>
              <a:rPr sz="2800" spc="1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only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64546"/>
                </a:solidFill>
                <a:latin typeface="Calibri"/>
                <a:cs typeface="Calibri"/>
              </a:rPr>
              <a:t>tag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 name</a:t>
            </a:r>
            <a:r>
              <a:rPr sz="28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64546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464546"/>
                </a:solidFill>
                <a:latin typeface="Calibri"/>
                <a:cs typeface="Calibri"/>
              </a:rPr>
              <a:t>stored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2EF28FE-EEB0-8F46-454D-4806077EE92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1825" y="1808227"/>
            <a:ext cx="5149858" cy="369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01FA19A5-9588-483E-843E-C76873B71790}"/>
              </a:ext>
            </a:extLst>
          </p:cNvPr>
          <p:cNvSpPr/>
          <p:nvPr/>
        </p:nvSpPr>
        <p:spPr>
          <a:xfrm>
            <a:off x="3649151" y="-27513"/>
            <a:ext cx="6629531" cy="57885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SUMMARY</a:t>
            </a:r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57342" cy="62015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119460" y="1179176"/>
            <a:ext cx="10424067" cy="407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60" dirty="0"/>
          </a:p>
          <a:p>
            <a:r>
              <a:rPr lang="en-US" sz="2400" dirty="0"/>
              <a:t>Apply the commands for initialization of Git Repository</a:t>
            </a:r>
          </a:p>
          <a:p>
            <a:endParaRPr lang="en-US" sz="2400" dirty="0"/>
          </a:p>
          <a:p>
            <a:r>
              <a:rPr lang="en-US" sz="2400" dirty="0"/>
              <a:t>Apply the commands for Clone the external Git Repository</a:t>
            </a:r>
          </a:p>
          <a:p>
            <a:endParaRPr lang="en-US" sz="2400" dirty="0"/>
          </a:p>
          <a:p>
            <a:r>
              <a:rPr lang="en-US" sz="2400" dirty="0"/>
              <a:t>You should have a basic understanding of what Git is and how it’s different from any centralized version control systems you may have been using previously. </a:t>
            </a:r>
          </a:p>
          <a:p>
            <a:endParaRPr lang="en-US" sz="2400" dirty="0"/>
          </a:p>
          <a:p>
            <a:r>
              <a:rPr lang="en-US" sz="2400" dirty="0"/>
              <a:t>You should also now have a working version of Git on your system that’s set up with your personal identity. It’s now time to learn some Git basics.</a:t>
            </a:r>
            <a:endParaRPr lang="en-IN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497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89613" y="1804327"/>
            <a:ext cx="8185146" cy="298038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8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80" b="1" dirty="0">
                <a:latin typeface="Poppins" pitchFamily="2" charset="77"/>
                <a:cs typeface="Poppins" pitchFamily="2" charset="77"/>
              </a:rPr>
              <a:t>Team – Course Name</a:t>
            </a:r>
          </a:p>
          <a:p>
            <a:pPr algn="ctr"/>
            <a:endParaRPr lang="en-US" sz="248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8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9070" y="2531252"/>
            <a:ext cx="3343844" cy="1119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9EB8A4A0-26E8-41C7-BE65-3B55B361B40D}"/>
              </a:ext>
            </a:extLst>
          </p:cNvPr>
          <p:cNvSpPr/>
          <p:nvPr/>
        </p:nvSpPr>
        <p:spPr>
          <a:xfrm>
            <a:off x="3372920" y="-27240"/>
            <a:ext cx="6862147" cy="494032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INTRODUCTION </a:t>
            </a:r>
          </a:p>
        </p:txBody>
      </p:sp>
      <p:pic>
        <p:nvPicPr>
          <p:cNvPr id="42" name="Picture 2" descr="KL Deemed to be University 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-114747"/>
            <a:ext cx="2057342" cy="620157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1087961" y="1195469"/>
            <a:ext cx="10424067" cy="55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94" b="1" dirty="0"/>
              <a:t>WE ALL DID THIS AT LEAST ONCE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F353B-947F-AC43-D850-E2583C229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895" y="2592282"/>
            <a:ext cx="9091542" cy="25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5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39DC903D-9003-4F3D-87E9-EE7D5BEB5D03}"/>
              </a:ext>
            </a:extLst>
          </p:cNvPr>
          <p:cNvSpPr/>
          <p:nvPr/>
        </p:nvSpPr>
        <p:spPr>
          <a:xfrm>
            <a:off x="3589895" y="-27513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500" tIns="47250" rIns="94500" bIns="47250" rtlCol="0" anchor="ctr"/>
          <a:lstStyle/>
          <a:p>
            <a:pPr algn="ctr"/>
            <a:r>
              <a:rPr lang="en-US" sz="2480" dirty="0"/>
              <a:t>SESSION DESCRIPTION</a:t>
            </a:r>
            <a:r>
              <a:rPr lang="en-US" sz="2067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oppins"/>
                <a:cs typeface="Poppins"/>
              </a:rPr>
              <a:t> </a:t>
            </a:r>
            <a:endParaRPr lang="en-US" sz="2067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14747"/>
            <a:ext cx="2057342" cy="620157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177614" y="902945"/>
            <a:ext cx="10569451" cy="55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94" b="1" dirty="0"/>
              <a:t>WHAT IS VERSION CONTROL?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E4D4A-EE39-98FB-0CD9-0588887FF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00" y="1531483"/>
            <a:ext cx="5740598" cy="4903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0199F-ED8D-F583-EAA5-3EEBFF799DD9}"/>
              </a:ext>
            </a:extLst>
          </p:cNvPr>
          <p:cNvSpPr txBox="1"/>
          <p:nvPr/>
        </p:nvSpPr>
        <p:spPr>
          <a:xfrm>
            <a:off x="521380" y="1531483"/>
            <a:ext cx="6610918" cy="522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0" dirty="0"/>
              <a:t>VC, also known as source control, is a software that tracks and manages changes to files over time. Allows revisit earlier versions of the files, compare changes between versions, undo changes, etc.</a:t>
            </a:r>
          </a:p>
          <a:p>
            <a:endParaRPr lang="en-US" sz="2480" dirty="0"/>
          </a:p>
          <a:p>
            <a:r>
              <a:rPr lang="en-US" sz="2480" b="1" dirty="0"/>
              <a:t>Main features:</a:t>
            </a:r>
          </a:p>
          <a:p>
            <a:r>
              <a:rPr lang="en-US" sz="2480" dirty="0"/>
              <a:t>• Track changes across multiple files</a:t>
            </a:r>
          </a:p>
          <a:p>
            <a:r>
              <a:rPr lang="en-US" sz="2480" dirty="0"/>
              <a:t>• Compare versions of a project</a:t>
            </a:r>
          </a:p>
          <a:p>
            <a:r>
              <a:rPr lang="en-US" sz="2480" dirty="0"/>
              <a:t>• “Time travel” back to old versions</a:t>
            </a:r>
          </a:p>
          <a:p>
            <a:r>
              <a:rPr lang="en-US" sz="2480" dirty="0"/>
              <a:t>• Revert to a previous version</a:t>
            </a:r>
          </a:p>
          <a:p>
            <a:r>
              <a:rPr lang="en-US" sz="2480" dirty="0"/>
              <a:t>• Collaborate and share changes</a:t>
            </a:r>
          </a:p>
          <a:p>
            <a:r>
              <a:rPr lang="en-US" sz="2480" dirty="0"/>
              <a:t>• Combine changes</a:t>
            </a:r>
            <a:endParaRPr lang="en-IN" sz="2480" dirty="0"/>
          </a:p>
        </p:txBody>
      </p:sp>
    </p:spTree>
    <p:extLst>
      <p:ext uri="{BB962C8B-B14F-4D97-AF65-F5344CB8AC3E}">
        <p14:creationId xmlns:p14="http://schemas.microsoft.com/office/powerpoint/2010/main" val="68035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-114747"/>
            <a:ext cx="2057342" cy="620157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28672" y="514677"/>
            <a:ext cx="10424067" cy="55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94" b="1" dirty="0"/>
              <a:t>LOCAL VERSION CONTROL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447E2-D49E-390F-DE64-C7BF23C6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78" y="2012858"/>
            <a:ext cx="5915409" cy="3386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18C57-E89D-E156-8777-8402D01727AB}"/>
              </a:ext>
            </a:extLst>
          </p:cNvPr>
          <p:cNvSpPr txBox="1"/>
          <p:nvPr/>
        </p:nvSpPr>
        <p:spPr>
          <a:xfrm>
            <a:off x="164049" y="1079649"/>
            <a:ext cx="691466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A local version control system is a local database located on your local computer, that keeps all the changes to files under revision control. One of the most popular VCS tools was a system called RCS, which is still distributed with many computers today.</a:t>
            </a:r>
          </a:p>
          <a:p>
            <a:r>
              <a:rPr lang="en-US" sz="2200" dirty="0"/>
              <a:t>RCS works by keeping patch sets (that is, the</a:t>
            </a:r>
          </a:p>
          <a:p>
            <a:r>
              <a:rPr lang="en-US" sz="2200" dirty="0"/>
              <a:t>differences between files) in a special format on disk; it can then re-create what any file looked like at any</a:t>
            </a:r>
          </a:p>
          <a:p>
            <a:r>
              <a:rPr lang="en-US" sz="2200" dirty="0"/>
              <a:t>point in time by adding up all the patches.</a:t>
            </a:r>
          </a:p>
          <a:p>
            <a:r>
              <a:rPr lang="en-US" sz="2200" dirty="0">
                <a:solidFill>
                  <a:srgbClr val="00B0F0"/>
                </a:solidFill>
              </a:rPr>
              <a:t>Disadvantages:</a:t>
            </a:r>
          </a:p>
          <a:p>
            <a:r>
              <a:rPr lang="en-US" sz="2200" dirty="0"/>
              <a:t>• If anything were to happen to the local database, all</a:t>
            </a:r>
          </a:p>
          <a:p>
            <a:r>
              <a:rPr lang="en-US" sz="2200" dirty="0"/>
              <a:t>the patches would be lost.</a:t>
            </a:r>
          </a:p>
          <a:p>
            <a:r>
              <a:rPr lang="en-US" sz="2200" dirty="0"/>
              <a:t>• If anything were to happen to a single version, all</a:t>
            </a:r>
          </a:p>
          <a:p>
            <a:r>
              <a:rPr lang="en-US" sz="2200" dirty="0"/>
              <a:t>the changes made after that version would be lost.</a:t>
            </a:r>
          </a:p>
          <a:p>
            <a:r>
              <a:rPr lang="en-US" sz="2200" dirty="0"/>
              <a:t>• Collaborating with other developers or a team is</a:t>
            </a:r>
          </a:p>
          <a:p>
            <a:r>
              <a:rPr lang="en-US" sz="2200" dirty="0"/>
              <a:t>very hard or nearly impossible.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2FEFACE5-E49F-D0C4-2373-EFAD9E7E1C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0176" y="834558"/>
            <a:ext cx="9989659" cy="447986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800" b="1" spc="87" dirty="0">
                <a:solidFill>
                  <a:srgbClr val="1A1717"/>
                </a:solidFill>
              </a:rPr>
              <a:t>CENTRALIZED</a:t>
            </a:r>
            <a:r>
              <a:rPr sz="2800" b="1" spc="147" dirty="0">
                <a:solidFill>
                  <a:srgbClr val="1A1717"/>
                </a:solidFill>
              </a:rPr>
              <a:t> </a:t>
            </a:r>
            <a:r>
              <a:rPr sz="2800" b="1" spc="80" dirty="0">
                <a:solidFill>
                  <a:srgbClr val="1A1717"/>
                </a:solidFill>
              </a:rPr>
              <a:t>VERSION</a:t>
            </a:r>
            <a:r>
              <a:rPr sz="2800" b="1" spc="133" dirty="0">
                <a:solidFill>
                  <a:srgbClr val="1A1717"/>
                </a:solidFill>
              </a:rPr>
              <a:t> </a:t>
            </a:r>
            <a:r>
              <a:rPr sz="2800" b="1" spc="73" dirty="0">
                <a:solidFill>
                  <a:srgbClr val="1A1717"/>
                </a:solidFill>
              </a:rPr>
              <a:t>CONTROL</a:t>
            </a:r>
            <a:r>
              <a:rPr sz="2800" b="1" spc="140" dirty="0">
                <a:solidFill>
                  <a:srgbClr val="1A1717"/>
                </a:solidFill>
              </a:rPr>
              <a:t> </a:t>
            </a:r>
            <a:r>
              <a:rPr sz="2800" b="1" spc="80" dirty="0">
                <a:solidFill>
                  <a:srgbClr val="1A1717"/>
                </a:solidFill>
              </a:rPr>
              <a:t>SYSTEM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A04D7DC-194D-7C8D-7ADF-D6C3063C1D93}"/>
              </a:ext>
            </a:extLst>
          </p:cNvPr>
          <p:cNvSpPr txBox="1"/>
          <p:nvPr/>
        </p:nvSpPr>
        <p:spPr>
          <a:xfrm>
            <a:off x="331076" y="1405654"/>
            <a:ext cx="7008516" cy="489569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 algn="just">
              <a:lnSpc>
                <a:spcPct val="95300"/>
              </a:lnSpc>
              <a:spcBef>
                <a:spcPts val="240"/>
              </a:spcBef>
            </a:pP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A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centralized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version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control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system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has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a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 single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server that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contains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all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sz="2200" spc="3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file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versions.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This</a:t>
            </a:r>
            <a:r>
              <a:rPr sz="2200" spc="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enables</a:t>
            </a:r>
            <a:r>
              <a:rPr sz="2200" spc="4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multiple</a:t>
            </a:r>
            <a:r>
              <a:rPr sz="2200" spc="3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clients</a:t>
            </a:r>
            <a:r>
              <a:rPr sz="2200" spc="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to </a:t>
            </a:r>
            <a:r>
              <a:rPr sz="2200" spc="-40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simultaneously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access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files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on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 the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27" dirty="0">
                <a:solidFill>
                  <a:srgbClr val="393335"/>
                </a:solidFill>
                <a:latin typeface="Calibri"/>
                <a:cs typeface="Calibri"/>
              </a:rPr>
              <a:t>server,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 pull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them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their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local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computer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or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push</a:t>
            </a:r>
            <a:r>
              <a:rPr sz="2200" spc="2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them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onto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server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from</a:t>
            </a:r>
            <a:r>
              <a:rPr sz="2200" spc="-4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their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local </a:t>
            </a:r>
            <a:r>
              <a:rPr sz="2200" spc="-33" dirty="0">
                <a:solidFill>
                  <a:srgbClr val="393335"/>
                </a:solidFill>
                <a:latin typeface="Calibri"/>
                <a:cs typeface="Calibri"/>
              </a:rPr>
              <a:t>computer.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 This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47" dirty="0">
                <a:solidFill>
                  <a:srgbClr val="393335"/>
                </a:solidFill>
                <a:latin typeface="Calibri"/>
                <a:cs typeface="Calibri"/>
              </a:rPr>
              <a:t>way,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everyone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usually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knows</a:t>
            </a:r>
            <a:r>
              <a:rPr sz="2200" spc="-2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what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everyone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else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on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project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is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doing.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Administrators 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have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 control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over</a:t>
            </a:r>
            <a:r>
              <a:rPr sz="2200" spc="-2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who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do what.</a:t>
            </a:r>
            <a:endParaRPr sz="2200" dirty="0">
              <a:latin typeface="Calibri"/>
              <a:cs typeface="Calibri"/>
            </a:endParaRPr>
          </a:p>
          <a:p>
            <a:pPr marL="16933" algn="just">
              <a:lnSpc>
                <a:spcPts val="2185"/>
              </a:lnSpc>
              <a:spcBef>
                <a:spcPts val="687"/>
              </a:spcBef>
            </a:pP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Examples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of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CVCS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are TFS</a:t>
            </a:r>
            <a:r>
              <a:rPr sz="2200" spc="-2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(Microsoft</a:t>
            </a:r>
            <a:r>
              <a:rPr sz="2200" spc="-2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393335"/>
                </a:solidFill>
                <a:latin typeface="Calibri"/>
                <a:cs typeface="Calibri"/>
              </a:rPr>
              <a:t>Team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 Foundation)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and</a:t>
            </a:r>
            <a:endParaRPr sz="2200" dirty="0">
              <a:latin typeface="Calibri"/>
              <a:cs typeface="Calibri"/>
            </a:endParaRPr>
          </a:p>
          <a:p>
            <a:pPr marL="16933" algn="just">
              <a:lnSpc>
                <a:spcPts val="2185"/>
              </a:lnSpc>
            </a:pP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SVN.</a:t>
            </a:r>
            <a:endParaRPr sz="2200" dirty="0">
              <a:latin typeface="Calibri"/>
              <a:cs typeface="Calibri"/>
            </a:endParaRPr>
          </a:p>
          <a:p>
            <a:pPr marL="16933" algn="just">
              <a:spcBef>
                <a:spcPts val="305"/>
              </a:spcBef>
            </a:pPr>
            <a:r>
              <a:rPr sz="2200" spc="-7" dirty="0">
                <a:solidFill>
                  <a:srgbClr val="76CDD7"/>
                </a:solidFill>
                <a:latin typeface="Calibri"/>
                <a:cs typeface="Calibri"/>
              </a:rPr>
              <a:t>Disadvantages:</a:t>
            </a:r>
            <a:endParaRPr sz="2200" dirty="0">
              <a:latin typeface="Calibri"/>
              <a:cs typeface="Calibri"/>
            </a:endParaRPr>
          </a:p>
          <a:p>
            <a:pPr marL="246374" indent="-230288" algn="just">
              <a:lnSpc>
                <a:spcPts val="2185"/>
              </a:lnSpc>
              <a:spcBef>
                <a:spcPts val="287"/>
              </a:spcBef>
              <a:buClr>
                <a:srgbClr val="76CDD7"/>
              </a:buClr>
              <a:buFont typeface="Arial MT"/>
              <a:buChar char="•"/>
              <a:tabLst>
                <a:tab pos="247220" algn="l"/>
              </a:tabLst>
            </a:pP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If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main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server</a:t>
            </a:r>
            <a:r>
              <a:rPr sz="2200" spc="-2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goes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down,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developers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can’t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save</a:t>
            </a:r>
            <a:endParaRPr sz="2200" dirty="0">
              <a:latin typeface="Calibri"/>
              <a:cs typeface="Calibri"/>
            </a:endParaRPr>
          </a:p>
          <a:p>
            <a:pPr marL="246374" algn="just">
              <a:lnSpc>
                <a:spcPts val="2185"/>
              </a:lnSpc>
            </a:pP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versioned</a:t>
            </a:r>
            <a:r>
              <a:rPr sz="2200" spc="-6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changes</a:t>
            </a:r>
            <a:endParaRPr sz="2200" dirty="0">
              <a:latin typeface="Calibri"/>
              <a:cs typeface="Calibri"/>
            </a:endParaRPr>
          </a:p>
          <a:p>
            <a:pPr marL="246374" indent="-230288" algn="just">
              <a:lnSpc>
                <a:spcPts val="2185"/>
              </a:lnSpc>
              <a:spcBef>
                <a:spcPts val="305"/>
              </a:spcBef>
              <a:buClr>
                <a:srgbClr val="76CDD7"/>
              </a:buClr>
              <a:buFont typeface="Arial MT"/>
              <a:buChar char="•"/>
              <a:tabLst>
                <a:tab pos="247220" algn="l"/>
              </a:tabLst>
            </a:pP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If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the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central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database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is</a:t>
            </a:r>
            <a:r>
              <a:rPr sz="2200" spc="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corrupted,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 the</a:t>
            </a:r>
            <a:r>
              <a:rPr sz="2200" spc="1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entire</a:t>
            </a:r>
            <a:r>
              <a:rPr sz="2200" spc="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history</a:t>
            </a:r>
            <a:endParaRPr sz="2200" dirty="0">
              <a:latin typeface="Calibri"/>
              <a:cs typeface="Calibri"/>
            </a:endParaRPr>
          </a:p>
          <a:p>
            <a:pPr marL="246374" algn="just">
              <a:lnSpc>
                <a:spcPts val="2185"/>
              </a:lnSpc>
            </a:pP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could</a:t>
            </a:r>
            <a:r>
              <a:rPr sz="2200" spc="-33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be lost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(security</a:t>
            </a:r>
            <a:r>
              <a:rPr sz="2200" spc="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393335"/>
                </a:solidFill>
                <a:latin typeface="Calibri"/>
                <a:cs typeface="Calibri"/>
              </a:rPr>
              <a:t>issues)</a:t>
            </a:r>
            <a:endParaRPr sz="2200" dirty="0">
              <a:latin typeface="Calibri"/>
              <a:cs typeface="Calibri"/>
            </a:endParaRPr>
          </a:p>
          <a:p>
            <a:pPr marL="246374" indent="-230288" algn="just">
              <a:spcBef>
                <a:spcPts val="287"/>
              </a:spcBef>
              <a:buClr>
                <a:srgbClr val="76CDD7"/>
              </a:buClr>
              <a:buFont typeface="Arial MT"/>
              <a:buChar char="•"/>
              <a:tabLst>
                <a:tab pos="247220" algn="l"/>
              </a:tabLst>
            </a:pP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Slow</a:t>
            </a:r>
            <a:r>
              <a:rPr sz="2200" spc="-47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speed</a:t>
            </a:r>
            <a:r>
              <a:rPr sz="2200" spc="-20" dirty="0">
                <a:solidFill>
                  <a:srgbClr val="393335"/>
                </a:solidFill>
                <a:latin typeface="Calibri"/>
                <a:cs typeface="Calibri"/>
              </a:rPr>
              <a:t> </a:t>
            </a:r>
            <a:r>
              <a:rPr sz="2200" spc="-13" dirty="0">
                <a:solidFill>
                  <a:srgbClr val="393335"/>
                </a:solidFill>
                <a:latin typeface="Calibri"/>
                <a:cs typeface="Calibri"/>
              </a:rPr>
              <a:t>delays </a:t>
            </a:r>
            <a:r>
              <a:rPr sz="2200" spc="-7" dirty="0">
                <a:solidFill>
                  <a:srgbClr val="393335"/>
                </a:solidFill>
                <a:latin typeface="Calibri"/>
                <a:cs typeface="Calibri"/>
              </a:rPr>
              <a:t>development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9D9F10F-2E17-1AAA-C02B-8D221BB305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9592" y="2042091"/>
            <a:ext cx="5074755" cy="32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72840-762A-D943-02DB-9203E6C5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1" y="583324"/>
            <a:ext cx="12316205" cy="618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2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3C396-E2E7-F983-A05D-4BE883FE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1449"/>
            <a:ext cx="12486290" cy="605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9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0F2E30D4-6F86-49D1-9276-85CE0E9B3E3E}"/>
              </a:ext>
            </a:extLst>
          </p:cNvPr>
          <p:cNvSpPr/>
          <p:nvPr/>
        </p:nvSpPr>
        <p:spPr>
          <a:xfrm>
            <a:off x="3226437" y="-41778"/>
            <a:ext cx="6408812" cy="44314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80" dirty="0"/>
              <a:t>SESSION DESCRIPTION         (Cont..)</a:t>
            </a: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91" y="91291"/>
            <a:ext cx="2057342" cy="620157"/>
          </a:xfrm>
          <a:prstGeom prst="rect">
            <a:avLst/>
          </a:prstGeom>
          <a:noFill/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4870CDED-D11F-1913-4BF1-1307BB6E0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1823" y="1008526"/>
            <a:ext cx="376692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/>
              <a:t>I</a:t>
            </a:r>
            <a:r>
              <a:rPr sz="2000" b="1" spc="-15" dirty="0"/>
              <a:t>N</a:t>
            </a:r>
            <a:r>
              <a:rPr sz="2000" b="1" dirty="0"/>
              <a:t>IT</a:t>
            </a:r>
            <a:r>
              <a:rPr sz="2000" b="1" spc="-10" dirty="0"/>
              <a:t>I</a:t>
            </a:r>
            <a:r>
              <a:rPr sz="2000" b="1" spc="-15" dirty="0"/>
              <a:t>A</a:t>
            </a:r>
            <a:r>
              <a:rPr sz="2000" b="1" dirty="0"/>
              <a:t>L</a:t>
            </a:r>
            <a:r>
              <a:rPr sz="2000" b="1" spc="-45" dirty="0"/>
              <a:t> </a:t>
            </a:r>
            <a:r>
              <a:rPr sz="2000" b="1" spc="-10" dirty="0"/>
              <a:t>G</a:t>
            </a:r>
            <a:r>
              <a:rPr sz="2000" b="1" dirty="0"/>
              <a:t>IT</a:t>
            </a:r>
            <a:r>
              <a:rPr sz="2000" b="1" spc="-40" dirty="0"/>
              <a:t> </a:t>
            </a:r>
            <a:r>
              <a:rPr sz="2000" b="1" dirty="0"/>
              <a:t>S</a:t>
            </a:r>
            <a:r>
              <a:rPr sz="2000" b="1" spc="-5" dirty="0"/>
              <a:t>E</a:t>
            </a:r>
            <a:r>
              <a:rPr sz="2000" b="1" dirty="0"/>
              <a:t>T</a:t>
            </a:r>
            <a:r>
              <a:rPr sz="2000" b="1" spc="-10" dirty="0"/>
              <a:t>UP</a:t>
            </a:r>
            <a:r>
              <a:rPr sz="2000" b="1" dirty="0"/>
              <a:t>:</a:t>
            </a:r>
            <a:r>
              <a:rPr sz="2000" b="1" spc="-40" dirty="0"/>
              <a:t> </a:t>
            </a:r>
            <a:r>
              <a:rPr sz="2000" b="1" dirty="0"/>
              <a:t>I</a:t>
            </a:r>
            <a:r>
              <a:rPr sz="2000" b="1" spc="-15" dirty="0"/>
              <a:t>NS</a:t>
            </a:r>
            <a:r>
              <a:rPr sz="2000" b="1" spc="-105" dirty="0"/>
              <a:t>T</a:t>
            </a:r>
            <a:r>
              <a:rPr sz="2000" b="1" spc="-15" dirty="0"/>
              <a:t>AL</a:t>
            </a:r>
            <a:r>
              <a:rPr sz="2000" b="1" dirty="0"/>
              <a:t>L</a:t>
            </a:r>
            <a:r>
              <a:rPr sz="2000" b="1" spc="-55" dirty="0"/>
              <a:t> </a:t>
            </a:r>
            <a:r>
              <a:rPr sz="2000" b="1" spc="-10" dirty="0"/>
              <a:t>G</a:t>
            </a:r>
            <a:r>
              <a:rPr sz="2000" b="1" dirty="0"/>
              <a:t>IT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0C53E26-D33C-7482-2250-BD7FBCBD74E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0855" y="1936924"/>
            <a:ext cx="7126014" cy="2394284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A9011EC-B55C-D52D-808C-C0D199069B8A}"/>
              </a:ext>
            </a:extLst>
          </p:cNvPr>
          <p:cNvSpPr txBox="1"/>
          <p:nvPr/>
        </p:nvSpPr>
        <p:spPr>
          <a:xfrm>
            <a:off x="2648607" y="4644764"/>
            <a:ext cx="7954665" cy="11894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solidFill>
                  <a:srgbClr val="464546"/>
                </a:solidFill>
                <a:latin typeface="Calibri"/>
                <a:cs typeface="Calibri"/>
              </a:rPr>
              <a:t>In case 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git is</a:t>
            </a:r>
            <a:r>
              <a:rPr sz="2400" spc="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64546"/>
                </a:solidFill>
                <a:latin typeface="Calibri"/>
                <a:cs typeface="Calibri"/>
              </a:rPr>
              <a:t>not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64546"/>
                </a:solidFill>
                <a:latin typeface="Calibri"/>
                <a:cs typeface="Calibri"/>
              </a:rPr>
              <a:t>installed,</a:t>
            </a:r>
            <a:r>
              <a:rPr sz="2400" spc="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download</a:t>
            </a:r>
            <a:r>
              <a:rPr sz="2400" spc="-5" dirty="0">
                <a:solidFill>
                  <a:srgbClr val="464546"/>
                </a:solidFill>
                <a:latin typeface="Calibri"/>
                <a:cs typeface="Calibri"/>
              </a:rPr>
              <a:t> GIT</a:t>
            </a:r>
            <a:r>
              <a:rPr sz="2400" spc="-10" dirty="0">
                <a:solidFill>
                  <a:srgbClr val="464546"/>
                </a:solidFill>
                <a:latin typeface="Calibri"/>
                <a:cs typeface="Calibri"/>
              </a:rPr>
              <a:t> according</a:t>
            </a:r>
            <a:r>
              <a:rPr sz="2400" spc="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64546"/>
                </a:solidFill>
                <a:latin typeface="Calibri"/>
                <a:cs typeface="Calibri"/>
              </a:rPr>
              <a:t>to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64546"/>
                </a:solidFill>
                <a:latin typeface="Calibri"/>
                <a:cs typeface="Calibri"/>
              </a:rPr>
              <a:t>your</a:t>
            </a:r>
            <a:r>
              <a:rPr sz="2400" spc="-15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64546"/>
                </a:solidFill>
                <a:latin typeface="Calibri"/>
                <a:cs typeface="Calibri"/>
              </a:rPr>
              <a:t>OS</a:t>
            </a:r>
            <a:r>
              <a:rPr sz="2400" dirty="0">
                <a:solidFill>
                  <a:srgbClr val="4645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64546"/>
                </a:solidFill>
                <a:latin typeface="Calibri"/>
                <a:cs typeface="Calibri"/>
              </a:rPr>
              <a:t>here: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u="heavy" spc="-10" dirty="0">
                <a:solidFill>
                  <a:srgbClr val="76CDD7"/>
                </a:solidFill>
                <a:uFill>
                  <a:solidFill>
                    <a:srgbClr val="76CDD7"/>
                  </a:solidFill>
                </a:uFill>
                <a:latin typeface="Calibri"/>
                <a:cs typeface="Calibri"/>
                <a:hlinkClick r:id="rId4"/>
              </a:rPr>
              <a:t>https://git-scm.com/downloads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3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5058B0D91A7444BDF69F20EF097C18" ma:contentTypeVersion="14" ma:contentTypeDescription="Create a new document." ma:contentTypeScope="" ma:versionID="0ede872240208156a106060c7bf37a70">
  <xsd:schema xmlns:xsd="http://www.w3.org/2001/XMLSchema" xmlns:xs="http://www.w3.org/2001/XMLSchema" xmlns:p="http://schemas.microsoft.com/office/2006/metadata/properties" xmlns:ns3="d43ee83c-3e71-4748-8ebc-8eaadf793425" xmlns:ns4="0125a647-8023-46ae-ae6e-85cf36d841bd" targetNamespace="http://schemas.microsoft.com/office/2006/metadata/properties" ma:root="true" ma:fieldsID="e836ceb473825fb8f3d8aa266dca4abb" ns3:_="" ns4:_="">
    <xsd:import namespace="d43ee83c-3e71-4748-8ebc-8eaadf793425"/>
    <xsd:import namespace="0125a647-8023-46ae-ae6e-85cf36d841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ee83c-3e71-4748-8ebc-8eaadf7934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a647-8023-46ae-ae6e-85cf36d84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BD0A98-E68B-4DAA-8964-2F739D6D4075}">
  <ds:schemaRefs>
    <ds:schemaRef ds:uri="0125a647-8023-46ae-ae6e-85cf36d841bd"/>
    <ds:schemaRef ds:uri="d43ee83c-3e71-4748-8ebc-8eaadf7934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DA00F5F-5366-4B1C-9406-30DECA796A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9A6ECA-0C1B-4F00-836D-A696F073E5C2}">
  <ds:schemaRefs>
    <ds:schemaRef ds:uri="0125a647-8023-46ae-ae6e-85cf36d841bd"/>
    <ds:schemaRef ds:uri="d43ee83c-3e71-4748-8ebc-8eaadf7934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683</Words>
  <Application>Microsoft Office PowerPoint</Application>
  <PresentationFormat>Custom</PresentationFormat>
  <Paragraphs>96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Poppins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CENTRALIZED VERSION CONTROL SYSTEM</vt:lpstr>
      <vt:lpstr>PowerPoint Presentation</vt:lpstr>
      <vt:lpstr>PowerPoint Presentation</vt:lpstr>
      <vt:lpstr>INITIAL GIT SETUP: INSTALL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TAG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: FUNDMENTALS OF ORGANIZATIONAL BEHAVIOUR</dc:title>
  <dc:creator>Younus Sayyad</dc:creator>
  <cp:lastModifiedBy>Ande Pavan Kumar</cp:lastModifiedBy>
  <cp:revision>23</cp:revision>
  <dcterms:created xsi:type="dcterms:W3CDTF">2020-02-08T09:57:44Z</dcterms:created>
  <dcterms:modified xsi:type="dcterms:W3CDTF">2023-06-09T04:39:54Z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0x010100845058B0D91A7444BDF69F20EF097C18</vt:lpwstr>
  </property>
</Properties>
</file>