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71" r:id="rId5"/>
    <p:sldId id="30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4" r:id="rId19"/>
    <p:sldId id="299" r:id="rId20"/>
    <p:sldId id="285" r:id="rId21"/>
    <p:sldId id="287" r:id="rId22"/>
    <p:sldId id="304" r:id="rId23"/>
  </p:sldIdLst>
  <p:sldSz cx="125999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84845"/>
    <a:srgbClr val="FAD2D2"/>
    <a:srgbClr val="F89E4C"/>
    <a:srgbClr val="A81E24"/>
    <a:srgbClr val="FFF2CC"/>
    <a:srgbClr val="CF2F33"/>
    <a:srgbClr val="BA2532"/>
    <a:srgbClr val="E3293B"/>
    <a:srgbClr val="FF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68" d="100"/>
          <a:sy n="68" d="100"/>
        </p:scale>
        <p:origin x="708" y="10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66ED-011C-444B-AF08-9B316B070C5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143000"/>
            <a:ext cx="5667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4ADD7-897F-4F47-A317-DE24AB827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22363"/>
            <a:ext cx="94499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602038"/>
            <a:ext cx="94499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6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65125"/>
            <a:ext cx="27168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65125"/>
            <a:ext cx="799311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90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1"/>
            <a:ext cx="5650307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3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33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09739"/>
            <a:ext cx="108674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589464"/>
            <a:ext cx="108674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9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825625"/>
            <a:ext cx="53549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825625"/>
            <a:ext cx="53549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3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65126"/>
            <a:ext cx="108674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681163"/>
            <a:ext cx="53303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505075"/>
            <a:ext cx="53303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681163"/>
            <a:ext cx="53566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505075"/>
            <a:ext cx="53566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2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7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2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987426"/>
            <a:ext cx="63787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987426"/>
            <a:ext cx="637874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825625"/>
            <a:ext cx="10867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1ADC6BA-36E8-77E3-3D99-C6CE7F95245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3958" cy="3003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FAD88-92AD-7647-1E9D-516F46565C59}"/>
              </a:ext>
            </a:extLst>
          </p:cNvPr>
          <p:cNvSpPr/>
          <p:nvPr userDrawn="1"/>
        </p:nvSpPr>
        <p:spPr>
          <a:xfrm>
            <a:off x="0" y="6812282"/>
            <a:ext cx="12599988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2CE7C-F4EE-B718-069A-6C695265FE2E}"/>
              </a:ext>
            </a:extLst>
          </p:cNvPr>
          <p:cNvSpPr/>
          <p:nvPr userDrawn="1"/>
        </p:nvSpPr>
        <p:spPr>
          <a:xfrm>
            <a:off x="0" y="1"/>
            <a:ext cx="12599988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/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85B0CC5-88BE-C19B-3507-72B33FDC1B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1" b="8103"/>
          <a:stretch/>
        </p:blipFill>
        <p:spPr>
          <a:xfrm>
            <a:off x="8656636" y="4104641"/>
            <a:ext cx="3943352" cy="2707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77A171-6599-EAE0-2E1F-D0D9333ABA54}"/>
              </a:ext>
            </a:extLst>
          </p:cNvPr>
          <p:cNvSpPr txBox="1"/>
          <p:nvPr userDrawn="1"/>
        </p:nvSpPr>
        <p:spPr>
          <a:xfrm>
            <a:off x="1" y="6602979"/>
            <a:ext cx="2203415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7">
                <a:solidFill>
                  <a:schemeClr val="bg1">
                    <a:lumMod val="95000"/>
                  </a:schemeClr>
                </a:solidFill>
              </a:rPr>
              <a:t>CREATED BY K. VICTOR BABU</a:t>
            </a:r>
          </a:p>
        </p:txBody>
      </p:sp>
    </p:spTree>
    <p:extLst>
      <p:ext uri="{BB962C8B-B14F-4D97-AF65-F5344CB8AC3E}">
        <p14:creationId xmlns:p14="http://schemas.microsoft.com/office/powerpoint/2010/main" val="411462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hyperlink" Target="https://git-scm.com/book/en/v2/Getting-Started-About-Version-Control" TargetMode="External"/><Relationship Id="rId7" Type="http://schemas.openxmlformats.org/officeDocument/2006/relationships/hyperlink" Target="https://learngitbranching.js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engetitech.com/tech/introduction-to-git-and-types-of-version-control-systems/" TargetMode="External"/><Relationship Id="rId5" Type="http://schemas.openxmlformats.org/officeDocument/2006/relationships/hyperlink" Target="https://www.atlassian.com/git/tutorials/learn-git-with-bitbucket-cloud" TargetMode="External"/><Relationship Id="rId4" Type="http://schemas.openxmlformats.org/officeDocument/2006/relationships/hyperlink" Target="https://about.gitlab.com/topics/version-control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-114747"/>
            <a:ext cx="12599988" cy="7087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 dirty="0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05"/>
            <a:ext cx="6229159" cy="684559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5193300" y="1819514"/>
            <a:ext cx="7406687" cy="225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84" tIns="47229" rIns="94484" bIns="47229" anchor="t" anchorCtr="0">
            <a:spAutoFit/>
          </a:bodyPr>
          <a:lstStyle/>
          <a:p>
            <a:pPr algn="ctr"/>
            <a:r>
              <a:rPr lang="en-IN" sz="3307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FRONT END WEB DEVELOPMENT (EPAM)</a:t>
            </a:r>
          </a:p>
          <a:p>
            <a:pPr algn="ctr"/>
            <a:r>
              <a:rPr lang="en-IN" sz="3307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21CS3017AA/21CS3017PA</a:t>
            </a:r>
            <a:endParaRPr lang="en-US" sz="3307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algn="ctr"/>
            <a:r>
              <a:rPr lang="en-US" sz="3307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algn="ctr"/>
            <a:r>
              <a:rPr lang="en-US" sz="4134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Git Advanced commands</a:t>
            </a:r>
            <a:endParaRPr lang="en-US" sz="4134" b="1" dirty="0"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441837" y="841611"/>
            <a:ext cx="4636460" cy="593999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/>
          </a:p>
        </p:txBody>
      </p:sp>
      <p:sp>
        <p:nvSpPr>
          <p:cNvPr id="475" name="Google Shape;475;p16"/>
          <p:cNvSpPr txBox="1"/>
          <p:nvPr/>
        </p:nvSpPr>
        <p:spPr>
          <a:xfrm>
            <a:off x="6299993" y="743767"/>
            <a:ext cx="4893358" cy="75287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4484" tIns="47229" rIns="94484" bIns="47229" anchor="t" anchorCtr="0">
            <a:spAutoFit/>
          </a:bodyPr>
          <a:lstStyle/>
          <a:p>
            <a:pPr algn="ctr"/>
            <a:r>
              <a:rPr lang="en-US" sz="4134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878266" y="4802554"/>
            <a:ext cx="2309911" cy="46821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4484" tIns="47229" rIns="94484" bIns="47229" anchor="ctr" anchorCtr="0">
            <a:noAutofit/>
          </a:bodyPr>
          <a:lstStyle/>
          <a:p>
            <a:pPr algn="ctr"/>
            <a:r>
              <a:rPr lang="en-US" sz="248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- 2</a:t>
            </a:r>
            <a:endParaRPr sz="248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925498"/>
            <a:ext cx="12599988" cy="4724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-114746"/>
            <a:ext cx="12599988" cy="4724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156" y="-30059"/>
            <a:ext cx="2593852" cy="10971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D6A02-CAF7-08DC-9950-6EC1595D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1" y="711448"/>
            <a:ext cx="12076385" cy="58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61DAD2-C8B5-BF1B-53D6-69763176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2" y="835572"/>
            <a:ext cx="12186742" cy="55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C3BEFE-822B-206D-B958-BC963DF37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6" y="711448"/>
            <a:ext cx="12123681" cy="57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A74CDD-35A1-00C8-DE1C-5CE217AC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3" y="884869"/>
            <a:ext cx="12076385" cy="57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BE233C-1501-E477-E114-92B02C0D9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1" y="711448"/>
            <a:ext cx="12249806" cy="58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8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BE150C32-47DA-602E-D1B6-DE0D817EA579}"/>
              </a:ext>
            </a:extLst>
          </p:cNvPr>
          <p:cNvSpPr txBox="1">
            <a:spLocks/>
          </p:cNvSpPr>
          <p:nvPr/>
        </p:nvSpPr>
        <p:spPr>
          <a:xfrm>
            <a:off x="746033" y="953108"/>
            <a:ext cx="20573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R</a:t>
            </a:r>
            <a:r>
              <a:rPr kumimoji="0" lang="en-IN" sz="2800" b="0" i="0" u="none" strike="noStrike" kern="0" cap="none" spc="-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E</a:t>
            </a:r>
            <a:r>
              <a:rPr kumimoji="0" lang="en-IN" sz="2800" b="0" i="0" u="none" strike="noStrike" kern="0" cap="none" spc="-3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S</a:t>
            </a:r>
            <a:r>
              <a:rPr kumimoji="0" lang="en-IN" sz="2800" b="0" i="0" u="none" strike="noStrike" kern="0" cap="none" spc="-4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O</a:t>
            </a:r>
            <a:r>
              <a:rPr kumimoji="0" lang="en-IN" sz="2800" b="0" i="0" u="none" strike="noStrike" kern="0" cap="none" spc="-3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U</a:t>
            </a:r>
            <a:r>
              <a:rPr kumimoji="0" lang="en-IN" sz="2800" b="0" i="0" u="none" strike="noStrike" kern="0" cap="none" spc="-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R</a:t>
            </a:r>
            <a:r>
              <a:rPr kumimoji="0" lang="en-IN" sz="2800" b="0" i="0" u="none" strike="noStrike" kern="0" cap="none" spc="-3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C</a:t>
            </a:r>
            <a:r>
              <a:rPr kumimoji="0" lang="en-IN" sz="2800" b="0" i="0" u="none" strike="noStrike" kern="0" cap="none" spc="-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E</a:t>
            </a: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9201728-CEF4-2D35-C67F-440B95BE5D6A}"/>
              </a:ext>
            </a:extLst>
          </p:cNvPr>
          <p:cNvSpPr txBox="1">
            <a:spLocks/>
          </p:cNvSpPr>
          <p:nvPr/>
        </p:nvSpPr>
        <p:spPr>
          <a:xfrm>
            <a:off x="331075" y="2174841"/>
            <a:ext cx="6099767" cy="217046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>
            <a:lvl1pPr marL="0">
              <a:defRPr sz="1400" b="0" i="0" u="sng">
                <a:solidFill>
                  <a:srgbClr val="76CDD7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785" marR="155575" lvl="0" indent="-172720" defTabSz="914400" eaLnBrk="1" fontAlgn="auto" latinLnBrk="0" hangingPunct="1">
              <a:lnSpc>
                <a:spcPts val="1600"/>
              </a:lnSpc>
              <a:spcBef>
                <a:spcPts val="225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IN" sz="2000" b="0" i="0" u="sng" strike="noStrike" kern="0" cap="none" spc="-10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3"/>
              </a:rPr>
              <a:t>https://git-scm.com/book/en/v2/Getting-Started- </a:t>
            </a:r>
            <a:r>
              <a:rPr kumimoji="0" lang="en-IN" sz="2000" b="0" i="0" u="none" strike="noStrike" kern="0" cap="none" spc="-305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3"/>
              </a:rPr>
              <a:t> </a:t>
            </a:r>
            <a:r>
              <a:rPr kumimoji="0" lang="en-IN" sz="2000" b="0" i="0" u="sng" strike="noStrike" kern="0" cap="none" spc="-10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3"/>
              </a:rPr>
              <a:t>About-Version-Control</a:t>
            </a:r>
          </a:p>
          <a:p>
            <a:pPr marL="184785" marR="0" lvl="0" indent="-172720" defTabSz="914400" eaLnBrk="1" fontAlgn="auto" latinLnBrk="0" hangingPunct="1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IN" sz="2000" b="0" i="0" u="sng" strike="noStrike" kern="0" cap="none" spc="-10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4"/>
              </a:rPr>
              <a:t>https://about.gitlab.com/topics/version-control/</a:t>
            </a:r>
          </a:p>
          <a:p>
            <a:pPr marL="184785" marR="129539" lvl="0" indent="-172720" defTabSz="914400" eaLnBrk="1" fontAlgn="auto" latinLnBrk="0" hangingPunct="1">
              <a:lnSpc>
                <a:spcPts val="1600"/>
              </a:lnSpc>
              <a:spcBef>
                <a:spcPts val="650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IN" sz="2000" b="0" i="0" u="sng" strike="noStrike" kern="0" cap="none" spc="-5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https://www.atlassian.com/git/tutorials/learn-git- </a:t>
            </a:r>
            <a:r>
              <a:rPr kumimoji="0" lang="en-IN" sz="2000" b="0" i="0" u="none" strike="noStrike" kern="0" cap="none" spc="-305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 </a:t>
            </a:r>
            <a:r>
              <a:rPr kumimoji="0" lang="en-IN" sz="2000" b="0" i="0" u="sng" strike="noStrike" kern="0" cap="none" spc="-10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5"/>
              </a:rPr>
              <a:t>with-bitbucket-cloud</a:t>
            </a:r>
          </a:p>
          <a:p>
            <a:pPr marL="184785" marR="5080" lvl="0" indent="-172720" defTabSz="914400" eaLnBrk="1" fontAlgn="auto" latinLnBrk="0" hangingPunct="1">
              <a:lnSpc>
                <a:spcPts val="1610"/>
              </a:lnSpc>
              <a:spcBef>
                <a:spcPts val="585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>
                <a:tab pos="185420" algn="l"/>
                <a:tab pos="3923029" algn="l"/>
              </a:tabLst>
              <a:defRPr/>
            </a:pPr>
            <a:r>
              <a:rPr kumimoji="0" lang="en-IN" sz="2000" b="0" i="0" u="sng" strike="noStrike" kern="0" cap="none" spc="-10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https://serengetitech.com/tech/introduction-t </a:t>
            </a:r>
            <a:r>
              <a:rPr kumimoji="0" lang="en-IN" sz="2000" b="0" i="0" u="sng" strike="noStrike" kern="0" cap="none" spc="-5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6"/>
              </a:rPr>
              <a:t>and-types-of-version-control-systems/</a:t>
            </a:r>
          </a:p>
          <a:p>
            <a:pPr marL="184785" marR="0" lvl="0" indent="-172720" defTabSz="914400" eaLnBrk="1" fontAlgn="auto" latinLnBrk="0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IN" sz="2000" b="0" i="0" u="sng" strike="noStrike" kern="0" cap="none" spc="-5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7"/>
              </a:rPr>
              <a:t>https://learngitbranching.js.org/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8D9B635D-77C2-4EC0-AF8B-E2CECC702CAC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30843" y="3701221"/>
            <a:ext cx="5225796" cy="24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18B84F3E-0BAB-4FEE-A20F-074E440ADCC6}"/>
              </a:ext>
            </a:extLst>
          </p:cNvPr>
          <p:cNvSpPr/>
          <p:nvPr/>
        </p:nvSpPr>
        <p:spPr>
          <a:xfrm>
            <a:off x="2351092" y="-17216"/>
            <a:ext cx="9454122" cy="745701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ACTIVITIES/ CASE STUDIES/ IMPORTANT FACTS RELATED TO THE SESSION</a:t>
            </a:r>
          </a:p>
        </p:txBody>
      </p:sp>
      <p:pic>
        <p:nvPicPr>
          <p:cNvPr id="31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14747"/>
            <a:ext cx="2057342" cy="62015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19460" y="1179176"/>
            <a:ext cx="10424067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60" dirty="0"/>
          </a:p>
          <a:p>
            <a:r>
              <a:rPr lang="en-US" sz="2400" dirty="0"/>
              <a:t>Installation of GIT.</a:t>
            </a:r>
          </a:p>
          <a:p>
            <a:endParaRPr lang="en-US" sz="1860" dirty="0"/>
          </a:p>
          <a:p>
            <a:r>
              <a:rPr lang="en-US" sz="2400" dirty="0"/>
              <a:t>Create the personal repository for storing all the works.</a:t>
            </a:r>
          </a:p>
        </p:txBody>
      </p:sp>
    </p:spTree>
    <p:extLst>
      <p:ext uri="{BB962C8B-B14F-4D97-AF65-F5344CB8AC3E}">
        <p14:creationId xmlns:p14="http://schemas.microsoft.com/office/powerpoint/2010/main" val="130014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54D31061-350D-4864-BF25-E3C3C4699CDC}"/>
              </a:ext>
            </a:extLst>
          </p:cNvPr>
          <p:cNvSpPr/>
          <p:nvPr/>
        </p:nvSpPr>
        <p:spPr>
          <a:xfrm>
            <a:off x="3898145" y="-17621"/>
            <a:ext cx="5659012" cy="578852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EXAMPLES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14747"/>
            <a:ext cx="2057342" cy="6201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119460" y="1179176"/>
            <a:ext cx="10424067" cy="512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14450ED-0876-7C92-F6BE-29CC8A9889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72" y="2811018"/>
            <a:ext cx="3986784" cy="1235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BCC8DC-7466-A2A2-6086-72C9D2B1E7E8}"/>
              </a:ext>
            </a:extLst>
          </p:cNvPr>
          <p:cNvSpPr txBox="1"/>
          <p:nvPr/>
        </p:nvSpPr>
        <p:spPr>
          <a:xfrm>
            <a:off x="1567805" y="1962712"/>
            <a:ext cx="10424067" cy="512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  <a:p>
            <a:endParaRPr lang="en-US" sz="1860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6918ED61-700B-3944-C642-01D163985D3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25435" y="2159407"/>
            <a:ext cx="4158996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1FA19A5-9588-483E-843E-C76873B71790}"/>
              </a:ext>
            </a:extLst>
          </p:cNvPr>
          <p:cNvSpPr/>
          <p:nvPr/>
        </p:nvSpPr>
        <p:spPr>
          <a:xfrm>
            <a:off x="3649151" y="-27513"/>
            <a:ext cx="6629531" cy="578852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SUMMARY</a:t>
            </a:r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14747"/>
            <a:ext cx="2057342" cy="62015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119460" y="1179176"/>
            <a:ext cx="10424067" cy="407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60" dirty="0"/>
          </a:p>
          <a:p>
            <a:r>
              <a:rPr lang="en-US" sz="2400" dirty="0"/>
              <a:t>Apply the commands for initialization of Git Repository</a:t>
            </a:r>
          </a:p>
          <a:p>
            <a:endParaRPr lang="en-US" sz="2400" dirty="0"/>
          </a:p>
          <a:p>
            <a:r>
              <a:rPr lang="en-US" sz="2400" dirty="0"/>
              <a:t>Apply the commands for Clone the external Git Repository</a:t>
            </a:r>
          </a:p>
          <a:p>
            <a:endParaRPr lang="en-US" sz="2400" dirty="0"/>
          </a:p>
          <a:p>
            <a:r>
              <a:rPr lang="en-US" sz="2400" dirty="0"/>
              <a:t>You should have a basic understanding of what Git is and how it’s different from any centralized version control systems you may have been using previously. </a:t>
            </a:r>
          </a:p>
          <a:p>
            <a:endParaRPr lang="en-US" sz="2400" dirty="0"/>
          </a:p>
          <a:p>
            <a:r>
              <a:rPr lang="en-US" sz="2400" dirty="0"/>
              <a:t>You should also now have a working version of Git on your system that’s set up with your personal identity. It’s now time to learn some Git basics.</a:t>
            </a:r>
            <a:endParaRPr lang="en-IN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49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89613" y="1804327"/>
            <a:ext cx="8185146" cy="298038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8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8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80" b="1" dirty="0">
                <a:latin typeface="Poppins" pitchFamily="2" charset="77"/>
                <a:cs typeface="Poppins" pitchFamily="2" charset="77"/>
              </a:rPr>
              <a:t>Team – Course Name</a:t>
            </a:r>
          </a:p>
          <a:p>
            <a:pPr algn="ctr"/>
            <a:endParaRPr lang="en-US" sz="248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9070" y="2531252"/>
            <a:ext cx="3343844" cy="1119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621000" y="-27514"/>
            <a:ext cx="3112354" cy="403772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44999" y="592627"/>
            <a:ext cx="11090393" cy="8474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4500" tIns="47250" rIns="94500" bIns="4725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54" dirty="0">
                <a:latin typeface="Poppins"/>
                <a:cs typeface="Poppins"/>
              </a:rPr>
              <a:t>To familiarize students with the moderate command of GIT CLI</a:t>
            </a:r>
          </a:p>
          <a:p>
            <a:pPr>
              <a:lnSpc>
                <a:spcPct val="150000"/>
              </a:lnSpc>
            </a:pPr>
            <a:endParaRPr lang="en-US" sz="1654" dirty="0"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299810" y="1752786"/>
            <a:ext cx="4000363" cy="403772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811249" y="2405463"/>
            <a:ext cx="9085772" cy="1113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4500" tIns="47250" rIns="94500" bIns="4725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54" dirty="0">
                <a:latin typeface="Poppins"/>
                <a:cs typeface="Poppins"/>
              </a:rPr>
              <a:t>This Session is designed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54" dirty="0">
                <a:latin typeface="Arial" panose="020B0604020202020204" pitchFamily="34" charset="0"/>
              </a:rPr>
              <a:t>Demonstrate the Advance commands in GIT CLI</a:t>
            </a:r>
          </a:p>
          <a:p>
            <a:endParaRPr lang="en-US" sz="1654" dirty="0">
              <a:latin typeface="Arial"/>
              <a:cs typeface="Arial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1505"/>
            <a:ext cx="944999" cy="944999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249" y="2405463"/>
            <a:ext cx="944999" cy="944999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353953" y="4276554"/>
            <a:ext cx="4000363" cy="403772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999" y="4810504"/>
            <a:ext cx="944999" cy="9449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811249" y="4817180"/>
            <a:ext cx="9085772" cy="1113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4500" tIns="47250" rIns="94500" bIns="4725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54" dirty="0">
                <a:latin typeface="Arial"/>
                <a:cs typeface="Arial"/>
              </a:rPr>
              <a:t>At the end of this session, you should be able to:</a:t>
            </a:r>
          </a:p>
          <a:p>
            <a:pPr marL="354387" indent="-354387">
              <a:buFontTx/>
              <a:buAutoNum type="arabicPeriod"/>
            </a:pPr>
            <a:r>
              <a:rPr lang="en-US" sz="1654" dirty="0">
                <a:latin typeface="Arial" panose="020B0604020202020204" pitchFamily="34" charset="0"/>
              </a:rPr>
              <a:t>Apply the commands and understand the process of working.</a:t>
            </a:r>
          </a:p>
          <a:p>
            <a:pPr marL="354387" indent="-354387">
              <a:buAutoNum type="arabicPeriod"/>
            </a:pPr>
            <a:endParaRPr lang="en-US" sz="1654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" y="-114747"/>
            <a:ext cx="2057342" cy="620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INTRODUCTION 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8C9A700-4102-375C-DC06-88F39EB41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415" y="1118295"/>
            <a:ext cx="25855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GIT </a:t>
            </a:r>
            <a:r>
              <a:rPr spc="-15" dirty="0"/>
              <a:t>TAG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AC20226-186E-D3A2-7AD1-B6DBBD06219A}"/>
              </a:ext>
            </a:extLst>
          </p:cNvPr>
          <p:cNvSpPr txBox="1"/>
          <p:nvPr/>
        </p:nvSpPr>
        <p:spPr>
          <a:xfrm>
            <a:off x="362606" y="2215074"/>
            <a:ext cx="6101255" cy="358380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104139">
              <a:lnSpc>
                <a:spcPct val="74100"/>
              </a:lnSpc>
              <a:spcBef>
                <a:spcPts val="660"/>
              </a:spcBef>
            </a:pP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Git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allows to tag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specific moments in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commits history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important.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As a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rule,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tags</a:t>
            </a:r>
            <a:r>
              <a:rPr sz="2800" spc="-2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are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used</a:t>
            </a:r>
            <a:r>
              <a:rPr sz="2800" spc="-2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for</a:t>
            </a:r>
            <a:r>
              <a:rPr sz="2800" spc="-2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identifying</a:t>
            </a:r>
            <a:r>
              <a:rPr sz="2800" spc="-3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version</a:t>
            </a:r>
            <a:r>
              <a:rPr sz="2800" spc="-3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issue </a:t>
            </a:r>
            <a:r>
              <a:rPr sz="2800" spc="-39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moment.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solidFill>
                  <a:srgbClr val="464546"/>
                </a:solidFill>
                <a:latin typeface="Calibri"/>
                <a:cs typeface="Calibri"/>
              </a:rPr>
              <a:t>Tags</a:t>
            </a:r>
            <a:r>
              <a:rPr sz="2800" spc="-3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can</a:t>
            </a:r>
            <a:r>
              <a:rPr sz="28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be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2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types:</a:t>
            </a:r>
            <a:endParaRPr lang="en-IN" sz="2800" dirty="0">
              <a:solidFill>
                <a:srgbClr val="46454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 marL="287020" indent="-173990">
              <a:lnSpc>
                <a:spcPts val="1885"/>
              </a:lnSpc>
              <a:spcBef>
                <a:spcPts val="35"/>
              </a:spcBef>
              <a:buFont typeface="Arial MT"/>
              <a:buChar char="•"/>
              <a:tabLst>
                <a:tab pos="287020" algn="l"/>
              </a:tabLst>
            </a:pPr>
            <a:r>
              <a:rPr sz="2800" b="1" i="1" spc="-10" dirty="0">
                <a:solidFill>
                  <a:srgbClr val="464546"/>
                </a:solidFill>
                <a:latin typeface="Calibri"/>
                <a:cs typeface="Calibri"/>
              </a:rPr>
              <a:t>Annotated</a:t>
            </a:r>
            <a:r>
              <a:rPr sz="2800" b="1" i="1" spc="-2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–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user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information,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date</a:t>
            </a:r>
            <a:r>
              <a:rPr sz="2800" spc="2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etc</a:t>
            </a:r>
            <a:endParaRPr sz="2800" dirty="0">
              <a:latin typeface="Calibri"/>
              <a:cs typeface="Calibri"/>
            </a:endParaRPr>
          </a:p>
          <a:p>
            <a:pPr marL="287020">
              <a:lnSpc>
                <a:spcPts val="1885"/>
              </a:lnSpc>
            </a:pP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are</a:t>
            </a:r>
            <a:r>
              <a:rPr sz="2800" spc="-3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stored</a:t>
            </a:r>
            <a:endParaRPr sz="2800" dirty="0">
              <a:latin typeface="Calibri"/>
              <a:cs typeface="Calibri"/>
            </a:endParaRPr>
          </a:p>
          <a:p>
            <a:pPr marL="287020" indent="-17399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87020" algn="l"/>
              </a:tabLst>
            </a:pPr>
            <a:r>
              <a:rPr sz="2800" b="1" i="1" spc="-5" dirty="0">
                <a:solidFill>
                  <a:srgbClr val="464546"/>
                </a:solidFill>
                <a:latin typeface="Calibri"/>
                <a:cs typeface="Calibri"/>
              </a:rPr>
              <a:t>Lightweight</a:t>
            </a:r>
            <a:r>
              <a:rPr sz="2800" b="1" i="1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–</a:t>
            </a:r>
            <a:r>
              <a:rPr sz="2800" spc="1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only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tag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 name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stored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2EF28FE-EEB0-8F46-454D-4806077EE92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1825" y="1808227"/>
            <a:ext cx="5149858" cy="36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A7B79F-D71E-3995-E24B-0D3F7941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1" y="788274"/>
            <a:ext cx="12139447" cy="59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FCD12-0C98-FC1A-E772-41DFD386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50" y="1207572"/>
            <a:ext cx="12029087" cy="53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FA5E07-BF9E-93DA-A956-7552281F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74" y="1056290"/>
            <a:ext cx="1179260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29FBE5-DFD5-8018-E1C3-B18FDE04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2" y="867103"/>
            <a:ext cx="11997557" cy="55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6137DD-8A89-6E11-BD73-C8A93FB4E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3"/>
          <a:stretch/>
        </p:blipFill>
        <p:spPr>
          <a:xfrm>
            <a:off x="141891" y="895892"/>
            <a:ext cx="12297102" cy="58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E358C6-C07E-B143-FA08-063A7FE94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91"/>
          <a:stretch/>
        </p:blipFill>
        <p:spPr>
          <a:xfrm>
            <a:off x="141891" y="895892"/>
            <a:ext cx="12234040" cy="58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9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058B0D91A7444BDF69F20EF097C18" ma:contentTypeVersion="14" ma:contentTypeDescription="Create a new document." ma:contentTypeScope="" ma:versionID="0ede872240208156a106060c7bf37a70">
  <xsd:schema xmlns:xsd="http://www.w3.org/2001/XMLSchema" xmlns:xs="http://www.w3.org/2001/XMLSchema" xmlns:p="http://schemas.microsoft.com/office/2006/metadata/properties" xmlns:ns3="d43ee83c-3e71-4748-8ebc-8eaadf793425" xmlns:ns4="0125a647-8023-46ae-ae6e-85cf36d841bd" targetNamespace="http://schemas.microsoft.com/office/2006/metadata/properties" ma:root="true" ma:fieldsID="e836ceb473825fb8f3d8aa266dca4abb" ns3:_="" ns4:_="">
    <xsd:import namespace="d43ee83c-3e71-4748-8ebc-8eaadf793425"/>
    <xsd:import namespace="0125a647-8023-46ae-ae6e-85cf36d841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ee83c-3e71-4748-8ebc-8eaadf7934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5a647-8023-46ae-ae6e-85cf36d84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A00F5F-5366-4B1C-9406-30DECA796A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BD0A98-E68B-4DAA-8964-2F739D6D4075}">
  <ds:schemaRefs>
    <ds:schemaRef ds:uri="0125a647-8023-46ae-ae6e-85cf36d841bd"/>
    <ds:schemaRef ds:uri="d43ee83c-3e71-4748-8ebc-8eaadf7934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9A6ECA-0C1B-4F00-836D-A696F073E5C2}">
  <ds:schemaRefs>
    <ds:schemaRef ds:uri="0125a647-8023-46ae-ae6e-85cf36d841bd"/>
    <ds:schemaRef ds:uri="d43ee83c-3e71-4748-8ebc-8eaadf793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355</Words>
  <Application>Microsoft Office PowerPoint</Application>
  <PresentationFormat>Custom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Poppins</vt:lpstr>
      <vt:lpstr>1_Office Theme</vt:lpstr>
      <vt:lpstr>PowerPoint Presentation</vt:lpstr>
      <vt:lpstr>PowerPoint Presentation</vt:lpstr>
      <vt:lpstr>GIT TAG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Ande Pavan Kumar</cp:lastModifiedBy>
  <cp:revision>23</cp:revision>
  <dcterms:created xsi:type="dcterms:W3CDTF">2020-02-08T09:57:44Z</dcterms:created>
  <dcterms:modified xsi:type="dcterms:W3CDTF">2023-06-09T04:39:58Z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0x010100845058B0D91A7444BDF69F20EF097C18</vt:lpwstr>
  </property>
</Properties>
</file>