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9" r:id="rId2"/>
    <p:sldId id="258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29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87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9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6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0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81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7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58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3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7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12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8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9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4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0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4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4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3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1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8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m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.imdb.com/images/nb15/logo2.gi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ite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ysite.com/help/articles/how-do-" TargetMode="External"/><Relationship Id="rId4" Type="http://schemas.openxmlformats.org/officeDocument/2006/relationships/hyperlink" Target="http://www.mysite.com/graphics/image.p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example@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Navigator/registerProtocolHandler/Web-based_protocol_handler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%20-US/docs/Web/Media/Formats/Image_typ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tmllint/htmllint/wiki/Options" TargetMode="External"/><Relationship Id="rId4" Type="http://schemas.openxmlformats.org/officeDocument/2006/relationships/hyperlink" Target="https://canius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Topic:</a:t>
            </a:r>
            <a:r>
              <a:rPr lang="en-US" sz="5400" b="1" cap="all" dirty="0" err="1">
                <a:ln/>
                <a:solidFill>
                  <a:srgbClr val="00FF00"/>
                </a:solidFill>
                <a:effectLst/>
                <a:cs typeface="Poppins" panose="00000500000000000000" pitchFamily="2" charset="0"/>
              </a:rPr>
              <a:t>HTML</a:t>
            </a:r>
            <a:r>
              <a:rPr lang="en-US" sz="5400" b="1" cap="all" dirty="0">
                <a:ln/>
                <a:solidFill>
                  <a:srgbClr val="00FF00"/>
                </a:solidFill>
                <a:effectLst/>
                <a:cs typeface="Poppins" panose="00000500000000000000" pitchFamily="2" charset="0"/>
              </a:rPr>
              <a:t> Basics</a:t>
            </a:r>
            <a:br>
              <a:rPr lang="en-US" sz="5400" b="1" dirty="0">
                <a:solidFill>
                  <a:srgbClr val="C00000"/>
                </a:solidFill>
                <a:cs typeface="Poppins" panose="00000500000000000000" pitchFamily="2" charset="0"/>
              </a:rPr>
            </a:br>
            <a:endParaRPr lang="en-IN" sz="5400" dirty="0">
              <a:solidFill>
                <a:srgbClr val="00FF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C2B3F7-B43F-12E5-BEFC-F27AC2703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3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C7EB07-B895-A6F2-FFF6-51C26FCFAE60}"/>
              </a:ext>
            </a:extLst>
          </p:cNvPr>
          <p:cNvSpPr txBox="1">
            <a:spLocks/>
          </p:cNvSpPr>
          <p:nvPr/>
        </p:nvSpPr>
        <p:spPr>
          <a:xfrm>
            <a:off x="1457009" y="1105409"/>
            <a:ext cx="40152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Elements</a:t>
            </a:r>
            <a:r>
              <a:rPr kumimoji="0" lang="en-IN" sz="3200" b="0" i="0" u="none" strike="noStrike" kern="0" cap="none" spc="114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4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of</a:t>
            </a:r>
            <a:r>
              <a:rPr kumimoji="0" lang="en-IN" sz="3200" b="0" i="0" u="none" strike="noStrike" kern="0" cap="none" spc="13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the</a:t>
            </a:r>
            <a:r>
              <a:rPr kumimoji="0" lang="en-IN" sz="3200" b="0" i="0" u="none" strike="noStrike" kern="0" cap="none" spc="13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page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FA7AA14-7880-0638-C657-B74E83BAF4FF}"/>
              </a:ext>
            </a:extLst>
          </p:cNvPr>
          <p:cNvSpPr txBox="1"/>
          <p:nvPr/>
        </p:nvSpPr>
        <p:spPr>
          <a:xfrm>
            <a:off x="1271479" y="2333285"/>
            <a:ext cx="10086536" cy="352532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84785" indent="-172720">
              <a:spcBef>
                <a:spcPts val="37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00689B"/>
                </a:solidFill>
                <a:latin typeface="Calibri Light"/>
                <a:cs typeface="Calibri Light"/>
              </a:rPr>
              <a:t>Headings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: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568960">
              <a:spcBef>
                <a:spcPts val="280"/>
              </a:spcBef>
            </a:pPr>
            <a:r>
              <a:rPr sz="2400" spc="-5" dirty="0">
                <a:solidFill>
                  <a:srgbClr val="800000"/>
                </a:solidFill>
                <a:latin typeface="Consolas"/>
                <a:cs typeface="Consolas"/>
              </a:rPr>
              <a:t>&lt;h1&gt;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&lt;h2&gt;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nsolas"/>
                <a:cs typeface="Consolas"/>
              </a:rPr>
              <a:t>&lt;h3&gt;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15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&lt;h4&gt;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nsolas"/>
                <a:cs typeface="Consolas"/>
              </a:rPr>
              <a:t>&lt;h5&gt;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&lt;h6&gt;</a:t>
            </a: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S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o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me</a:t>
            </a:r>
            <a:r>
              <a:rPr sz="2400" spc="-6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b</a:t>
            </a:r>
            <a:r>
              <a:rPr sz="2400" dirty="0">
                <a:solidFill>
                  <a:srgbClr val="00689B"/>
                </a:solidFill>
                <a:latin typeface="Calibri Light"/>
                <a:cs typeface="Calibri Light"/>
              </a:rPr>
              <a:t>l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o</a:t>
            </a:r>
            <a:r>
              <a:rPr sz="2400" spc="-15" dirty="0">
                <a:solidFill>
                  <a:srgbClr val="00689B"/>
                </a:solidFill>
                <a:latin typeface="Calibri Light"/>
                <a:cs typeface="Calibri Light"/>
              </a:rPr>
              <a:t>c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k</a:t>
            </a:r>
            <a:r>
              <a:rPr sz="2400" spc="-70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e</a:t>
            </a:r>
            <a:r>
              <a:rPr sz="2400" dirty="0">
                <a:solidFill>
                  <a:srgbClr val="00689B"/>
                </a:solidFill>
                <a:latin typeface="Calibri Light"/>
                <a:cs typeface="Calibri Light"/>
              </a:rPr>
              <a:t>l</a:t>
            </a:r>
            <a:r>
              <a:rPr sz="2400" spc="-15" dirty="0">
                <a:solidFill>
                  <a:srgbClr val="00689B"/>
                </a:solidFill>
                <a:latin typeface="Calibri Light"/>
                <a:cs typeface="Calibri Light"/>
              </a:rPr>
              <a:t>e</a:t>
            </a:r>
            <a:r>
              <a:rPr sz="2400" spc="-20" dirty="0">
                <a:solidFill>
                  <a:srgbClr val="00689B"/>
                </a:solidFill>
                <a:latin typeface="Calibri Light"/>
                <a:cs typeface="Calibri Light"/>
              </a:rPr>
              <a:t>m</a:t>
            </a:r>
            <a:r>
              <a:rPr sz="2400" spc="-25" dirty="0">
                <a:solidFill>
                  <a:srgbClr val="00689B"/>
                </a:solidFill>
                <a:latin typeface="Calibri Light"/>
                <a:cs typeface="Calibri Light"/>
              </a:rPr>
              <a:t>e</a:t>
            </a:r>
            <a:r>
              <a:rPr sz="2400" spc="-30" dirty="0">
                <a:solidFill>
                  <a:srgbClr val="00689B"/>
                </a:solidFill>
                <a:latin typeface="Calibri Light"/>
                <a:cs typeface="Calibri Light"/>
              </a:rPr>
              <a:t>n</a:t>
            </a:r>
            <a:r>
              <a:rPr sz="2400" spc="-25" dirty="0">
                <a:solidFill>
                  <a:srgbClr val="00689B"/>
                </a:solidFill>
                <a:latin typeface="Calibri Light"/>
                <a:cs typeface="Calibri Light"/>
              </a:rPr>
              <a:t>t</a:t>
            </a:r>
            <a:r>
              <a:rPr sz="2400" spc="-15" dirty="0">
                <a:solidFill>
                  <a:srgbClr val="00689B"/>
                </a:solidFill>
                <a:latin typeface="Calibri Light"/>
                <a:cs typeface="Calibri Light"/>
              </a:rPr>
              <a:t>s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: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568960">
              <a:spcBef>
                <a:spcPts val="275"/>
              </a:spcBef>
            </a:pPr>
            <a:r>
              <a:rPr sz="2400" spc="-5" dirty="0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15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&lt;pre&gt;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&lt;address&gt;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&lt;blockquote&gt;</a:t>
            </a: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S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o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me</a:t>
            </a:r>
            <a:r>
              <a:rPr sz="2400" spc="-6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689B"/>
                </a:solidFill>
                <a:latin typeface="Calibri Light"/>
                <a:cs typeface="Calibri Light"/>
              </a:rPr>
              <a:t>i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n</a:t>
            </a:r>
            <a:r>
              <a:rPr sz="2400" dirty="0">
                <a:solidFill>
                  <a:srgbClr val="00689B"/>
                </a:solidFill>
                <a:latin typeface="Calibri Light"/>
                <a:cs typeface="Calibri Light"/>
              </a:rPr>
              <a:t>l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i</a:t>
            </a:r>
            <a:r>
              <a:rPr sz="2400" spc="-25" dirty="0">
                <a:solidFill>
                  <a:srgbClr val="00689B"/>
                </a:solidFill>
                <a:latin typeface="Calibri Light"/>
                <a:cs typeface="Calibri Light"/>
              </a:rPr>
              <a:t>n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e</a:t>
            </a:r>
            <a:r>
              <a:rPr sz="2400" spc="-60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e</a:t>
            </a:r>
            <a:r>
              <a:rPr sz="2400" dirty="0">
                <a:solidFill>
                  <a:srgbClr val="00689B"/>
                </a:solidFill>
                <a:latin typeface="Calibri Light"/>
                <a:cs typeface="Calibri Light"/>
              </a:rPr>
              <a:t>l</a:t>
            </a:r>
            <a:r>
              <a:rPr sz="2400" spc="-15" dirty="0">
                <a:solidFill>
                  <a:srgbClr val="00689B"/>
                </a:solidFill>
                <a:latin typeface="Calibri Light"/>
                <a:cs typeface="Calibri Light"/>
              </a:rPr>
              <a:t>e</a:t>
            </a:r>
            <a:r>
              <a:rPr sz="2400" spc="-30" dirty="0">
                <a:solidFill>
                  <a:srgbClr val="00689B"/>
                </a:solidFill>
                <a:latin typeface="Calibri Light"/>
                <a:cs typeface="Calibri Light"/>
              </a:rPr>
              <a:t>m</a:t>
            </a:r>
            <a:r>
              <a:rPr sz="2400" spc="-15" dirty="0">
                <a:solidFill>
                  <a:srgbClr val="00689B"/>
                </a:solidFill>
                <a:latin typeface="Calibri Light"/>
                <a:cs typeface="Calibri Light"/>
              </a:rPr>
              <a:t>e</a:t>
            </a:r>
            <a:r>
              <a:rPr sz="2400" spc="-40" dirty="0">
                <a:solidFill>
                  <a:srgbClr val="00689B"/>
                </a:solidFill>
                <a:latin typeface="Calibri Light"/>
                <a:cs typeface="Calibri Light"/>
              </a:rPr>
              <a:t>n</a:t>
            </a:r>
            <a:r>
              <a:rPr sz="2400" spc="-15" dirty="0">
                <a:solidFill>
                  <a:srgbClr val="00689B"/>
                </a:solidFill>
                <a:latin typeface="Calibri Light"/>
                <a:cs typeface="Calibri Light"/>
              </a:rPr>
              <a:t>t</a:t>
            </a:r>
            <a:r>
              <a:rPr sz="2400" spc="-30" dirty="0">
                <a:solidFill>
                  <a:srgbClr val="00689B"/>
                </a:solidFill>
                <a:latin typeface="Calibri Light"/>
                <a:cs typeface="Calibri Light"/>
              </a:rPr>
              <a:t>s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: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568960">
              <a:spcBef>
                <a:spcPts val="275"/>
              </a:spcBef>
            </a:pP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&lt;sub&gt;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&lt;sup&gt;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&lt;del&gt;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&lt;ins&gt;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&lt;code&gt;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5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&lt;q&gt;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&lt;cite&gt;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568960">
              <a:spcBef>
                <a:spcPts val="290"/>
              </a:spcBef>
            </a:pPr>
            <a:r>
              <a:rPr sz="2400" spc="-5" dirty="0">
                <a:solidFill>
                  <a:srgbClr val="800000"/>
                </a:solidFill>
                <a:latin typeface="Consolas"/>
                <a:cs typeface="Consolas"/>
              </a:rPr>
              <a:t>&lt;big&gt;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&lt;small&gt;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nsolas"/>
                <a:cs typeface="Consolas"/>
              </a:rPr>
              <a:t>&lt;b&gt;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&lt;strong&gt;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&lt;i&gt;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&lt;em&gt;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&lt;br&gt;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&lt;hr&gt;</a:t>
            </a: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98789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4ABCE35-DC1D-B9A2-A38D-4CE036483FDE}"/>
              </a:ext>
            </a:extLst>
          </p:cNvPr>
          <p:cNvGrpSpPr/>
          <p:nvPr/>
        </p:nvGrpSpPr>
        <p:grpSpPr>
          <a:xfrm>
            <a:off x="245906" y="1065958"/>
            <a:ext cx="11700188" cy="5109778"/>
            <a:chOff x="847758" y="1918835"/>
            <a:chExt cx="8847032" cy="4388752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AFEA3D32-E024-3B07-4E67-CA8BB39319E8}"/>
                </a:ext>
              </a:extLst>
            </p:cNvPr>
            <p:cNvSpPr txBox="1">
              <a:spLocks/>
            </p:cNvSpPr>
            <p:nvPr/>
          </p:nvSpPr>
          <p:spPr>
            <a:xfrm>
              <a:off x="1101857" y="1918835"/>
              <a:ext cx="3404870" cy="4339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2400" b="0" i="0">
                  <a:solidFill>
                    <a:srgbClr val="212121"/>
                  </a:solidFill>
                  <a:latin typeface="Calibri Light"/>
                  <a:ea typeface="+mj-ea"/>
                  <a:cs typeface="Calibri Light"/>
                </a:defRPr>
              </a:lvl1pPr>
            </a:lstStyle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Block</a:t>
              </a:r>
              <a:r>
                <a:rPr kumimoji="0" lang="en-IN" sz="3200" b="0" i="0" u="none" strike="noStrike" kern="0" cap="none" spc="13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IN" sz="3200" b="0" i="0" u="none" strike="noStrike" kern="0" cap="none" spc="5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and</a:t>
              </a:r>
              <a:r>
                <a:rPr kumimoji="0" lang="en-IN" sz="3200" b="0" i="0" u="none" strike="noStrike" kern="0" cap="none" spc="13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IN" sz="3200" b="0" i="0" u="none" strike="noStrike" kern="0" cap="none" spc="7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Inline</a:t>
              </a:r>
              <a:r>
                <a:rPr kumimoji="0" lang="en-IN" sz="3200" b="0" i="0" u="none" strike="noStrike" kern="0" cap="none" spc="1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IN" sz="3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Elements</a:t>
              </a:r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029EBBD-14EA-C7A5-CAB0-F5FE4CE1B8BA}"/>
                </a:ext>
              </a:extLst>
            </p:cNvPr>
            <p:cNvSpPr txBox="1"/>
            <p:nvPr/>
          </p:nvSpPr>
          <p:spPr>
            <a:xfrm>
              <a:off x="847758" y="2485851"/>
              <a:ext cx="4654451" cy="2103211"/>
            </a:xfrm>
            <a:prstGeom prst="rect">
              <a:avLst/>
            </a:prstGeom>
          </p:spPr>
          <p:txBody>
            <a:bodyPr vert="horz" wrap="square" lIns="0" tIns="78105" rIns="0" bIns="0" rtlCol="0">
              <a:spAutoFit/>
            </a:bodyPr>
            <a:lstStyle/>
            <a:p>
              <a:pPr marL="184785" indent="-172720" algn="just">
                <a:spcBef>
                  <a:spcPts val="61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block-level</a:t>
              </a:r>
              <a:r>
                <a:rPr sz="2400" spc="-3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element</a:t>
              </a:r>
              <a:r>
                <a:rPr sz="2400" spc="-3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always</a:t>
              </a:r>
              <a:r>
                <a:rPr sz="2400" spc="-4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starts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on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new</a:t>
              </a:r>
              <a:r>
                <a:rPr sz="2400" spc="-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line.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marR="103505" indent="-172720" algn="just">
                <a:spcBef>
                  <a:spcPts val="590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block-level element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always 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takes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up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full width </a:t>
              </a:r>
              <a:r>
                <a:rPr sz="2400" spc="-30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available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(stretches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out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to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 left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and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right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as 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far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as </a:t>
              </a:r>
              <a:r>
                <a:rPr sz="2400" spc="-30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it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can).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marR="5080" indent="-172720" algn="just">
                <a:spcBef>
                  <a:spcPts val="640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 block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level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element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has a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top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and a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bottom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margin, </a:t>
              </a:r>
              <a:r>
                <a:rPr sz="2400" spc="-3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whereas</a:t>
              </a:r>
              <a:r>
                <a:rPr sz="2400" spc="-4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an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inline</a:t>
              </a:r>
              <a:r>
                <a:rPr sz="2400" spc="-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element</a:t>
              </a:r>
              <a:r>
                <a:rPr sz="2400" spc="-3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does</a:t>
              </a:r>
              <a:r>
                <a:rPr sz="2400" spc="-4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not.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E05DD5-B912-9A50-C629-AE2A13CB4CB8}"/>
                </a:ext>
              </a:extLst>
            </p:cNvPr>
            <p:cNvSpPr txBox="1"/>
            <p:nvPr/>
          </p:nvSpPr>
          <p:spPr>
            <a:xfrm>
              <a:off x="5809826" y="2485851"/>
              <a:ext cx="3884964" cy="1391126"/>
            </a:xfrm>
            <a:prstGeom prst="rect">
              <a:avLst/>
            </a:prstGeom>
          </p:spPr>
          <p:txBody>
            <a:bodyPr vert="horz" wrap="square" lIns="0" tIns="77470" rIns="0" bIns="0" rtlCol="0">
              <a:spAutoFit/>
            </a:bodyPr>
            <a:lstStyle/>
            <a:p>
              <a:pPr marL="184785" indent="-172720">
                <a:spcBef>
                  <a:spcPts val="610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An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inline</a:t>
              </a:r>
              <a:r>
                <a:rPr sz="2400" spc="-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element</a:t>
              </a:r>
              <a:r>
                <a:rPr sz="2400" spc="-3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does</a:t>
              </a:r>
              <a:r>
                <a:rPr sz="2400" spc="-3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not</a:t>
              </a:r>
              <a:r>
                <a:rPr sz="2400" spc="-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start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on</a:t>
              </a:r>
              <a:r>
                <a:rPr sz="2400" spc="-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new</a:t>
              </a:r>
              <a:r>
                <a:rPr sz="2400" spc="-3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line.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spcBef>
                  <a:spcPts val="51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An</a:t>
              </a:r>
              <a:r>
                <a:rPr sz="2400" spc="-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inline</a:t>
              </a:r>
              <a:r>
                <a:rPr sz="2400" spc="-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element</a:t>
              </a:r>
              <a:r>
                <a:rPr sz="2400" spc="-3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only</a:t>
              </a:r>
              <a:r>
                <a:rPr sz="2400" spc="-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20" dirty="0">
                  <a:solidFill>
                    <a:srgbClr val="212121"/>
                  </a:solidFill>
                  <a:latin typeface="Calibri Light"/>
                  <a:cs typeface="Calibri Light"/>
                </a:rPr>
                <a:t>takes</a:t>
              </a:r>
              <a:r>
                <a:rPr sz="2400" spc="-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up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as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much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width</a:t>
              </a:r>
              <a:r>
                <a:rPr sz="2400" spc="-3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as</a:t>
              </a:r>
              <a:r>
                <a:rPr lang="en-IN"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necessary.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DC9A37E-6B28-B8ED-AC9C-AAB7B08EE1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6402" y="3948435"/>
              <a:ext cx="4088388" cy="2359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763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2219F8C-C283-CCB5-B6CD-BE57CC6305F9}"/>
              </a:ext>
            </a:extLst>
          </p:cNvPr>
          <p:cNvGrpSpPr/>
          <p:nvPr/>
        </p:nvGrpSpPr>
        <p:grpSpPr>
          <a:xfrm>
            <a:off x="394138" y="1066354"/>
            <a:ext cx="11187335" cy="4798418"/>
            <a:chOff x="344525" y="28876"/>
            <a:chExt cx="8412799" cy="3746072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B1B93423-085A-A20C-B192-E339B3FC062F}"/>
                </a:ext>
              </a:extLst>
            </p:cNvPr>
            <p:cNvSpPr txBox="1">
              <a:spLocks/>
            </p:cNvSpPr>
            <p:nvPr/>
          </p:nvSpPr>
          <p:spPr>
            <a:xfrm>
              <a:off x="944539" y="28876"/>
              <a:ext cx="1432520" cy="5052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2400" b="0" i="0">
                  <a:solidFill>
                    <a:srgbClr val="212121"/>
                  </a:solidFill>
                  <a:latin typeface="Calibri Light"/>
                  <a:ea typeface="+mj-ea"/>
                  <a:cs typeface="Calibri Light"/>
                </a:defRPr>
              </a:lvl1pPr>
            </a:lstStyle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0" cap="none" spc="9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L</a:t>
              </a:r>
              <a:r>
                <a:rPr kumimoji="0" lang="en-IN" sz="3200" b="0" i="0" u="none" strike="noStrike" kern="0" cap="none" spc="9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i</a:t>
              </a:r>
              <a:r>
                <a:rPr kumimoji="0" lang="en-IN" sz="3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s</a:t>
              </a:r>
              <a:r>
                <a:rPr kumimoji="0" lang="en-IN" sz="3200" b="0" i="0" u="none" strike="noStrike" kern="0" cap="none" spc="9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t</a:t>
              </a:r>
              <a:r>
                <a:rPr kumimoji="0" lang="en-I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s</a:t>
              </a:r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B24A65F-3AF6-C225-90FF-3B0D93373003}"/>
                </a:ext>
              </a:extLst>
            </p:cNvPr>
            <p:cNvSpPr txBox="1"/>
            <p:nvPr/>
          </p:nvSpPr>
          <p:spPr>
            <a:xfrm>
              <a:off x="344525" y="753872"/>
              <a:ext cx="2032534" cy="3459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2800" spc="-10" dirty="0">
                  <a:solidFill>
                    <a:srgbClr val="00689B"/>
                  </a:solidFill>
                  <a:latin typeface="Calibri Light"/>
                  <a:cs typeface="Calibri Light"/>
                </a:rPr>
                <a:t>O</a:t>
              </a:r>
              <a:r>
                <a:rPr sz="2800" spc="-30" dirty="0">
                  <a:solidFill>
                    <a:srgbClr val="00689B"/>
                  </a:solidFill>
                  <a:latin typeface="Calibri Light"/>
                  <a:cs typeface="Calibri Light"/>
                </a:rPr>
                <a:t>r</a:t>
              </a:r>
              <a:r>
                <a:rPr sz="2800" spc="-20" dirty="0">
                  <a:solidFill>
                    <a:srgbClr val="00689B"/>
                  </a:solidFill>
                  <a:latin typeface="Calibri Light"/>
                  <a:cs typeface="Calibri Light"/>
                </a:rPr>
                <a:t>d</a:t>
              </a:r>
              <a:r>
                <a:rPr sz="2800" spc="-15" dirty="0">
                  <a:solidFill>
                    <a:srgbClr val="00689B"/>
                  </a:solidFill>
                  <a:latin typeface="Calibri Light"/>
                  <a:cs typeface="Calibri Light"/>
                </a:rPr>
                <a:t>e</a:t>
              </a:r>
              <a:r>
                <a:rPr sz="2800" spc="-55" dirty="0">
                  <a:solidFill>
                    <a:srgbClr val="00689B"/>
                  </a:solidFill>
                  <a:latin typeface="Calibri Light"/>
                  <a:cs typeface="Calibri Light"/>
                </a:rPr>
                <a:t>r</a:t>
              </a:r>
              <a:r>
                <a:rPr sz="2800" spc="-15" dirty="0">
                  <a:solidFill>
                    <a:srgbClr val="00689B"/>
                  </a:solidFill>
                  <a:latin typeface="Calibri Light"/>
                  <a:cs typeface="Calibri Light"/>
                </a:rPr>
                <a:t>e</a:t>
              </a:r>
              <a:r>
                <a:rPr sz="2800" spc="-5" dirty="0">
                  <a:solidFill>
                    <a:srgbClr val="00689B"/>
                  </a:solidFill>
                  <a:latin typeface="Calibri Light"/>
                  <a:cs typeface="Calibri Light"/>
                </a:rPr>
                <a:t>d</a:t>
              </a:r>
              <a:r>
                <a:rPr sz="2800" spc="-65" dirty="0">
                  <a:solidFill>
                    <a:srgbClr val="00689B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00689B"/>
                  </a:solidFill>
                  <a:latin typeface="Calibri Light"/>
                  <a:cs typeface="Calibri Light"/>
                </a:rPr>
                <a:t>li</a:t>
              </a:r>
              <a:r>
                <a:rPr sz="2800" spc="-25" dirty="0">
                  <a:solidFill>
                    <a:srgbClr val="00689B"/>
                  </a:solidFill>
                  <a:latin typeface="Calibri Light"/>
                  <a:cs typeface="Calibri Light"/>
                </a:rPr>
                <a:t>s</a:t>
              </a:r>
              <a:r>
                <a:rPr sz="2800" spc="-10" dirty="0">
                  <a:solidFill>
                    <a:srgbClr val="00689B"/>
                  </a:solidFill>
                  <a:latin typeface="Calibri Light"/>
                  <a:cs typeface="Calibri Light"/>
                </a:rPr>
                <a:t>t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:</a:t>
              </a:r>
              <a:endParaRPr sz="2800"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E34D3F2-9D88-5D87-6E66-21BC48FA569F}"/>
                </a:ext>
              </a:extLst>
            </p:cNvPr>
            <p:cNvSpPr txBox="1"/>
            <p:nvPr/>
          </p:nvSpPr>
          <p:spPr>
            <a:xfrm>
              <a:off x="2917317" y="1290072"/>
              <a:ext cx="1419860" cy="1252949"/>
            </a:xfrm>
            <a:prstGeom prst="rect">
              <a:avLst/>
            </a:prstGeom>
          </p:spPr>
          <p:txBody>
            <a:bodyPr vert="horz" wrap="square" lIns="0" tIns="50165" rIns="0" bIns="0" rtlCol="0">
              <a:spAutoFit/>
            </a:bodyPr>
            <a:lstStyle/>
            <a:p>
              <a:pPr marL="12700">
                <a:spcBef>
                  <a:spcPts val="395"/>
                </a:spcBef>
              </a:pPr>
              <a:r>
                <a:rPr sz="2400" spc="-5" dirty="0">
                  <a:solidFill>
                    <a:srgbClr val="212121"/>
                  </a:solidFill>
                  <a:cs typeface="Calibri"/>
                </a:rPr>
                <a:t>Demo: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  <a:p>
              <a:pPr marL="396875" indent="-200660">
                <a:spcBef>
                  <a:spcPts val="300"/>
                </a:spcBef>
                <a:buFontTx/>
                <a:buAutoNum type="arabicPeriod"/>
                <a:tabLst>
                  <a:tab pos="397510" algn="l"/>
                </a:tabLst>
              </a:pPr>
              <a:r>
                <a:rPr sz="2400" spc="-5" dirty="0">
                  <a:solidFill>
                    <a:srgbClr val="212121"/>
                  </a:solidFill>
                  <a:cs typeface="Calibri"/>
                </a:rPr>
                <a:t>Item</a:t>
              </a:r>
              <a:r>
                <a:rPr sz="2400" spc="-45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cs typeface="Calibri"/>
                </a:rPr>
                <a:t>first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  <a:p>
              <a:pPr marL="396875" indent="-200660">
                <a:spcBef>
                  <a:spcPts val="315"/>
                </a:spcBef>
                <a:buFontTx/>
                <a:buAutoNum type="arabicPeriod"/>
                <a:tabLst>
                  <a:tab pos="397510" algn="l"/>
                </a:tabLst>
              </a:pPr>
              <a:r>
                <a:rPr sz="2400" spc="-5" dirty="0">
                  <a:solidFill>
                    <a:srgbClr val="212121"/>
                  </a:solidFill>
                  <a:cs typeface="Calibri"/>
                </a:rPr>
                <a:t>Item</a:t>
              </a:r>
              <a:r>
                <a:rPr sz="2400" spc="-8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cs typeface="Calibri"/>
                </a:rPr>
                <a:t>second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4A8566-8DD1-636A-F7A6-FF924EEF5011}"/>
                </a:ext>
              </a:extLst>
            </p:cNvPr>
            <p:cNvSpPr txBox="1"/>
            <p:nvPr/>
          </p:nvSpPr>
          <p:spPr>
            <a:xfrm>
              <a:off x="4770120" y="725981"/>
              <a:ext cx="1680018" cy="3459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2800" spc="-10" dirty="0">
                  <a:solidFill>
                    <a:srgbClr val="0089CF"/>
                  </a:solidFill>
                  <a:latin typeface="Calibri Light"/>
                  <a:cs typeface="Calibri Light"/>
                </a:rPr>
                <a:t>O</a:t>
              </a:r>
              <a:r>
                <a:rPr sz="2800" spc="-30" dirty="0">
                  <a:solidFill>
                    <a:srgbClr val="0089CF"/>
                  </a:solidFill>
                  <a:latin typeface="Calibri Light"/>
                  <a:cs typeface="Calibri Light"/>
                </a:rPr>
                <a:t>r</a:t>
              </a:r>
              <a:r>
                <a:rPr sz="2800" spc="-20" dirty="0">
                  <a:solidFill>
                    <a:srgbClr val="0089CF"/>
                  </a:solidFill>
                  <a:latin typeface="Calibri Light"/>
                  <a:cs typeface="Calibri Light"/>
                </a:rPr>
                <a:t>d</a:t>
              </a:r>
              <a:r>
                <a:rPr sz="2800" spc="-15" dirty="0">
                  <a:solidFill>
                    <a:srgbClr val="0089CF"/>
                  </a:solidFill>
                  <a:latin typeface="Calibri Light"/>
                  <a:cs typeface="Calibri Light"/>
                </a:rPr>
                <a:t>e</a:t>
              </a:r>
              <a:r>
                <a:rPr sz="2800" spc="-55" dirty="0">
                  <a:solidFill>
                    <a:srgbClr val="0089CF"/>
                  </a:solidFill>
                  <a:latin typeface="Calibri Light"/>
                  <a:cs typeface="Calibri Light"/>
                </a:rPr>
                <a:t>r</a:t>
              </a:r>
              <a:r>
                <a:rPr sz="2800" spc="-15" dirty="0">
                  <a:solidFill>
                    <a:srgbClr val="0089CF"/>
                  </a:solidFill>
                  <a:latin typeface="Calibri Light"/>
                  <a:cs typeface="Calibri Light"/>
                </a:rPr>
                <a:t>e</a:t>
              </a:r>
              <a:r>
                <a:rPr sz="2800" spc="-5" dirty="0">
                  <a:solidFill>
                    <a:srgbClr val="0089CF"/>
                  </a:solidFill>
                  <a:latin typeface="Calibri Light"/>
                  <a:cs typeface="Calibri Light"/>
                </a:rPr>
                <a:t>d</a:t>
              </a:r>
              <a:r>
                <a:rPr sz="2800" spc="-65" dirty="0">
                  <a:solidFill>
                    <a:srgbClr val="0089CF"/>
                  </a:solidFill>
                  <a:latin typeface="Calibri Light"/>
                  <a:cs typeface="Calibri Light"/>
                </a:rPr>
                <a:t> </a:t>
              </a:r>
              <a:r>
                <a:rPr sz="2800" dirty="0">
                  <a:solidFill>
                    <a:srgbClr val="0089CF"/>
                  </a:solidFill>
                  <a:latin typeface="Calibri Light"/>
                  <a:cs typeface="Calibri Light"/>
                </a:rPr>
                <a:t>li</a:t>
              </a:r>
              <a:r>
                <a:rPr sz="2800" spc="-25" dirty="0">
                  <a:solidFill>
                    <a:srgbClr val="0089CF"/>
                  </a:solidFill>
                  <a:latin typeface="Calibri Light"/>
                  <a:cs typeface="Calibri Light"/>
                </a:rPr>
                <a:t>s</a:t>
              </a:r>
              <a:r>
                <a:rPr sz="2800" spc="-15" dirty="0">
                  <a:solidFill>
                    <a:srgbClr val="0089CF"/>
                  </a:solidFill>
                  <a:latin typeface="Calibri Light"/>
                  <a:cs typeface="Calibri Light"/>
                </a:rPr>
                <a:t>t</a:t>
              </a:r>
              <a:r>
                <a:rPr sz="28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:</a:t>
              </a:r>
              <a:endParaRPr sz="2800"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6268067-4DF3-3FE2-8A0B-13A4FF8F959D}"/>
                </a:ext>
              </a:extLst>
            </p:cNvPr>
            <p:cNvSpPr txBox="1"/>
            <p:nvPr/>
          </p:nvSpPr>
          <p:spPr>
            <a:xfrm>
              <a:off x="7369302" y="1288722"/>
              <a:ext cx="964565" cy="29784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2400" spc="-10" dirty="0">
                  <a:solidFill>
                    <a:srgbClr val="212121"/>
                  </a:solidFill>
                  <a:cs typeface="Calibri"/>
                </a:rPr>
                <a:t>Demo: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E9DC42E-15D2-5B49-6186-017B1DADE9B3}"/>
                </a:ext>
              </a:extLst>
            </p:cNvPr>
            <p:cNvSpPr txBox="1"/>
            <p:nvPr/>
          </p:nvSpPr>
          <p:spPr>
            <a:xfrm>
              <a:off x="7369302" y="1593951"/>
              <a:ext cx="810895" cy="648250"/>
            </a:xfrm>
            <a:prstGeom prst="rect">
              <a:avLst/>
            </a:prstGeom>
          </p:spPr>
          <p:txBody>
            <a:bodyPr vert="horz" wrap="square" lIns="0" tIns="52705" rIns="0" bIns="0" rtlCol="0">
              <a:spAutoFit/>
            </a:bodyPr>
            <a:lstStyle/>
            <a:p>
              <a:pPr marL="268605" indent="-256540">
                <a:spcBef>
                  <a:spcPts val="415"/>
                </a:spcBef>
                <a:buFont typeface="Arial MT"/>
                <a:buChar char="•"/>
                <a:tabLst>
                  <a:tab pos="268605" algn="l"/>
                  <a:tab pos="269240" algn="l"/>
                </a:tabLst>
              </a:pPr>
              <a:r>
                <a:rPr sz="2400" spc="-5" dirty="0">
                  <a:solidFill>
                    <a:srgbClr val="212121"/>
                  </a:solidFill>
                  <a:cs typeface="Calibri"/>
                </a:rPr>
                <a:t>I</a:t>
              </a:r>
              <a:r>
                <a:rPr sz="2400" spc="-15" dirty="0">
                  <a:solidFill>
                    <a:srgbClr val="212121"/>
                  </a:solidFill>
                  <a:cs typeface="Calibri"/>
                </a:rPr>
                <a:t>t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em</a:t>
              </a:r>
              <a:r>
                <a:rPr sz="2400" spc="-1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1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  <a:p>
              <a:pPr marL="268605" indent="-256540">
                <a:spcBef>
                  <a:spcPts val="315"/>
                </a:spcBef>
                <a:buFont typeface="Arial MT"/>
                <a:buChar char="•"/>
                <a:tabLst>
                  <a:tab pos="268605" algn="l"/>
                  <a:tab pos="269240" algn="l"/>
                </a:tabLst>
              </a:pPr>
              <a:r>
                <a:rPr sz="2400" spc="-5" dirty="0">
                  <a:solidFill>
                    <a:srgbClr val="212121"/>
                  </a:solidFill>
                  <a:cs typeface="Calibri"/>
                </a:rPr>
                <a:t>I</a:t>
              </a:r>
              <a:r>
                <a:rPr sz="2400" spc="-15" dirty="0">
                  <a:solidFill>
                    <a:srgbClr val="212121"/>
                  </a:solidFill>
                  <a:cs typeface="Calibri"/>
                </a:rPr>
                <a:t>t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em</a:t>
              </a:r>
              <a:r>
                <a:rPr sz="2400" spc="-1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2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593ADE2-07F1-6860-DCC7-16DC8767504F}"/>
                </a:ext>
              </a:extLst>
            </p:cNvPr>
            <p:cNvSpPr txBox="1"/>
            <p:nvPr/>
          </p:nvSpPr>
          <p:spPr>
            <a:xfrm>
              <a:off x="7603070" y="2249585"/>
              <a:ext cx="1154254" cy="647748"/>
            </a:xfrm>
            <a:prstGeom prst="rect">
              <a:avLst/>
            </a:prstGeom>
          </p:spPr>
          <p:txBody>
            <a:bodyPr vert="horz" wrap="square" lIns="0" tIns="52069" rIns="0" bIns="0" rtlCol="0">
              <a:spAutoFit/>
            </a:bodyPr>
            <a:lstStyle/>
            <a:p>
              <a:pPr marL="268605" indent="-256540">
                <a:spcBef>
                  <a:spcPts val="409"/>
                </a:spcBef>
                <a:buFont typeface="Arial MT"/>
                <a:buChar char="•"/>
                <a:tabLst>
                  <a:tab pos="268605" algn="l"/>
                  <a:tab pos="269240" algn="l"/>
                </a:tabLst>
              </a:pPr>
              <a:r>
                <a:rPr sz="2400" spc="-5" dirty="0">
                  <a:solidFill>
                    <a:srgbClr val="212121"/>
                  </a:solidFill>
                  <a:cs typeface="Calibri"/>
                </a:rPr>
                <a:t>I</a:t>
              </a:r>
              <a:r>
                <a:rPr sz="2400" spc="-15" dirty="0">
                  <a:solidFill>
                    <a:srgbClr val="212121"/>
                  </a:solidFill>
                  <a:cs typeface="Calibri"/>
                </a:rPr>
                <a:t>t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em</a:t>
              </a:r>
              <a:r>
                <a:rPr sz="2400" spc="-1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15" dirty="0">
                  <a:solidFill>
                    <a:srgbClr val="212121"/>
                  </a:solidFill>
                  <a:cs typeface="Calibri"/>
                </a:rPr>
                <a:t>2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.1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  <a:p>
              <a:pPr marL="268605" indent="-256540">
                <a:spcBef>
                  <a:spcPts val="315"/>
                </a:spcBef>
                <a:buFont typeface="Arial MT"/>
                <a:buChar char="•"/>
                <a:tabLst>
                  <a:tab pos="268605" algn="l"/>
                  <a:tab pos="269240" algn="l"/>
                </a:tabLst>
              </a:pPr>
              <a:r>
                <a:rPr sz="2400" spc="-5" dirty="0">
                  <a:solidFill>
                    <a:srgbClr val="212121"/>
                  </a:solidFill>
                  <a:cs typeface="Calibri"/>
                </a:rPr>
                <a:t>I</a:t>
              </a:r>
              <a:r>
                <a:rPr sz="2400" spc="-15" dirty="0">
                  <a:solidFill>
                    <a:srgbClr val="212121"/>
                  </a:solidFill>
                  <a:cs typeface="Calibri"/>
                </a:rPr>
                <a:t>t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em</a:t>
              </a:r>
              <a:r>
                <a:rPr sz="2400" spc="-1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15" dirty="0">
                  <a:solidFill>
                    <a:srgbClr val="212121"/>
                  </a:solidFill>
                  <a:cs typeface="Calibri"/>
                </a:rPr>
                <a:t>2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.2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B86C2ACB-DC9F-9B35-0D74-A38034ADD5A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995" y="1356360"/>
              <a:ext cx="2424684" cy="1856232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A7C31FB3-9930-58AD-29F0-AC0C21F8A0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20" y="1168908"/>
              <a:ext cx="2321052" cy="2606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564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CE73DF-9046-EEAE-BEEF-0D3078B2ED4D}"/>
              </a:ext>
            </a:extLst>
          </p:cNvPr>
          <p:cNvGrpSpPr/>
          <p:nvPr/>
        </p:nvGrpSpPr>
        <p:grpSpPr>
          <a:xfrm>
            <a:off x="1399736" y="1149188"/>
            <a:ext cx="9774697" cy="5092585"/>
            <a:chOff x="333954" y="-73760"/>
            <a:chExt cx="8632460" cy="4225136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99671000-B8B3-5878-3894-B587FF84636B}"/>
                </a:ext>
              </a:extLst>
            </p:cNvPr>
            <p:cNvSpPr txBox="1">
              <a:spLocks/>
            </p:cNvSpPr>
            <p:nvPr/>
          </p:nvSpPr>
          <p:spPr>
            <a:xfrm>
              <a:off x="333954" y="-73760"/>
              <a:ext cx="6491216" cy="4196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2400" b="0" i="0">
                  <a:solidFill>
                    <a:srgbClr val="212121"/>
                  </a:solidFill>
                  <a:latin typeface="Calibri Light"/>
                  <a:ea typeface="+mj-ea"/>
                  <a:cs typeface="Calibri Light"/>
                </a:defRPr>
              </a:lvl1pPr>
            </a:lstStyle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5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More</a:t>
              </a:r>
              <a:r>
                <a:rPr kumimoji="0" lang="en-US" sz="3200" b="0" i="0" u="none" strike="noStrike" kern="0" cap="none" spc="13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6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about</a:t>
              </a:r>
              <a:r>
                <a:rPr kumimoji="0" lang="en-US" sz="3200" b="0" i="0" u="none" strike="noStrike" kern="0" cap="none" spc="14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5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ordered</a:t>
              </a:r>
              <a:r>
                <a:rPr kumimoji="0" lang="en-US" sz="3200" b="0" i="0" u="none" strike="noStrike" kern="0" cap="none" spc="1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list.</a:t>
              </a:r>
              <a:r>
                <a:rPr kumimoji="0" lang="en-US" sz="3200" b="0" i="0" u="none" strike="noStrike" kern="0" cap="none" spc="16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6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Attributes</a:t>
              </a:r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63D0496D-7951-D932-0E49-E53B37F9FD24}"/>
                </a:ext>
              </a:extLst>
            </p:cNvPr>
            <p:cNvSpPr txBox="1"/>
            <p:nvPr/>
          </p:nvSpPr>
          <p:spPr>
            <a:xfrm>
              <a:off x="452627" y="520199"/>
              <a:ext cx="8513787" cy="1637535"/>
            </a:xfrm>
            <a:prstGeom prst="rect">
              <a:avLst/>
            </a:prstGeom>
          </p:spPr>
          <p:txBody>
            <a:bodyPr vert="horz" wrap="square" lIns="0" tIns="47625" rIns="0" bIns="0" rtlCol="0">
              <a:spAutoFit/>
            </a:bodyPr>
            <a:lstStyle/>
            <a:p>
              <a:pPr marL="184785" indent="-172720">
                <a:spcBef>
                  <a:spcPts val="37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i="1" spc="-15" dirty="0">
                  <a:solidFill>
                    <a:srgbClr val="00689B"/>
                  </a:solidFill>
                  <a:latin typeface="Calibri Light"/>
                  <a:cs typeface="Calibri Light"/>
                </a:rPr>
                <a:t>reversed</a:t>
              </a:r>
              <a:r>
                <a:rPr sz="2400" i="1" spc="-50" dirty="0">
                  <a:solidFill>
                    <a:srgbClr val="00689B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00689B"/>
                  </a:solidFill>
                  <a:latin typeface="Calibri Light"/>
                  <a:cs typeface="Calibri Light"/>
                </a:rPr>
                <a:t>-</a:t>
              </a:r>
              <a:r>
                <a:rPr sz="2400" spc="365" dirty="0">
                  <a:solidFill>
                    <a:srgbClr val="00689B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This</a:t>
              </a:r>
              <a:r>
                <a:rPr sz="2400" spc="3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Boolean</a:t>
              </a:r>
              <a:r>
                <a:rPr sz="2400" spc="3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attribute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specifies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that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items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of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list</a:t>
              </a:r>
              <a:r>
                <a:rPr sz="2400" spc="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are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specified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in</a:t>
              </a:r>
              <a:r>
                <a:rPr sz="2400" spc="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reversed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35" dirty="0">
                  <a:solidFill>
                    <a:srgbClr val="212121"/>
                  </a:solidFill>
                  <a:latin typeface="Calibri Light"/>
                  <a:cs typeface="Calibri Light"/>
                </a:rPr>
                <a:t>order.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spcBef>
                  <a:spcPts val="27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i="1" spc="-15" dirty="0">
                  <a:solidFill>
                    <a:srgbClr val="00689B"/>
                  </a:solidFill>
                  <a:latin typeface="Calibri Light"/>
                  <a:cs typeface="Calibri Light"/>
                </a:rPr>
                <a:t>start</a:t>
              </a:r>
              <a:r>
                <a:rPr sz="2400" i="1" spc="-45" dirty="0">
                  <a:solidFill>
                    <a:srgbClr val="00689B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-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This</a:t>
              </a:r>
              <a:r>
                <a:rPr sz="2400" spc="3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integer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attribute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specifies</a:t>
              </a:r>
              <a:r>
                <a:rPr sz="24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400" spc="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start</a:t>
              </a:r>
              <a:r>
                <a:rPr sz="24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value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for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numbering</a:t>
              </a:r>
              <a:r>
                <a:rPr sz="2400" spc="5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4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individual</a:t>
              </a:r>
              <a:r>
                <a:rPr sz="2400" spc="3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list</a:t>
              </a:r>
              <a:r>
                <a:rPr sz="2400" spc="-7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items.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spcBef>
                  <a:spcPts val="290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i="1" spc="-5" dirty="0">
                  <a:solidFill>
                    <a:srgbClr val="00689B"/>
                  </a:solidFill>
                  <a:latin typeface="Calibri Light"/>
                  <a:cs typeface="Calibri Light"/>
                </a:rPr>
                <a:t>type</a:t>
              </a:r>
              <a:r>
                <a:rPr sz="2400" i="1" spc="-70" dirty="0">
                  <a:solidFill>
                    <a:srgbClr val="00689B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-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Indicates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4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numbering</a:t>
              </a:r>
              <a:r>
                <a:rPr sz="2400" spc="4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dirty="0">
                  <a:solidFill>
                    <a:srgbClr val="212121"/>
                  </a:solidFill>
                  <a:latin typeface="Calibri Light"/>
                  <a:cs typeface="Calibri Light"/>
                </a:rPr>
                <a:t>type.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D57F2EF6-4F0E-301E-C11B-51ED644CB77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627" y="2199132"/>
              <a:ext cx="3493008" cy="195224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7A39840-35A9-F8D1-7F8A-43F4A163D556}"/>
                </a:ext>
              </a:extLst>
            </p:cNvPr>
            <p:cNvSpPr txBox="1"/>
            <p:nvPr/>
          </p:nvSpPr>
          <p:spPr>
            <a:xfrm>
              <a:off x="4655946" y="2423540"/>
              <a:ext cx="2726153" cy="154380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2400" spc="-10" dirty="0">
                  <a:solidFill>
                    <a:srgbClr val="212121"/>
                  </a:solidFill>
                  <a:cs typeface="Calibri"/>
                </a:rPr>
                <a:t>Demo: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  <a:p>
              <a:pPr>
                <a:spcBef>
                  <a:spcPts val="30"/>
                </a:spcBef>
              </a:pPr>
              <a:endParaRPr sz="2400" dirty="0">
                <a:solidFill>
                  <a:prstClr val="black"/>
                </a:solidFill>
                <a:cs typeface="Calibri"/>
              </a:endParaRPr>
            </a:p>
            <a:p>
              <a:pPr marL="355600"/>
              <a:r>
                <a:rPr sz="2400" spc="-10" dirty="0">
                  <a:solidFill>
                    <a:srgbClr val="212121"/>
                  </a:solidFill>
                  <a:cs typeface="Calibri"/>
                </a:rPr>
                <a:t>XX.</a:t>
              </a:r>
              <a:r>
                <a:rPr sz="2400" spc="-35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15" dirty="0">
                  <a:solidFill>
                    <a:srgbClr val="212121"/>
                  </a:solidFill>
                  <a:cs typeface="Calibri"/>
                </a:rPr>
                <a:t>first</a:t>
              </a:r>
              <a:r>
                <a:rPr sz="2400" spc="-3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item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  <a:p>
              <a:pPr marL="355600"/>
              <a:r>
                <a:rPr sz="2400" spc="-5" dirty="0">
                  <a:solidFill>
                    <a:srgbClr val="212121"/>
                  </a:solidFill>
                  <a:cs typeface="Calibri"/>
                </a:rPr>
                <a:t>XIX.</a:t>
              </a:r>
              <a:r>
                <a:rPr sz="2400" spc="-6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cs typeface="Calibri"/>
                </a:rPr>
                <a:t>second</a:t>
              </a:r>
              <a:r>
                <a:rPr sz="2400" spc="-2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item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  <a:p>
              <a:pPr marL="355600"/>
              <a:r>
                <a:rPr sz="2400" spc="-5" dirty="0">
                  <a:solidFill>
                    <a:srgbClr val="212121"/>
                  </a:solidFill>
                  <a:cs typeface="Calibri"/>
                </a:rPr>
                <a:t>XVII.</a:t>
              </a:r>
              <a:r>
                <a:rPr sz="2400" spc="-35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10" dirty="0">
                  <a:solidFill>
                    <a:srgbClr val="212121"/>
                  </a:solidFill>
                  <a:cs typeface="Calibri"/>
                </a:rPr>
                <a:t>third</a:t>
              </a:r>
              <a:r>
                <a:rPr sz="2400" spc="-25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cs typeface="Calibri"/>
                </a:rPr>
                <a:t>item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645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E76811-62B1-B10C-A793-D776292554A6}"/>
              </a:ext>
            </a:extLst>
          </p:cNvPr>
          <p:cNvSpPr txBox="1">
            <a:spLocks/>
          </p:cNvSpPr>
          <p:nvPr/>
        </p:nvSpPr>
        <p:spPr>
          <a:xfrm>
            <a:off x="1689744" y="807108"/>
            <a:ext cx="430322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7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Lists.</a:t>
            </a:r>
            <a:r>
              <a:rPr kumimoji="0" lang="en-IN" sz="3200" b="0" i="0" u="none" strike="noStrike" kern="0" cap="none" spc="114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7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Description</a:t>
            </a:r>
            <a:r>
              <a:rPr kumimoji="0" lang="en-IN" sz="3200" b="0" i="0" u="none" strike="noStrike" kern="0" cap="none" spc="14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list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F45338D-D09B-B722-5F00-E808C2E9AB2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3054" y="2516576"/>
            <a:ext cx="2781300" cy="2825243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6FF56FF-1AA2-384A-207A-402F3401BE44}"/>
              </a:ext>
            </a:extLst>
          </p:cNvPr>
          <p:cNvSpPr txBox="1"/>
          <p:nvPr/>
        </p:nvSpPr>
        <p:spPr>
          <a:xfrm>
            <a:off x="5992970" y="2516576"/>
            <a:ext cx="2290205" cy="2500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Demo: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40"/>
              </a:spcBef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419100"/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Title1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419100" marR="5080" indent="170180">
              <a:lnSpc>
                <a:spcPts val="2210"/>
              </a:lnSpc>
              <a:spcBef>
                <a:spcPts val="115"/>
              </a:spcBef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fin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i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ti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o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n  Title2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589915">
              <a:spcBef>
                <a:spcPts val="150"/>
              </a:spcBef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fin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i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ti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o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n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589915">
              <a:spcBef>
                <a:spcPts val="275"/>
              </a:spcBef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fi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n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ti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o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n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7870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A1BEB4-729C-A5A9-0989-FB7058F62442}"/>
              </a:ext>
            </a:extLst>
          </p:cNvPr>
          <p:cNvGrpSpPr/>
          <p:nvPr/>
        </p:nvGrpSpPr>
        <p:grpSpPr>
          <a:xfrm>
            <a:off x="1450428" y="954410"/>
            <a:ext cx="10123085" cy="4865488"/>
            <a:chOff x="344525" y="-133836"/>
            <a:chExt cx="6466367" cy="4865488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90ECD06A-BB96-95F9-DBE5-43B39D650CAB}"/>
                </a:ext>
              </a:extLst>
            </p:cNvPr>
            <p:cNvSpPr txBox="1">
              <a:spLocks/>
            </p:cNvSpPr>
            <p:nvPr/>
          </p:nvSpPr>
          <p:spPr>
            <a:xfrm>
              <a:off x="344525" y="-133836"/>
              <a:ext cx="4094006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2400" b="0" i="0">
                  <a:solidFill>
                    <a:srgbClr val="212121"/>
                  </a:solidFill>
                  <a:latin typeface="Calibri Light"/>
                  <a:ea typeface="+mj-ea"/>
                  <a:cs typeface="Calibri Light"/>
                </a:defRPr>
              </a:lvl1pPr>
            </a:lstStyle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Elements</a:t>
              </a:r>
              <a:r>
                <a:rPr kumimoji="0" lang="en-IN" b="0" i="0" u="none" strike="noStrike" kern="0" cap="none" spc="114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IN" b="0" i="0" u="none" strike="noStrike" kern="0" cap="none" spc="4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of</a:t>
              </a:r>
              <a:r>
                <a:rPr kumimoji="0" lang="en-IN" b="0" i="0" u="none" strike="noStrike" kern="0" cap="none" spc="13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IN" b="0" i="0" u="none" strike="noStrike" kern="0" cap="none" spc="5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the</a:t>
              </a:r>
              <a:r>
                <a:rPr kumimoji="0" lang="en-IN" b="0" i="0" u="none" strike="noStrike" kern="0" cap="none" spc="13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IN" b="0" i="0" u="none" strike="noStrike" kern="0" cap="none" spc="5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page</a:t>
              </a:r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49F44902-8F4F-C89E-D6D0-41690B8EFAD7}"/>
                </a:ext>
              </a:extLst>
            </p:cNvPr>
            <p:cNvSpPr txBox="1"/>
            <p:nvPr/>
          </p:nvSpPr>
          <p:spPr>
            <a:xfrm>
              <a:off x="344525" y="981227"/>
              <a:ext cx="6466367" cy="708207"/>
            </a:xfrm>
            <a:prstGeom prst="rect">
              <a:avLst/>
            </a:prstGeom>
          </p:spPr>
          <p:txBody>
            <a:bodyPr vert="horz" wrap="square" lIns="0" tIns="47625" rIns="0" bIns="0" rtlCol="0">
              <a:spAutoFit/>
            </a:bodyPr>
            <a:lstStyle/>
            <a:p>
              <a:pPr marL="184785" indent="-172720">
                <a:spcBef>
                  <a:spcPts val="37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Images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280670">
                <a:lnSpc>
                  <a:spcPts val="1764"/>
                </a:lnSpc>
                <a:spcBef>
                  <a:spcPts val="275"/>
                </a:spcBef>
              </a:pP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&lt;img</a:t>
              </a:r>
              <a:r>
                <a:rPr sz="2400" spc="5" dirty="0">
                  <a:solidFill>
                    <a:srgbClr val="800000"/>
                  </a:solidFill>
                  <a:latin typeface="Consolas"/>
                  <a:cs typeface="Consolas"/>
                </a:rPr>
                <a:t> </a:t>
              </a:r>
              <a:r>
                <a:rPr sz="2400" spc="-10" dirty="0">
                  <a:solidFill>
                    <a:srgbClr val="FF0000"/>
                  </a:solidFill>
                  <a:latin typeface="Consolas"/>
                  <a:cs typeface="Consolas"/>
                </a:rPr>
                <a:t>src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400" spc="-10" dirty="0">
                  <a:solidFill>
                    <a:srgbClr val="0000FF"/>
                  </a:solidFill>
                  <a:latin typeface="Consolas"/>
                  <a:cs typeface="Consolas"/>
                </a:rPr>
                <a:t>"img/picture.png"</a:t>
              </a:r>
              <a:r>
                <a:rPr sz="2400" dirty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2400" spc="-10" dirty="0">
                  <a:solidFill>
                    <a:srgbClr val="FF0000"/>
                  </a:solidFill>
                  <a:latin typeface="Consolas"/>
                  <a:cs typeface="Consolas"/>
                </a:rPr>
                <a:t>alt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400" spc="-10" dirty="0">
                  <a:solidFill>
                    <a:srgbClr val="0000FF"/>
                  </a:solidFill>
                  <a:latin typeface="Consolas"/>
                  <a:cs typeface="Consolas"/>
                </a:rPr>
                <a:t>"Alt</a:t>
              </a:r>
              <a:r>
                <a:rPr lang="en-IN" sz="2400" spc="-10" dirty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2400" spc="-5" dirty="0">
                  <a:solidFill>
                    <a:srgbClr val="0000FF"/>
                  </a:solidFill>
                  <a:latin typeface="Consolas"/>
                  <a:cs typeface="Consolas"/>
                </a:rPr>
                <a:t>text"</a:t>
              </a:r>
              <a:r>
                <a:rPr sz="2400" spc="-65" dirty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/&gt;</a:t>
              </a:r>
              <a:endParaRPr sz="2400" dirty="0">
                <a:solidFill>
                  <a:prstClr val="black"/>
                </a:solidFill>
                <a:latin typeface="Consolas"/>
                <a:cs typeface="Consolas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A6A6706-1374-CF7F-E8E9-858098D3FA22}"/>
                </a:ext>
              </a:extLst>
            </p:cNvPr>
            <p:cNvSpPr txBox="1"/>
            <p:nvPr/>
          </p:nvSpPr>
          <p:spPr>
            <a:xfrm>
              <a:off x="344525" y="2020976"/>
              <a:ext cx="4297045" cy="940322"/>
            </a:xfrm>
            <a:prstGeom prst="rect">
              <a:avLst/>
            </a:prstGeom>
          </p:spPr>
          <p:txBody>
            <a:bodyPr vert="horz" wrap="square" lIns="0" tIns="48895" rIns="0" bIns="0" rtlCol="0">
              <a:spAutoFit/>
            </a:bodyPr>
            <a:lstStyle/>
            <a:p>
              <a:pPr marL="184785" indent="-172720">
                <a:spcBef>
                  <a:spcPts val="38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Links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280670">
                <a:lnSpc>
                  <a:spcPts val="1760"/>
                </a:lnSpc>
                <a:spcBef>
                  <a:spcPts val="290"/>
                </a:spcBef>
              </a:pPr>
              <a:r>
                <a:rPr sz="2400" spc="-5" dirty="0">
                  <a:solidFill>
                    <a:srgbClr val="800000"/>
                  </a:solidFill>
                  <a:latin typeface="Consolas"/>
                  <a:cs typeface="Consolas"/>
                </a:rPr>
                <a:t>&lt;a</a:t>
              </a:r>
              <a:r>
                <a:rPr sz="2400" spc="5" dirty="0">
                  <a:solidFill>
                    <a:srgbClr val="800000"/>
                  </a:solidFill>
                  <a:latin typeface="Consolas"/>
                  <a:cs typeface="Consolas"/>
                </a:rPr>
                <a:t> </a:t>
              </a:r>
              <a:r>
                <a:rPr sz="2400" spc="-10" dirty="0">
                  <a:solidFill>
                    <a:srgbClr val="FF0000"/>
                  </a:solidFill>
                  <a:latin typeface="Consolas"/>
                  <a:cs typeface="Consolas"/>
                </a:rPr>
                <a:t>href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400" spc="-10" dirty="0">
                  <a:solidFill>
                    <a:srgbClr val="0000FF"/>
                  </a:solidFill>
                  <a:latin typeface="Consolas"/>
                  <a:cs typeface="Consolas"/>
                  <a:hlinkClick r:id="rId3"/>
                </a:rPr>
                <a:t>"http://www.epam.com</a:t>
              </a:r>
              <a:r>
                <a:rPr sz="2400" spc="-10" dirty="0">
                  <a:solidFill>
                    <a:srgbClr val="0000FF"/>
                  </a:solidFill>
                  <a:latin typeface="Consolas"/>
                  <a:cs typeface="Consolas"/>
                </a:rPr>
                <a:t>/"</a:t>
              </a: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&gt;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Go</a:t>
              </a:r>
              <a:r>
                <a:rPr sz="2400" spc="15" dirty="0">
                  <a:solidFill>
                    <a:prstClr val="black"/>
                  </a:solidFill>
                  <a:latin typeface="Consolas"/>
                  <a:cs typeface="Consolas"/>
                </a:rPr>
                <a:t> 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to</a:t>
              </a:r>
              <a:endParaRPr sz="2400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L="280670">
                <a:lnSpc>
                  <a:spcPts val="1760"/>
                </a:lnSpc>
              </a:pP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Epam</a:t>
              </a: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&lt;/a&gt;</a:t>
              </a:r>
              <a:endParaRPr sz="2400" dirty="0">
                <a:solidFill>
                  <a:prstClr val="black"/>
                </a:solidFill>
                <a:latin typeface="Consolas"/>
                <a:cs typeface="Consolas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54E127D-AF62-563E-5E89-63F2B073B39B}"/>
                </a:ext>
              </a:extLst>
            </p:cNvPr>
            <p:cNvSpPr txBox="1"/>
            <p:nvPr/>
          </p:nvSpPr>
          <p:spPr>
            <a:xfrm>
              <a:off x="344525" y="3065170"/>
              <a:ext cx="4094006" cy="1666482"/>
            </a:xfrm>
            <a:prstGeom prst="rect">
              <a:avLst/>
            </a:prstGeom>
          </p:spPr>
          <p:txBody>
            <a:bodyPr vert="horz" wrap="square" lIns="0" tIns="47625" rIns="0" bIns="0" rtlCol="0">
              <a:spAutoFit/>
            </a:bodyPr>
            <a:lstStyle/>
            <a:p>
              <a:pPr marL="184785" indent="-172720">
                <a:spcBef>
                  <a:spcPts val="37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Image</a:t>
              </a:r>
              <a:r>
                <a:rPr sz="2400" spc="-2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inside</a:t>
              </a:r>
              <a:r>
                <a:rPr sz="2400" spc="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a</a:t>
              </a:r>
              <a:r>
                <a:rPr sz="2400" spc="-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link</a:t>
              </a:r>
              <a:r>
                <a:rPr lang="pt-BR" sz="2400" dirty="0">
                  <a:solidFill>
                    <a:prstClr val="black"/>
                  </a:solidFill>
                  <a:latin typeface="Calibri Light"/>
                  <a:cs typeface="Calibri Light"/>
                </a:rPr>
                <a:t> </a:t>
              </a:r>
            </a:p>
            <a:p>
              <a:pPr marL="12065">
                <a:spcBef>
                  <a:spcPts val="375"/>
                </a:spcBef>
                <a:tabLst>
                  <a:tab pos="185420" algn="l"/>
                </a:tabLst>
              </a:pPr>
              <a:r>
                <a:rPr lang="pt-BR" sz="2400" spc="-5" dirty="0">
                  <a:solidFill>
                    <a:prstClr val="black"/>
                  </a:solidFill>
                  <a:latin typeface="Calibri Light"/>
                  <a:cs typeface="Calibri Light"/>
                </a:rPr>
                <a:t>    </a:t>
              </a:r>
              <a:r>
                <a:rPr lang="pt-BR" sz="2400" spc="-5" dirty="0">
                  <a:solidFill>
                    <a:srgbClr val="800000"/>
                  </a:solidFill>
                  <a:latin typeface="Consolas"/>
                  <a:cs typeface="Consolas"/>
                </a:rPr>
                <a:t>&lt;a</a:t>
              </a:r>
              <a:r>
                <a:rPr lang="pt-BR" sz="2400" spc="20" dirty="0">
                  <a:solidFill>
                    <a:srgbClr val="800000"/>
                  </a:solidFill>
                  <a:latin typeface="Consolas"/>
                  <a:cs typeface="Consolas"/>
                </a:rPr>
                <a:t> </a:t>
              </a:r>
              <a:r>
                <a:rPr lang="pt-BR" sz="2400" spc="-10" dirty="0">
                  <a:solidFill>
                    <a:srgbClr val="FF0000"/>
                  </a:solidFill>
                  <a:latin typeface="Consolas"/>
                  <a:cs typeface="Consolas"/>
                </a:rPr>
                <a:t>href</a:t>
              </a:r>
              <a:r>
                <a:rPr lang="pt-BR"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lang="pt-BR" sz="2400" spc="-10" dirty="0">
                  <a:solidFill>
                    <a:srgbClr val="0000FF"/>
                  </a:solidFill>
                  <a:latin typeface="Consolas"/>
                  <a:cs typeface="Consolas"/>
                  <a:hlinkClick r:id="rId3"/>
                </a:rPr>
                <a:t>"http://www.epam.com</a:t>
              </a:r>
              <a:r>
                <a:rPr lang="pt-BR" sz="2400" spc="-10" dirty="0">
                  <a:solidFill>
                    <a:srgbClr val="0000FF"/>
                  </a:solidFill>
                  <a:latin typeface="Consolas"/>
                  <a:cs typeface="Consolas"/>
                </a:rPr>
                <a:t>/"</a:t>
              </a:r>
              <a:r>
                <a:rPr lang="pt-BR"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&gt;</a:t>
              </a:r>
              <a:endParaRPr lang="pt-BR" sz="2400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L="12065">
                <a:spcBef>
                  <a:spcPts val="375"/>
                </a:spcBef>
                <a:tabLst>
                  <a:tab pos="185420" algn="l"/>
                </a:tabLst>
              </a:pPr>
              <a:r>
                <a:rPr lang="pt-BR" sz="2400" spc="-5" dirty="0">
                  <a:solidFill>
                    <a:prstClr val="black"/>
                  </a:solidFill>
                  <a:latin typeface="Consolas"/>
                  <a:cs typeface="Consolas"/>
                </a:rPr>
                <a:t>     </a:t>
              </a:r>
              <a:r>
                <a:rPr sz="2400" spc="-5" dirty="0">
                  <a:solidFill>
                    <a:srgbClr val="800000"/>
                  </a:solidFill>
                  <a:latin typeface="Consolas"/>
                  <a:cs typeface="Consolas"/>
                </a:rPr>
                <a:t>&lt;img</a:t>
              </a: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 </a:t>
              </a:r>
              <a:r>
                <a:rPr sz="2400" spc="-10" dirty="0">
                  <a:solidFill>
                    <a:srgbClr val="FF0000"/>
                  </a:solidFill>
                  <a:latin typeface="Consolas"/>
                  <a:cs typeface="Consolas"/>
                </a:rPr>
                <a:t>src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400" spc="-10" dirty="0">
                  <a:solidFill>
                    <a:srgbClr val="0000FF"/>
                  </a:solidFill>
                  <a:latin typeface="Consolas"/>
                  <a:cs typeface="Consolas"/>
                </a:rPr>
                <a:t>"img/picture.png" </a:t>
              </a:r>
              <a:r>
                <a:rPr sz="2400" spc="-20" dirty="0">
                  <a:solidFill>
                    <a:srgbClr val="800000"/>
                  </a:solidFill>
                  <a:latin typeface="Consolas"/>
                  <a:cs typeface="Consolas"/>
                </a:rPr>
                <a:t>/&gt;</a:t>
              </a:r>
              <a:endParaRPr sz="2400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L="280670">
                <a:spcBef>
                  <a:spcPts val="295"/>
                </a:spcBef>
              </a:pP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&lt;/a&gt;</a:t>
              </a:r>
              <a:endParaRPr sz="2400" dirty="0">
                <a:solidFill>
                  <a:prstClr val="black"/>
                </a:solidFill>
                <a:latin typeface="Consolas"/>
                <a:cs typeface="Consolas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C66F351-812A-DD88-5EAD-CE8B552B6C68}"/>
                </a:ext>
              </a:extLst>
            </p:cNvPr>
            <p:cNvSpPr txBox="1"/>
            <p:nvPr/>
          </p:nvSpPr>
          <p:spPr>
            <a:xfrm>
              <a:off x="4788789" y="1819808"/>
              <a:ext cx="1171575" cy="825226"/>
            </a:xfrm>
            <a:prstGeom prst="rect">
              <a:avLst/>
            </a:prstGeom>
          </p:spPr>
          <p:txBody>
            <a:bodyPr vert="horz" wrap="square" lIns="0" tIns="47625" rIns="0" bIns="0" rtlCol="0">
              <a:spAutoFit/>
            </a:bodyPr>
            <a:lstStyle/>
            <a:p>
              <a:pPr marL="184785" indent="-172720">
                <a:spcBef>
                  <a:spcPts val="37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Demo:</a:t>
              </a:r>
              <a:endParaRPr sz="24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90500">
                <a:spcBef>
                  <a:spcPts val="275"/>
                </a:spcBef>
              </a:pPr>
              <a:r>
                <a:rPr sz="2400" u="heavy" spc="-5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</a:rPr>
                <a:t>Go</a:t>
              </a:r>
              <a:r>
                <a:rPr sz="2400" u="heavy" spc="-35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</a:rPr>
                <a:t> </a:t>
              </a:r>
              <a:r>
                <a:rPr sz="2400" u="heavy" spc="-10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</a:rPr>
                <a:t>to</a:t>
              </a:r>
              <a:r>
                <a:rPr sz="2400" u="heavy" spc="-30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</a:rPr>
                <a:t> </a:t>
              </a:r>
              <a:r>
                <a:rPr sz="2400" u="heavy" spc="-5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</a:rPr>
                <a:t>Epam</a:t>
              </a:r>
              <a:endParaRPr sz="2400" dirty="0">
                <a:solidFill>
                  <a:prstClr val="black"/>
                </a:solidFill>
                <a:cs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934C4AF-6610-953C-5612-AB5D000E993E}"/>
                </a:ext>
              </a:extLst>
            </p:cNvPr>
            <p:cNvSpPr txBox="1"/>
            <p:nvPr/>
          </p:nvSpPr>
          <p:spPr>
            <a:xfrm>
              <a:off x="4788789" y="2693365"/>
              <a:ext cx="740410" cy="38151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84785" indent="-172720">
                <a:spcBef>
                  <a:spcPts val="9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Dem</a:t>
              </a:r>
              <a:r>
                <a:rPr sz="24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o</a:t>
              </a:r>
              <a:r>
                <a:rPr sz="24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:</a:t>
              </a:r>
              <a:endParaRPr sz="240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E6B8E782-811D-B5FD-861E-94C9662C82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0427" y="3190255"/>
              <a:ext cx="1800465" cy="689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487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4CCDB6-8B52-A4D9-9CB4-7C7760125724}"/>
              </a:ext>
            </a:extLst>
          </p:cNvPr>
          <p:cNvSpPr txBox="1">
            <a:spLocks/>
          </p:cNvSpPr>
          <p:nvPr/>
        </p:nvSpPr>
        <p:spPr>
          <a:xfrm>
            <a:off x="1036997" y="1144772"/>
            <a:ext cx="445341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More</a:t>
            </a:r>
            <a:r>
              <a:rPr kumimoji="0" lang="en-IN" sz="3200" b="0" i="0" u="none" strike="noStrike" kern="0" cap="none" spc="10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about</a:t>
            </a:r>
            <a:r>
              <a:rPr kumimoji="0" lang="en-IN" sz="3200" b="0" i="0" u="none" strike="noStrike" kern="0" cap="none" spc="10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images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299B773-362C-F179-6D10-EE3A0D5B2291}"/>
              </a:ext>
            </a:extLst>
          </p:cNvPr>
          <p:cNvSpPr txBox="1"/>
          <p:nvPr/>
        </p:nvSpPr>
        <p:spPr>
          <a:xfrm>
            <a:off x="1036997" y="1808034"/>
            <a:ext cx="10704785" cy="428514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785" indent="-172720">
              <a:spcBef>
                <a:spcPts val="615"/>
              </a:spcBef>
              <a:buFont typeface="Arial MT"/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inserts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graphical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image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into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page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(inline)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15"/>
              </a:spcBef>
              <a:buFont typeface="Arial MT"/>
              <a:buChar char="•"/>
              <a:tabLst>
                <a:tab pos="185420" algn="l"/>
              </a:tabLst>
            </a:pP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 Light"/>
                <a:cs typeface="Calibri Light"/>
              </a:rPr>
              <a:t>src</a:t>
            </a:r>
            <a:r>
              <a:rPr sz="2000" spc="-30" dirty="0">
                <a:solidFill>
                  <a:srgbClr val="006FC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attribute</a:t>
            </a:r>
            <a:r>
              <a:rPr sz="20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specifies</a:t>
            </a:r>
            <a:r>
              <a:rPr sz="2000" spc="-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image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URL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641985" lvl="1" indent="-172720">
              <a:spcBef>
                <a:spcPts val="635"/>
              </a:spcBef>
              <a:buFont typeface="Arial MT"/>
              <a:buChar char="•"/>
              <a:tabLst>
                <a:tab pos="642620" algn="l"/>
              </a:tabLst>
            </a:pPr>
            <a:r>
              <a:rPr sz="2000" spc="-5" dirty="0">
                <a:solidFill>
                  <a:srgbClr val="006FC0"/>
                </a:solidFill>
                <a:cs typeface="Calibri"/>
              </a:rPr>
              <a:t>relative</a:t>
            </a:r>
            <a:r>
              <a:rPr sz="2000" spc="10" dirty="0">
                <a:solidFill>
                  <a:srgbClr val="006FC0"/>
                </a:solidFill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cs typeface="Calibri"/>
              </a:rPr>
              <a:t>URL</a:t>
            </a:r>
            <a:r>
              <a:rPr sz="2000" spc="-10" dirty="0">
                <a:solidFill>
                  <a:srgbClr val="006FC0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is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a partial</a:t>
            </a:r>
            <a:r>
              <a:rPr sz="2000" spc="2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URL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specified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in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relation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to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some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existing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URL: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2000" spc="-5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"images/gollum.jpg"</a:t>
            </a:r>
            <a:endParaRPr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641985" lvl="1" indent="-172720">
              <a:spcBef>
                <a:spcPts val="330"/>
              </a:spcBef>
              <a:buFont typeface="Arial MT"/>
              <a:buChar char="•"/>
              <a:tabLst>
                <a:tab pos="642620" algn="l"/>
              </a:tabLst>
            </a:pPr>
            <a:r>
              <a:rPr sz="2000" spc="-5" dirty="0">
                <a:solidFill>
                  <a:srgbClr val="00689B"/>
                </a:solidFill>
                <a:cs typeface="Calibri"/>
              </a:rPr>
              <a:t>absolute</a:t>
            </a:r>
            <a:r>
              <a:rPr sz="2000" dirty="0">
                <a:solidFill>
                  <a:srgbClr val="00689B"/>
                </a:solidFill>
                <a:cs typeface="Calibri"/>
              </a:rPr>
              <a:t> URL</a:t>
            </a:r>
            <a:r>
              <a:rPr sz="2000" spc="-20" dirty="0">
                <a:solidFill>
                  <a:srgbClr val="00689B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is a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complete</a:t>
            </a:r>
            <a:r>
              <a:rPr sz="20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URL</a:t>
            </a:r>
            <a:r>
              <a:rPr sz="2000" spc="-2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to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a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web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641985"/>
            <a:r>
              <a:rPr sz="2000" spc="-5" dirty="0">
                <a:solidFill>
                  <a:srgbClr val="212121"/>
                </a:solidFill>
                <a:cs typeface="Calibri"/>
              </a:rPr>
              <a:t>source: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2000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  <a:hlinkClick r:id="rId3"/>
              </a:rPr>
              <a:t>“htt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  <a:hlinkClick r:id="rId3"/>
              </a:rPr>
              <a:t>://i.imdb.com/images/nb15/logo2.gif</a:t>
            </a:r>
            <a:r>
              <a:rPr sz="2000" dirty="0">
                <a:solidFill>
                  <a:srgbClr val="CD3030"/>
                </a:solidFill>
                <a:latin typeface="Consolas"/>
                <a:cs typeface="Consolas"/>
              </a:rPr>
              <a:t>"</a:t>
            </a:r>
            <a:endParaRPr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84785" indent="-172720">
              <a:spcBef>
                <a:spcPts val="225"/>
              </a:spcBef>
              <a:buFont typeface="Arial MT"/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HTML5</a:t>
            </a:r>
            <a:r>
              <a:rPr sz="20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also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requires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00689B"/>
                </a:solidFill>
                <a:latin typeface="Calibri Light"/>
                <a:cs typeface="Calibri Light"/>
              </a:rPr>
              <a:t>alt</a:t>
            </a:r>
            <a:r>
              <a:rPr sz="2000" spc="-5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00689B"/>
                </a:solidFill>
                <a:latin typeface="Calibri Light"/>
                <a:cs typeface="Calibri Light"/>
              </a:rPr>
              <a:t>attribute</a:t>
            </a:r>
            <a:r>
              <a:rPr sz="2000" spc="10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describing</a:t>
            </a:r>
            <a:r>
              <a:rPr sz="20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image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641985" lvl="1" indent="-172720">
              <a:spcBef>
                <a:spcPts val="625"/>
              </a:spcBef>
              <a:buFont typeface="Arial MT"/>
              <a:buChar char="•"/>
              <a:tabLst>
                <a:tab pos="642620" algn="l"/>
              </a:tabLst>
            </a:pPr>
            <a:r>
              <a:rPr sz="2000" spc="-5" dirty="0">
                <a:solidFill>
                  <a:srgbClr val="212121"/>
                </a:solidFill>
                <a:cs typeface="Calibri"/>
              </a:rPr>
              <a:t>If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the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browser</a:t>
            </a:r>
            <a:r>
              <a:rPr sz="2000" spc="-3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is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unable</a:t>
            </a:r>
            <a:r>
              <a:rPr sz="20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to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fetch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the</a:t>
            </a:r>
            <a:r>
              <a:rPr sz="20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image,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it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will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show</a:t>
            </a:r>
            <a:r>
              <a:rPr sz="2000" spc="-2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the</a:t>
            </a:r>
            <a:r>
              <a:rPr sz="2000" spc="-5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b="1" dirty="0">
                <a:solidFill>
                  <a:srgbClr val="00689B"/>
                </a:solidFill>
                <a:cs typeface="Calibri"/>
              </a:rPr>
              <a:t>alt</a:t>
            </a:r>
            <a:r>
              <a:rPr sz="2000" b="1" spc="-15" dirty="0">
                <a:solidFill>
                  <a:srgbClr val="00689B"/>
                </a:solidFill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text​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184785" indent="-172720">
              <a:spcBef>
                <a:spcPts val="229"/>
              </a:spcBef>
              <a:buFont typeface="Arial MT"/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if</a:t>
            </a:r>
            <a:r>
              <a:rPr sz="20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placed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anchor,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image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becomes</a:t>
            </a:r>
            <a:r>
              <a:rPr sz="2000" spc="-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 </a:t>
            </a:r>
            <a:r>
              <a:rPr sz="2000" spc="-5" dirty="0">
                <a:solidFill>
                  <a:srgbClr val="00689B"/>
                </a:solidFill>
                <a:latin typeface="Calibri Light"/>
                <a:cs typeface="Calibri Light"/>
              </a:rPr>
              <a:t>link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15"/>
              </a:spcBef>
              <a:buFont typeface="Arial MT"/>
              <a:buChar char="•"/>
              <a:tabLst>
                <a:tab pos="185420" algn="l"/>
              </a:tabLst>
            </a:pPr>
            <a:r>
              <a:rPr sz="2000" spc="-5" dirty="0">
                <a:solidFill>
                  <a:srgbClr val="00689B"/>
                </a:solidFill>
                <a:latin typeface="Calibri Light"/>
                <a:cs typeface="Calibri Light"/>
              </a:rPr>
              <a:t>title</a:t>
            </a:r>
            <a:r>
              <a:rPr sz="2000" spc="-6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attribute</a:t>
            </a:r>
            <a:r>
              <a:rPr sz="20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 optional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tooltip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(on</a:t>
            </a:r>
            <a:r>
              <a:rPr sz="20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ANY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element)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15"/>
              </a:spcBef>
              <a:buFont typeface="Arial MT"/>
              <a:buChar char="•"/>
              <a:tabLst>
                <a:tab pos="185420" algn="l"/>
              </a:tabLst>
            </a:pP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Other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attributes</a:t>
            </a:r>
            <a:r>
              <a:rPr sz="20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00689B"/>
                </a:solidFill>
                <a:latin typeface="Calibri Light"/>
                <a:cs typeface="Calibri Light"/>
              </a:rPr>
              <a:t>width</a:t>
            </a:r>
            <a:r>
              <a:rPr sz="2000" spc="-60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0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00689B"/>
                </a:solidFill>
                <a:latin typeface="Calibri Light"/>
                <a:cs typeface="Calibri Light"/>
              </a:rPr>
              <a:t>height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:</a:t>
            </a:r>
            <a:r>
              <a:rPr sz="2000" spc="-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their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value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be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 given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as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pixels</a:t>
            </a:r>
            <a:r>
              <a:rPr sz="20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or</a:t>
            </a:r>
            <a:r>
              <a:rPr sz="20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percentage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window.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641985" lvl="1" indent="-172720">
              <a:spcBef>
                <a:spcPts val="640"/>
              </a:spcBef>
              <a:buFont typeface="Arial MT"/>
              <a:buChar char="•"/>
              <a:tabLst>
                <a:tab pos="642620" algn="l"/>
              </a:tabLst>
            </a:pPr>
            <a:r>
              <a:rPr sz="2000" spc="-5" dirty="0">
                <a:solidFill>
                  <a:srgbClr val="212121"/>
                </a:solidFill>
                <a:cs typeface="Calibri"/>
              </a:rPr>
              <a:t>If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not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used,</a:t>
            </a:r>
            <a:r>
              <a:rPr sz="2000" dirty="0">
                <a:solidFill>
                  <a:srgbClr val="212121"/>
                </a:solidFill>
                <a:cs typeface="Calibri"/>
              </a:rPr>
              <a:t> the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image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will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be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shown</a:t>
            </a:r>
            <a:r>
              <a:rPr sz="2000" spc="-2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in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its actual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size​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747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D18B6B4D-F118-2573-D47F-4CC034F231FB}"/>
              </a:ext>
            </a:extLst>
          </p:cNvPr>
          <p:cNvSpPr txBox="1">
            <a:spLocks/>
          </p:cNvSpPr>
          <p:nvPr/>
        </p:nvSpPr>
        <p:spPr>
          <a:xfrm>
            <a:off x="1452740" y="999391"/>
            <a:ext cx="583092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More</a:t>
            </a:r>
            <a:r>
              <a:rPr kumimoji="0" lang="en-US" sz="3200" b="0" i="0" u="none" strike="noStrike" kern="0" cap="none" spc="1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about</a:t>
            </a:r>
            <a:r>
              <a:rPr kumimoji="0" lang="en-US" sz="3200" b="0" i="0" u="none" strike="noStrike" kern="0" cap="none" spc="13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4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tag</a:t>
            </a:r>
            <a:r>
              <a:rPr kumimoji="0" lang="en-US" sz="3200" b="0" i="0" u="none" strike="noStrike" kern="0" cap="none" spc="13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&lt;a&gt;.</a:t>
            </a:r>
            <a:r>
              <a:rPr kumimoji="0" lang="en-US" sz="3200" b="0" i="0" u="none" strike="noStrike" kern="0" cap="none" spc="14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Attributes</a:t>
            </a: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794BB442-7397-3A23-EAD6-E1093D00D099}"/>
              </a:ext>
            </a:extLst>
          </p:cNvPr>
          <p:cNvGrpSpPr/>
          <p:nvPr/>
        </p:nvGrpSpPr>
        <p:grpSpPr>
          <a:xfrm>
            <a:off x="1603367" y="2524306"/>
            <a:ext cx="8430895" cy="715010"/>
            <a:chOff x="356615" y="1080516"/>
            <a:chExt cx="8430895" cy="715010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0D63BC12-FC46-E686-ACF9-F74301272574}"/>
                </a:ext>
              </a:extLst>
            </p:cNvPr>
            <p:cNvSpPr/>
            <p:nvPr/>
          </p:nvSpPr>
          <p:spPr>
            <a:xfrm>
              <a:off x="356615" y="1080516"/>
              <a:ext cx="8430895" cy="715010"/>
            </a:xfrm>
            <a:custGeom>
              <a:avLst/>
              <a:gdLst/>
              <a:ahLst/>
              <a:cxnLst/>
              <a:rect l="l" t="t" r="r" b="b"/>
              <a:pathLst>
                <a:path w="8430895" h="715010">
                  <a:moveTo>
                    <a:pt x="8359266" y="0"/>
                  </a:moveTo>
                  <a:lnTo>
                    <a:pt x="71475" y="0"/>
                  </a:lnTo>
                  <a:lnTo>
                    <a:pt x="43655" y="5617"/>
                  </a:lnTo>
                  <a:lnTo>
                    <a:pt x="20935" y="20939"/>
                  </a:lnTo>
                  <a:lnTo>
                    <a:pt x="5617" y="43666"/>
                  </a:lnTo>
                  <a:lnTo>
                    <a:pt x="0" y="71500"/>
                  </a:lnTo>
                  <a:lnTo>
                    <a:pt x="0" y="643255"/>
                  </a:lnTo>
                  <a:lnTo>
                    <a:pt x="5617" y="671089"/>
                  </a:lnTo>
                  <a:lnTo>
                    <a:pt x="20935" y="693816"/>
                  </a:lnTo>
                  <a:lnTo>
                    <a:pt x="43655" y="709138"/>
                  </a:lnTo>
                  <a:lnTo>
                    <a:pt x="71475" y="714756"/>
                  </a:lnTo>
                  <a:lnTo>
                    <a:pt x="8359266" y="714756"/>
                  </a:lnTo>
                  <a:lnTo>
                    <a:pt x="8387101" y="709138"/>
                  </a:lnTo>
                  <a:lnTo>
                    <a:pt x="8409828" y="693816"/>
                  </a:lnTo>
                  <a:lnTo>
                    <a:pt x="8425150" y="671089"/>
                  </a:lnTo>
                  <a:lnTo>
                    <a:pt x="8430767" y="643255"/>
                  </a:lnTo>
                  <a:lnTo>
                    <a:pt x="8430767" y="71500"/>
                  </a:lnTo>
                  <a:lnTo>
                    <a:pt x="8425150" y="43666"/>
                  </a:lnTo>
                  <a:lnTo>
                    <a:pt x="8409828" y="20939"/>
                  </a:lnTo>
                  <a:lnTo>
                    <a:pt x="8387101" y="5617"/>
                  </a:lnTo>
                  <a:lnTo>
                    <a:pt x="8359266" y="0"/>
                  </a:lnTo>
                  <a:close/>
                </a:path>
              </a:pathLst>
            </a:custGeom>
            <a:solidFill>
              <a:srgbClr val="CADAE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object 5">
              <a:extLst>
                <a:ext uri="{FF2B5EF4-FFF2-40B4-BE49-F238E27FC236}">
                  <a16:creationId xmlns:a16="http://schemas.microsoft.com/office/drawing/2014/main" id="{EE3BE7EF-5A15-ED09-D37D-DB9462287EF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170" y="1333317"/>
              <a:ext cx="340002" cy="212457"/>
            </a:xfrm>
            <a:prstGeom prst="rect">
              <a:avLst/>
            </a:prstGeom>
          </p:spPr>
        </p:pic>
      </p:grpSp>
      <p:grpSp>
        <p:nvGrpSpPr>
          <p:cNvPr id="20" name="object 6">
            <a:extLst>
              <a:ext uri="{FF2B5EF4-FFF2-40B4-BE49-F238E27FC236}">
                <a16:creationId xmlns:a16="http://schemas.microsoft.com/office/drawing/2014/main" id="{EB116670-1342-0348-F5E8-86A7BF131C60}"/>
              </a:ext>
            </a:extLst>
          </p:cNvPr>
          <p:cNvGrpSpPr/>
          <p:nvPr/>
        </p:nvGrpSpPr>
        <p:grpSpPr>
          <a:xfrm>
            <a:off x="1603367" y="3417369"/>
            <a:ext cx="8430895" cy="715010"/>
            <a:chOff x="356615" y="1973579"/>
            <a:chExt cx="8430895" cy="715010"/>
          </a:xfrm>
        </p:grpSpPr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D940BFD5-65D2-1509-5CBC-37D03CB6CCDF}"/>
                </a:ext>
              </a:extLst>
            </p:cNvPr>
            <p:cNvSpPr/>
            <p:nvPr/>
          </p:nvSpPr>
          <p:spPr>
            <a:xfrm>
              <a:off x="356615" y="1973579"/>
              <a:ext cx="8430895" cy="715010"/>
            </a:xfrm>
            <a:custGeom>
              <a:avLst/>
              <a:gdLst/>
              <a:ahLst/>
              <a:cxnLst/>
              <a:rect l="l" t="t" r="r" b="b"/>
              <a:pathLst>
                <a:path w="8430895" h="715010">
                  <a:moveTo>
                    <a:pt x="8359266" y="0"/>
                  </a:moveTo>
                  <a:lnTo>
                    <a:pt x="71475" y="0"/>
                  </a:lnTo>
                  <a:lnTo>
                    <a:pt x="43655" y="5617"/>
                  </a:lnTo>
                  <a:lnTo>
                    <a:pt x="20935" y="20939"/>
                  </a:lnTo>
                  <a:lnTo>
                    <a:pt x="5617" y="43666"/>
                  </a:lnTo>
                  <a:lnTo>
                    <a:pt x="0" y="71500"/>
                  </a:lnTo>
                  <a:lnTo>
                    <a:pt x="0" y="643255"/>
                  </a:lnTo>
                  <a:lnTo>
                    <a:pt x="5617" y="671089"/>
                  </a:lnTo>
                  <a:lnTo>
                    <a:pt x="20935" y="693816"/>
                  </a:lnTo>
                  <a:lnTo>
                    <a:pt x="43655" y="709138"/>
                  </a:lnTo>
                  <a:lnTo>
                    <a:pt x="71475" y="714756"/>
                  </a:lnTo>
                  <a:lnTo>
                    <a:pt x="8359266" y="714756"/>
                  </a:lnTo>
                  <a:lnTo>
                    <a:pt x="8387101" y="709138"/>
                  </a:lnTo>
                  <a:lnTo>
                    <a:pt x="8409828" y="693816"/>
                  </a:lnTo>
                  <a:lnTo>
                    <a:pt x="8425150" y="671089"/>
                  </a:lnTo>
                  <a:lnTo>
                    <a:pt x="8430767" y="643255"/>
                  </a:lnTo>
                  <a:lnTo>
                    <a:pt x="8430767" y="71500"/>
                  </a:lnTo>
                  <a:lnTo>
                    <a:pt x="8425150" y="43666"/>
                  </a:lnTo>
                  <a:lnTo>
                    <a:pt x="8409828" y="20939"/>
                  </a:lnTo>
                  <a:lnTo>
                    <a:pt x="8387101" y="5617"/>
                  </a:lnTo>
                  <a:lnTo>
                    <a:pt x="8359266" y="0"/>
                  </a:lnTo>
                  <a:close/>
                </a:path>
              </a:pathLst>
            </a:custGeom>
            <a:solidFill>
              <a:srgbClr val="CADAE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object 8">
              <a:extLst>
                <a:ext uri="{FF2B5EF4-FFF2-40B4-BE49-F238E27FC236}">
                  <a16:creationId xmlns:a16="http://schemas.microsoft.com/office/drawing/2014/main" id="{50991EAD-53A2-9EC6-1A6F-76E083D30A1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170" y="2210569"/>
              <a:ext cx="340002" cy="244234"/>
            </a:xfrm>
            <a:prstGeom prst="rect">
              <a:avLst/>
            </a:prstGeom>
          </p:spPr>
        </p:pic>
      </p:grpSp>
      <p:grpSp>
        <p:nvGrpSpPr>
          <p:cNvPr id="24" name="object 9">
            <a:extLst>
              <a:ext uri="{FF2B5EF4-FFF2-40B4-BE49-F238E27FC236}">
                <a16:creationId xmlns:a16="http://schemas.microsoft.com/office/drawing/2014/main" id="{2CD554D6-71AD-C033-C3AE-9EDEC3DA6EB3}"/>
              </a:ext>
            </a:extLst>
          </p:cNvPr>
          <p:cNvGrpSpPr/>
          <p:nvPr/>
        </p:nvGrpSpPr>
        <p:grpSpPr>
          <a:xfrm>
            <a:off x="1603367" y="4427458"/>
            <a:ext cx="8430895" cy="713740"/>
            <a:chOff x="356615" y="2868167"/>
            <a:chExt cx="8430895" cy="713740"/>
          </a:xfrm>
        </p:grpSpPr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87546D12-042A-8C0C-A836-D663BCE48CAE}"/>
                </a:ext>
              </a:extLst>
            </p:cNvPr>
            <p:cNvSpPr/>
            <p:nvPr/>
          </p:nvSpPr>
          <p:spPr>
            <a:xfrm>
              <a:off x="356615" y="2868167"/>
              <a:ext cx="8430895" cy="713740"/>
            </a:xfrm>
            <a:custGeom>
              <a:avLst/>
              <a:gdLst/>
              <a:ahLst/>
              <a:cxnLst/>
              <a:rect l="l" t="t" r="r" b="b"/>
              <a:pathLst>
                <a:path w="8430895" h="713739">
                  <a:moveTo>
                    <a:pt x="8359393" y="0"/>
                  </a:moveTo>
                  <a:lnTo>
                    <a:pt x="71323" y="0"/>
                  </a:lnTo>
                  <a:lnTo>
                    <a:pt x="43559" y="5597"/>
                  </a:lnTo>
                  <a:lnTo>
                    <a:pt x="20888" y="20875"/>
                  </a:lnTo>
                  <a:lnTo>
                    <a:pt x="5604" y="43559"/>
                  </a:lnTo>
                  <a:lnTo>
                    <a:pt x="0" y="71374"/>
                  </a:lnTo>
                  <a:lnTo>
                    <a:pt x="0" y="641857"/>
                  </a:lnTo>
                  <a:lnTo>
                    <a:pt x="5604" y="669672"/>
                  </a:lnTo>
                  <a:lnTo>
                    <a:pt x="20888" y="692356"/>
                  </a:lnTo>
                  <a:lnTo>
                    <a:pt x="43559" y="707634"/>
                  </a:lnTo>
                  <a:lnTo>
                    <a:pt x="71323" y="713232"/>
                  </a:lnTo>
                  <a:lnTo>
                    <a:pt x="8359393" y="713232"/>
                  </a:lnTo>
                  <a:lnTo>
                    <a:pt x="8387208" y="707634"/>
                  </a:lnTo>
                  <a:lnTo>
                    <a:pt x="8409892" y="692356"/>
                  </a:lnTo>
                  <a:lnTo>
                    <a:pt x="8425170" y="669672"/>
                  </a:lnTo>
                  <a:lnTo>
                    <a:pt x="8430767" y="641857"/>
                  </a:lnTo>
                  <a:lnTo>
                    <a:pt x="8430767" y="71374"/>
                  </a:lnTo>
                  <a:lnTo>
                    <a:pt x="8425170" y="43559"/>
                  </a:lnTo>
                  <a:lnTo>
                    <a:pt x="8409892" y="20875"/>
                  </a:lnTo>
                  <a:lnTo>
                    <a:pt x="8387208" y="5597"/>
                  </a:lnTo>
                  <a:lnTo>
                    <a:pt x="8359393" y="0"/>
                  </a:lnTo>
                  <a:close/>
                </a:path>
              </a:pathLst>
            </a:custGeom>
            <a:solidFill>
              <a:srgbClr val="CADAE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1F7FAD64-9434-6537-6950-54EA5318B63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06" y="3145881"/>
              <a:ext cx="80951" cy="160883"/>
            </a:xfrm>
            <a:prstGeom prst="rect">
              <a:avLst/>
            </a:prstGeom>
          </p:spPr>
        </p:pic>
        <p:pic>
          <p:nvPicPr>
            <p:cNvPr id="27" name="object 12">
              <a:extLst>
                <a:ext uri="{FF2B5EF4-FFF2-40B4-BE49-F238E27FC236}">
                  <a16:creationId xmlns:a16="http://schemas.microsoft.com/office/drawing/2014/main" id="{BAD91C8C-4E8D-4BEA-A284-1C0F9C4A4A8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978" y="3145881"/>
              <a:ext cx="80951" cy="160883"/>
            </a:xfrm>
            <a:prstGeom prst="rect">
              <a:avLst/>
            </a:prstGeom>
          </p:spPr>
        </p:pic>
      </p:grpSp>
      <p:grpSp>
        <p:nvGrpSpPr>
          <p:cNvPr id="28" name="object 13">
            <a:extLst>
              <a:ext uri="{FF2B5EF4-FFF2-40B4-BE49-F238E27FC236}">
                <a16:creationId xmlns:a16="http://schemas.microsoft.com/office/drawing/2014/main" id="{FC6B0403-0C75-6570-F774-AD77A51149C7}"/>
              </a:ext>
            </a:extLst>
          </p:cNvPr>
          <p:cNvGrpSpPr/>
          <p:nvPr/>
        </p:nvGrpSpPr>
        <p:grpSpPr>
          <a:xfrm>
            <a:off x="1603367" y="5396153"/>
            <a:ext cx="8430895" cy="715010"/>
            <a:chOff x="356615" y="3761232"/>
            <a:chExt cx="8430895" cy="715010"/>
          </a:xfrm>
        </p:grpSpPr>
        <p:sp>
          <p:nvSpPr>
            <p:cNvPr id="29" name="object 14">
              <a:extLst>
                <a:ext uri="{FF2B5EF4-FFF2-40B4-BE49-F238E27FC236}">
                  <a16:creationId xmlns:a16="http://schemas.microsoft.com/office/drawing/2014/main" id="{15B51CB9-0BA7-CD14-88A3-B6519FAF82AB}"/>
                </a:ext>
              </a:extLst>
            </p:cNvPr>
            <p:cNvSpPr/>
            <p:nvPr/>
          </p:nvSpPr>
          <p:spPr>
            <a:xfrm>
              <a:off x="356615" y="3761232"/>
              <a:ext cx="8430895" cy="715010"/>
            </a:xfrm>
            <a:custGeom>
              <a:avLst/>
              <a:gdLst/>
              <a:ahLst/>
              <a:cxnLst/>
              <a:rect l="l" t="t" r="r" b="b"/>
              <a:pathLst>
                <a:path w="8430895" h="715010">
                  <a:moveTo>
                    <a:pt x="8359266" y="0"/>
                  </a:moveTo>
                  <a:lnTo>
                    <a:pt x="71475" y="0"/>
                  </a:lnTo>
                  <a:lnTo>
                    <a:pt x="43655" y="5617"/>
                  </a:lnTo>
                  <a:lnTo>
                    <a:pt x="20935" y="20939"/>
                  </a:lnTo>
                  <a:lnTo>
                    <a:pt x="5617" y="43666"/>
                  </a:lnTo>
                  <a:lnTo>
                    <a:pt x="0" y="71501"/>
                  </a:lnTo>
                  <a:lnTo>
                    <a:pt x="0" y="643280"/>
                  </a:lnTo>
                  <a:lnTo>
                    <a:pt x="5617" y="671100"/>
                  </a:lnTo>
                  <a:lnTo>
                    <a:pt x="20935" y="693820"/>
                  </a:lnTo>
                  <a:lnTo>
                    <a:pt x="43655" y="709138"/>
                  </a:lnTo>
                  <a:lnTo>
                    <a:pt x="71475" y="714756"/>
                  </a:lnTo>
                  <a:lnTo>
                    <a:pt x="8359266" y="714756"/>
                  </a:lnTo>
                  <a:lnTo>
                    <a:pt x="8387101" y="709138"/>
                  </a:lnTo>
                  <a:lnTo>
                    <a:pt x="8409828" y="693820"/>
                  </a:lnTo>
                  <a:lnTo>
                    <a:pt x="8425150" y="671100"/>
                  </a:lnTo>
                  <a:lnTo>
                    <a:pt x="8430767" y="643280"/>
                  </a:lnTo>
                  <a:lnTo>
                    <a:pt x="8430767" y="71501"/>
                  </a:lnTo>
                  <a:lnTo>
                    <a:pt x="8425150" y="43666"/>
                  </a:lnTo>
                  <a:lnTo>
                    <a:pt x="8409828" y="20939"/>
                  </a:lnTo>
                  <a:lnTo>
                    <a:pt x="8387101" y="5617"/>
                  </a:lnTo>
                  <a:lnTo>
                    <a:pt x="8359266" y="0"/>
                  </a:lnTo>
                  <a:close/>
                </a:path>
              </a:pathLst>
            </a:custGeom>
            <a:solidFill>
              <a:srgbClr val="CADAE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object 15">
              <a:extLst>
                <a:ext uri="{FF2B5EF4-FFF2-40B4-BE49-F238E27FC236}">
                  <a16:creationId xmlns:a16="http://schemas.microsoft.com/office/drawing/2014/main" id="{A903A668-DE7E-CFC1-6F49-BCB18D13FDF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693" y="3988993"/>
              <a:ext cx="250950" cy="259353"/>
            </a:xfrm>
            <a:prstGeom prst="rect">
              <a:avLst/>
            </a:prstGeom>
          </p:spPr>
        </p:pic>
      </p:grpSp>
      <p:sp>
        <p:nvSpPr>
          <p:cNvPr id="31" name="object 16">
            <a:extLst>
              <a:ext uri="{FF2B5EF4-FFF2-40B4-BE49-F238E27FC236}">
                <a16:creationId xmlns:a16="http://schemas.microsoft.com/office/drawing/2014/main" id="{CAAC1846-401E-73DE-9B1D-3CF817684B2E}"/>
              </a:ext>
            </a:extLst>
          </p:cNvPr>
          <p:cNvSpPr txBox="1"/>
          <p:nvPr/>
        </p:nvSpPr>
        <p:spPr>
          <a:xfrm>
            <a:off x="2492571" y="2719505"/>
            <a:ext cx="7411084" cy="3309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 dirty="0">
                <a:solidFill>
                  <a:srgbClr val="212121"/>
                </a:solidFill>
                <a:cs typeface="Calibri"/>
              </a:rPr>
              <a:t>href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elements</a:t>
            </a:r>
            <a:r>
              <a:rPr sz="2000" spc="-3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must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have</a:t>
            </a:r>
            <a:r>
              <a:rPr sz="2000" spc="-2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a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 value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that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is </a:t>
            </a:r>
            <a:r>
              <a:rPr sz="2000" dirty="0">
                <a:solidFill>
                  <a:srgbClr val="212121"/>
                </a:solidFill>
                <a:cs typeface="Calibri"/>
              </a:rPr>
              <a:t>a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valid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URL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.​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endParaRPr sz="2000" dirty="0">
              <a:solidFill>
                <a:prstClr val="black"/>
              </a:solidFill>
              <a:cs typeface="Calibri"/>
            </a:endParaRPr>
          </a:p>
          <a:p>
            <a:pPr marL="12700" marR="304800">
              <a:lnSpc>
                <a:spcPct val="101699"/>
              </a:lnSpc>
              <a:spcBef>
                <a:spcPts val="1540"/>
              </a:spcBef>
            </a:pPr>
            <a:r>
              <a:rPr sz="2000" b="1" spc="-15" dirty="0">
                <a:solidFill>
                  <a:srgbClr val="212121"/>
                </a:solidFill>
                <a:cs typeface="Calibri"/>
              </a:rPr>
              <a:t>target</a:t>
            </a:r>
            <a:r>
              <a:rPr sz="2000" b="1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if present,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must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be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a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valid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browsing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context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name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or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20" dirty="0">
                <a:solidFill>
                  <a:srgbClr val="212121"/>
                </a:solidFill>
                <a:cs typeface="Calibri"/>
              </a:rPr>
              <a:t>keyword.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It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gives </a:t>
            </a:r>
            <a:r>
              <a:rPr sz="2000" spc="-39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the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name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of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the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browsing 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context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that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will</a:t>
            </a:r>
            <a:r>
              <a:rPr sz="20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be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used.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55"/>
              </a:spcBef>
            </a:pPr>
            <a:endParaRPr sz="2000" dirty="0">
              <a:solidFill>
                <a:prstClr val="black"/>
              </a:solidFill>
              <a:cs typeface="Calibri"/>
            </a:endParaRPr>
          </a:p>
          <a:p>
            <a:pPr marL="12700"/>
            <a:r>
              <a:rPr sz="2000" b="1" dirty="0">
                <a:solidFill>
                  <a:srgbClr val="212121"/>
                </a:solidFill>
                <a:cs typeface="Calibri"/>
              </a:rPr>
              <a:t>type</a:t>
            </a:r>
            <a:r>
              <a:rPr sz="2000" b="1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The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type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attribute,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if present,</a:t>
            </a:r>
            <a:r>
              <a:rPr sz="2000" spc="-2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gives</a:t>
            </a:r>
            <a:r>
              <a:rPr sz="2000" spc="-2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the</a:t>
            </a:r>
            <a:r>
              <a:rPr sz="2000" spc="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MIME type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of </a:t>
            </a:r>
            <a:r>
              <a:rPr sz="2000" dirty="0">
                <a:solidFill>
                  <a:srgbClr val="212121"/>
                </a:solidFill>
                <a:cs typeface="Calibri"/>
              </a:rPr>
              <a:t>the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linked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resource.</a:t>
            </a:r>
            <a:r>
              <a:rPr lang="en-IN"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The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value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must</a:t>
            </a:r>
            <a:r>
              <a:rPr sz="2000" spc="-2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be </a:t>
            </a:r>
            <a:r>
              <a:rPr sz="2000" dirty="0">
                <a:solidFill>
                  <a:srgbClr val="212121"/>
                </a:solidFill>
                <a:cs typeface="Calibri"/>
              </a:rPr>
              <a:t>a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valid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mime</a:t>
            </a:r>
            <a:r>
              <a:rPr sz="2000" dirty="0">
                <a:solidFill>
                  <a:srgbClr val="212121"/>
                </a:solidFill>
                <a:cs typeface="Calibri"/>
              </a:rPr>
              <a:t> type.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5"/>
              </a:spcBef>
            </a:pPr>
            <a:endParaRPr sz="2000" dirty="0">
              <a:solidFill>
                <a:prstClr val="black"/>
              </a:solidFill>
              <a:cs typeface="Calibri"/>
            </a:endParaRPr>
          </a:p>
          <a:p>
            <a:pPr marL="12700" marR="5080">
              <a:lnSpc>
                <a:spcPct val="101699"/>
              </a:lnSpc>
            </a:pPr>
            <a:r>
              <a:rPr sz="2000" b="1" dirty="0">
                <a:solidFill>
                  <a:srgbClr val="212121"/>
                </a:solidFill>
                <a:cs typeface="Calibri"/>
              </a:rPr>
              <a:t>download</a:t>
            </a:r>
            <a:r>
              <a:rPr sz="2000" b="1" spc="39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if present,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indicates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that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the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dirty="0">
                <a:solidFill>
                  <a:srgbClr val="212121"/>
                </a:solidFill>
                <a:cs typeface="Calibri"/>
              </a:rPr>
              <a:t>author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intends </a:t>
            </a:r>
            <a:r>
              <a:rPr sz="2000" dirty="0">
                <a:solidFill>
                  <a:srgbClr val="212121"/>
                </a:solidFill>
                <a:cs typeface="Calibri"/>
              </a:rPr>
              <a:t>the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hyperlink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to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 be used </a:t>
            </a:r>
            <a:r>
              <a:rPr sz="2000" spc="-39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5" dirty="0">
                <a:solidFill>
                  <a:srgbClr val="212121"/>
                </a:solidFill>
                <a:cs typeface="Calibri"/>
              </a:rPr>
              <a:t>for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downloading</a:t>
            </a:r>
            <a:r>
              <a:rPr sz="2000" dirty="0">
                <a:solidFill>
                  <a:srgbClr val="212121"/>
                </a:solidFill>
                <a:cs typeface="Calibri"/>
              </a:rPr>
              <a:t> a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resource​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214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A41C5077-83B6-BF92-C6CA-4B1185FCD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3558" y="1001945"/>
            <a:ext cx="96463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More</a:t>
            </a:r>
            <a:r>
              <a:rPr spc="130" dirty="0"/>
              <a:t> </a:t>
            </a:r>
            <a:r>
              <a:rPr spc="60" dirty="0"/>
              <a:t>about</a:t>
            </a:r>
            <a:r>
              <a:rPr spc="135" dirty="0"/>
              <a:t> </a:t>
            </a:r>
            <a:r>
              <a:rPr spc="45" dirty="0"/>
              <a:t>tag</a:t>
            </a:r>
            <a:r>
              <a:rPr spc="130" dirty="0"/>
              <a:t> </a:t>
            </a:r>
            <a:r>
              <a:rPr spc="60" dirty="0"/>
              <a:t>&lt;a&gt;.</a:t>
            </a:r>
            <a:r>
              <a:rPr spc="145" dirty="0"/>
              <a:t> </a:t>
            </a:r>
            <a:r>
              <a:rPr spc="60" dirty="0"/>
              <a:t>Attribute</a:t>
            </a:r>
            <a:r>
              <a:rPr spc="130" dirty="0"/>
              <a:t> </a:t>
            </a:r>
            <a:r>
              <a:rPr spc="70" dirty="0"/>
              <a:t>“target”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86E6F22-E3AF-51B1-5E1A-D1047A14B09D}"/>
              </a:ext>
            </a:extLst>
          </p:cNvPr>
          <p:cNvSpPr txBox="1"/>
          <p:nvPr/>
        </p:nvSpPr>
        <p:spPr>
          <a:xfrm>
            <a:off x="1266944" y="1939285"/>
            <a:ext cx="1024513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T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H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37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spc="45" dirty="0">
                <a:solidFill>
                  <a:srgbClr val="76CDD7"/>
                </a:solidFill>
                <a:latin typeface="Calibri"/>
                <a:cs typeface="Calibri"/>
              </a:rPr>
              <a:t>TA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R</a:t>
            </a:r>
            <a:r>
              <a:rPr sz="2400" b="1" spc="-125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G</a:t>
            </a:r>
            <a:r>
              <a:rPr sz="2400" b="1" spc="-105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-13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T</a:t>
            </a:r>
            <a:r>
              <a:rPr sz="2400" b="1" spc="35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spc="45" dirty="0">
                <a:solidFill>
                  <a:srgbClr val="76CDD7"/>
                </a:solidFill>
                <a:latin typeface="Calibri"/>
                <a:cs typeface="Calibri"/>
              </a:rPr>
              <a:t>AT</a:t>
            </a:r>
            <a:r>
              <a:rPr sz="2400" b="1" spc="-105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T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R</a:t>
            </a:r>
            <a:r>
              <a:rPr sz="2400" b="1" spc="-11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I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B</a:t>
            </a:r>
            <a:r>
              <a:rPr sz="2400" b="1" spc="-125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U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T</a:t>
            </a:r>
            <a:r>
              <a:rPr sz="2400" b="1" spc="-13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365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S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P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-14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C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I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F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I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-13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S</a:t>
            </a:r>
            <a:r>
              <a:rPr sz="2400" b="1" spc="36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W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H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R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39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spc="80" dirty="0">
                <a:solidFill>
                  <a:srgbClr val="76CDD7"/>
                </a:solidFill>
                <a:latin typeface="Calibri"/>
                <a:cs typeface="Calibri"/>
              </a:rPr>
              <a:t>TO</a:t>
            </a:r>
            <a:r>
              <a:rPr sz="2400" b="1" spc="37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O</a:t>
            </a:r>
            <a:r>
              <a:rPr sz="2400" b="1" spc="-11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P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N</a:t>
            </a:r>
            <a:r>
              <a:rPr sz="2400" b="1" spc="385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T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H</a:t>
            </a:r>
            <a:r>
              <a:rPr sz="2400" b="1" spc="-11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385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L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I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N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K</a:t>
            </a:r>
            <a:r>
              <a:rPr sz="2400" b="1" spc="-11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D</a:t>
            </a:r>
            <a:r>
              <a:rPr sz="2400" b="1" spc="365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D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O</a:t>
            </a:r>
            <a:r>
              <a:rPr sz="2400" b="1" spc="-114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C</a:t>
            </a:r>
            <a:r>
              <a:rPr sz="2400" b="1" spc="-11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U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M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E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N</a:t>
            </a:r>
            <a:r>
              <a:rPr sz="2400" b="1" spc="-1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76CDD7"/>
                </a:solidFill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E8BBBB6D-A2F5-A81C-D747-9C854FEE8D8B}"/>
              </a:ext>
            </a:extLst>
          </p:cNvPr>
          <p:cNvGraphicFramePr>
            <a:graphicFrameLocks noGrp="1"/>
          </p:cNvGraphicFramePr>
          <p:nvPr/>
        </p:nvGraphicFramePr>
        <p:xfrm>
          <a:off x="1690306" y="2893726"/>
          <a:ext cx="9398410" cy="2237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674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_blank</a:t>
                      </a: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Opens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linked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window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tab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_self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Opens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linked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was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clicked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(this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default)​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4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_parent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Opens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linked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parent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frame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74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_top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Opens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linked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full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body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window​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i="1" spc="-5" dirty="0">
                          <a:latin typeface="Calibri"/>
                          <a:cs typeface="Calibri"/>
                        </a:rPr>
                        <a:t>framename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Opens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linked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named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frame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5">
            <a:extLst>
              <a:ext uri="{FF2B5EF4-FFF2-40B4-BE49-F238E27FC236}">
                <a16:creationId xmlns:a16="http://schemas.microsoft.com/office/drawing/2014/main" id="{5D12C51C-A73F-9CC1-0287-574177E18B06}"/>
              </a:ext>
            </a:extLst>
          </p:cNvPr>
          <p:cNvSpPr txBox="1"/>
          <p:nvPr/>
        </p:nvSpPr>
        <p:spPr>
          <a:xfrm>
            <a:off x="1815585" y="5535454"/>
            <a:ext cx="96964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CC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22828"/>
                </a:solidFill>
                <a:latin typeface="Consolas"/>
                <a:cs typeface="Consolas"/>
              </a:rPr>
              <a:t>a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2000" dirty="0">
                <a:solidFill>
                  <a:srgbClr val="0000CC"/>
                </a:solidFill>
                <a:latin typeface="Consolas"/>
                <a:cs typeface="Consolas"/>
              </a:rPr>
              <a:t>="https://</a:t>
            </a:r>
            <a:r>
              <a:rPr sz="2000" dirty="0">
                <a:solidFill>
                  <a:srgbClr val="0000CC"/>
                </a:solidFill>
                <a:latin typeface="Consolas"/>
                <a:cs typeface="Consolas"/>
                <a:hlinkClick r:id="rId3"/>
              </a:rPr>
              <a:t>www.example.com</a:t>
            </a:r>
            <a:r>
              <a:rPr sz="2000" dirty="0">
                <a:solidFill>
                  <a:srgbClr val="0000CC"/>
                </a:solidFill>
                <a:latin typeface="Consolas"/>
                <a:cs typeface="Consolas"/>
              </a:rPr>
              <a:t>"</a:t>
            </a:r>
            <a:r>
              <a:rPr sz="2000" spc="1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target</a:t>
            </a:r>
            <a:r>
              <a:rPr sz="2000" dirty="0">
                <a:solidFill>
                  <a:srgbClr val="0000CC"/>
                </a:solidFill>
                <a:latin typeface="Consolas"/>
                <a:cs typeface="Consolas"/>
              </a:rPr>
              <a:t>="_blank"&gt;</a:t>
            </a:r>
            <a:r>
              <a:rPr sz="2000" dirty="0">
                <a:solidFill>
                  <a:srgbClr val="212121"/>
                </a:solidFill>
                <a:latin typeface="Consolas"/>
                <a:cs typeface="Consolas"/>
              </a:rPr>
              <a:t>example</a:t>
            </a:r>
            <a:r>
              <a:rPr sz="2000" dirty="0">
                <a:solidFill>
                  <a:srgbClr val="0000CC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22828"/>
                </a:solidFill>
                <a:latin typeface="Consolas"/>
                <a:cs typeface="Consolas"/>
              </a:rPr>
              <a:t>/a</a:t>
            </a:r>
            <a:r>
              <a:rPr sz="2000" dirty="0">
                <a:solidFill>
                  <a:srgbClr val="0000CC"/>
                </a:solidFill>
                <a:latin typeface="Consolas"/>
                <a:cs typeface="Consolas"/>
              </a:rPr>
              <a:t>&gt;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6690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D5F412-E49D-7DD6-C569-5AB201B01F76}"/>
              </a:ext>
            </a:extLst>
          </p:cNvPr>
          <p:cNvSpPr txBox="1">
            <a:spLocks/>
          </p:cNvSpPr>
          <p:nvPr/>
        </p:nvSpPr>
        <p:spPr>
          <a:xfrm>
            <a:off x="1570905" y="1092666"/>
            <a:ext cx="69609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More</a:t>
            </a:r>
            <a:r>
              <a:rPr kumimoji="0" lang="en-US" sz="3200" b="0" i="0" u="none" strike="noStrike" kern="0" cap="none" spc="1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about</a:t>
            </a:r>
            <a:r>
              <a:rPr kumimoji="0" lang="en-US" sz="3200" b="0" i="0" u="none" strike="noStrike" kern="0" cap="none" spc="13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4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tag</a:t>
            </a:r>
            <a:r>
              <a:rPr kumimoji="0" lang="en-US" sz="3200" b="0" i="0" u="none" strike="noStrike" kern="0" cap="none" spc="13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&lt;a&gt;.</a:t>
            </a:r>
            <a:r>
              <a:rPr kumimoji="0" lang="en-US" sz="3200" b="0" i="0" u="none" strike="noStrike" kern="0" cap="none" spc="14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Attribute</a:t>
            </a:r>
            <a:r>
              <a:rPr kumimoji="0" lang="en-US" sz="3200" b="0" i="0" u="none" strike="noStrike" kern="0" cap="none" spc="21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45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rel</a:t>
            </a:r>
            <a:endParaRPr kumimoji="0" lang="en-US" sz="3200" b="0" i="0" u="none" strike="noStrike" kern="0" cap="none" spc="45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libri Light"/>
              <a:ea typeface="+mj-ea"/>
              <a:cs typeface="Calibri Light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647F6B12-9A92-8A4F-8E43-016A81142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67389"/>
              </p:ext>
            </p:extLst>
          </p:nvPr>
        </p:nvGraphicFramePr>
        <p:xfrm>
          <a:off x="2801487" y="1910738"/>
          <a:ext cx="9059475" cy="4642230"/>
        </p:xfrm>
        <a:graphic>
          <a:graphicData uri="http://schemas.openxmlformats.org/drawingml/2006/table">
            <a:tbl>
              <a:tblPr firstRow="1" bandRow="1"/>
              <a:tblGrid>
                <a:gridCol w="117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1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Value​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alternate​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link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alternate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representation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(i.e.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print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page,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translated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lang="en-IN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mirror)​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author​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author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document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bookmark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Permanent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URL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for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bookmarking​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1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next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series​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6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nofollow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Links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unendorsed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document,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like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paid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link.​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("nofollow"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Google,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Google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search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spider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follow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link)​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7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noreferrer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browser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HTTP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referer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header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if 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follows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hyperlink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0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noopener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any browsing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context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created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following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hyperlink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must not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have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opener</a:t>
                      </a:r>
                      <a:r>
                        <a:rPr lang="en-IN"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browsing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context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1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prev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selection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1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Links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search tool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document​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1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tag​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88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tag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(keyword)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current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document​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7E269707-C82F-E78B-E113-A982E923CA43}"/>
              </a:ext>
            </a:extLst>
          </p:cNvPr>
          <p:cNvSpPr txBox="1"/>
          <p:nvPr/>
        </p:nvSpPr>
        <p:spPr>
          <a:xfrm>
            <a:off x="131696" y="2536348"/>
            <a:ext cx="2669791" cy="15510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000" b="1" spc="-5" dirty="0">
                <a:solidFill>
                  <a:srgbClr val="76CDD7"/>
                </a:solidFill>
                <a:cs typeface="Calibri"/>
              </a:rPr>
              <a:t>Specifies the Relationship Between the Current Document and the Linked Document</a:t>
            </a:r>
            <a:endParaRPr lang="pt-BR" sz="20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631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A198A4A-5610-D64F-8E31-35AC32C2C564}"/>
              </a:ext>
            </a:extLst>
          </p:cNvPr>
          <p:cNvSpPr txBox="1">
            <a:spLocks/>
          </p:cNvSpPr>
          <p:nvPr/>
        </p:nvSpPr>
        <p:spPr>
          <a:xfrm>
            <a:off x="681159" y="991980"/>
            <a:ext cx="835261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4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HyperText</a:t>
            </a:r>
            <a:r>
              <a:rPr kumimoji="0" lang="en-IN" sz="3200" b="0" i="0" u="none" strike="noStrike" kern="0" cap="none" spc="17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Markup</a:t>
            </a:r>
            <a:r>
              <a:rPr kumimoji="0" lang="en-IN" sz="3200" b="0" i="0" u="none" strike="noStrike" kern="0" cap="none" spc="14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Language</a:t>
            </a:r>
            <a:r>
              <a:rPr kumimoji="0" lang="en-IN" sz="3200" b="0" i="0" u="none" strike="noStrike" kern="0" cap="none" spc="17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-</a:t>
            </a:r>
            <a:r>
              <a:rPr kumimoji="0" lang="en-IN" sz="3200" b="0" i="0" u="none" strike="noStrike" kern="0" cap="none" spc="18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Features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1E223B6-045E-0C62-E5FB-D0DDCC8C7310}"/>
              </a:ext>
            </a:extLst>
          </p:cNvPr>
          <p:cNvSpPr txBox="1"/>
          <p:nvPr/>
        </p:nvSpPr>
        <p:spPr>
          <a:xfrm>
            <a:off x="681159" y="1832028"/>
            <a:ext cx="11209394" cy="42287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spcBef>
                <a:spcPts val="9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Web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page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web</a:t>
            </a:r>
            <a:r>
              <a:rPr sz="2400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document</a:t>
            </a:r>
            <a:r>
              <a:rPr sz="2400" spc="20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that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suitable</a:t>
            </a:r>
            <a:r>
              <a:rPr sz="2400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</a:rPr>
              <a:t>World</a:t>
            </a:r>
            <a:r>
              <a:rPr sz="2400" spc="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Wide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Web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web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browser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10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00689B"/>
                </a:solidFill>
                <a:latin typeface="Calibri Light"/>
                <a:cs typeface="Calibri Light"/>
              </a:rPr>
              <a:t>HTML(HyperText</a:t>
            </a:r>
            <a:r>
              <a:rPr sz="2400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Markup</a:t>
            </a:r>
            <a:r>
              <a:rPr sz="2400" spc="2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Language)</a:t>
            </a:r>
            <a:r>
              <a:rPr sz="2400" spc="1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standard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markup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language</a:t>
            </a:r>
            <a:r>
              <a:rPr sz="2400" spc="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used</a:t>
            </a:r>
            <a:r>
              <a:rPr sz="2400" spc="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create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web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pages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5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HTML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written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form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HTML</a:t>
            </a:r>
            <a:r>
              <a:rPr sz="2400" spc="30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elements</a:t>
            </a:r>
            <a:r>
              <a:rPr sz="2400" spc="10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consisting</a:t>
            </a:r>
            <a:r>
              <a:rPr sz="2400" spc="5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of</a:t>
            </a:r>
            <a:r>
              <a:rPr sz="2400" spc="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tags</a:t>
            </a:r>
            <a:r>
              <a:rPr sz="2400" spc="1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enclosed</a:t>
            </a:r>
            <a:r>
              <a:rPr sz="2400" spc="4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angle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brackets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 (like</a:t>
            </a:r>
            <a:r>
              <a:rPr lang="en-IN"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&lt;html&gt;).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marR="5080" indent="-172720">
              <a:spcBef>
                <a:spcPts val="1170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HTML</a:t>
            </a:r>
            <a:r>
              <a:rPr sz="2400" spc="2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describes</a:t>
            </a:r>
            <a:r>
              <a:rPr sz="2400" spc="20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the</a:t>
            </a:r>
            <a:r>
              <a:rPr sz="2400" spc="1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structure</a:t>
            </a:r>
            <a:r>
              <a:rPr sz="2400" spc="2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website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semantically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along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with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cues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presentation,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making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it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 </a:t>
            </a:r>
            <a:r>
              <a:rPr sz="2400" spc="-3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markup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language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rather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than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programming</a:t>
            </a:r>
            <a:r>
              <a:rPr sz="2400" spc="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language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5F4520-F34B-D6C5-B519-83F6F7A976AF}"/>
              </a:ext>
            </a:extLst>
          </p:cNvPr>
          <p:cNvSpPr txBox="1">
            <a:spLocks/>
          </p:cNvSpPr>
          <p:nvPr/>
        </p:nvSpPr>
        <p:spPr>
          <a:xfrm>
            <a:off x="1484926" y="908213"/>
            <a:ext cx="58460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Uniform</a:t>
            </a:r>
            <a:r>
              <a:rPr kumimoji="0" lang="en-IN" sz="3200" b="0" i="0" u="none" strike="noStrike" kern="0" cap="none" spc="114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Resource</a:t>
            </a:r>
            <a:r>
              <a:rPr kumimoji="0" lang="en-IN" sz="3200" b="0" i="0" u="none" strike="noStrike" kern="0" cap="none" spc="1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Locator</a:t>
            </a:r>
            <a:r>
              <a:rPr kumimoji="0" lang="en-IN" sz="3200" b="0" i="0" u="none" strike="noStrike" kern="0" cap="none" spc="19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(URL)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6EA418-9221-4200-3EA4-5A2ED4464D6D}"/>
              </a:ext>
            </a:extLst>
          </p:cNvPr>
          <p:cNvSpPr txBox="1"/>
          <p:nvPr/>
        </p:nvSpPr>
        <p:spPr>
          <a:xfrm>
            <a:off x="772046" y="2412141"/>
            <a:ext cx="3670398" cy="2668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-5" dirty="0">
                <a:solidFill>
                  <a:srgbClr val="76CDD7"/>
                </a:solidFill>
                <a:cs typeface="Calibri"/>
              </a:rPr>
              <a:t>R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E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L</a:t>
            </a:r>
            <a:r>
              <a:rPr sz="2400" b="1" spc="-165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80" dirty="0">
                <a:solidFill>
                  <a:srgbClr val="76CDD7"/>
                </a:solidFill>
                <a:cs typeface="Calibri"/>
              </a:rPr>
              <a:t>A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T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190" dirty="0">
                <a:solidFill>
                  <a:srgbClr val="76CDD7"/>
                </a:solidFill>
                <a:cs typeface="Calibri"/>
              </a:rPr>
              <a:t>I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V</a:t>
            </a:r>
            <a:r>
              <a:rPr sz="2400" b="1" spc="-155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E</a:t>
            </a:r>
            <a:r>
              <a:rPr sz="2400" b="1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5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90" dirty="0">
                <a:solidFill>
                  <a:srgbClr val="76CDD7"/>
                </a:solidFill>
                <a:cs typeface="Calibri"/>
              </a:rPr>
              <a:t>P</a:t>
            </a:r>
            <a:r>
              <a:rPr sz="2400" b="1" spc="80" dirty="0">
                <a:solidFill>
                  <a:srgbClr val="76CDD7"/>
                </a:solidFill>
                <a:cs typeface="Calibri"/>
              </a:rPr>
              <a:t>A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T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H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25"/>
              </a:spcBef>
            </a:pPr>
            <a:endParaRPr sz="2400" dirty="0">
              <a:solidFill>
                <a:prstClr val="black"/>
              </a:solidFill>
              <a:cs typeface="Calibri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Index.html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45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/graphics/image.png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35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marR="5080" indent="-172720">
              <a:lnSpc>
                <a:spcPts val="1610"/>
              </a:lnSpc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/help/articles/how-do-i-set-up-a- </a:t>
            </a:r>
            <a:r>
              <a:rPr sz="24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webpage.html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81CE5CE-A9C7-E822-2739-CF2153DD1E44}"/>
              </a:ext>
            </a:extLst>
          </p:cNvPr>
          <p:cNvSpPr txBox="1"/>
          <p:nvPr/>
        </p:nvSpPr>
        <p:spPr>
          <a:xfrm>
            <a:off x="5929190" y="2749435"/>
            <a:ext cx="5846040" cy="27642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b="1" spc="-5" dirty="0">
                <a:solidFill>
                  <a:srgbClr val="76CDD7"/>
                </a:solidFill>
                <a:cs typeface="Calibri"/>
              </a:rPr>
              <a:t>A</a:t>
            </a:r>
            <a:r>
              <a:rPr sz="2400" b="1" spc="-155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B</a:t>
            </a:r>
            <a:r>
              <a:rPr sz="2400" b="1" spc="-155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S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O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155" dirty="0">
                <a:solidFill>
                  <a:srgbClr val="76CDD7"/>
                </a:solidFill>
                <a:cs typeface="Calibri"/>
              </a:rPr>
              <a:t>L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U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T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E</a:t>
            </a:r>
            <a:r>
              <a:rPr sz="2400" b="1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15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90" dirty="0">
                <a:solidFill>
                  <a:srgbClr val="76CDD7"/>
                </a:solidFill>
                <a:cs typeface="Calibri"/>
              </a:rPr>
              <a:t>P</a:t>
            </a:r>
            <a:r>
              <a:rPr sz="2400" b="1" spc="80" dirty="0">
                <a:solidFill>
                  <a:srgbClr val="76CDD7"/>
                </a:solidFill>
                <a:cs typeface="Calibri"/>
              </a:rPr>
              <a:t>A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T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H</a:t>
            </a:r>
            <a:r>
              <a:rPr sz="2400" b="1" spc="-16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b="1" spc="-5" dirty="0">
                <a:solidFill>
                  <a:srgbClr val="76CDD7"/>
                </a:solidFill>
                <a:cs typeface="Calibri"/>
              </a:rPr>
              <a:t>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84785" indent="-172720">
              <a:spcBef>
                <a:spcPts val="125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  <a:hlinkClick r:id="rId3"/>
              </a:rPr>
              <a:t>http://www.mysite.com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40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  <a:hlinkClick r:id="rId4"/>
              </a:rPr>
              <a:t>http://www.mysite.com/graphics/image.png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40"/>
              </a:spcBef>
              <a:buClr>
                <a:srgbClr val="212121"/>
              </a:buClr>
              <a:buFont typeface="Arial MT"/>
              <a:buChar char="•"/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marR="5080" indent="-172720"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h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t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tp://ww</a:t>
            </a:r>
            <a:r>
              <a:rPr sz="2400" spc="-114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w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.</a:t>
            </a:r>
            <a:r>
              <a:rPr sz="2400" spc="-4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m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y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s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i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t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.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c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o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m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/he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l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p</a:t>
            </a:r>
            <a:r>
              <a:rPr sz="2400" spc="-3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/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a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r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ticles/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h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o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w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-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do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  <a:hlinkClick r:id="rId5"/>
              </a:rPr>
              <a:t>-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i-set-up-a-webpage.html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9547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355927" y="1235983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6A335D2-CFA4-C6E2-0C99-7AAF83A17EAB}"/>
              </a:ext>
            </a:extLst>
          </p:cNvPr>
          <p:cNvSpPr txBox="1">
            <a:spLocks/>
          </p:cNvSpPr>
          <p:nvPr/>
        </p:nvSpPr>
        <p:spPr>
          <a:xfrm>
            <a:off x="1493208" y="1235983"/>
            <a:ext cx="21093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8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An</a:t>
            </a:r>
            <a:r>
              <a:rPr kumimoji="0" lang="en-IN" sz="3200" b="0" i="0" u="none" strike="noStrike" kern="0" cap="none" spc="9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c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h</a:t>
            </a:r>
            <a:r>
              <a:rPr kumimoji="0" lang="en-IN" sz="3200" b="0" i="0" u="none" strike="noStrike" kern="0" cap="none" spc="7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o</a:t>
            </a:r>
            <a:r>
              <a:rPr kumimoji="0" lang="en-IN" sz="3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r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462BA5B9-30E5-10C0-0BFB-306B0DE995F8}"/>
              </a:ext>
            </a:extLst>
          </p:cNvPr>
          <p:cNvSpPr txBox="1"/>
          <p:nvPr/>
        </p:nvSpPr>
        <p:spPr>
          <a:xfrm>
            <a:off x="1072055" y="2941940"/>
            <a:ext cx="10484069" cy="283237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>
              <a:lnSpc>
                <a:spcPct val="83400"/>
              </a:lnSpc>
              <a:spcBef>
                <a:spcPts val="414"/>
              </a:spcBef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hash</a:t>
            </a:r>
            <a:r>
              <a:rPr sz="2400" spc="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mark (#),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specifies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internal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target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location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(an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ID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HTML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element)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within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current </a:t>
            </a:r>
            <a:r>
              <a:rPr sz="2400" spc="-3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document.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URLs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not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restricted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Web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(HTTP)-based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documents,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but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can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use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any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protocol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supported</a:t>
            </a:r>
            <a:r>
              <a:rPr sz="2400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by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Calibri Light"/>
                <a:cs typeface="Calibri Light"/>
              </a:rPr>
              <a:t>browser.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3408679"/>
            <a:r>
              <a:rPr sz="2400" spc="-5" dirty="0">
                <a:solidFill>
                  <a:srgbClr val="800000"/>
                </a:solidFill>
                <a:latin typeface="Consolas"/>
                <a:cs typeface="Consolas"/>
              </a:rPr>
              <a:t>&lt;h1</a:t>
            </a:r>
            <a:r>
              <a:rPr sz="2400" spc="-4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0000FF"/>
                </a:solidFill>
                <a:latin typeface="Consolas"/>
                <a:cs typeface="Consolas"/>
              </a:rPr>
              <a:t>”top”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Top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&lt;/h1&gt;</a:t>
            </a: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3408679"/>
            <a:r>
              <a:rPr sz="2400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2400" spc="-2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0000FF"/>
                </a:solidFill>
                <a:latin typeface="Consolas"/>
                <a:cs typeface="Consolas"/>
              </a:rPr>
              <a:t>"#top"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go</a:t>
            </a:r>
            <a:r>
              <a:rPr sz="2400" spc="-25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prstClr val="black"/>
                </a:solidFill>
                <a:latin typeface="Consolas"/>
                <a:cs typeface="Consolas"/>
              </a:rPr>
              <a:t>to</a:t>
            </a:r>
            <a:r>
              <a:rPr sz="2400" spc="-20" dirty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top</a:t>
            </a:r>
            <a:r>
              <a:rPr sz="2400" spc="-10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10130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105BFC-EDBD-80C4-6B71-8F1F18D9D198}"/>
              </a:ext>
            </a:extLst>
          </p:cNvPr>
          <p:cNvGrpSpPr/>
          <p:nvPr/>
        </p:nvGrpSpPr>
        <p:grpSpPr>
          <a:xfrm>
            <a:off x="1507958" y="2199230"/>
            <a:ext cx="9518978" cy="3771465"/>
            <a:chOff x="344525" y="669046"/>
            <a:chExt cx="7842662" cy="3771465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B4A341EA-E518-C86F-ACAD-01579CD86B60}"/>
                </a:ext>
              </a:extLst>
            </p:cNvPr>
            <p:cNvSpPr txBox="1">
              <a:spLocks/>
            </p:cNvSpPr>
            <p:nvPr/>
          </p:nvSpPr>
          <p:spPr>
            <a:xfrm>
              <a:off x="344525" y="669046"/>
              <a:ext cx="4885132" cy="5052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2400" b="0" i="0">
                  <a:solidFill>
                    <a:srgbClr val="212121"/>
                  </a:solidFill>
                  <a:latin typeface="Calibri Light"/>
                  <a:ea typeface="+mj-ea"/>
                  <a:cs typeface="Calibri Light"/>
                </a:defRPr>
              </a:lvl1pPr>
            </a:lstStyle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Phone</a:t>
              </a:r>
              <a:r>
                <a:rPr kumimoji="0" lang="en-US" sz="3200" b="0" i="0" u="none" strike="noStrike" kern="0" cap="none" spc="1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7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link,</a:t>
              </a:r>
              <a:r>
                <a:rPr kumimoji="0" lang="en-US" sz="3200" b="0" i="0" u="none" strike="noStrike" kern="0" cap="none" spc="15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Email</a:t>
              </a:r>
              <a:r>
                <a:rPr kumimoji="0" lang="en-US" sz="3200" b="0" i="0" u="none" strike="noStrike" kern="0" cap="none" spc="14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7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link,</a:t>
              </a:r>
              <a:r>
                <a:rPr kumimoji="0" lang="en-US" sz="3200" b="0" i="0" u="none" strike="noStrike" kern="0" cap="none" spc="13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Skype</a:t>
              </a:r>
              <a:r>
                <a:rPr kumimoji="0" lang="en-US" sz="3200" b="0" i="0" u="none" strike="noStrike" kern="0" cap="none" spc="12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link</a:t>
              </a:r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4C4EFBA-329E-E8D7-D09C-679F2F94A7CF}"/>
                </a:ext>
              </a:extLst>
            </p:cNvPr>
            <p:cNvSpPr txBox="1"/>
            <p:nvPr/>
          </p:nvSpPr>
          <p:spPr>
            <a:xfrm>
              <a:off x="344525" y="1295780"/>
              <a:ext cx="7291482" cy="222817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spcBef>
                  <a:spcPts val="95"/>
                </a:spcBef>
              </a:pPr>
              <a:r>
                <a:rPr sz="2400" spc="-5" dirty="0">
                  <a:solidFill>
                    <a:srgbClr val="800000"/>
                  </a:solidFill>
                  <a:latin typeface="Consolas"/>
                  <a:cs typeface="Consolas"/>
                </a:rPr>
                <a:t>&lt;a</a:t>
              </a:r>
              <a:r>
                <a:rPr sz="2400" dirty="0">
                  <a:solidFill>
                    <a:srgbClr val="800000"/>
                  </a:solidFill>
                  <a:latin typeface="Consolas"/>
                  <a:cs typeface="Consolas"/>
                </a:rPr>
                <a:t> </a:t>
              </a:r>
              <a:r>
                <a:rPr sz="2400" spc="-10" dirty="0">
                  <a:solidFill>
                    <a:srgbClr val="FF0000"/>
                  </a:solidFill>
                  <a:latin typeface="Consolas"/>
                  <a:cs typeface="Consolas"/>
                </a:rPr>
                <a:t>href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400" spc="-10" dirty="0">
                  <a:solidFill>
                    <a:srgbClr val="0000FF"/>
                  </a:solidFill>
                  <a:latin typeface="Consolas"/>
                  <a:cs typeface="Consolas"/>
                </a:rPr>
                <a:t>"tel:+04951234567"</a:t>
              </a: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&gt;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+0</a:t>
              </a:r>
              <a:r>
                <a:rPr sz="2400" spc="5" dirty="0">
                  <a:solidFill>
                    <a:prstClr val="black"/>
                  </a:solidFill>
                  <a:latin typeface="Consolas"/>
                  <a:cs typeface="Consolas"/>
                </a:rPr>
                <a:t> </a:t>
              </a:r>
              <a:r>
                <a:rPr sz="2400" spc="-5" dirty="0">
                  <a:solidFill>
                    <a:prstClr val="black"/>
                  </a:solidFill>
                  <a:latin typeface="Consolas"/>
                  <a:cs typeface="Consolas"/>
                </a:rPr>
                <a:t>(495)</a:t>
              </a:r>
              <a:r>
                <a:rPr sz="2400" spc="5" dirty="0">
                  <a:solidFill>
                    <a:prstClr val="black"/>
                  </a:solidFill>
                  <a:latin typeface="Consolas"/>
                  <a:cs typeface="Consolas"/>
                </a:rPr>
                <a:t> 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123-45-67</a:t>
              </a: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&lt;/a&gt;</a:t>
              </a:r>
              <a:endParaRPr sz="2400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>
                <a:spcBef>
                  <a:spcPts val="25"/>
                </a:spcBef>
              </a:pPr>
              <a:endParaRPr sz="2400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L="12700">
                <a:spcBef>
                  <a:spcPts val="5"/>
                </a:spcBef>
              </a:pPr>
              <a:r>
                <a:rPr sz="2400" spc="-5" dirty="0">
                  <a:solidFill>
                    <a:srgbClr val="800000"/>
                  </a:solidFill>
                  <a:latin typeface="Consolas"/>
                  <a:cs typeface="Consolas"/>
                </a:rPr>
                <a:t>&lt;a</a:t>
              </a:r>
              <a:r>
                <a:rPr sz="2400" spc="55" dirty="0">
                  <a:solidFill>
                    <a:srgbClr val="800000"/>
                  </a:solidFill>
                  <a:latin typeface="Consolas"/>
                  <a:cs typeface="Consolas"/>
                </a:rPr>
                <a:t> </a:t>
              </a:r>
              <a:r>
                <a:rPr sz="2400" spc="-10" dirty="0">
                  <a:solidFill>
                    <a:srgbClr val="FF0000"/>
                  </a:solidFill>
                  <a:latin typeface="Consolas"/>
                  <a:cs typeface="Consolas"/>
                </a:rPr>
                <a:t>href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400" spc="-10" dirty="0">
                  <a:solidFill>
                    <a:srgbClr val="0000FF"/>
                  </a:solidFill>
                  <a:latin typeface="Consolas"/>
                  <a:cs typeface="Consolas"/>
                </a:rPr>
                <a:t>"</a:t>
              </a:r>
              <a:r>
                <a:rPr sz="2400" spc="-10" dirty="0">
                  <a:solidFill>
                    <a:srgbClr val="0000FF"/>
                  </a:solidFill>
                  <a:latin typeface="Consolas"/>
                  <a:cs typeface="Consolas"/>
                  <a:hlinkClick r:id="rId3"/>
                </a:rPr>
                <a:t>mailto:example@mail.com</a:t>
              </a:r>
              <a:r>
                <a:rPr sz="2400" spc="-10" dirty="0">
                  <a:solidFill>
                    <a:srgbClr val="0000FF"/>
                  </a:solidFill>
                  <a:latin typeface="Consolas"/>
                  <a:cs typeface="Consolas"/>
                </a:rPr>
                <a:t>"</a:t>
              </a: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&gt;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  <a:hlinkClick r:id="rId3"/>
                </a:rPr>
                <a:t>example@mail.com</a:t>
              </a: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&lt;/a&gt;</a:t>
              </a:r>
              <a:endParaRPr sz="2400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>
                <a:spcBef>
                  <a:spcPts val="20"/>
                </a:spcBef>
              </a:pPr>
              <a:endParaRPr sz="2400" dirty="0">
                <a:solidFill>
                  <a:prstClr val="black"/>
                </a:solidFill>
                <a:latin typeface="Consolas"/>
                <a:cs typeface="Consolas"/>
              </a:endParaRPr>
            </a:p>
            <a:p>
              <a:pPr marL="12700">
                <a:spcBef>
                  <a:spcPts val="5"/>
                </a:spcBef>
              </a:pPr>
              <a:r>
                <a:rPr sz="2400" spc="-5" dirty="0">
                  <a:solidFill>
                    <a:srgbClr val="800000"/>
                  </a:solidFill>
                  <a:latin typeface="Consolas"/>
                  <a:cs typeface="Consolas"/>
                </a:rPr>
                <a:t>&lt;a</a:t>
              </a:r>
              <a:r>
                <a:rPr sz="2400" spc="20" dirty="0">
                  <a:solidFill>
                    <a:srgbClr val="800000"/>
                  </a:solidFill>
                  <a:latin typeface="Consolas"/>
                  <a:cs typeface="Consolas"/>
                </a:rPr>
                <a:t> </a:t>
              </a:r>
              <a:r>
                <a:rPr sz="2400" spc="-10" dirty="0">
                  <a:solidFill>
                    <a:srgbClr val="FF0000"/>
                  </a:solidFill>
                  <a:latin typeface="Consolas"/>
                  <a:cs typeface="Consolas"/>
                </a:rPr>
                <a:t>href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400" spc="-10" dirty="0">
                  <a:solidFill>
                    <a:srgbClr val="0000FF"/>
                  </a:solidFill>
                  <a:latin typeface="Consolas"/>
                  <a:cs typeface="Consolas"/>
                </a:rPr>
                <a:t>"skype:someskype?call"</a:t>
              </a: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&gt;</a:t>
              </a:r>
              <a:r>
                <a:rPr sz="2400" spc="-10" dirty="0">
                  <a:solidFill>
                    <a:prstClr val="black"/>
                  </a:solidFill>
                  <a:latin typeface="Consolas"/>
                  <a:cs typeface="Consolas"/>
                </a:rPr>
                <a:t>someskype</a:t>
              </a:r>
              <a:r>
                <a:rPr sz="2400" spc="-10" dirty="0">
                  <a:solidFill>
                    <a:srgbClr val="800000"/>
                  </a:solidFill>
                  <a:latin typeface="Consolas"/>
                  <a:cs typeface="Consolas"/>
                </a:rPr>
                <a:t>&lt;/a&gt;</a:t>
              </a:r>
              <a:endParaRPr sz="2400" dirty="0">
                <a:solidFill>
                  <a:prstClr val="black"/>
                </a:solidFill>
                <a:latin typeface="Consolas"/>
                <a:cs typeface="Consolas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79E610D-9725-1ECA-A1A3-D2A5E9AD94DA}"/>
                </a:ext>
              </a:extLst>
            </p:cNvPr>
            <p:cNvSpPr txBox="1"/>
            <p:nvPr/>
          </p:nvSpPr>
          <p:spPr>
            <a:xfrm>
              <a:off x="4921271" y="4150688"/>
              <a:ext cx="326591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pc="-5" dirty="0">
                  <a:solidFill>
                    <a:srgbClr val="212121"/>
                  </a:solidFill>
                  <a:cs typeface="Calibri"/>
                </a:rPr>
                <a:t>See</a:t>
              </a:r>
              <a:r>
                <a:rPr spc="-2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dirty="0">
                  <a:solidFill>
                    <a:srgbClr val="212121"/>
                  </a:solidFill>
                  <a:cs typeface="Calibri"/>
                </a:rPr>
                <a:t>more</a:t>
              </a:r>
              <a:r>
                <a:rPr spc="-3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dirty="0">
                  <a:solidFill>
                    <a:srgbClr val="212121"/>
                  </a:solidFill>
                  <a:cs typeface="Calibri"/>
                </a:rPr>
                <a:t>at</a:t>
              </a:r>
              <a:r>
                <a:rPr spc="-10" dirty="0">
                  <a:solidFill>
                    <a:srgbClr val="212121"/>
                  </a:solidFill>
                  <a:cs typeface="Calibri"/>
                </a:rPr>
                <a:t> </a:t>
              </a:r>
              <a:r>
                <a:rPr u="sng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  <a:hlinkClick r:id="rId4"/>
                </a:rPr>
                <a:t>Web</a:t>
              </a:r>
              <a:r>
                <a:rPr u="sng" spc="-25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  <a:hlinkClick r:id="rId4"/>
                </a:rPr>
                <a:t> </a:t>
              </a:r>
              <a:r>
                <a:rPr u="sng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  <a:hlinkClick r:id="rId4"/>
                </a:rPr>
                <a:t>based</a:t>
              </a:r>
              <a:r>
                <a:rPr u="sng" spc="-30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  <a:hlinkClick r:id="rId4"/>
                </a:rPr>
                <a:t> </a:t>
              </a:r>
              <a:r>
                <a:rPr u="sng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  <a:hlinkClick r:id="rId4"/>
                </a:rPr>
                <a:t>protocol</a:t>
              </a:r>
              <a:r>
                <a:rPr u="sng" spc="-45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  <a:hlinkClick r:id="rId4"/>
                </a:rPr>
                <a:t> </a:t>
              </a:r>
              <a:r>
                <a:rPr u="sng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cs typeface="Calibri"/>
                  <a:hlinkClick r:id="rId4"/>
                </a:rPr>
                <a:t>handlers</a:t>
              </a:r>
              <a:r>
                <a:rPr dirty="0">
                  <a:solidFill>
                    <a:srgbClr val="212121"/>
                  </a:solidFill>
                  <a:cs typeface="Calibri"/>
                </a:rPr>
                <a:t>.</a:t>
              </a:r>
              <a:endParaRPr dirty="0">
                <a:solidFill>
                  <a:prstClr val="black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480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1D4DAC-E50F-6B6C-AB10-D7DD8DDEF067}"/>
              </a:ext>
            </a:extLst>
          </p:cNvPr>
          <p:cNvGrpSpPr/>
          <p:nvPr/>
        </p:nvGrpSpPr>
        <p:grpSpPr>
          <a:xfrm>
            <a:off x="834190" y="1059933"/>
            <a:ext cx="10835477" cy="5498522"/>
            <a:chOff x="344525" y="397923"/>
            <a:chExt cx="8273759" cy="3919336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BBE15852-9D9D-9D69-5D18-43E195EDC0BC}"/>
                </a:ext>
              </a:extLst>
            </p:cNvPr>
            <p:cNvSpPr txBox="1">
              <a:spLocks/>
            </p:cNvSpPr>
            <p:nvPr/>
          </p:nvSpPr>
          <p:spPr>
            <a:xfrm>
              <a:off x="344525" y="397923"/>
              <a:ext cx="367284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2400" b="0" i="0">
                  <a:solidFill>
                    <a:srgbClr val="212121"/>
                  </a:solidFill>
                  <a:latin typeface="Calibri Light"/>
                  <a:ea typeface="+mj-ea"/>
                  <a:cs typeface="Calibri Light"/>
                </a:defRPr>
              </a:lvl1pPr>
            </a:lstStyle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Details</a:t>
              </a:r>
              <a:r>
                <a:rPr kumimoji="0" lang="en-US" sz="3200" b="0" i="0" u="none" strike="noStrike" kern="0" cap="none" spc="13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6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about</a:t>
              </a:r>
              <a:r>
                <a:rPr kumimoji="0" lang="en-US" sz="3200" b="0" i="0" u="none" strike="noStrike" kern="0" cap="none" spc="13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5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the</a:t>
              </a:r>
              <a:r>
                <a:rPr kumimoji="0" lang="en-US" sz="3200" b="0" i="0" u="none" strike="noStrike" kern="0" cap="none" spc="13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4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tag</a:t>
              </a:r>
              <a:r>
                <a:rPr kumimoji="0" lang="en-US" sz="3200" b="0" i="0" u="none" strike="noStrike" kern="0" cap="none" spc="12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 </a:t>
              </a:r>
              <a:r>
                <a:rPr kumimoji="0" lang="en-US" sz="3200" b="0" i="0" u="none" strike="noStrike" kern="0" cap="none" spc="8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&lt;</a:t>
              </a:r>
              <a:r>
                <a:rPr kumimoji="0" lang="en-US" sz="3200" b="0" i="0" u="none" strike="noStrike" kern="0" cap="none" spc="80" normalizeH="0" baseline="0" noProof="0" dirty="0" err="1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img</a:t>
              </a:r>
              <a:r>
                <a:rPr kumimoji="0" lang="en-US" sz="3200" b="0" i="0" u="none" strike="noStrike" kern="0" cap="none" spc="8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&gt;</a:t>
              </a:r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55002B7-D491-D9D4-DE06-335CDA0EBD74}"/>
                </a:ext>
              </a:extLst>
            </p:cNvPr>
            <p:cNvSpPr txBox="1"/>
            <p:nvPr/>
          </p:nvSpPr>
          <p:spPr>
            <a:xfrm>
              <a:off x="344525" y="1016888"/>
              <a:ext cx="7824470" cy="276376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73025">
                <a:spcBef>
                  <a:spcPts val="95"/>
                </a:spcBef>
              </a:pPr>
              <a:r>
                <a:rPr sz="2200" b="1" spc="-5" dirty="0">
                  <a:solidFill>
                    <a:srgbClr val="76CDD7"/>
                  </a:solidFill>
                  <a:cs typeface="Calibri"/>
                </a:rPr>
                <a:t>&lt;</a:t>
              </a:r>
              <a:r>
                <a:rPr sz="2200" b="1" spc="-165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b="1" spc="190" dirty="0">
                  <a:solidFill>
                    <a:srgbClr val="76CDD7"/>
                  </a:solidFill>
                  <a:cs typeface="Calibri"/>
                </a:rPr>
                <a:t>I</a:t>
              </a:r>
              <a:r>
                <a:rPr sz="2200" b="1" spc="-5" dirty="0">
                  <a:solidFill>
                    <a:srgbClr val="76CDD7"/>
                  </a:solidFill>
                  <a:cs typeface="Calibri"/>
                </a:rPr>
                <a:t>M</a:t>
              </a:r>
              <a:r>
                <a:rPr sz="2200" b="1" spc="-165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b="1" spc="-5" dirty="0">
                  <a:solidFill>
                    <a:srgbClr val="76CDD7"/>
                  </a:solidFill>
                  <a:cs typeface="Calibri"/>
                </a:rPr>
                <a:t>G</a:t>
              </a:r>
              <a:r>
                <a:rPr sz="2200" b="1" spc="-155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b="1" spc="-5" dirty="0">
                  <a:solidFill>
                    <a:srgbClr val="76CDD7"/>
                  </a:solidFill>
                  <a:cs typeface="Calibri"/>
                </a:rPr>
                <a:t>&gt;</a:t>
              </a:r>
              <a:r>
                <a:rPr sz="2200" b="1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b="1" spc="55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R</a:t>
              </a:r>
              <a:r>
                <a:rPr sz="2200" spc="-165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E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P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R</a:t>
              </a:r>
              <a:r>
                <a:rPr sz="2200" spc="-165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185" dirty="0">
                  <a:solidFill>
                    <a:srgbClr val="76CDD7"/>
                  </a:solidFill>
                  <a:cs typeface="Calibri"/>
                </a:rPr>
                <a:t>E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S</a:t>
              </a:r>
              <a:r>
                <a:rPr sz="2200" spc="-165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E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N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185" dirty="0">
                  <a:solidFill>
                    <a:srgbClr val="76CDD7"/>
                  </a:solidFill>
                  <a:cs typeface="Calibri"/>
                </a:rPr>
                <a:t>T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S</a:t>
              </a:r>
              <a:r>
                <a:rPr sz="220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5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A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N</a:t>
              </a:r>
              <a:r>
                <a:rPr sz="220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3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I</a:t>
              </a:r>
              <a:r>
                <a:rPr sz="2200" spc="-155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M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185" dirty="0">
                  <a:solidFill>
                    <a:srgbClr val="76CDD7"/>
                  </a:solidFill>
                  <a:cs typeface="Calibri"/>
                </a:rPr>
                <a:t>A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G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E</a:t>
              </a:r>
              <a:r>
                <a:rPr sz="220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3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I</a:t>
              </a:r>
              <a:r>
                <a:rPr sz="2200" spc="-155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N</a:t>
              </a:r>
              <a:r>
                <a:rPr sz="220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3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T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H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E</a:t>
              </a:r>
              <a:r>
                <a:rPr sz="220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3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D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O</a:t>
              </a:r>
              <a:r>
                <a:rPr sz="2200" spc="-165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C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190" dirty="0">
                  <a:solidFill>
                    <a:srgbClr val="76CDD7"/>
                  </a:solidFill>
                  <a:cs typeface="Calibri"/>
                </a:rPr>
                <a:t>U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M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E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N</a:t>
              </a:r>
              <a:r>
                <a:rPr sz="2200" spc="-16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-5" dirty="0">
                  <a:solidFill>
                    <a:srgbClr val="76CDD7"/>
                  </a:solidFill>
                  <a:cs typeface="Calibri"/>
                </a:rPr>
                <a:t>T</a:t>
              </a:r>
              <a:r>
                <a:rPr sz="2200" spc="-100" dirty="0">
                  <a:solidFill>
                    <a:srgbClr val="76CDD7"/>
                  </a:solidFill>
                  <a:cs typeface="Calibri"/>
                </a:rPr>
                <a:t> </a:t>
              </a:r>
              <a:r>
                <a:rPr sz="2200" spc="200" dirty="0">
                  <a:solidFill>
                    <a:srgbClr val="76CDD7"/>
                  </a:solidFill>
                  <a:cs typeface="Calibri"/>
                </a:rPr>
                <a:t>.</a:t>
              </a:r>
              <a:r>
                <a:rPr sz="2200" dirty="0">
                  <a:solidFill>
                    <a:srgbClr val="76CDD7"/>
                  </a:solidFill>
                  <a:cs typeface="Calibri"/>
                </a:rPr>
                <a:t>​</a:t>
              </a:r>
              <a:r>
                <a:rPr sz="2200" spc="-70" dirty="0">
                  <a:solidFill>
                    <a:srgbClr val="76CDD7"/>
                  </a:solidFill>
                  <a:cs typeface="Calibri"/>
                </a:rPr>
                <a:t> </a:t>
              </a:r>
              <a:endParaRPr sz="2200" dirty="0">
                <a:solidFill>
                  <a:prstClr val="black"/>
                </a:solidFill>
                <a:cs typeface="Calibri"/>
              </a:endParaRPr>
            </a:p>
            <a:p>
              <a:endParaRPr sz="2200" dirty="0">
                <a:solidFill>
                  <a:prstClr val="black"/>
                </a:solidFill>
                <a:cs typeface="Calibri"/>
              </a:endParaRPr>
            </a:p>
            <a:p>
              <a:pPr marL="184785" indent="-172720">
                <a:spcBef>
                  <a:spcPts val="1115"/>
                </a:spcBef>
                <a:buFont typeface="Arial MT"/>
                <a:buChar char="•"/>
                <a:tabLst>
                  <a:tab pos="185420" algn="l"/>
                </a:tabLst>
              </a:pP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Mainstream</a:t>
              </a:r>
              <a:r>
                <a:rPr sz="22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image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formats</a:t>
              </a:r>
              <a:r>
                <a:rPr sz="22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are</a:t>
              </a:r>
              <a:r>
                <a:rPr sz="22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60" dirty="0">
                  <a:solidFill>
                    <a:srgbClr val="212121"/>
                  </a:solidFill>
                  <a:latin typeface="Calibri Light"/>
                  <a:cs typeface="Calibri Light"/>
                </a:rPr>
                <a:t>WebP,</a:t>
              </a:r>
              <a:r>
                <a:rPr sz="22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JPEG, PNG, 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GIF</a:t>
              </a:r>
              <a:endParaRPr sz="22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>
                <a:spcBef>
                  <a:spcPts val="45"/>
                </a:spcBef>
                <a:buFontTx/>
                <a:buChar char="•"/>
              </a:pPr>
              <a:endParaRPr sz="22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200" spc="-10" dirty="0">
                  <a:solidFill>
                    <a:srgbClr val="00689B"/>
                  </a:solidFill>
                  <a:latin typeface="Calibri Light"/>
                  <a:cs typeface="Calibri Light"/>
                </a:rPr>
                <a:t>src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:</a:t>
              </a:r>
              <a:r>
                <a:rPr sz="2200" spc="-5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specifies</a:t>
              </a:r>
              <a:r>
                <a:rPr sz="22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2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path 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to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the 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image</a:t>
              </a:r>
              <a:endParaRPr sz="22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>
                <a:spcBef>
                  <a:spcPts val="30"/>
                </a:spcBef>
                <a:buFontTx/>
                <a:buChar char="•"/>
              </a:pPr>
              <a:endParaRPr sz="22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184785" indent="-172720">
                <a:buFont typeface="Arial MT"/>
                <a:buChar char="•"/>
                <a:tabLst>
                  <a:tab pos="185420" algn="l"/>
                </a:tabLst>
              </a:pPr>
              <a:r>
                <a:rPr sz="2200" spc="-5" dirty="0">
                  <a:solidFill>
                    <a:srgbClr val="00689B"/>
                  </a:solidFill>
                  <a:latin typeface="Calibri Light"/>
                  <a:cs typeface="Calibri Light"/>
                </a:rPr>
                <a:t>alt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:</a:t>
              </a:r>
              <a:r>
                <a:rPr sz="2200" spc="-4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specifies</a:t>
              </a:r>
              <a:r>
                <a:rPr sz="22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an</a:t>
              </a:r>
              <a:r>
                <a:rPr sz="22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alternate</a:t>
              </a:r>
              <a:r>
                <a:rPr sz="2200" spc="-2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text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for</a:t>
              </a:r>
              <a:r>
                <a:rPr sz="22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2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image,</a:t>
              </a:r>
              <a:r>
                <a:rPr sz="22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if</a:t>
              </a:r>
              <a:r>
                <a:rPr sz="22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the</a:t>
              </a:r>
              <a:r>
                <a:rPr sz="22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image</a:t>
              </a:r>
              <a:r>
                <a:rPr sz="22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for</a:t>
              </a:r>
              <a:r>
                <a:rPr sz="220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some</a:t>
              </a:r>
              <a:r>
                <a:rPr sz="2200" spc="3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0" dirty="0">
                  <a:solidFill>
                    <a:srgbClr val="212121"/>
                  </a:solidFill>
                  <a:latin typeface="Calibri Light"/>
                  <a:cs typeface="Calibri Light"/>
                </a:rPr>
                <a:t>reason</a:t>
              </a:r>
              <a:r>
                <a:rPr sz="2200" spc="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cannot</a:t>
              </a:r>
              <a:r>
                <a:rPr sz="2200" spc="10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5" dirty="0">
                  <a:solidFill>
                    <a:srgbClr val="212121"/>
                  </a:solidFill>
                  <a:latin typeface="Calibri Light"/>
                  <a:cs typeface="Calibri Light"/>
                </a:rPr>
                <a:t>be</a:t>
              </a:r>
              <a:r>
                <a:rPr sz="2200" spc="15" dirty="0">
                  <a:solidFill>
                    <a:srgbClr val="212121"/>
                  </a:solidFill>
                  <a:latin typeface="Calibri Light"/>
                  <a:cs typeface="Calibri Light"/>
                </a:rPr>
                <a:t> </a:t>
              </a:r>
              <a:r>
                <a:rPr sz="2200" spc="-15" dirty="0">
                  <a:solidFill>
                    <a:srgbClr val="212121"/>
                  </a:solidFill>
                  <a:latin typeface="Calibri Light"/>
                  <a:cs typeface="Calibri Light"/>
                </a:rPr>
                <a:t>displayed</a:t>
              </a:r>
              <a:endParaRPr sz="22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>
                <a:spcBef>
                  <a:spcPts val="45"/>
                </a:spcBef>
              </a:pPr>
              <a:endParaRPr sz="2200" dirty="0">
                <a:solidFill>
                  <a:prstClr val="black"/>
                </a:solidFill>
                <a:latin typeface="Calibri Light"/>
                <a:cs typeface="Calibri Light"/>
              </a:endParaRPr>
            </a:p>
            <a:p>
              <a:pPr marL="234950"/>
              <a:r>
                <a:rPr sz="2200" spc="-10" dirty="0">
                  <a:solidFill>
                    <a:srgbClr val="800000"/>
                  </a:solidFill>
                  <a:latin typeface="Consolas"/>
                  <a:cs typeface="Consolas"/>
                </a:rPr>
                <a:t>&lt;img</a:t>
              </a:r>
              <a:r>
                <a:rPr sz="2200" spc="10" dirty="0">
                  <a:solidFill>
                    <a:srgbClr val="800000"/>
                  </a:solidFill>
                  <a:latin typeface="Consolas"/>
                  <a:cs typeface="Consolas"/>
                </a:rPr>
                <a:t> </a:t>
              </a:r>
              <a:r>
                <a:rPr sz="2200" spc="-10" dirty="0">
                  <a:solidFill>
                    <a:srgbClr val="FF0000"/>
                  </a:solidFill>
                  <a:latin typeface="Consolas"/>
                  <a:cs typeface="Consolas"/>
                </a:rPr>
                <a:t>src</a:t>
              </a:r>
              <a:r>
                <a:rPr sz="22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200" spc="-10" dirty="0">
                  <a:solidFill>
                    <a:srgbClr val="0000FF"/>
                  </a:solidFill>
                  <a:latin typeface="Consolas"/>
                  <a:cs typeface="Consolas"/>
                </a:rPr>
                <a:t>"epam-logo.png"</a:t>
              </a:r>
              <a:r>
                <a:rPr sz="2200" spc="15" dirty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2200" spc="-10" dirty="0">
                  <a:solidFill>
                    <a:srgbClr val="FF0000"/>
                  </a:solidFill>
                  <a:latin typeface="Consolas"/>
                  <a:cs typeface="Consolas"/>
                </a:rPr>
                <a:t>alt</a:t>
              </a:r>
              <a:r>
                <a:rPr sz="22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200" spc="-10" dirty="0">
                  <a:solidFill>
                    <a:srgbClr val="0000FF"/>
                  </a:solidFill>
                  <a:latin typeface="Consolas"/>
                  <a:cs typeface="Consolas"/>
                </a:rPr>
                <a:t>"EPAM</a:t>
              </a:r>
              <a:r>
                <a:rPr sz="2200" spc="10" dirty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2200" spc="-10" dirty="0">
                  <a:solidFill>
                    <a:srgbClr val="0000FF"/>
                  </a:solidFill>
                  <a:latin typeface="Consolas"/>
                  <a:cs typeface="Consolas"/>
                </a:rPr>
                <a:t>logo"</a:t>
              </a:r>
              <a:r>
                <a:rPr sz="2200" dirty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2200" spc="-10" dirty="0">
                  <a:solidFill>
                    <a:srgbClr val="FF0000"/>
                  </a:solidFill>
                  <a:latin typeface="Consolas"/>
                  <a:cs typeface="Consolas"/>
                </a:rPr>
                <a:t>width</a:t>
              </a:r>
              <a:r>
                <a:rPr sz="22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200" spc="-10" dirty="0">
                  <a:solidFill>
                    <a:srgbClr val="0000FF"/>
                  </a:solidFill>
                  <a:latin typeface="Consolas"/>
                  <a:cs typeface="Consolas"/>
                </a:rPr>
                <a:t>"500"</a:t>
              </a:r>
              <a:r>
                <a:rPr sz="2200" spc="5" dirty="0">
                  <a:solidFill>
                    <a:srgbClr val="0000FF"/>
                  </a:solidFill>
                  <a:latin typeface="Consolas"/>
                  <a:cs typeface="Consolas"/>
                </a:rPr>
                <a:t> </a:t>
              </a:r>
              <a:r>
                <a:rPr sz="2200" spc="-10" dirty="0">
                  <a:solidFill>
                    <a:srgbClr val="FF0000"/>
                  </a:solidFill>
                  <a:latin typeface="Consolas"/>
                  <a:cs typeface="Consolas"/>
                </a:rPr>
                <a:t>height</a:t>
              </a:r>
              <a:r>
                <a:rPr sz="2200" spc="-10" dirty="0">
                  <a:solidFill>
                    <a:prstClr val="black"/>
                  </a:solidFill>
                  <a:latin typeface="Consolas"/>
                  <a:cs typeface="Consolas"/>
                </a:rPr>
                <a:t>=</a:t>
              </a:r>
              <a:r>
                <a:rPr sz="2200" spc="-10" dirty="0">
                  <a:solidFill>
                    <a:srgbClr val="0000FF"/>
                  </a:solidFill>
                  <a:latin typeface="Consolas"/>
                  <a:cs typeface="Consolas"/>
                </a:rPr>
                <a:t>"600"</a:t>
              </a:r>
              <a:r>
                <a:rPr sz="2200" spc="-10" dirty="0">
                  <a:solidFill>
                    <a:srgbClr val="800000"/>
                  </a:solidFill>
                  <a:latin typeface="Consolas"/>
                  <a:cs typeface="Consolas"/>
                </a:rPr>
                <a:t>&gt;</a:t>
              </a:r>
              <a:endParaRPr sz="2200" dirty="0">
                <a:solidFill>
                  <a:prstClr val="black"/>
                </a:solidFill>
                <a:latin typeface="Consolas"/>
                <a:cs typeface="Consolas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90957F3-6D0A-779E-7C24-4D581F837924}"/>
                </a:ext>
              </a:extLst>
            </p:cNvPr>
            <p:cNvSpPr txBox="1"/>
            <p:nvPr/>
          </p:nvSpPr>
          <p:spPr>
            <a:xfrm>
              <a:off x="3150491" y="4094136"/>
              <a:ext cx="5467793" cy="2231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u="sng" spc="-5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latin typeface="Calibri Light"/>
                  <a:cs typeface="Calibri Light"/>
                  <a:hlinkClick r:id="rId3"/>
                </a:rPr>
                <a:t>https://developer.mozilla.org/en</a:t>
              </a:r>
              <a:r>
                <a:rPr u="sng" spc="45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latin typeface="Calibri Light"/>
                  <a:cs typeface="Calibri Light"/>
                  <a:hlinkClick r:id="rId3"/>
                </a:rPr>
                <a:t> </a:t>
              </a:r>
              <a:r>
                <a:rPr u="sng" spc="-5" dirty="0">
                  <a:solidFill>
                    <a:srgbClr val="76CDD7"/>
                  </a:solidFill>
                  <a:uFill>
                    <a:solidFill>
                      <a:srgbClr val="76CDD7"/>
                    </a:solidFill>
                  </a:uFill>
                  <a:latin typeface="Calibri Light"/>
                  <a:cs typeface="Calibri Light"/>
                  <a:hlinkClick r:id="rId3"/>
                </a:rPr>
                <a:t>-US/docs/Web/Media/Formats/Image_types</a:t>
              </a:r>
              <a:endParaRPr dirty="0">
                <a:solidFill>
                  <a:prstClr val="black"/>
                </a:solidFill>
                <a:latin typeface="Calibri Light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465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2E389E-2C13-54EE-04DD-FE01E78BBFEB}"/>
              </a:ext>
            </a:extLst>
          </p:cNvPr>
          <p:cNvGrpSpPr/>
          <p:nvPr/>
        </p:nvGrpSpPr>
        <p:grpSpPr>
          <a:xfrm>
            <a:off x="541370" y="1071028"/>
            <a:ext cx="11650630" cy="4715944"/>
            <a:chOff x="274377" y="-152065"/>
            <a:chExt cx="8712167" cy="3601071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ED78A104-1269-4203-7E7E-6CEBD8FAFE23}"/>
                </a:ext>
              </a:extLst>
            </p:cNvPr>
            <p:cNvSpPr txBox="1">
              <a:spLocks/>
            </p:cNvSpPr>
            <p:nvPr/>
          </p:nvSpPr>
          <p:spPr>
            <a:xfrm>
              <a:off x="819446" y="-152065"/>
              <a:ext cx="84201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>
                <a:defRPr sz="2400" b="0" i="0">
                  <a:solidFill>
                    <a:srgbClr val="212121"/>
                  </a:solidFill>
                  <a:latin typeface="Calibri Light"/>
                  <a:ea typeface="+mj-ea"/>
                  <a:cs typeface="Calibri Light"/>
                </a:defRPr>
              </a:lvl1pPr>
            </a:lstStyle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0" cap="none" spc="3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j-ea"/>
                  <a:cs typeface="Calibri Light"/>
                </a:rPr>
                <a:t>Tables</a:t>
              </a:r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633C5F0-6D76-A5D1-8565-9E4F636ED487}"/>
                </a:ext>
              </a:extLst>
            </p:cNvPr>
            <p:cNvSpPr txBox="1">
              <a:spLocks/>
            </p:cNvSpPr>
            <p:nvPr/>
          </p:nvSpPr>
          <p:spPr>
            <a:xfrm>
              <a:off x="274377" y="502975"/>
              <a:ext cx="8712167" cy="2946031"/>
            </a:xfrm>
            <a:prstGeom prst="rect">
              <a:avLst/>
            </a:prstGeom>
          </p:spPr>
          <p:txBody>
            <a:bodyPr vert="horz" wrap="square" lIns="0" tIns="86995" rIns="0" bIns="0" rtlCol="0">
              <a:spAutoFit/>
            </a:bodyPr>
            <a:lstStyle>
              <a:lvl1pPr marL="0">
                <a:defRPr sz="1600" b="0" i="0">
                  <a:solidFill>
                    <a:srgbClr val="00689B"/>
                  </a:solidFill>
                  <a:latin typeface="Calibri Light"/>
                  <a:ea typeface="+mn-ea"/>
                  <a:cs typeface="Calibri Light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203835" marR="0" lvl="0" indent="-172720" defTabSz="914400" eaLnBrk="1" fontAlgn="auto" latinLnBrk="0" hangingPunct="1">
                <a:lnSpc>
                  <a:spcPct val="100000"/>
                </a:lnSpc>
                <a:spcBef>
                  <a:spcPts val="685"/>
                </a:spcBef>
                <a:spcAft>
                  <a:spcPts val="0"/>
                </a:spcAft>
                <a:buClrTx/>
                <a:buSzTx/>
                <a:buFont typeface="Arial MT"/>
                <a:buChar char="•"/>
                <a:tabLst>
                  <a:tab pos="204470" algn="l"/>
                </a:tabLst>
                <a:defRPr/>
              </a:pP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&lt;table&gt;</a:t>
              </a:r>
            </a:p>
            <a:p>
              <a:pPr marL="661035" marR="0" lvl="1" indent="-172720" defTabSz="914400" eaLnBrk="1" fontAlgn="auto" latinLnBrk="0" hangingPunct="1">
                <a:lnSpc>
                  <a:spcPct val="100000"/>
                </a:lnSpc>
                <a:spcBef>
                  <a:spcPts val="590"/>
                </a:spcBef>
                <a:spcAft>
                  <a:spcPts val="0"/>
                </a:spcAft>
                <a:buClrTx/>
                <a:buSzTx/>
                <a:buFont typeface="Arial MT"/>
                <a:buChar char="•"/>
                <a:tabLst>
                  <a:tab pos="661670" algn="l"/>
                </a:tabLst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It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is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used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as</a:t>
              </a:r>
              <a:r>
                <a:rPr kumimoji="0" lang="en-US" sz="2200" b="0" i="0" u="none" strike="noStrike" kern="0" cap="none" spc="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container</a:t>
              </a:r>
              <a:r>
                <a:rPr kumimoji="0" lang="en-US" sz="2200" b="0" i="0" u="none" strike="noStrike" kern="0" cap="none" spc="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for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elements</a:t>
              </a:r>
              <a:r>
                <a:rPr kumimoji="0" lang="en-US" sz="2200" b="0" i="0" u="none" strike="noStrike" kern="0" cap="none" spc="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that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define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the</a:t>
              </a:r>
              <a:r>
                <a:rPr kumimoji="0" lang="en-US" sz="2200" b="0" i="0" u="none" strike="noStrike" kern="0" cap="none" spc="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contents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of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the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table.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  <a:p>
              <a:pPr marL="661035" marR="0" lvl="1" indent="-172720" defTabSz="914400" eaLnBrk="1" fontAlgn="auto" latinLnBrk="0" hangingPunct="1">
                <a:lnSpc>
                  <a:spcPct val="100000"/>
                </a:lnSpc>
                <a:spcBef>
                  <a:spcPts val="315"/>
                </a:spcBef>
                <a:spcAft>
                  <a:spcPts val="0"/>
                </a:spcAft>
                <a:buClrTx/>
                <a:buSzTx/>
                <a:buFont typeface="Arial MT"/>
                <a:buChar char="•"/>
                <a:tabLst>
                  <a:tab pos="661670" algn="l"/>
                </a:tabLst>
                <a:defRPr/>
              </a:pP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Each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table</a:t>
              </a:r>
              <a:r>
                <a:rPr kumimoji="0" lang="en-US" sz="2200" b="0" i="0" u="none" strike="noStrike" kern="0" cap="none" spc="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row</a:t>
              </a:r>
              <a:r>
                <a:rPr kumimoji="0" lang="en-US" sz="2200" b="0" i="0" u="none" strike="noStrike" kern="0" cap="none" spc="4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is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defined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with</a:t>
              </a:r>
              <a:r>
                <a:rPr kumimoji="0" lang="en-US" sz="2200" b="0" i="0" u="none" strike="noStrike" kern="0" cap="none" spc="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the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&lt;tr&gt;</a:t>
              </a:r>
              <a:r>
                <a:rPr kumimoji="0" lang="en-US" sz="2200" b="1" i="0" u="none" strike="noStrike" kern="0" cap="none" spc="40" normalizeH="0" baseline="0" noProof="0" dirty="0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tag.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table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header</a:t>
              </a:r>
              <a:r>
                <a:rPr kumimoji="0" lang="en-US" sz="2200" b="0" i="0" u="none" strike="noStrike" kern="0" cap="none" spc="2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is defined</a:t>
              </a:r>
              <a:r>
                <a:rPr kumimoji="0" lang="en-US" sz="2200" b="0" i="0" u="none" strike="noStrike" kern="0" cap="none" spc="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with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the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</a:t>
              </a:r>
              <a:r>
                <a:rPr kumimoji="0" lang="en-US" sz="2200" b="1" i="0" u="none" strike="noStrike" kern="0" cap="none" spc="-10" normalizeH="0" baseline="0" noProof="0" dirty="0" err="1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th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&gt;</a:t>
              </a:r>
              <a:r>
                <a:rPr kumimoji="0" lang="en-US" sz="2200" b="1" i="0" u="none" strike="noStrike" kern="0" cap="none" spc="20" normalizeH="0" baseline="0" noProof="0" dirty="0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tag.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  <a:p>
              <a:pPr marL="661035" marR="0" lvl="1" indent="-172720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 typeface="Arial MT"/>
                <a:buChar char="•"/>
                <a:tabLst>
                  <a:tab pos="661670" algn="l"/>
                </a:tabLst>
                <a:defRPr/>
              </a:pP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By</a:t>
              </a:r>
              <a:r>
                <a:rPr kumimoji="0" lang="en-US" sz="2200" b="0" i="0" u="none" strike="noStrike" kern="0" cap="none" spc="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default,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table</a:t>
              </a:r>
              <a:r>
                <a:rPr kumimoji="0" lang="en-US" sz="2200" b="0" i="0" u="none" strike="noStrike" kern="0" cap="none" spc="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headings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are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bold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and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centered.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table</a:t>
              </a:r>
              <a:r>
                <a:rPr kumimoji="0" lang="en-US" sz="2200" b="0" i="0" u="none" strike="noStrike" kern="0" cap="none" spc="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data/cell</a:t>
              </a:r>
              <a:r>
                <a:rPr kumimoji="0" lang="en-US" sz="2200" b="0" i="0" u="none" strike="noStrike" kern="0" cap="none" spc="-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is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defined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with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the</a:t>
              </a:r>
              <a:r>
                <a:rPr kumimoji="0" lang="en-US" sz="2200" b="0" i="0" u="none" strike="noStrike" kern="0" cap="none" spc="3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&lt;td&gt;</a:t>
              </a:r>
              <a:r>
                <a:rPr kumimoji="0" lang="en-US" sz="2200" b="1" i="0" u="none" strike="noStrike" kern="0" cap="none" spc="25" normalizeH="0" baseline="0" noProof="0" dirty="0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tag.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  <a:p>
              <a:pPr marL="203835" marR="0" lvl="0" indent="-17272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 MT"/>
                <a:buChar char="•"/>
                <a:tabLst>
                  <a:tab pos="204470" algn="l"/>
                </a:tabLst>
                <a:defRPr/>
              </a:pPr>
              <a:r>
                <a:rPr kumimoji="0" lang="en-US" sz="2200" b="0" i="0" u="none" strike="noStrike" kern="0" cap="none" spc="-15" normalizeH="0" baseline="0" noProof="0" dirty="0" err="1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colspan</a:t>
              </a:r>
              <a:r>
                <a:rPr kumimoji="0" lang="en-US" sz="2200" b="0" i="0" u="none" strike="noStrike" kern="0" cap="none" spc="-60" normalizeH="0" baseline="0" noProof="0" dirty="0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attribute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is</a:t>
              </a:r>
              <a:r>
                <a:rPr kumimoji="0" lang="en-US" sz="2200" b="0" i="0" u="none" strike="noStrike" kern="0" cap="none" spc="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used</a:t>
              </a:r>
              <a:r>
                <a:rPr kumimoji="0" lang="en-US" sz="2200" b="0" i="0" u="none" strike="noStrike" kern="0" cap="none" spc="4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to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combine</a:t>
              </a:r>
              <a:r>
                <a:rPr kumimoji="0" lang="en-US" sz="2200" b="0" i="0" u="none" strike="noStrike" kern="0" cap="none" spc="2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neighboring</a:t>
              </a:r>
              <a:r>
                <a:rPr kumimoji="0" lang="en-US" sz="2200" b="0" i="0" u="none" strike="noStrike" kern="0" cap="none" spc="5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columns</a:t>
              </a:r>
              <a:r>
                <a:rPr kumimoji="0" lang="en-US" sz="2200" b="0" i="0" u="none" strike="noStrike" kern="0" cap="none" spc="6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in</a:t>
              </a:r>
              <a:r>
                <a:rPr kumimoji="0" lang="en-US" sz="2200" b="0" i="0" u="none" strike="noStrike" kern="0" cap="none" spc="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the</a:t>
              </a:r>
              <a:r>
                <a:rPr kumimoji="0" lang="en-US" sz="2200" b="0" i="0" u="none" strike="noStrike" kern="0" cap="none" spc="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table</a:t>
              </a:r>
            </a:p>
            <a:p>
              <a:pPr marL="203835" marR="0" lvl="0" indent="-172720" defTabSz="914400" eaLnBrk="1" fontAlgn="auto" latinLnBrk="0" hangingPunct="1">
                <a:lnSpc>
                  <a:spcPct val="100000"/>
                </a:lnSpc>
                <a:spcBef>
                  <a:spcPts val="290"/>
                </a:spcBef>
                <a:spcAft>
                  <a:spcPts val="0"/>
                </a:spcAft>
                <a:buClrTx/>
                <a:buSzTx/>
                <a:buFont typeface="Arial MT"/>
                <a:buChar char="•"/>
                <a:tabLst>
                  <a:tab pos="204470" algn="l"/>
                </a:tabLst>
                <a:defRPr/>
              </a:pPr>
              <a:r>
                <a:rPr kumimoji="0" lang="en-US" sz="2200" b="0" i="0" u="none" strike="noStrike" kern="0" cap="none" spc="-20" normalizeH="0" baseline="0" noProof="0" dirty="0" err="1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rowspan</a:t>
              </a:r>
              <a:r>
                <a:rPr kumimoji="0" lang="en-US" sz="2200" b="0" i="0" u="none" strike="noStrike" kern="0" cap="none" spc="-70" normalizeH="0" baseline="0" noProof="0" dirty="0">
                  <a:ln>
                    <a:noFill/>
                  </a:ln>
                  <a:solidFill>
                    <a:srgbClr val="00689B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-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to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combine</a:t>
              </a:r>
              <a:r>
                <a:rPr kumimoji="0" lang="en-US" sz="2200" b="0" i="0" u="none" strike="noStrike" kern="0" cap="none" spc="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rows</a:t>
              </a:r>
            </a:p>
            <a:p>
              <a:pPr marL="203835" marR="0" lvl="0" indent="-172720" defTabSz="914400" eaLnBrk="1" fontAlgn="auto" latinLnBrk="0" hangingPunct="1">
                <a:lnSpc>
                  <a:spcPct val="100000"/>
                </a:lnSpc>
                <a:spcBef>
                  <a:spcPts val="275"/>
                </a:spcBef>
                <a:spcAft>
                  <a:spcPts val="0"/>
                </a:spcAft>
                <a:buClrTx/>
                <a:buSzTx/>
                <a:buFont typeface="Arial MT"/>
                <a:buChar char="•"/>
                <a:tabLst>
                  <a:tab pos="204470" algn="l"/>
                </a:tabLst>
                <a:defRPr/>
              </a:pP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Inside</a:t>
              </a:r>
              <a:r>
                <a:rPr kumimoji="0" lang="en-US" sz="2200" b="0" i="0" u="none" strike="noStrike" kern="0" cap="none" spc="4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&lt;table&gt;</a:t>
              </a:r>
              <a:r>
                <a:rPr kumimoji="0" lang="en-US" sz="2200" b="0" i="0" u="none" strike="noStrike" kern="0" cap="none" spc="-5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you</a:t>
              </a:r>
              <a:r>
                <a:rPr kumimoji="0" lang="en-US" sz="2200" b="0" i="0" u="none" strike="noStrike" kern="0" cap="none" spc="2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can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use</a:t>
              </a:r>
              <a:r>
                <a:rPr kumimoji="0" lang="en-US" sz="2200" b="0" i="0" u="none" strike="noStrike" kern="0" cap="none" spc="3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only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the</a:t>
              </a:r>
              <a:r>
                <a:rPr kumimoji="0" lang="en-US" sz="2200" b="0" i="0" u="none" strike="noStrike" kern="0" cap="none" spc="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following</a:t>
              </a:r>
              <a:r>
                <a:rPr kumimoji="0" lang="en-US" sz="2200" b="0" i="0" u="none" strike="noStrike" kern="0" cap="none" spc="4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elements:</a:t>
              </a:r>
            </a:p>
            <a:p>
              <a:pPr marL="661035" marR="0" lvl="1" indent="-172720" defTabSz="914400" eaLnBrk="1" fontAlgn="auto" latinLnBrk="0" hangingPunct="1">
                <a:lnSpc>
                  <a:spcPct val="100000"/>
                </a:lnSpc>
                <a:spcBef>
                  <a:spcPts val="590"/>
                </a:spcBef>
                <a:spcAft>
                  <a:spcPts val="0"/>
                </a:spcAft>
                <a:buClrTx/>
                <a:buSzTx/>
                <a:buFont typeface="Arial MT"/>
                <a:buChar char="•"/>
                <a:tabLst>
                  <a:tab pos="661670" algn="l"/>
                </a:tabLst>
                <a:defRPr/>
              </a:pPr>
              <a:r>
                <a:rPr kumimoji="0" lang="en-US" sz="2200" b="1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&lt;caption&gt;,</a:t>
              </a:r>
              <a:r>
                <a:rPr kumimoji="0" lang="en-US" sz="2200" b="1" i="0" u="none" strike="noStrike" kern="0" cap="none" spc="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&lt;col&gt;,</a:t>
              </a:r>
              <a:r>
                <a:rPr kumimoji="0" lang="en-US" sz="2200" b="1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</a:t>
              </a:r>
              <a:r>
                <a:rPr kumimoji="0" lang="en-US" sz="2200" b="1" i="0" u="none" strike="noStrike" kern="0" cap="none" spc="-10" normalizeH="0" baseline="0" noProof="0" dirty="0" err="1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colgroup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&gt;,</a:t>
              </a:r>
              <a:r>
                <a:rPr kumimoji="0" lang="en-US" sz="2200" b="1" i="0" u="none" strike="noStrike" kern="0" cap="none" spc="6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</a:t>
              </a:r>
              <a:r>
                <a:rPr kumimoji="0" lang="en-US" sz="2200" b="1" i="0" u="none" strike="noStrike" kern="0" cap="none" spc="-5" normalizeH="0" baseline="0" noProof="0" dirty="0" err="1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tbody</a:t>
              </a:r>
              <a:r>
                <a:rPr kumimoji="0" lang="en-US" sz="2200" b="1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&gt;,</a:t>
              </a:r>
              <a:r>
                <a:rPr kumimoji="0" lang="en-US" sz="2200" b="1" i="0" u="none" strike="noStrike" kern="0" cap="none" spc="5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&lt;td&gt;,</a:t>
              </a:r>
              <a:r>
                <a:rPr kumimoji="0" lang="en-US" sz="2200" b="1" i="0" u="none" strike="noStrike" kern="0" cap="none" spc="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</a:t>
              </a:r>
              <a:r>
                <a:rPr kumimoji="0" lang="en-US" sz="2200" b="1" i="0" u="none" strike="noStrike" kern="0" cap="none" spc="-10" normalizeH="0" baseline="0" noProof="0" dirty="0" err="1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tfoot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&gt;,</a:t>
              </a:r>
              <a:r>
                <a:rPr kumimoji="0" lang="en-US" sz="2200" b="1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</a:t>
              </a:r>
              <a:r>
                <a:rPr kumimoji="0" lang="en-US" sz="2200" b="1" i="0" u="none" strike="noStrike" kern="0" cap="none" spc="-10" normalizeH="0" baseline="0" noProof="0" dirty="0" err="1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th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&gt;,</a:t>
              </a:r>
              <a:r>
                <a:rPr kumimoji="0" lang="en-US" sz="2200" b="1" i="0" u="none" strike="noStrike" kern="0" cap="none" spc="4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</a:t>
              </a:r>
              <a:r>
                <a:rPr kumimoji="0" lang="en-US" sz="2200" b="1" i="0" u="none" strike="noStrike" kern="0" cap="none" spc="-10" normalizeH="0" baseline="0" noProof="0" dirty="0" err="1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thead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&gt;</a:t>
              </a:r>
              <a:r>
                <a:rPr kumimoji="0" lang="en-US" sz="2200" b="1" i="0" u="none" strike="noStrike" kern="0" cap="none" spc="2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and 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&lt;tr&gt;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  <a:p>
              <a:pPr marL="203835" marR="0" lvl="0" indent="-17272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 MT"/>
                <a:buChar char="•"/>
                <a:tabLst>
                  <a:tab pos="204470" algn="l"/>
                </a:tabLst>
                <a:defRPr/>
              </a:pP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For</a:t>
              </a:r>
              <a:r>
                <a:rPr kumimoji="0" lang="en-US" sz="2200" b="0" i="0" u="none" strike="noStrike" kern="0" cap="none" spc="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common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column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styles</a:t>
              </a:r>
              <a:r>
                <a:rPr kumimoji="0" lang="en-US" sz="2200" b="0" i="0" u="none" strike="noStrike" kern="0" cap="none" spc="3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we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can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specify the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information</a:t>
              </a:r>
              <a:r>
                <a:rPr kumimoji="0" lang="en-US" sz="2200" b="0" i="0" u="none" strike="noStrike" kern="0" cap="none" spc="3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once,</a:t>
              </a:r>
              <a:r>
                <a:rPr kumimoji="0" lang="en-US" sz="2200" b="0" i="0" u="none" strike="noStrike" kern="0" cap="none" spc="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on</a:t>
              </a:r>
              <a:r>
                <a:rPr kumimoji="0" lang="en-US" sz="2200" b="0" i="0" u="none" strike="noStrike" kern="0" cap="none" spc="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a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&lt;col&gt;</a:t>
              </a:r>
              <a:r>
                <a:rPr kumimoji="0" lang="en-US" sz="2200" b="0" i="0" u="none" strike="noStrike" kern="0" cap="none" spc="-4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 Light"/>
                  <a:ea typeface="+mn-ea"/>
                  <a:cs typeface="Calibri Light"/>
                </a:rPr>
                <a:t>element.</a:t>
              </a:r>
            </a:p>
            <a:p>
              <a:pPr marL="661035" marR="0" lvl="1" indent="-172720" defTabSz="914400" eaLnBrk="1" fontAlgn="auto" latinLnBrk="0" hangingPunct="1">
                <a:lnSpc>
                  <a:spcPct val="100000"/>
                </a:lnSpc>
                <a:spcBef>
                  <a:spcPts val="585"/>
                </a:spcBef>
                <a:spcAft>
                  <a:spcPts val="0"/>
                </a:spcAft>
                <a:buClrTx/>
                <a:buSzTx/>
                <a:buFont typeface="Arial MT"/>
                <a:buChar char="•"/>
                <a:tabLst>
                  <a:tab pos="661670" algn="l"/>
                </a:tabLst>
                <a:defRPr/>
              </a:pPr>
              <a:r>
                <a:rPr kumimoji="0" lang="en-US" sz="2200" b="1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&lt;col&gt;</a:t>
              </a:r>
              <a:r>
                <a:rPr kumimoji="0" lang="en-US" sz="2200" b="1" i="0" u="none" strike="noStrike" kern="0" cap="none" spc="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elements</a:t>
              </a:r>
              <a:r>
                <a:rPr kumimoji="0" lang="en-US" sz="2200" b="0" i="0" u="none" strike="noStrike" kern="0" cap="none" spc="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are</a:t>
              </a:r>
              <a:r>
                <a:rPr kumimoji="0" lang="en-US" sz="2200" b="0" i="0" u="none" strike="noStrike" kern="0" cap="none" spc="2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specified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inside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a</a:t>
              </a:r>
              <a:r>
                <a:rPr kumimoji="0" lang="en-US" sz="2200" b="0" i="0" u="none" strike="noStrike" kern="0" cap="none" spc="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</a:t>
              </a:r>
              <a:r>
                <a:rPr kumimoji="0" lang="en-US" sz="2200" b="1" i="0" u="none" strike="noStrike" kern="0" cap="none" spc="-10" normalizeH="0" baseline="0" noProof="0" dirty="0" err="1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colgroup</a:t>
              </a:r>
              <a:r>
                <a:rPr kumimoji="0" lang="en-US" sz="2200" b="1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&gt;</a:t>
              </a:r>
              <a:r>
                <a:rPr kumimoji="0" lang="en-US" sz="2200" b="1" i="0" u="none" strike="noStrike" kern="0" cap="none" spc="5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container</a:t>
              </a:r>
              <a:r>
                <a:rPr kumimoji="0" lang="en-US" sz="2200" b="0" i="0" u="none" strike="noStrike" kern="0" cap="none" spc="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just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below</a:t>
              </a:r>
              <a:r>
                <a:rPr kumimoji="0" lang="en-US" sz="2200" b="0" i="0" u="none" strike="noStrike" kern="0" cap="none" spc="2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the</a:t>
              </a: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opening</a:t>
              </a:r>
              <a:r>
                <a:rPr kumimoji="0" lang="en-US" sz="2200" b="0" i="0" u="none" strike="noStrike" kern="0" cap="none" spc="1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 </a:t>
              </a:r>
              <a:r>
                <a:rPr kumimoji="0" lang="en-US" sz="2200" b="1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&lt;table&gt; </a:t>
              </a:r>
              <a:r>
                <a:rPr kumimoji="0" lang="en-US" sz="2200" b="0" i="0" u="none" strike="noStrike" kern="0" cap="none" spc="-5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tag.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714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1808CD-BAAA-4FA5-1664-2B4A8F06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26" y="1126436"/>
            <a:ext cx="10956758" cy="49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65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50D0DD-2D2B-DCE3-A9B7-7A26B7431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11" y="1086678"/>
            <a:ext cx="10972800" cy="49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30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57867B-E3A7-BD46-7934-91D54837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" y="1046923"/>
            <a:ext cx="1121343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85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9FCE77-0B47-56C9-EF7E-19EB5FDB3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89" y="1086678"/>
            <a:ext cx="11523058" cy="51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4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84547882-D81A-1C54-CB55-169100CACC04}"/>
              </a:ext>
            </a:extLst>
          </p:cNvPr>
          <p:cNvSpPr txBox="1">
            <a:spLocks/>
          </p:cNvSpPr>
          <p:nvPr/>
        </p:nvSpPr>
        <p:spPr>
          <a:xfrm>
            <a:off x="762182" y="1295896"/>
            <a:ext cx="73860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Elements</a:t>
            </a:r>
            <a:r>
              <a:rPr kumimoji="0" lang="en-US" sz="3200" b="0" i="0" u="none" strike="noStrike" kern="0" cap="none" spc="1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with</a:t>
            </a:r>
            <a:r>
              <a:rPr kumimoji="0" lang="en-US" sz="3200" b="0" i="0" u="none" strike="noStrike" kern="0" cap="none" spc="13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4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no</a:t>
            </a:r>
            <a:r>
              <a:rPr kumimoji="0" lang="en-US" sz="3200" b="0" i="0" u="none" strike="noStrike" kern="0" cap="none" spc="1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semantic</a:t>
            </a:r>
            <a:r>
              <a:rPr kumimoji="0" lang="en-US" sz="3200" b="0" i="0" u="none" strike="noStrike" kern="0" cap="none" spc="13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US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meaning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0D964F5-7965-95CC-683F-1F808BA84434}"/>
              </a:ext>
            </a:extLst>
          </p:cNvPr>
          <p:cNvSpPr txBox="1"/>
          <p:nvPr/>
        </p:nvSpPr>
        <p:spPr>
          <a:xfrm>
            <a:off x="593558" y="2632455"/>
            <a:ext cx="11004883" cy="2677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spcBef>
                <a:spcPts val="415"/>
              </a:spcBef>
            </a:pPr>
            <a:r>
              <a:rPr sz="2400" spc="-5" dirty="0">
                <a:solidFill>
                  <a:srgbClr val="00689B"/>
                </a:solidFill>
                <a:cs typeface="Calibri"/>
              </a:rPr>
              <a:t>Div is a </a:t>
            </a:r>
            <a:r>
              <a:rPr sz="2400" spc="-10" dirty="0">
                <a:solidFill>
                  <a:srgbClr val="00689B"/>
                </a:solidFill>
                <a:cs typeface="Calibri"/>
              </a:rPr>
              <a:t>block-level element 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that </a:t>
            </a:r>
            <a:r>
              <a:rPr sz="2400" spc="-15" dirty="0">
                <a:solidFill>
                  <a:srgbClr val="212121"/>
                </a:solidFill>
                <a:cs typeface="Calibri"/>
              </a:rPr>
              <a:t>creates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a line 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break to </a:t>
            </a:r>
            <a:r>
              <a:rPr sz="2400" spc="-20" dirty="0">
                <a:solidFill>
                  <a:srgbClr val="212121"/>
                </a:solidFill>
                <a:cs typeface="Calibri"/>
              </a:rPr>
              <a:t>make </a:t>
            </a:r>
            <a:r>
              <a:rPr sz="2400" spc="-15" dirty="0">
                <a:solidFill>
                  <a:srgbClr val="212121"/>
                </a:solidFill>
                <a:cs typeface="Calibri"/>
              </a:rPr>
              <a:t>separate containers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or </a:t>
            </a:r>
            <a:r>
              <a:rPr sz="2400" spc="-20" dirty="0">
                <a:solidFill>
                  <a:srgbClr val="212121"/>
                </a:solidFill>
                <a:cs typeface="Calibri"/>
              </a:rPr>
              <a:t>boxes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within a </a:t>
            </a:r>
            <a:r>
              <a:rPr sz="2400" dirty="0">
                <a:solidFill>
                  <a:srgbClr val="212121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page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or 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document, hence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it is an 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abbreviation </a:t>
            </a:r>
            <a:r>
              <a:rPr sz="2400" spc="-15" dirty="0">
                <a:solidFill>
                  <a:srgbClr val="212121"/>
                </a:solidFill>
                <a:cs typeface="Calibri"/>
              </a:rPr>
              <a:t>for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'division', 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whereas </a:t>
            </a:r>
            <a:r>
              <a:rPr sz="2400" spc="-5" dirty="0">
                <a:solidFill>
                  <a:srgbClr val="00689B"/>
                </a:solidFill>
                <a:cs typeface="Calibri"/>
              </a:rPr>
              <a:t>span is a generic </a:t>
            </a:r>
            <a:r>
              <a:rPr sz="2400" spc="-10" dirty="0">
                <a:solidFill>
                  <a:srgbClr val="00689B"/>
                </a:solidFill>
                <a:cs typeface="Calibri"/>
              </a:rPr>
              <a:t>container </a:t>
            </a:r>
            <a:r>
              <a:rPr sz="2400" spc="-20" dirty="0">
                <a:solidFill>
                  <a:srgbClr val="00689B"/>
                </a:solidFill>
                <a:cs typeface="Calibri"/>
              </a:rPr>
              <a:t>for </a:t>
            </a:r>
            <a:r>
              <a:rPr sz="2400" spc="-15" dirty="0">
                <a:solidFill>
                  <a:srgbClr val="00689B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00689B"/>
                </a:solidFill>
                <a:cs typeface="Calibri"/>
              </a:rPr>
              <a:t>inline elements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and </a:t>
            </a:r>
            <a:r>
              <a:rPr sz="2400" spc="-15" dirty="0">
                <a:solidFill>
                  <a:srgbClr val="212121"/>
                </a:solidFill>
                <a:cs typeface="Calibri"/>
              </a:rPr>
              <a:t>content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that allow us to apply styles and other 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attributes to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the </a:t>
            </a:r>
            <a:r>
              <a:rPr sz="2400" spc="-15" dirty="0">
                <a:solidFill>
                  <a:srgbClr val="212121"/>
                </a:solidFill>
                <a:cs typeface="Calibri"/>
              </a:rPr>
              <a:t>content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within </a:t>
            </a:r>
            <a:r>
              <a:rPr sz="2400" dirty="0">
                <a:solidFill>
                  <a:srgbClr val="212121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the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 span</a:t>
            </a:r>
            <a:r>
              <a:rPr sz="2400" dirty="0">
                <a:solidFill>
                  <a:srgbClr val="212121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element.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5"/>
              </a:spcBef>
            </a:pP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 algn="just"/>
            <a:r>
              <a:rPr sz="2400" spc="-10" dirty="0">
                <a:solidFill>
                  <a:srgbClr val="00689B"/>
                </a:solidFill>
                <a:cs typeface="Calibri"/>
              </a:rPr>
              <a:t>&lt;div&gt;</a:t>
            </a:r>
            <a:r>
              <a:rPr sz="2400" dirty="0">
                <a:solidFill>
                  <a:srgbClr val="00689B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-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block</a:t>
            </a:r>
            <a:r>
              <a:rPr sz="2400" spc="-25" dirty="0">
                <a:solidFill>
                  <a:srgbClr val="212121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element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12700" algn="just">
              <a:spcBef>
                <a:spcPts val="275"/>
              </a:spcBef>
            </a:pPr>
            <a:r>
              <a:rPr sz="2400" spc="-10" dirty="0">
                <a:solidFill>
                  <a:srgbClr val="00689B"/>
                </a:solidFill>
                <a:cs typeface="Calibri"/>
              </a:rPr>
              <a:t>&lt;span&gt;</a:t>
            </a:r>
            <a:r>
              <a:rPr sz="2400" spc="-5" dirty="0">
                <a:solidFill>
                  <a:srgbClr val="00689B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cs typeface="Calibri"/>
              </a:rPr>
              <a:t>- inline</a:t>
            </a:r>
            <a:r>
              <a:rPr sz="2400" spc="-35" dirty="0">
                <a:solidFill>
                  <a:srgbClr val="212121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212121"/>
                </a:solidFill>
                <a:cs typeface="Calibri"/>
              </a:rPr>
              <a:t>element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033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1D62B9F-62E6-B47E-5850-BB5B19BBC4D7}"/>
              </a:ext>
            </a:extLst>
          </p:cNvPr>
          <p:cNvSpPr txBox="1">
            <a:spLocks/>
          </p:cNvSpPr>
          <p:nvPr/>
        </p:nvSpPr>
        <p:spPr>
          <a:xfrm>
            <a:off x="1083212" y="999391"/>
            <a:ext cx="37355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Main</a:t>
            </a:r>
            <a:r>
              <a:rPr kumimoji="0" lang="en-IN" sz="3200" b="0" i="0" u="none" strike="noStrike" kern="0" cap="none" spc="7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points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8E008E-830F-5DCC-2BCA-8F7BDD51A157}"/>
              </a:ext>
            </a:extLst>
          </p:cNvPr>
          <p:cNvSpPr txBox="1"/>
          <p:nvPr/>
        </p:nvSpPr>
        <p:spPr>
          <a:xfrm>
            <a:off x="1083212" y="2156313"/>
            <a:ext cx="8881403" cy="3449662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84785" indent="-172720">
              <a:spcBef>
                <a:spcPts val="124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Markup language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not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equal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programming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language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114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Hypertext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text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displayed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on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a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computer display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or other</a:t>
            </a:r>
            <a:r>
              <a:rPr sz="2400" spc="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electronic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devices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with</a:t>
            </a:r>
            <a:r>
              <a:rPr lang="en-IN"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references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114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HTML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standard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markup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language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creating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</a:rPr>
              <a:t>Web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pages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114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HTML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describes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structure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</a:rPr>
              <a:t>Web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page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114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HTML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consists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series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elements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114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HTML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elements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tell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browser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how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 display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the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content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7018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FA316221-5898-A03B-1406-A256615CA99A}"/>
              </a:ext>
            </a:extLst>
          </p:cNvPr>
          <p:cNvSpPr txBox="1">
            <a:spLocks/>
          </p:cNvSpPr>
          <p:nvPr/>
        </p:nvSpPr>
        <p:spPr>
          <a:xfrm>
            <a:off x="3863588" y="1252025"/>
            <a:ext cx="322553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7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Additional</a:t>
            </a:r>
            <a:r>
              <a:rPr kumimoji="0" lang="en-IN" sz="3200" b="0" i="0" u="none" strike="noStrike" kern="0" cap="none" spc="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links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5B2A29-D739-81B4-35A2-C9533FB3AD3B}"/>
              </a:ext>
            </a:extLst>
          </p:cNvPr>
          <p:cNvSpPr txBox="1"/>
          <p:nvPr/>
        </p:nvSpPr>
        <p:spPr>
          <a:xfrm>
            <a:off x="3860235" y="2556120"/>
            <a:ext cx="7301751" cy="174791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84785" indent="-172720">
              <a:spcBef>
                <a:spcPts val="610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1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2"/>
              </a:rPr>
              <a:t>https://validator.w3.org/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15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1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3"/>
              </a:rPr>
              <a:t>https://developer.mozilla.org/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20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4"/>
              </a:rPr>
              <a:t>https://caniuse.com/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525"/>
              </a:spcBef>
              <a:buClr>
                <a:srgbClr val="212121"/>
              </a:buClr>
              <a:buFont typeface="Arial MT"/>
              <a:buChar char="•"/>
              <a:tabLst>
                <a:tab pos="185420" algn="l"/>
              </a:tabLst>
            </a:pPr>
            <a:r>
              <a:rPr sz="2400" u="sng" spc="-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5"/>
              </a:rPr>
              <a:t>https://github.com/htmllint/htmllint/wiki/Options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014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FF030B-2AAF-0FD6-07B2-762385837DCA}"/>
              </a:ext>
            </a:extLst>
          </p:cNvPr>
          <p:cNvSpPr txBox="1">
            <a:spLocks/>
          </p:cNvSpPr>
          <p:nvPr/>
        </p:nvSpPr>
        <p:spPr>
          <a:xfrm>
            <a:off x="604552" y="1201171"/>
            <a:ext cx="382555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5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Webpage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example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95F9B7C-6C45-B6DF-110F-AD57F5D8297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686" y="1910141"/>
            <a:ext cx="8166789" cy="40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14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977790" y="1919144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463C342-7C06-DBCD-70F2-06FF6F435849}"/>
              </a:ext>
            </a:extLst>
          </p:cNvPr>
          <p:cNvSpPr txBox="1">
            <a:spLocks/>
          </p:cNvSpPr>
          <p:nvPr/>
        </p:nvSpPr>
        <p:spPr>
          <a:xfrm>
            <a:off x="1650030" y="1019067"/>
            <a:ext cx="12415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-10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T</a:t>
            </a:r>
            <a:r>
              <a:rPr kumimoji="0" lang="en-IN" sz="3200" b="0" i="0" u="none" strike="noStrike" kern="0" cap="none" spc="8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</a:t>
            </a:r>
            <a:r>
              <a:rPr kumimoji="0" lang="en-IN" sz="3200" b="0" i="0" u="none" strike="noStrike" kern="0" cap="none" spc="8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g</a:t>
            </a:r>
            <a:r>
              <a:rPr kumimoji="0" lang="en-IN" sz="32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9292566-44D0-0B94-BAF8-42DF0DEC48D4}"/>
              </a:ext>
            </a:extLst>
          </p:cNvPr>
          <p:cNvSpPr txBox="1"/>
          <p:nvPr/>
        </p:nvSpPr>
        <p:spPr>
          <a:xfrm>
            <a:off x="1510749" y="1945379"/>
            <a:ext cx="9020618" cy="4052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2000" spc="-5" dirty="0">
                <a:solidFill>
                  <a:srgbClr val="212121"/>
                </a:solidFill>
                <a:cs typeface="Calibri"/>
              </a:rPr>
              <a:t>Opening</a:t>
            </a:r>
            <a:r>
              <a:rPr sz="2000" dirty="0">
                <a:solidFill>
                  <a:srgbClr val="212121"/>
                </a:solidFill>
                <a:cs typeface="Calibri"/>
              </a:rPr>
              <a:t> and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closing</a:t>
            </a:r>
            <a:r>
              <a:rPr sz="200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tags:​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28600">
              <a:spcBef>
                <a:spcPts val="35"/>
              </a:spcBef>
            </a:pPr>
            <a:r>
              <a:rPr sz="2000" spc="-5" dirty="0">
                <a:solidFill>
                  <a:srgbClr val="7E0000"/>
                </a:solidFill>
                <a:cs typeface="Calibri"/>
              </a:rPr>
              <a:t>&lt;tag&gt;</a:t>
            </a:r>
            <a:r>
              <a:rPr sz="2000" spc="-5" dirty="0">
                <a:solidFill>
                  <a:srgbClr val="515151"/>
                </a:solidFill>
                <a:cs typeface="Calibri"/>
              </a:rPr>
              <a:t>Some</a:t>
            </a:r>
            <a:r>
              <a:rPr sz="2000" spc="-30" dirty="0">
                <a:solidFill>
                  <a:srgbClr val="51515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515151"/>
                </a:solidFill>
                <a:cs typeface="Calibri"/>
              </a:rPr>
              <a:t>text</a:t>
            </a:r>
            <a:r>
              <a:rPr sz="2000" spc="-10" dirty="0">
                <a:solidFill>
                  <a:srgbClr val="7E0000"/>
                </a:solidFill>
                <a:cs typeface="Calibri"/>
              </a:rPr>
              <a:t>&lt;/tag&gt;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45"/>
              </a:spcBef>
            </a:pPr>
            <a:endParaRPr sz="2000" dirty="0">
              <a:solidFill>
                <a:prstClr val="black"/>
              </a:solidFill>
              <a:cs typeface="Calibri"/>
            </a:endParaRPr>
          </a:p>
          <a:p>
            <a:pPr marL="184785" indent="-172720"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2000" spc="-5" dirty="0">
                <a:solidFill>
                  <a:srgbClr val="212121"/>
                </a:solidFill>
                <a:cs typeface="Calibri"/>
              </a:rPr>
              <a:t>Single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(empty)</a:t>
            </a:r>
            <a:r>
              <a:rPr sz="2000" spc="1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tag:​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20979">
              <a:spcBef>
                <a:spcPts val="35"/>
              </a:spcBef>
            </a:pPr>
            <a:r>
              <a:rPr sz="2000" spc="-10" dirty="0">
                <a:solidFill>
                  <a:srgbClr val="7E0000"/>
                </a:solidFill>
                <a:cs typeface="Calibri"/>
              </a:rPr>
              <a:t>&lt;tag</a:t>
            </a:r>
            <a:r>
              <a:rPr sz="2000" spc="-30" dirty="0">
                <a:solidFill>
                  <a:srgbClr val="7E0000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7E0000"/>
                </a:solidFill>
                <a:cs typeface="Calibri"/>
              </a:rPr>
              <a:t>/&gt;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50"/>
              </a:spcBef>
            </a:pPr>
            <a:endParaRPr sz="2000" dirty="0">
              <a:solidFill>
                <a:prstClr val="black"/>
              </a:solidFill>
              <a:cs typeface="Calibri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000" spc="-15" dirty="0">
                <a:solidFill>
                  <a:srgbClr val="212121"/>
                </a:solidFill>
                <a:cs typeface="Calibri"/>
              </a:rPr>
              <a:t>Parent </a:t>
            </a:r>
            <a:r>
              <a:rPr sz="2000" dirty="0">
                <a:solidFill>
                  <a:srgbClr val="212121"/>
                </a:solidFill>
                <a:cs typeface="Calibri"/>
              </a:rPr>
              <a:t>and</a:t>
            </a:r>
            <a:r>
              <a:rPr sz="2000" spc="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child</a:t>
            </a:r>
            <a:r>
              <a:rPr sz="2000" spc="20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tags:​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20979">
              <a:spcBef>
                <a:spcPts val="225"/>
              </a:spcBef>
            </a:pPr>
            <a:r>
              <a:rPr sz="2000" spc="-10" dirty="0">
                <a:solidFill>
                  <a:srgbClr val="7E0000"/>
                </a:solidFill>
                <a:cs typeface="Calibri"/>
              </a:rPr>
              <a:t>&lt;first-tag&gt;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431800"/>
            <a:r>
              <a:rPr sz="2000" spc="-5" dirty="0">
                <a:solidFill>
                  <a:srgbClr val="7E0000"/>
                </a:solidFill>
                <a:cs typeface="Calibri"/>
              </a:rPr>
              <a:t>&lt;second-tag&gt;</a:t>
            </a:r>
            <a:r>
              <a:rPr sz="2000" spc="-5" dirty="0">
                <a:solidFill>
                  <a:srgbClr val="212121"/>
                </a:solidFill>
                <a:cs typeface="Calibri"/>
              </a:rPr>
              <a:t>Some</a:t>
            </a:r>
            <a:r>
              <a:rPr sz="2000" spc="-45" dirty="0">
                <a:solidFill>
                  <a:srgbClr val="212121"/>
                </a:solidFill>
                <a:cs typeface="Calibri"/>
              </a:rPr>
              <a:t> </a:t>
            </a:r>
            <a:r>
              <a:rPr sz="2000" spc="-10" dirty="0">
                <a:solidFill>
                  <a:srgbClr val="212121"/>
                </a:solidFill>
                <a:cs typeface="Calibri"/>
              </a:rPr>
              <a:t>text</a:t>
            </a:r>
            <a:r>
              <a:rPr sz="2000" spc="-10" dirty="0">
                <a:solidFill>
                  <a:srgbClr val="7E0000"/>
                </a:solidFill>
                <a:cs typeface="Calibri"/>
              </a:rPr>
              <a:t>&lt;/second-tag&gt;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20979">
              <a:spcBef>
                <a:spcPts val="5"/>
              </a:spcBef>
            </a:pPr>
            <a:r>
              <a:rPr sz="2000" spc="-10" dirty="0">
                <a:solidFill>
                  <a:srgbClr val="7E0000"/>
                </a:solidFill>
                <a:cs typeface="Calibri"/>
              </a:rPr>
              <a:t>&lt;/first-tag&gt;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5"/>
              </a:spcBef>
            </a:pPr>
            <a:endParaRPr sz="2000" dirty="0">
              <a:solidFill>
                <a:prstClr val="black"/>
              </a:solidFill>
              <a:cs typeface="Calibri"/>
            </a:endParaRPr>
          </a:p>
          <a:p>
            <a:pPr marL="184785" indent="-172720">
              <a:buFont typeface="Arial MT"/>
              <a:buChar char="•"/>
              <a:tabLst>
                <a:tab pos="185420" algn="l"/>
              </a:tabLst>
            </a:pPr>
            <a:r>
              <a:rPr sz="2000" spc="-5" dirty="0">
                <a:solidFill>
                  <a:srgbClr val="212121"/>
                </a:solidFill>
                <a:cs typeface="Calibri"/>
              </a:rPr>
              <a:t>Comment:</a:t>
            </a:r>
            <a:endParaRPr sz="2000" dirty="0">
              <a:solidFill>
                <a:prstClr val="black"/>
              </a:solidFill>
              <a:cs typeface="Calibri"/>
            </a:endParaRPr>
          </a:p>
          <a:p>
            <a:pPr marL="220979">
              <a:spcBef>
                <a:spcPts val="45"/>
              </a:spcBef>
            </a:pPr>
            <a:r>
              <a:rPr sz="2000" dirty="0">
                <a:solidFill>
                  <a:srgbClr val="007E00"/>
                </a:solidFill>
                <a:cs typeface="Calibri"/>
              </a:rPr>
              <a:t>&lt;!--</a:t>
            </a:r>
            <a:r>
              <a:rPr sz="2000" spc="-15" dirty="0">
                <a:solidFill>
                  <a:srgbClr val="007E00"/>
                </a:solidFill>
                <a:cs typeface="Calibri"/>
              </a:rPr>
              <a:t> </a:t>
            </a:r>
            <a:r>
              <a:rPr sz="2000" spc="-5" dirty="0">
                <a:solidFill>
                  <a:srgbClr val="007E00"/>
                </a:solidFill>
                <a:cs typeface="Calibri"/>
              </a:rPr>
              <a:t>Comment </a:t>
            </a:r>
            <a:r>
              <a:rPr sz="2000" spc="-15" dirty="0">
                <a:solidFill>
                  <a:srgbClr val="007E00"/>
                </a:solidFill>
                <a:cs typeface="Calibri"/>
              </a:rPr>
              <a:t>content</a:t>
            </a:r>
            <a:r>
              <a:rPr sz="2000" spc="-20" dirty="0">
                <a:solidFill>
                  <a:srgbClr val="007E00"/>
                </a:solidFill>
                <a:cs typeface="Calibri"/>
              </a:rPr>
              <a:t> </a:t>
            </a:r>
            <a:r>
              <a:rPr sz="2000" dirty="0">
                <a:solidFill>
                  <a:srgbClr val="007E00"/>
                </a:solidFill>
                <a:cs typeface="Calibri"/>
              </a:rPr>
              <a:t>--&gt;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693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EE373E-E8F5-E068-DA59-B8F450717E31}"/>
              </a:ext>
            </a:extLst>
          </p:cNvPr>
          <p:cNvSpPr txBox="1">
            <a:spLocks/>
          </p:cNvSpPr>
          <p:nvPr/>
        </p:nvSpPr>
        <p:spPr>
          <a:xfrm>
            <a:off x="1258924" y="1073528"/>
            <a:ext cx="27263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6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Attributes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C5AB222-C41C-1089-5C36-31B4EC95A9AC}"/>
              </a:ext>
            </a:extLst>
          </p:cNvPr>
          <p:cNvSpPr txBox="1"/>
          <p:nvPr/>
        </p:nvSpPr>
        <p:spPr>
          <a:xfrm>
            <a:off x="1258924" y="2324627"/>
            <a:ext cx="9910823" cy="969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Example: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512445">
              <a:spcBef>
                <a:spcPts val="1680"/>
              </a:spcBef>
            </a:pPr>
            <a:r>
              <a:rPr sz="2400" spc="-5" dirty="0">
                <a:solidFill>
                  <a:srgbClr val="800000"/>
                </a:solidFill>
                <a:latin typeface="Consolas"/>
                <a:cs typeface="Consolas"/>
              </a:rPr>
              <a:t>&lt;tag</a:t>
            </a:r>
            <a:r>
              <a:rPr sz="240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attribute1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"value"</a:t>
            </a:r>
            <a:r>
              <a:rPr sz="24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nsolas"/>
                <a:cs typeface="Consolas"/>
              </a:rPr>
              <a:t>attribute2</a:t>
            </a:r>
            <a:r>
              <a:rPr sz="2400" spc="-5" dirty="0">
                <a:solidFill>
                  <a:prstClr val="black"/>
                </a:solidFill>
                <a:latin typeface="Consolas"/>
                <a:cs typeface="Consolas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nsolas"/>
                <a:cs typeface="Consolas"/>
              </a:rPr>
              <a:t>"value"</a:t>
            </a:r>
            <a:r>
              <a:rPr sz="2400" spc="-5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2400" spc="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onsolas"/>
                <a:cs typeface="Consolas"/>
              </a:rPr>
              <a:t>... </a:t>
            </a:r>
            <a:r>
              <a:rPr sz="2400" spc="-5" dirty="0">
                <a:solidFill>
                  <a:srgbClr val="800000"/>
                </a:solidFill>
                <a:latin typeface="Consolas"/>
                <a:cs typeface="Consolas"/>
              </a:rPr>
              <a:t>&lt;/tag&gt;</a:t>
            </a:r>
            <a:endParaRPr sz="24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1C95EEB-37CC-65BD-01B9-5B3C4D0D6B0C}"/>
              </a:ext>
            </a:extLst>
          </p:cNvPr>
          <p:cNvSpPr txBox="1"/>
          <p:nvPr/>
        </p:nvSpPr>
        <p:spPr>
          <a:xfrm>
            <a:off x="1258925" y="3788047"/>
            <a:ext cx="1008653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Extend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capabilities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individual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tags.</a:t>
            </a:r>
            <a:r>
              <a:rPr sz="2400" spc="434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order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attributes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doesn’t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matter.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2A0D6BA-749B-AD95-18A6-61AD9C72C1F1}"/>
              </a:ext>
            </a:extLst>
          </p:cNvPr>
          <p:cNvSpPr txBox="1"/>
          <p:nvPr/>
        </p:nvSpPr>
        <p:spPr>
          <a:xfrm>
            <a:off x="1258925" y="4763687"/>
            <a:ext cx="6655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Examples: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id,</a:t>
            </a:r>
            <a:r>
              <a:rPr sz="2400" spc="-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class,</a:t>
            </a:r>
            <a:r>
              <a:rPr sz="2400" spc="-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name,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title,</a:t>
            </a:r>
            <a:r>
              <a:rPr sz="2400" spc="-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style,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src,</a:t>
            </a:r>
            <a:r>
              <a:rPr sz="2400" spc="-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type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685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3A070A7-9F66-E75E-F813-0DAA37CC9ABA}"/>
              </a:ext>
            </a:extLst>
          </p:cNvPr>
          <p:cNvSpPr txBox="1">
            <a:spLocks/>
          </p:cNvSpPr>
          <p:nvPr/>
        </p:nvSpPr>
        <p:spPr>
          <a:xfrm>
            <a:off x="668720" y="1214657"/>
            <a:ext cx="48176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&lt;!DOCTYPE&gt;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EA1471-E463-F59B-AA32-E5E3153D1486}"/>
              </a:ext>
            </a:extLst>
          </p:cNvPr>
          <p:cNvSpPr txBox="1"/>
          <p:nvPr/>
        </p:nvSpPr>
        <p:spPr>
          <a:xfrm>
            <a:off x="665367" y="2169754"/>
            <a:ext cx="10443421" cy="3741409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84785" indent="-172720">
              <a:spcBef>
                <a:spcPts val="105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Element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&lt;!DOCTYPE&gt;</a:t>
            </a:r>
            <a:r>
              <a:rPr sz="2400" spc="5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intended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indicate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type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document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-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230504">
              <a:spcBef>
                <a:spcPts val="960"/>
              </a:spcBef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DTD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(document</a:t>
            </a:r>
            <a:r>
              <a:rPr sz="2400" spc="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type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definition),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the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browser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know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how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parse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page.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spcBef>
                <a:spcPts val="50"/>
              </a:spcBef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marR="5080" indent="-172720">
              <a:lnSpc>
                <a:spcPct val="150100"/>
              </a:lnSpc>
              <a:spcBef>
                <a:spcPts val="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There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several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versions</a:t>
            </a:r>
            <a:r>
              <a:rPr sz="2400" spc="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HTML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/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XHTML</a:t>
            </a:r>
            <a:r>
              <a:rPr sz="2400" spc="45" dirty="0">
                <a:solidFill>
                  <a:srgbClr val="00689B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(e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X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tensible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H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yper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T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ext</a:t>
            </a:r>
            <a:r>
              <a:rPr sz="24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689B"/>
                </a:solidFill>
                <a:latin typeface="Calibri Light"/>
                <a:cs typeface="Calibri Light"/>
              </a:rPr>
              <a:t>M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arkup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00689B"/>
                </a:solidFill>
                <a:latin typeface="Calibri Light"/>
                <a:cs typeface="Calibri Light"/>
              </a:rPr>
              <a:t>L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anguage),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as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well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as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HTML5, </a:t>
            </a:r>
            <a:r>
              <a:rPr sz="2400" spc="-3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which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diﬀer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syntax.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>
              <a:buClr>
                <a:srgbClr val="212121"/>
              </a:buClr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84785" indent="-172720">
              <a:spcBef>
                <a:spcPts val="113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&lt;!DOCTYPE&gt;</a:t>
            </a:r>
            <a:r>
              <a:rPr sz="2400" spc="7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declaration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not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HTML</a:t>
            </a:r>
            <a:r>
              <a:rPr sz="2400" spc="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tag,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it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an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instruction</a:t>
            </a:r>
            <a:r>
              <a:rPr sz="2400" spc="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web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browser</a:t>
            </a:r>
            <a:r>
              <a:rPr sz="2400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about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what</a:t>
            </a:r>
            <a:r>
              <a:rPr lang="en-IN"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version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HTML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page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 is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written</a:t>
            </a: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in.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1727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1B61FB-B0FE-5C0F-5505-2C96F041DD3E}"/>
              </a:ext>
            </a:extLst>
          </p:cNvPr>
          <p:cNvSpPr txBox="1">
            <a:spLocks/>
          </p:cNvSpPr>
          <p:nvPr/>
        </p:nvSpPr>
        <p:spPr>
          <a:xfrm>
            <a:off x="990447" y="1056450"/>
            <a:ext cx="55879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2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Web</a:t>
            </a:r>
            <a:r>
              <a:rPr kumimoji="0" lang="en-IN" sz="3200" b="0" i="0" u="none" strike="noStrike" kern="0" cap="none" spc="10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5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page</a:t>
            </a:r>
            <a:r>
              <a:rPr kumimoji="0" lang="en-IN" sz="3200" b="0" i="0" u="none" strike="noStrike" kern="0" cap="none" spc="9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 </a:t>
            </a:r>
            <a:r>
              <a:rPr kumimoji="0" lang="en-IN" sz="3200" b="0" i="0" u="none" strike="noStrike" kern="0" cap="none" spc="65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 Light"/>
                <a:ea typeface="+mj-ea"/>
                <a:cs typeface="Calibri Light"/>
              </a:rPr>
              <a:t>structure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E923492-F8E2-78E5-3E61-4F8A2D7805F7}"/>
              </a:ext>
            </a:extLst>
          </p:cNvPr>
          <p:cNvSpPr txBox="1"/>
          <p:nvPr/>
        </p:nvSpPr>
        <p:spPr>
          <a:xfrm>
            <a:off x="325732" y="1941519"/>
            <a:ext cx="7951165" cy="3860031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spcBef>
                <a:spcPts val="400"/>
              </a:spcBef>
            </a:pPr>
            <a:r>
              <a:rPr sz="2000" spc="-10" dirty="0">
                <a:solidFill>
                  <a:srgbClr val="00689B"/>
                </a:solidFill>
                <a:latin typeface="Calibri Light"/>
                <a:cs typeface="Calibri Light"/>
              </a:rPr>
              <a:t>&lt;html&gt;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00965">
              <a:spcBef>
                <a:spcPts val="300"/>
              </a:spcBef>
            </a:pP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This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0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container</a:t>
            </a:r>
            <a:r>
              <a:rPr sz="20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that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includes</a:t>
            </a:r>
            <a:r>
              <a:rPr sz="20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entire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 page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content.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00965">
              <a:spcBef>
                <a:spcPts val="300"/>
              </a:spcBef>
            </a:pP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There</a:t>
            </a:r>
            <a:r>
              <a:rPr sz="20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always</a:t>
            </a:r>
            <a:r>
              <a:rPr sz="2000" spc="-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two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sections</a:t>
            </a:r>
            <a:r>
              <a:rPr sz="20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on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page: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head</a:t>
            </a:r>
            <a:r>
              <a:rPr sz="2000" spc="-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body.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2700">
              <a:spcBef>
                <a:spcPts val="600"/>
              </a:spcBef>
            </a:pPr>
            <a:r>
              <a:rPr sz="2000" spc="-10" dirty="0">
                <a:solidFill>
                  <a:srgbClr val="00689B"/>
                </a:solidFill>
                <a:latin typeface="Calibri Light"/>
                <a:cs typeface="Calibri Light"/>
              </a:rPr>
              <a:t>&lt;head&gt;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00965">
              <a:spcBef>
                <a:spcPts val="300"/>
              </a:spcBef>
            </a:pP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Contains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information</a:t>
            </a:r>
            <a:r>
              <a:rPr sz="20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about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 HTML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file: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00965">
              <a:spcBef>
                <a:spcPts val="300"/>
              </a:spcBef>
            </a:pP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name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page,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style,</a:t>
            </a:r>
            <a:r>
              <a:rPr sz="2000" spc="-3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meta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tags</a:t>
            </a:r>
            <a:r>
              <a:rPr sz="20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additional</a:t>
            </a:r>
            <a:r>
              <a:rPr sz="20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inform</a:t>
            </a:r>
            <a:r>
              <a:rPr lang="en-IN"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action.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2700">
              <a:spcBef>
                <a:spcPts val="605"/>
              </a:spcBef>
            </a:pPr>
            <a:r>
              <a:rPr sz="2000" spc="-10" dirty="0">
                <a:solidFill>
                  <a:srgbClr val="00689B"/>
                </a:solidFill>
                <a:latin typeface="Calibri Light"/>
                <a:cs typeface="Calibri Light"/>
              </a:rPr>
              <a:t>&lt;meta&gt;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00965" marR="5080">
              <a:spcBef>
                <a:spcPts val="300"/>
              </a:spcBef>
            </a:pP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Meta</a:t>
            </a:r>
            <a:r>
              <a:rPr sz="20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tags</a:t>
            </a:r>
            <a:r>
              <a:rPr sz="20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that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contain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information</a:t>
            </a:r>
            <a:r>
              <a:rPr sz="20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for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 browsing</a:t>
            </a:r>
            <a:r>
              <a:rPr sz="2000" spc="-2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5" dirty="0" err="1">
                <a:solidFill>
                  <a:srgbClr val="212121"/>
                </a:solidFill>
                <a:latin typeface="Calibri Light"/>
                <a:cs typeface="Calibri Light"/>
              </a:rPr>
              <a:t>retrieva</a:t>
            </a:r>
            <a:r>
              <a:rPr sz="2000" spc="-3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l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systems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(charset,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description, </a:t>
            </a:r>
            <a:r>
              <a:rPr sz="2000" spc="-15" dirty="0">
                <a:solidFill>
                  <a:srgbClr val="212121"/>
                </a:solidFill>
                <a:latin typeface="Calibri Light"/>
                <a:cs typeface="Calibri Light"/>
              </a:rPr>
              <a:t>keywords) for SEO,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OpenGraph,</a:t>
            </a:r>
            <a:r>
              <a:rPr sz="2000" spc="-4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etc.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00965">
              <a:spcBef>
                <a:spcPts val="300"/>
              </a:spcBef>
            </a:pPr>
            <a:r>
              <a:rPr sz="2000" spc="-10" dirty="0">
                <a:solidFill>
                  <a:srgbClr val="00689B"/>
                </a:solidFill>
                <a:latin typeface="Calibri Light"/>
                <a:cs typeface="Calibri Light"/>
              </a:rPr>
              <a:t>&lt;body&gt;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00965" marR="454659">
              <a:spcBef>
                <a:spcPts val="300"/>
              </a:spcBef>
            </a:pP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Contains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all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the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text </a:t>
            </a:r>
            <a:r>
              <a:rPr sz="2000" dirty="0">
                <a:solidFill>
                  <a:srgbClr val="212121"/>
                </a:solidFill>
                <a:latin typeface="Calibri Light"/>
                <a:cs typeface="Calibri Light"/>
              </a:rPr>
              <a:t>and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tags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that </a:t>
            </a:r>
            <a:r>
              <a:rPr sz="2000" spc="-10" dirty="0">
                <a:solidFill>
                  <a:srgbClr val="212121"/>
                </a:solidFill>
                <a:latin typeface="Calibri Light"/>
                <a:cs typeface="Calibri Light"/>
              </a:rPr>
              <a:t>are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displayed on the </a:t>
            </a:r>
            <a:r>
              <a:rPr sz="2000" spc="-30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12121"/>
                </a:solidFill>
                <a:latin typeface="Calibri Light"/>
                <a:cs typeface="Calibri Light"/>
              </a:rPr>
              <a:t>page.</a:t>
            </a:r>
            <a:endParaRPr sz="20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B78AE15-8844-AD51-D7B7-1D7818D7E78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6897" y="2166804"/>
            <a:ext cx="3729227" cy="34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53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7E53C2-36FA-0849-5D83-16CA202F9430}"/>
              </a:ext>
            </a:extLst>
          </p:cNvPr>
          <p:cNvSpPr txBox="1"/>
          <p:nvPr/>
        </p:nvSpPr>
        <p:spPr>
          <a:xfrm>
            <a:off x="995362" y="1063405"/>
            <a:ext cx="34854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212121"/>
                </a:solidFill>
                <a:latin typeface="Calibri Light"/>
                <a:cs typeface="Calibri Light"/>
              </a:rPr>
              <a:t>V</a:t>
            </a:r>
            <a:r>
              <a:rPr sz="3200" spc="85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3200" spc="90" dirty="0">
                <a:solidFill>
                  <a:srgbClr val="212121"/>
                </a:solidFill>
                <a:latin typeface="Calibri Light"/>
                <a:cs typeface="Calibri Light"/>
              </a:rPr>
              <a:t>li</a:t>
            </a:r>
            <a:r>
              <a:rPr sz="3200" spc="80" dirty="0">
                <a:solidFill>
                  <a:srgbClr val="212121"/>
                </a:solidFill>
                <a:latin typeface="Calibri Light"/>
                <a:cs typeface="Calibri Light"/>
              </a:rPr>
              <a:t>d</a:t>
            </a:r>
            <a:r>
              <a:rPr sz="3200" spc="55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3200" spc="85" dirty="0">
                <a:solidFill>
                  <a:srgbClr val="212121"/>
                </a:solidFill>
                <a:latin typeface="Calibri Light"/>
                <a:cs typeface="Calibri Light"/>
              </a:rPr>
              <a:t>t</a:t>
            </a:r>
            <a:r>
              <a:rPr sz="3200" spc="90" dirty="0">
                <a:solidFill>
                  <a:srgbClr val="212121"/>
                </a:solidFill>
                <a:latin typeface="Calibri Light"/>
                <a:cs typeface="Calibri Light"/>
              </a:rPr>
              <a:t>i</a:t>
            </a:r>
            <a:r>
              <a:rPr sz="3200" spc="75" dirty="0">
                <a:solidFill>
                  <a:srgbClr val="212121"/>
                </a:solidFill>
                <a:latin typeface="Calibri Light"/>
                <a:cs typeface="Calibri Light"/>
              </a:rPr>
              <a:t>o</a:t>
            </a:r>
            <a:r>
              <a:rPr sz="3200" dirty="0">
                <a:solidFill>
                  <a:srgbClr val="212121"/>
                </a:solidFill>
                <a:latin typeface="Calibri Light"/>
                <a:cs typeface="Calibri Light"/>
              </a:rPr>
              <a:t>n</a:t>
            </a:r>
            <a:endParaRPr sz="3200" dirty="0">
              <a:latin typeface="Calibri Light"/>
              <a:cs typeface="Calibri Ligh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2377632-8C59-A5A1-6CF4-1CA970265733}"/>
              </a:ext>
            </a:extLst>
          </p:cNvPr>
          <p:cNvSpPr txBox="1"/>
          <p:nvPr/>
        </p:nvSpPr>
        <p:spPr>
          <a:xfrm>
            <a:off x="995362" y="2049027"/>
            <a:ext cx="1035581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5" dirty="0">
                <a:solidFill>
                  <a:srgbClr val="212121"/>
                </a:solidFill>
                <a:latin typeface="Calibri Light"/>
                <a:cs typeface="Calibri Light"/>
              </a:rPr>
              <a:t>Validator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checks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markup</a:t>
            </a:r>
            <a:r>
              <a:rPr sz="2400" spc="1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validity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Calibri Light"/>
                <a:cs typeface="Calibri Light"/>
              </a:rPr>
              <a:t>Web</a:t>
            </a:r>
            <a:r>
              <a:rPr sz="2400" spc="3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documents</a:t>
            </a:r>
            <a:r>
              <a:rPr sz="2400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2400" spc="1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libri Light"/>
                <a:cs typeface="Calibri Light"/>
              </a:rPr>
              <a:t>HTML</a:t>
            </a:r>
            <a:r>
              <a:rPr sz="2400" spc="5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u="sng" spc="-25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 Light"/>
                <a:cs typeface="Calibri Light"/>
                <a:hlinkClick r:id="rId3"/>
              </a:rPr>
              <a:t>validator.w3.org</a:t>
            </a:r>
            <a:endParaRPr sz="2400" dirty="0">
              <a:latin typeface="Calibri Light"/>
              <a:cs typeface="Calibri Light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37DDE52-383A-AA01-8CCB-6DE3F13FC0C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6126" y="2910898"/>
            <a:ext cx="5055105" cy="3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40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598BE9-BD78-4C1A-902E-0BA786164A9D}" vid="{1551CBD6-114D-4A17-981D-82FBB9D549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 PPT Template</Template>
  <TotalTime>336</TotalTime>
  <Words>1996</Words>
  <Application>Microsoft Office PowerPoint</Application>
  <PresentationFormat>Widescreen</PresentationFormat>
  <Paragraphs>393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MT</vt:lpstr>
      <vt:lpstr>Calibri</vt:lpstr>
      <vt:lpstr>Calibri Light</vt:lpstr>
      <vt:lpstr>Consolas</vt:lpstr>
      <vt:lpstr>Gill Sans MT</vt:lpstr>
      <vt:lpstr>Gallery</vt:lpstr>
      <vt:lpstr>Topic:HTML Basics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tag &lt;a&gt;. Attribute “target”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ravelalikes@hotmail.com</dc:creator>
  <cp:lastModifiedBy>Ande Pavan Kumar</cp:lastModifiedBy>
  <cp:revision>39</cp:revision>
  <dcterms:created xsi:type="dcterms:W3CDTF">2023-05-02T14:22:16Z</dcterms:created>
  <dcterms:modified xsi:type="dcterms:W3CDTF">2023-06-10T05:30:29Z</dcterms:modified>
</cp:coreProperties>
</file>