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0"/>
  </p:notesMasterIdLst>
  <p:sldIdLst>
    <p:sldId id="271" r:id="rId5"/>
    <p:sldId id="300" r:id="rId6"/>
    <p:sldId id="333" r:id="rId7"/>
    <p:sldId id="334" r:id="rId8"/>
    <p:sldId id="335" r:id="rId9"/>
    <p:sldId id="288" r:id="rId10"/>
    <p:sldId id="305" r:id="rId11"/>
    <p:sldId id="336" r:id="rId12"/>
    <p:sldId id="337" r:id="rId13"/>
    <p:sldId id="341" r:id="rId14"/>
    <p:sldId id="342" r:id="rId15"/>
    <p:sldId id="343" r:id="rId16"/>
    <p:sldId id="344" r:id="rId17"/>
    <p:sldId id="345" r:id="rId18"/>
    <p:sldId id="346" r:id="rId19"/>
    <p:sldId id="338" r:id="rId20"/>
    <p:sldId id="339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9" r:id="rId32"/>
    <p:sldId id="358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299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84845"/>
    <a:srgbClr val="FAD2D2"/>
    <a:srgbClr val="F89E4C"/>
    <a:srgbClr val="A81E24"/>
    <a:srgbClr val="FFF2CC"/>
    <a:srgbClr val="CF2F33"/>
    <a:srgbClr val="BA2532"/>
    <a:srgbClr val="E3293B"/>
    <a:srgbClr val="FF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66ED-011C-444B-AF08-9B316B070C56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ADD7-897F-4F47-A317-DE24AB827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9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1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4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5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81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0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4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6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8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7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F4508AD-1BA8-6D49-AD89-BB8C58C99DDF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3452" cy="3003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D2B12-09F5-6D4A-9C1D-AFF6A38F62BF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F43C-0ACD-CF48-BDDC-4CA06CD195D7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D4A3453C-FFE4-E949-B42B-748B5090DD3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1" b="8103"/>
          <a:stretch/>
        </p:blipFill>
        <p:spPr>
          <a:xfrm>
            <a:off x="8376334" y="4104641"/>
            <a:ext cx="3815666" cy="2707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8F9C9-F65C-BB4A-BF8E-4636F166836D}"/>
              </a:ext>
            </a:extLst>
          </p:cNvPr>
          <p:cNvSpPr txBox="1"/>
          <p:nvPr/>
        </p:nvSpPr>
        <p:spPr>
          <a:xfrm>
            <a:off x="1" y="6602979"/>
            <a:ext cx="21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95000"/>
                  </a:schemeClr>
                </a:solidFill>
              </a:rPr>
              <a:t>CREATED BY K. VICTOR BABU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F138B3A-DC96-C89A-80EF-601C37E9063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3452" cy="3003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6E768C-62F4-6F85-856D-B5FFA7BC005A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D664B-9A71-C300-C40F-A744B2DAB052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A5D3116-B2D3-6139-B3A4-1178C97C0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1" b="8103"/>
          <a:stretch/>
        </p:blipFill>
        <p:spPr>
          <a:xfrm>
            <a:off x="8376334" y="4104641"/>
            <a:ext cx="3815666" cy="2707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FB294-EF63-A7D6-708E-DFBEC0ACFBE0}"/>
              </a:ext>
            </a:extLst>
          </p:cNvPr>
          <p:cNvSpPr txBox="1"/>
          <p:nvPr userDrawn="1"/>
        </p:nvSpPr>
        <p:spPr>
          <a:xfrm>
            <a:off x="1" y="6602979"/>
            <a:ext cx="21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95000"/>
                  </a:schemeClr>
                </a:solidFill>
              </a:rPr>
              <a:t>CREATED BY K. VICTOR BABU</a:t>
            </a:r>
          </a:p>
        </p:txBody>
      </p:sp>
    </p:spTree>
    <p:extLst>
      <p:ext uri="{BB962C8B-B14F-4D97-AF65-F5344CB8AC3E}">
        <p14:creationId xmlns:p14="http://schemas.microsoft.com/office/powerpoint/2010/main" val="103542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s://developer.mozilla.org/en-US/docs/Web/HTML/Element/option#attr-selected" TargetMode="External"/><Relationship Id="rId4" Type="http://schemas.openxmlformats.org/officeDocument/2006/relationships/hyperlink" Target="https://developer.mozilla.org/en-US/docs/Web/HTML/Element/option#attr-valu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hyperlink" Target="https://developer.mozilla.org/en-US/docs/Web/HTML/Element/inpu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_input_types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mllint/htmllint/wiki/Op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SVG/Tutorial" TargetMode="External"/><Relationship Id="rId3" Type="http://schemas.openxmlformats.org/officeDocument/2006/relationships/hyperlink" Target="https://validator.w3.org/" TargetMode="External"/><Relationship Id="rId7" Type="http://schemas.openxmlformats.org/officeDocument/2006/relationships/hyperlink" Target="http://www.w3schools.com/html/html5_intro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tmllint/htmllint/wiki/Options" TargetMode="External"/><Relationship Id="rId5" Type="http://schemas.openxmlformats.org/officeDocument/2006/relationships/hyperlink" Target="https://caniuse.com/" TargetMode="External"/><Relationship Id="rId10" Type="http://schemas.openxmlformats.org/officeDocument/2006/relationships/hyperlink" Target="http://webdesign.tutsplus.com/articles/manipulating-svg-icons-with-simple-css--webdesign-15694" TargetMode="External"/><Relationship Id="rId4" Type="http://schemas.openxmlformats.org/officeDocument/2006/relationships/hyperlink" Target="https://developer.mozilla.org/" TargetMode="External"/><Relationship Id="rId9" Type="http://schemas.openxmlformats.org/officeDocument/2006/relationships/hyperlink" Target="https://developer.mozilla.org/en-US/docs/Web/API/Canvas_API/Tutoria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4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025140" y="1871629"/>
            <a:ext cx="7166859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FRONT END WEB DEVELOPMENT (EPAM)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21CS3017AA/21CS3017PA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all" dirty="0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HTML Basics</a:t>
            </a:r>
            <a:endParaRPr lang="en-US" sz="40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5999" y="830715"/>
            <a:ext cx="4734911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8" y="4758078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- 4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311830" y="96475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720760-6365-4262-A814-558764FC6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213" y="1010652"/>
            <a:ext cx="10643566" cy="54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05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58511F-282D-2C3F-9F2A-C4AD5FDE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102" y="992352"/>
            <a:ext cx="10664803" cy="553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87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139483" y="984738"/>
            <a:ext cx="102272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037A9-DB2C-19EF-F800-D301CA66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8" y="984738"/>
            <a:ext cx="11341768" cy="53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99D8BB-C2AB-473F-52D0-2D247570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1179381"/>
            <a:ext cx="11325726" cy="54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311830" y="96475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AA10F-BB0C-DDA2-1B8E-08541FBA2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7" y="930443"/>
            <a:ext cx="11642405" cy="56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6DD853-BC77-D97C-6C8C-5D40DFD1A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2" y="994611"/>
            <a:ext cx="11454063" cy="55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18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139483" y="984738"/>
            <a:ext cx="102272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47C75-0932-E43C-B439-2FF05D94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5" y="721896"/>
            <a:ext cx="11582722" cy="58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A355B2-B9C9-7F28-6A41-EC51FE974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50233"/>
            <a:ext cx="10106526" cy="57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6B5BD-6767-BD4F-9556-EE374AE6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7" y="818147"/>
            <a:ext cx="11382702" cy="58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EFAA9A-39FF-4E46-46C3-8C7D75C8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2" y="918367"/>
            <a:ext cx="11085094" cy="56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7961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basic concept of HTML5</a:t>
            </a: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367017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FontTx/>
              <a:buAutoNum type="arabicPeriod"/>
            </a:pPr>
            <a:r>
              <a:rPr lang="pt-BR" sz="1600" dirty="0">
                <a:latin typeface="Arial" panose="020B0604020202020204" pitchFamily="34" charset="0"/>
              </a:rPr>
              <a:t>Basic Tags of HTML5</a:t>
            </a:r>
          </a:p>
          <a:p>
            <a:pPr marL="342900" indent="-342900">
              <a:buFontTx/>
              <a:buAutoNum type="arabicPeriod"/>
            </a:pPr>
            <a:r>
              <a:rPr lang="en-IN" sz="1600" dirty="0">
                <a:latin typeface="Arial" panose="020B0604020202020204" pitchFamily="34" charset="0"/>
              </a:rPr>
              <a:t>Advanced Tags</a:t>
            </a:r>
          </a:p>
          <a:p>
            <a:pPr marL="342900" indent="-342900">
              <a:buFontTx/>
              <a:buAutoNum type="arabicPeriod"/>
            </a:pPr>
            <a:r>
              <a:rPr lang="pt-BR" sz="1600" dirty="0">
                <a:latin typeface="Arial" panose="020B0604020202020204" pitchFamily="34" charset="0"/>
              </a:rPr>
              <a:t>Validations</a:t>
            </a: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Desig</a:t>
            </a:r>
            <a:r>
              <a:rPr lang="en-US" sz="1600" dirty="0">
                <a:latin typeface="Arial" panose="020B0604020202020204" pitchFamily="34" charset="0"/>
              </a:rPr>
              <a:t>n a static web pages/web application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Apply the Validation on pages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Summarize the Semantic tags to design the application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3C0C9-6BA6-5527-FFFB-ECCABB6D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16" y="600076"/>
            <a:ext cx="11053010" cy="59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CD5D5A-0FB0-F6D3-DC2F-6E052531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7" y="850232"/>
            <a:ext cx="10988842" cy="56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53EAA3-0DAB-C437-C59A-3DDD22E91EF8}"/>
              </a:ext>
            </a:extLst>
          </p:cNvPr>
          <p:cNvGrpSpPr/>
          <p:nvPr/>
        </p:nvGrpSpPr>
        <p:grpSpPr>
          <a:xfrm>
            <a:off x="873914" y="1062137"/>
            <a:ext cx="10981203" cy="5533798"/>
            <a:chOff x="344525" y="163779"/>
            <a:chExt cx="8221244" cy="4483096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F45EB90B-2D97-4530-7A24-DDC1595E615C}"/>
                </a:ext>
              </a:extLst>
            </p:cNvPr>
            <p:cNvSpPr txBox="1">
              <a:spLocks/>
            </p:cNvSpPr>
            <p:nvPr/>
          </p:nvSpPr>
          <p:spPr>
            <a:xfrm>
              <a:off x="347878" y="163779"/>
              <a:ext cx="1541145" cy="40933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2400" b="0" i="0">
                  <a:solidFill>
                    <a:srgbClr val="212121"/>
                  </a:solidFill>
                  <a:latin typeface="Calibri Light"/>
                  <a:ea typeface="+mj-ea"/>
                  <a:cs typeface="Calibri Light"/>
                </a:defRPr>
              </a:lvl1pPr>
            </a:lstStyle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Input</a:t>
              </a:r>
              <a:r>
                <a:rPr kumimoji="0" lang="en-IN" sz="3200" b="0" i="0" u="none" strike="noStrike" kern="0" cap="none" spc="9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IN" sz="3200" b="0" i="0" u="none" strike="noStrike" kern="0" cap="none" spc="3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Types</a:t>
              </a:r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D2358E4D-5C9B-B7E8-6C96-BA637E732565}"/>
                </a:ext>
              </a:extLst>
            </p:cNvPr>
            <p:cNvSpPr txBox="1"/>
            <p:nvPr/>
          </p:nvSpPr>
          <p:spPr>
            <a:xfrm>
              <a:off x="344525" y="791336"/>
              <a:ext cx="8060690" cy="649165"/>
            </a:xfrm>
            <a:prstGeom prst="rect">
              <a:avLst/>
            </a:prstGeom>
          </p:spPr>
          <p:txBody>
            <a:bodyPr vert="horz" wrap="square" lIns="0" tIns="52705" rIns="0" bIns="0" rtlCol="0">
              <a:spAutoFit/>
            </a:bodyPr>
            <a:lstStyle/>
            <a:p>
              <a:pPr marL="12700" marR="5080">
                <a:lnSpc>
                  <a:spcPts val="1600"/>
                </a:lnSpc>
                <a:spcBef>
                  <a:spcPts val="415"/>
                </a:spcBef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4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most</a:t>
              </a:r>
              <a:r>
                <a:rPr sz="2400" spc="4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important</a:t>
              </a:r>
              <a:r>
                <a:rPr sz="2400" spc="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form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element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is</a:t>
              </a:r>
              <a:r>
                <a:rPr sz="2400" spc="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&lt;input&gt;</a:t>
              </a:r>
              <a:r>
                <a:rPr sz="2400" spc="5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element.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This</a:t>
              </a:r>
              <a:r>
                <a:rPr sz="2400" spc="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element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can</a:t>
              </a:r>
              <a:r>
                <a:rPr sz="2400" spc="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be</a:t>
              </a:r>
              <a:r>
                <a:rPr sz="24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endParaRPr lang="en-IN" sz="2400" spc="15" dirty="0">
                <a:solidFill>
                  <a:srgbClr val="212121"/>
                </a:solidFill>
                <a:latin typeface="Calibri Light"/>
                <a:cs typeface="Calibri Light"/>
              </a:endParaRPr>
            </a:p>
            <a:p>
              <a:pPr marL="12700" marR="5080">
                <a:lnSpc>
                  <a:spcPts val="1600"/>
                </a:lnSpc>
                <a:spcBef>
                  <a:spcPts val="415"/>
                </a:spcBef>
              </a:pPr>
              <a:endParaRPr lang="en-IN" sz="2400" spc="15" dirty="0">
                <a:solidFill>
                  <a:srgbClr val="212121"/>
                </a:solidFill>
                <a:latin typeface="Calibri Light"/>
                <a:cs typeface="Calibri Light"/>
              </a:endParaRPr>
            </a:p>
            <a:p>
              <a:pPr marL="12700" marR="5080">
                <a:lnSpc>
                  <a:spcPts val="1600"/>
                </a:lnSpc>
                <a:spcBef>
                  <a:spcPts val="415"/>
                </a:spcBef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displayed</a:t>
              </a:r>
              <a:r>
                <a:rPr sz="2400" spc="4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in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several </a:t>
              </a:r>
              <a:r>
                <a:rPr sz="2400" spc="-35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20" dirty="0">
                  <a:solidFill>
                    <a:srgbClr val="212121"/>
                  </a:solidFill>
                  <a:latin typeface="Calibri Light"/>
                  <a:cs typeface="Calibri Light"/>
                </a:rPr>
                <a:t>ways,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depending</a:t>
              </a:r>
              <a:r>
                <a:rPr sz="2400" spc="3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on</a:t>
              </a:r>
              <a:r>
                <a:rPr sz="24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type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attribute: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6743E4F-09B7-A4D5-C85D-525870A6ECD5}"/>
                </a:ext>
              </a:extLst>
            </p:cNvPr>
            <p:cNvSpPr txBox="1"/>
            <p:nvPr/>
          </p:nvSpPr>
          <p:spPr>
            <a:xfrm>
              <a:off x="650025" y="1409386"/>
              <a:ext cx="1610405" cy="30019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84785" indent="-172720">
                <a:spcBef>
                  <a:spcPts val="9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text;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password;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submit;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radio;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checkbox;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button;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color;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spcBef>
                  <a:spcPts val="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date;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d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ate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time-l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oc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al;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email;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5D00904-5326-0574-B921-053BC35F6703}"/>
                </a:ext>
              </a:extLst>
            </p:cNvPr>
            <p:cNvSpPr txBox="1"/>
            <p:nvPr/>
          </p:nvSpPr>
          <p:spPr>
            <a:xfrm>
              <a:off x="3232150" y="1574418"/>
              <a:ext cx="1021968" cy="24035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84785" indent="-172720">
                <a:spcBef>
                  <a:spcPts val="9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month;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nu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m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ber;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range;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search;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tel;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time;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url;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spcBef>
                  <a:spcPts val="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week;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233BDBA-CC82-12FF-E2F4-054E8862A453}"/>
                </a:ext>
              </a:extLst>
            </p:cNvPr>
            <p:cNvSpPr txBox="1"/>
            <p:nvPr/>
          </p:nvSpPr>
          <p:spPr>
            <a:xfrm>
              <a:off x="2920991" y="4412081"/>
              <a:ext cx="5644778" cy="23479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See</a:t>
              </a:r>
              <a:r>
                <a:rPr spc="3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dirty="0">
                  <a:solidFill>
                    <a:srgbClr val="212121"/>
                  </a:solidFill>
                  <a:latin typeface="Calibri Light"/>
                  <a:cs typeface="Calibri Light"/>
                </a:rPr>
                <a:t>full</a:t>
              </a:r>
              <a:r>
                <a:rPr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list:</a:t>
              </a:r>
              <a:r>
                <a:rPr spc="4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u="sng" spc="-5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latin typeface="Calibri Light"/>
                  <a:cs typeface="Calibri Light"/>
                  <a:hlinkClick r:id="rId3"/>
                </a:rPr>
                <a:t>https://developer.mozilla.org/en-US/docs/Web/HTML/Element/input</a:t>
              </a:r>
              <a:endParaRPr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6396BE-1607-A561-5C56-909DF4609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600075"/>
            <a:ext cx="11421979" cy="61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B807B8-4EFE-0F0D-8B3B-944B048A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8" y="882316"/>
            <a:ext cx="1074820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982B9B-9FBD-7F97-2CA8-0AE421EF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5" y="600076"/>
            <a:ext cx="10427367" cy="60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F40933-36AE-4186-277F-52DFEDE5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" y="850232"/>
            <a:ext cx="11341769" cy="58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F0F61A-E25C-27E9-5417-ED2DBE33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3" y="802105"/>
            <a:ext cx="11421979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3F4832A-2817-22DF-AE69-D88C533EFCDB}"/>
              </a:ext>
            </a:extLst>
          </p:cNvPr>
          <p:cNvSpPr txBox="1">
            <a:spLocks/>
          </p:cNvSpPr>
          <p:nvPr/>
        </p:nvSpPr>
        <p:spPr>
          <a:xfrm>
            <a:off x="4560272" y="638398"/>
            <a:ext cx="32831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0" cap="none" spc="7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Select</a:t>
            </a:r>
            <a:r>
              <a:rPr kumimoji="0" lang="en-IN" sz="2800" b="0" i="0" u="none" strike="noStrike" kern="0" cap="none" spc="8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28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element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AC84AB2-5BA5-F3B6-C71D-1C2DFBA280A2}"/>
              </a:ext>
            </a:extLst>
          </p:cNvPr>
          <p:cNvSpPr txBox="1"/>
          <p:nvPr/>
        </p:nvSpPr>
        <p:spPr>
          <a:xfrm>
            <a:off x="471516" y="1221103"/>
            <a:ext cx="11502190" cy="572708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785" indent="-172720">
              <a:spcBef>
                <a:spcPts val="61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&lt;select&gt;</a:t>
            </a:r>
            <a:r>
              <a:rPr sz="2400" spc="-50" dirty="0">
                <a:solidFill>
                  <a:srgbClr val="76CDD7"/>
                </a:solidFill>
                <a:latin typeface="Calibri Light"/>
                <a:cs typeface="Calibri Light"/>
              </a:rPr>
              <a:t> </a:t>
            </a:r>
            <a:r>
              <a:rPr sz="24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3"/>
              </a:rPr>
              <a:t>HTML</a:t>
            </a:r>
            <a:r>
              <a:rPr sz="2400" spc="-10" dirty="0">
                <a:solidFill>
                  <a:srgbClr val="76CDD7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element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represents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control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that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provides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a menu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options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marR="5080" indent="-172720">
              <a:lnSpc>
                <a:spcPct val="95400"/>
              </a:lnSpc>
              <a:spcBef>
                <a:spcPts val="59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Each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&lt;option&gt; element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should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have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400" dirty="0">
                <a:solidFill>
                  <a:srgbClr val="76CDD7"/>
                </a:solidFill>
                <a:latin typeface="Calibri Light"/>
                <a:cs typeface="Calibri Light"/>
              </a:rPr>
              <a:t> </a:t>
            </a:r>
            <a:r>
              <a:rPr sz="24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4"/>
              </a:rPr>
              <a:t>value</a:t>
            </a:r>
            <a:r>
              <a:rPr sz="2400" spc="-5" dirty="0">
                <a:solidFill>
                  <a:srgbClr val="76CDD7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attribute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containing the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data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value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submit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 server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when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that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option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is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selected.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If no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value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attribute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is included,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 value defaults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text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contained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inside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 element. </a:t>
            </a:r>
            <a:r>
              <a:rPr sz="2400" spc="-35" dirty="0">
                <a:solidFill>
                  <a:srgbClr val="212121"/>
                </a:solidFill>
                <a:latin typeface="Calibri Light"/>
                <a:cs typeface="Calibri Light"/>
              </a:rPr>
              <a:t>You </a:t>
            </a:r>
            <a:r>
              <a:rPr sz="2400" spc="-30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include</a:t>
            </a:r>
            <a:r>
              <a:rPr sz="24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400" dirty="0">
                <a:solidFill>
                  <a:srgbClr val="76CDD7"/>
                </a:solidFill>
                <a:latin typeface="Calibri Light"/>
                <a:cs typeface="Calibri Light"/>
              </a:rPr>
              <a:t> </a:t>
            </a:r>
            <a:r>
              <a:rPr sz="24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5"/>
              </a:rPr>
              <a:t>selected</a:t>
            </a:r>
            <a:r>
              <a:rPr sz="2400" spc="-15" dirty="0">
                <a:solidFill>
                  <a:srgbClr val="76CDD7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attribute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on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&lt;option&gt;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element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make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it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selected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by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default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when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page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first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loads.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Attributes: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641985" lvl="1" indent="-172720">
              <a:spcBef>
                <a:spcPts val="635"/>
              </a:spcBef>
              <a:buFont typeface="Arial MT"/>
              <a:buChar char="•"/>
              <a:tabLst>
                <a:tab pos="642620" algn="l"/>
              </a:tabLst>
            </a:pPr>
            <a:r>
              <a:rPr sz="2400" spc="-5" dirty="0">
                <a:solidFill>
                  <a:srgbClr val="212121"/>
                </a:solidFill>
                <a:cs typeface="Calibri"/>
              </a:rPr>
              <a:t>autocomplete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41985" lvl="1" indent="-172720">
              <a:spcBef>
                <a:spcPts val="335"/>
              </a:spcBef>
              <a:buFont typeface="Arial MT"/>
              <a:buChar char="•"/>
              <a:tabLst>
                <a:tab pos="642620" algn="l"/>
              </a:tabLst>
            </a:pPr>
            <a:r>
              <a:rPr sz="2400" spc="-5" dirty="0">
                <a:solidFill>
                  <a:srgbClr val="212121"/>
                </a:solidFill>
                <a:cs typeface="Calibri"/>
              </a:rPr>
              <a:t>autofocus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41985" lvl="1" indent="-172720">
              <a:spcBef>
                <a:spcPts val="325"/>
              </a:spcBef>
              <a:buFont typeface="Arial MT"/>
              <a:buChar char="•"/>
              <a:tabLst>
                <a:tab pos="642620" algn="l"/>
              </a:tabLst>
            </a:pPr>
            <a:r>
              <a:rPr sz="2400" spc="-5" dirty="0">
                <a:solidFill>
                  <a:srgbClr val="212121"/>
                </a:solidFill>
                <a:cs typeface="Calibri"/>
              </a:rPr>
              <a:t>disabled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41985" lvl="1" indent="-172720">
              <a:spcBef>
                <a:spcPts val="335"/>
              </a:spcBef>
              <a:buFont typeface="Arial MT"/>
              <a:buChar char="•"/>
              <a:tabLst>
                <a:tab pos="642620" algn="l"/>
              </a:tabLst>
            </a:pPr>
            <a:r>
              <a:rPr sz="2400" spc="-5" dirty="0">
                <a:solidFill>
                  <a:srgbClr val="212121"/>
                </a:solidFill>
                <a:cs typeface="Calibri"/>
              </a:rPr>
              <a:t>form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41985" lvl="1" indent="-172720">
              <a:spcBef>
                <a:spcPts val="340"/>
              </a:spcBef>
              <a:buFont typeface="Arial MT"/>
              <a:buChar char="•"/>
              <a:tabLst>
                <a:tab pos="642620" algn="l"/>
              </a:tabLst>
            </a:pPr>
            <a:r>
              <a:rPr sz="2400" dirty="0">
                <a:solidFill>
                  <a:srgbClr val="212121"/>
                </a:solidFill>
                <a:cs typeface="Calibri"/>
              </a:rPr>
              <a:t>multiple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41985" lvl="1" indent="-172720">
              <a:spcBef>
                <a:spcPts val="320"/>
              </a:spcBef>
              <a:buFont typeface="Arial MT"/>
              <a:buChar char="•"/>
              <a:tabLst>
                <a:tab pos="642620" algn="l"/>
              </a:tabLst>
            </a:pPr>
            <a:r>
              <a:rPr sz="2400" spc="-5" dirty="0">
                <a:solidFill>
                  <a:srgbClr val="212121"/>
                </a:solidFill>
                <a:cs typeface="Calibri"/>
              </a:rPr>
              <a:t>name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41985" lvl="1" indent="-172720">
              <a:spcBef>
                <a:spcPts val="340"/>
              </a:spcBef>
              <a:buFont typeface="Arial MT"/>
              <a:buChar char="•"/>
              <a:tabLst>
                <a:tab pos="642620" algn="l"/>
              </a:tabLst>
            </a:pPr>
            <a:r>
              <a:rPr sz="2400" spc="-10" dirty="0">
                <a:solidFill>
                  <a:srgbClr val="212121"/>
                </a:solidFill>
                <a:cs typeface="Calibri"/>
              </a:rPr>
              <a:t>required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641985" lvl="1" indent="-172720">
              <a:spcBef>
                <a:spcPts val="335"/>
              </a:spcBef>
              <a:buFont typeface="Arial MT"/>
              <a:buChar char="•"/>
              <a:tabLst>
                <a:tab pos="642620" algn="l"/>
              </a:tabLst>
            </a:pPr>
            <a:r>
              <a:rPr sz="2400" spc="-10" dirty="0">
                <a:solidFill>
                  <a:srgbClr val="212121"/>
                </a:solidFill>
                <a:cs typeface="Calibri"/>
              </a:rPr>
              <a:t>size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6B6B8-E29B-DEC8-62C5-701791E9E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294" y="3288631"/>
            <a:ext cx="7754190" cy="33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51CD1A-6A44-A4D6-0B37-C5CF89A24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7" y="786063"/>
            <a:ext cx="11502188" cy="60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3F263-4A17-D6C0-BB31-65224F1AA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5" y="804661"/>
            <a:ext cx="11967410" cy="56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93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5883758-68F4-27E6-FCD1-14CEE0F95C5E}"/>
              </a:ext>
            </a:extLst>
          </p:cNvPr>
          <p:cNvSpPr txBox="1">
            <a:spLocks/>
          </p:cNvSpPr>
          <p:nvPr/>
        </p:nvSpPr>
        <p:spPr>
          <a:xfrm>
            <a:off x="995362" y="743464"/>
            <a:ext cx="225669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Input</a:t>
            </a:r>
            <a:r>
              <a:rPr kumimoji="0" lang="en-IN" sz="3200" b="0" i="0" u="none" strike="noStrike" kern="0" cap="none" spc="8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Label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DB2DA30-0F9F-C8E5-C276-2133F202FA39}"/>
              </a:ext>
            </a:extLst>
          </p:cNvPr>
          <p:cNvSpPr txBox="1"/>
          <p:nvPr/>
        </p:nvSpPr>
        <p:spPr>
          <a:xfrm>
            <a:off x="249101" y="1392119"/>
            <a:ext cx="7002760" cy="504150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4785" marR="71120" indent="-172720">
              <a:lnSpc>
                <a:spcPts val="1600"/>
              </a:lnSpc>
              <a:spcBef>
                <a:spcPts val="225"/>
              </a:spcBef>
              <a:buFont typeface="Arial MT"/>
              <a:buChar char="•"/>
              <a:tabLst>
                <a:tab pos="185420" algn="l"/>
              </a:tabLst>
            </a:pPr>
            <a:r>
              <a:rPr sz="2200" dirty="0">
                <a:solidFill>
                  <a:srgbClr val="212121"/>
                </a:solidFill>
                <a:latin typeface="Calibri Light"/>
                <a:cs typeface="Calibri Light"/>
              </a:rPr>
              <a:t>The </a:t>
            </a:r>
            <a:r>
              <a:rPr sz="2200" spc="-10" dirty="0">
                <a:solidFill>
                  <a:srgbClr val="212121"/>
                </a:solidFill>
                <a:latin typeface="Calibri Light"/>
                <a:cs typeface="Calibri Light"/>
              </a:rPr>
              <a:t>&lt;label&gt;</a:t>
            </a:r>
            <a:r>
              <a:rPr sz="2200" spc="-10" dirty="0">
                <a:solidFill>
                  <a:srgbClr val="76CDD7"/>
                </a:solidFill>
                <a:latin typeface="Calibri Light"/>
                <a:cs typeface="Calibri Light"/>
              </a:rPr>
              <a:t> </a:t>
            </a:r>
            <a:r>
              <a:rPr sz="22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3"/>
              </a:rPr>
              <a:t>HTML</a:t>
            </a:r>
            <a:r>
              <a:rPr sz="2200" spc="-5" dirty="0">
                <a:solidFill>
                  <a:srgbClr val="76CDD7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 Light"/>
                <a:cs typeface="Calibri Light"/>
              </a:rPr>
              <a:t>element </a:t>
            </a:r>
            <a:r>
              <a:rPr sz="2200" spc="-10" dirty="0">
                <a:solidFill>
                  <a:srgbClr val="212121"/>
                </a:solidFill>
                <a:latin typeface="Calibri Light"/>
                <a:cs typeface="Calibri Light"/>
              </a:rPr>
              <a:t>represents </a:t>
            </a:r>
            <a:r>
              <a:rPr sz="2200" dirty="0">
                <a:solidFill>
                  <a:srgbClr val="212121"/>
                </a:solidFill>
                <a:latin typeface="Calibri Light"/>
                <a:cs typeface="Calibri Light"/>
              </a:rPr>
              <a:t>a </a:t>
            </a:r>
            <a:r>
              <a:rPr sz="2200" spc="-5" dirty="0">
                <a:solidFill>
                  <a:srgbClr val="212121"/>
                </a:solidFill>
                <a:latin typeface="Calibri Light"/>
                <a:cs typeface="Calibri Light"/>
              </a:rPr>
              <a:t>caption </a:t>
            </a:r>
            <a:r>
              <a:rPr sz="2200" spc="-15" dirty="0">
                <a:solidFill>
                  <a:srgbClr val="212121"/>
                </a:solidFill>
                <a:latin typeface="Calibri Light"/>
                <a:cs typeface="Calibri Light"/>
              </a:rPr>
              <a:t>for </a:t>
            </a:r>
            <a:r>
              <a:rPr sz="2200" dirty="0">
                <a:solidFill>
                  <a:srgbClr val="212121"/>
                </a:solidFill>
                <a:latin typeface="Calibri Light"/>
                <a:cs typeface="Calibri Light"/>
              </a:rPr>
              <a:t>an </a:t>
            </a:r>
            <a:r>
              <a:rPr sz="2200" spc="-5" dirty="0">
                <a:solidFill>
                  <a:srgbClr val="212121"/>
                </a:solidFill>
                <a:latin typeface="Calibri Light"/>
                <a:cs typeface="Calibri Light"/>
              </a:rPr>
              <a:t>item </a:t>
            </a:r>
            <a:r>
              <a:rPr sz="2200" dirty="0">
                <a:solidFill>
                  <a:srgbClr val="212121"/>
                </a:solidFill>
                <a:latin typeface="Calibri Light"/>
                <a:cs typeface="Calibri Light"/>
              </a:rPr>
              <a:t>in </a:t>
            </a:r>
            <a:r>
              <a:rPr sz="2200" spc="-30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2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212121"/>
                </a:solidFill>
                <a:latin typeface="Calibri Light"/>
                <a:cs typeface="Calibri Light"/>
              </a:rPr>
              <a:t>user</a:t>
            </a:r>
            <a:r>
              <a:rPr sz="22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212121"/>
                </a:solidFill>
                <a:latin typeface="Calibri Light"/>
                <a:cs typeface="Calibri Light"/>
              </a:rPr>
              <a:t>interface.</a:t>
            </a:r>
            <a:endParaRPr sz="22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lnSpc>
                <a:spcPts val="1645"/>
              </a:lnSpc>
              <a:spcBef>
                <a:spcPts val="470"/>
              </a:spcBef>
              <a:buFont typeface="Arial MT"/>
              <a:buChar char="•"/>
              <a:tabLst>
                <a:tab pos="185420" algn="l"/>
              </a:tabLst>
            </a:pPr>
            <a:r>
              <a:rPr sz="2200" spc="-5" dirty="0">
                <a:solidFill>
                  <a:srgbClr val="212121"/>
                </a:solidFill>
                <a:latin typeface="Calibri Light"/>
                <a:cs typeface="Calibri Light"/>
              </a:rPr>
              <a:t>Associating</a:t>
            </a:r>
            <a:r>
              <a:rPr sz="22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212121"/>
                </a:solidFill>
                <a:latin typeface="Calibri Light"/>
                <a:cs typeface="Calibri Light"/>
              </a:rPr>
              <a:t>a &lt;label&gt;</a:t>
            </a:r>
            <a:r>
              <a:rPr sz="22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212121"/>
                </a:solidFill>
                <a:latin typeface="Calibri Light"/>
                <a:cs typeface="Calibri Light"/>
              </a:rPr>
              <a:t>with</a:t>
            </a:r>
            <a:r>
              <a:rPr sz="22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200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2200" spc="-5" dirty="0">
                <a:solidFill>
                  <a:srgbClr val="76CDD7"/>
                </a:solidFill>
                <a:latin typeface="Calibri Light"/>
                <a:cs typeface="Calibri Light"/>
              </a:rPr>
              <a:t> </a:t>
            </a:r>
            <a:r>
              <a:rPr sz="2200" u="sng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4"/>
              </a:rPr>
              <a:t>&lt;input&gt;</a:t>
            </a:r>
            <a:r>
              <a:rPr sz="2200" spc="-25" dirty="0">
                <a:solidFill>
                  <a:srgbClr val="76CDD7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 Light"/>
                <a:cs typeface="Calibri Light"/>
              </a:rPr>
              <a:t>element</a:t>
            </a:r>
            <a:r>
              <a:rPr sz="22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200" spc="-20" dirty="0">
                <a:solidFill>
                  <a:srgbClr val="212121"/>
                </a:solidFill>
                <a:latin typeface="Calibri Light"/>
                <a:cs typeface="Calibri Light"/>
              </a:rPr>
              <a:t>offers</a:t>
            </a:r>
            <a:r>
              <a:rPr sz="22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200" spc="-5" dirty="0">
                <a:solidFill>
                  <a:srgbClr val="212121"/>
                </a:solidFill>
                <a:latin typeface="Calibri Light"/>
                <a:cs typeface="Calibri Light"/>
              </a:rPr>
              <a:t>some</a:t>
            </a:r>
            <a:endParaRPr sz="22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>
              <a:lnSpc>
                <a:spcPts val="1645"/>
              </a:lnSpc>
            </a:pPr>
            <a:r>
              <a:rPr sz="2200" dirty="0">
                <a:solidFill>
                  <a:srgbClr val="212121"/>
                </a:solidFill>
                <a:latin typeface="Calibri Light"/>
                <a:cs typeface="Calibri Light"/>
              </a:rPr>
              <a:t>major</a:t>
            </a:r>
            <a:r>
              <a:rPr sz="22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200" spc="-10" dirty="0">
                <a:solidFill>
                  <a:srgbClr val="212121"/>
                </a:solidFill>
                <a:latin typeface="Calibri Light"/>
                <a:cs typeface="Calibri Light"/>
              </a:rPr>
              <a:t>advantages:</a:t>
            </a:r>
            <a:endParaRPr sz="22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641985" marR="106045" lvl="1" indent="-172720">
              <a:lnSpc>
                <a:spcPct val="90000"/>
              </a:lnSpc>
              <a:spcBef>
                <a:spcPts val="790"/>
              </a:spcBef>
              <a:buFont typeface="Arial MT"/>
              <a:buChar char="•"/>
              <a:tabLst>
                <a:tab pos="642620" algn="l"/>
              </a:tabLst>
            </a:pPr>
            <a:r>
              <a:rPr sz="2200" spc="-5" dirty="0">
                <a:solidFill>
                  <a:srgbClr val="212121"/>
                </a:solidFill>
                <a:cs typeface="Calibri"/>
              </a:rPr>
              <a:t>The</a:t>
            </a:r>
            <a:r>
              <a:rPr sz="2200" dirty="0">
                <a:solidFill>
                  <a:srgbClr val="212121"/>
                </a:solidFill>
                <a:cs typeface="Calibri"/>
              </a:rPr>
              <a:t> label</a:t>
            </a:r>
            <a:r>
              <a:rPr sz="22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text</a:t>
            </a:r>
            <a:r>
              <a:rPr sz="22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is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not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only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visually</a:t>
            </a:r>
            <a:r>
              <a:rPr sz="22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associated</a:t>
            </a:r>
            <a:r>
              <a:rPr sz="2200" dirty="0">
                <a:solidFill>
                  <a:srgbClr val="212121"/>
                </a:solidFill>
                <a:cs typeface="Calibri"/>
              </a:rPr>
              <a:t> with its 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corresponding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text</a:t>
            </a:r>
            <a:r>
              <a:rPr sz="22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input;</a:t>
            </a:r>
            <a:r>
              <a:rPr sz="22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it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is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programmatically </a:t>
            </a:r>
            <a:r>
              <a:rPr sz="220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associated</a:t>
            </a:r>
            <a:r>
              <a:rPr sz="2200" dirty="0">
                <a:solidFill>
                  <a:srgbClr val="212121"/>
                </a:solidFill>
                <a:cs typeface="Calibri"/>
              </a:rPr>
              <a:t> with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it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too.</a:t>
            </a:r>
            <a:r>
              <a:rPr sz="22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This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means</a:t>
            </a:r>
            <a:r>
              <a:rPr sz="22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that,</a:t>
            </a:r>
            <a:r>
              <a:rPr sz="22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for</a:t>
            </a:r>
            <a:r>
              <a:rPr sz="2200" spc="-3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example,</a:t>
            </a:r>
            <a:r>
              <a:rPr sz="22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a </a:t>
            </a:r>
            <a:r>
              <a:rPr sz="2200" spc="-30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screen reader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will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 read</a:t>
            </a:r>
            <a:r>
              <a:rPr sz="2200" dirty="0">
                <a:solidFill>
                  <a:srgbClr val="212121"/>
                </a:solidFill>
                <a:cs typeface="Calibri"/>
              </a:rPr>
              <a:t> out the label</a:t>
            </a:r>
            <a:r>
              <a:rPr sz="22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when</a:t>
            </a:r>
            <a:r>
              <a:rPr sz="2200" dirty="0">
                <a:solidFill>
                  <a:srgbClr val="212121"/>
                </a:solidFill>
                <a:cs typeface="Calibri"/>
              </a:rPr>
              <a:t> the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user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is 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focused </a:t>
            </a:r>
            <a:r>
              <a:rPr sz="2200" dirty="0">
                <a:solidFill>
                  <a:srgbClr val="212121"/>
                </a:solidFill>
                <a:cs typeface="Calibri"/>
              </a:rPr>
              <a:t>on the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form input, </a:t>
            </a:r>
            <a:r>
              <a:rPr sz="2200" dirty="0">
                <a:solidFill>
                  <a:srgbClr val="212121"/>
                </a:solidFill>
                <a:cs typeface="Calibri"/>
              </a:rPr>
              <a:t>making it easier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for </a:t>
            </a:r>
            <a:r>
              <a:rPr sz="2200" dirty="0">
                <a:solidFill>
                  <a:srgbClr val="212121"/>
                </a:solidFill>
                <a:cs typeface="Calibri"/>
              </a:rPr>
              <a:t>an 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assistive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technology</a:t>
            </a:r>
            <a:r>
              <a:rPr sz="2200" dirty="0">
                <a:solidFill>
                  <a:srgbClr val="212121"/>
                </a:solidFill>
                <a:cs typeface="Calibri"/>
              </a:rPr>
              <a:t> user</a:t>
            </a:r>
            <a:r>
              <a:rPr sz="22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to</a:t>
            </a:r>
            <a:r>
              <a:rPr sz="220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understand</a:t>
            </a:r>
            <a:r>
              <a:rPr sz="22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what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data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 should be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entered.</a:t>
            </a:r>
            <a:endParaRPr sz="2200" dirty="0">
              <a:solidFill>
                <a:prstClr val="black"/>
              </a:solidFill>
              <a:cs typeface="Calibri"/>
            </a:endParaRPr>
          </a:p>
          <a:p>
            <a:pPr marL="641985" marR="5080" lvl="1" indent="-172720">
              <a:lnSpc>
                <a:spcPct val="90000"/>
              </a:lnSpc>
              <a:spcBef>
                <a:spcPts val="505"/>
              </a:spcBef>
              <a:buFont typeface="Arial MT"/>
              <a:buChar char="•"/>
              <a:tabLst>
                <a:tab pos="642620" algn="l"/>
              </a:tabLst>
            </a:pPr>
            <a:r>
              <a:rPr sz="2200" dirty="0">
                <a:solidFill>
                  <a:srgbClr val="212121"/>
                </a:solidFill>
                <a:cs typeface="Calibri"/>
              </a:rPr>
              <a:t>When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a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user</a:t>
            </a:r>
            <a:r>
              <a:rPr sz="220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clicks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or</a:t>
            </a:r>
            <a:r>
              <a:rPr sz="22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touches/taps</a:t>
            </a:r>
            <a:r>
              <a:rPr sz="2200" spc="2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a label,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the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browser </a:t>
            </a:r>
            <a:r>
              <a:rPr sz="2200" spc="-30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passes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the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focus</a:t>
            </a:r>
            <a:r>
              <a:rPr sz="2200" spc="-2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to</a:t>
            </a:r>
            <a:r>
              <a:rPr sz="2200" dirty="0">
                <a:solidFill>
                  <a:srgbClr val="212121"/>
                </a:solidFill>
                <a:cs typeface="Calibri"/>
              </a:rPr>
              <a:t> its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associated</a:t>
            </a:r>
            <a:r>
              <a:rPr sz="220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input</a:t>
            </a:r>
            <a:r>
              <a:rPr sz="22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(the</a:t>
            </a:r>
            <a:r>
              <a:rPr sz="2200" spc="2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resulting </a:t>
            </a:r>
            <a:r>
              <a:rPr sz="220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event</a:t>
            </a:r>
            <a:r>
              <a:rPr sz="22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is also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raised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for</a:t>
            </a:r>
            <a:r>
              <a:rPr sz="2200" spc="-3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the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input).</a:t>
            </a:r>
            <a:r>
              <a:rPr sz="2200" spc="2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That</a:t>
            </a:r>
            <a:r>
              <a:rPr sz="22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increased</a:t>
            </a:r>
            <a:r>
              <a:rPr sz="2200" spc="2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hit </a:t>
            </a:r>
            <a:r>
              <a:rPr sz="220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area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for</a:t>
            </a:r>
            <a:r>
              <a:rPr sz="2200" spc="-2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focusing</a:t>
            </a:r>
            <a:r>
              <a:rPr sz="2200" spc="-2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the</a:t>
            </a:r>
            <a:r>
              <a:rPr sz="22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input</a:t>
            </a:r>
            <a:r>
              <a:rPr sz="22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provides</a:t>
            </a:r>
            <a:r>
              <a:rPr sz="2200" dirty="0">
                <a:solidFill>
                  <a:srgbClr val="212121"/>
                </a:solidFill>
                <a:cs typeface="Calibri"/>
              </a:rPr>
              <a:t> an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advantage</a:t>
            </a:r>
            <a:r>
              <a:rPr sz="2200" spc="3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 anyone </a:t>
            </a:r>
            <a:r>
              <a:rPr sz="2200" dirty="0">
                <a:solidFill>
                  <a:srgbClr val="212121"/>
                </a:solidFill>
                <a:cs typeface="Calibri"/>
              </a:rPr>
              <a:t>trying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to</a:t>
            </a:r>
            <a:r>
              <a:rPr sz="220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activate</a:t>
            </a:r>
            <a:r>
              <a:rPr sz="22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it</a:t>
            </a:r>
            <a:r>
              <a:rPr sz="2200" spc="-3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dirty="0">
                <a:solidFill>
                  <a:srgbClr val="212121"/>
                </a:solidFill>
                <a:cs typeface="Calibri"/>
              </a:rPr>
              <a:t>—</a:t>
            </a:r>
            <a:r>
              <a:rPr sz="22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including</a:t>
            </a:r>
            <a:r>
              <a:rPr sz="2200" spc="2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those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using</a:t>
            </a:r>
            <a:r>
              <a:rPr sz="2200" dirty="0">
                <a:solidFill>
                  <a:srgbClr val="212121"/>
                </a:solidFill>
                <a:cs typeface="Calibri"/>
              </a:rPr>
              <a:t> a </a:t>
            </a:r>
            <a:r>
              <a:rPr sz="22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212121"/>
                </a:solidFill>
                <a:cs typeface="Calibri"/>
              </a:rPr>
              <a:t>touch-screen</a:t>
            </a:r>
            <a:r>
              <a:rPr sz="2200" spc="-5" dirty="0">
                <a:solidFill>
                  <a:srgbClr val="212121"/>
                </a:solidFill>
                <a:cs typeface="Calibri"/>
              </a:rPr>
              <a:t> device.</a:t>
            </a:r>
            <a:endParaRPr sz="2200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FF164DC5-1834-9FC9-A570-FE495AAF746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9788" y="1796716"/>
            <a:ext cx="3998847" cy="2832372"/>
          </a:xfrm>
          <a:prstGeom prst="rect">
            <a:avLst/>
          </a:prstGeom>
        </p:spPr>
      </p:pic>
      <p:pic>
        <p:nvPicPr>
          <p:cNvPr id="11" name="object 5">
            <a:extLst>
              <a:ext uri="{FF2B5EF4-FFF2-40B4-BE49-F238E27FC236}">
                <a16:creationId xmlns:a16="http://schemas.microsoft.com/office/drawing/2014/main" id="{54F375C5-F54F-EAC1-A2C8-0944CB25721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39788" y="4785518"/>
            <a:ext cx="3838769" cy="15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5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8EC7953E-1992-FF78-9971-C6C2D1B32424}"/>
              </a:ext>
            </a:extLst>
          </p:cNvPr>
          <p:cNvSpPr txBox="1">
            <a:spLocks/>
          </p:cNvSpPr>
          <p:nvPr/>
        </p:nvSpPr>
        <p:spPr>
          <a:xfrm>
            <a:off x="877352" y="888792"/>
            <a:ext cx="250417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Input</a:t>
            </a:r>
            <a:r>
              <a:rPr kumimoji="0" lang="en-IN" sz="2800" b="0" i="0" u="none" strike="noStrike" kern="0" cap="none" spc="9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2800" b="0" i="0" u="none" strike="noStrike" kern="0" cap="none" spc="3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Types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1ABA226-B2D1-33B9-DFD8-4132F1DBA9B1}"/>
              </a:ext>
            </a:extLst>
          </p:cNvPr>
          <p:cNvSpPr txBox="1"/>
          <p:nvPr/>
        </p:nvSpPr>
        <p:spPr>
          <a:xfrm>
            <a:off x="857151" y="1621219"/>
            <a:ext cx="4484870" cy="26398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25"/>
              </a:spcBef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Here</a:t>
            </a:r>
            <a:r>
              <a:rPr sz="24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are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main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input </a:t>
            </a:r>
            <a:r>
              <a:rPr sz="2400" spc="-3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types: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9F39B33-1A92-10A3-790E-659ADE62DA57}"/>
              </a:ext>
            </a:extLst>
          </p:cNvPr>
          <p:cNvSpPr txBox="1"/>
          <p:nvPr/>
        </p:nvSpPr>
        <p:spPr>
          <a:xfrm>
            <a:off x="304801" y="2195486"/>
            <a:ext cx="3731171" cy="291233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84785" indent="-172720">
              <a:spcBef>
                <a:spcPts val="63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&lt;input</a:t>
            </a:r>
            <a:r>
              <a:rPr sz="2400" spc="-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type="button"&gt;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marR="338455" indent="-172720">
              <a:lnSpc>
                <a:spcPts val="1600"/>
              </a:lnSpc>
              <a:spcBef>
                <a:spcPts val="65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&lt;input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ype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="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c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he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ckb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o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x"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47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&lt;input</a:t>
            </a:r>
            <a:r>
              <a:rPr sz="24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type="color"&gt;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3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&lt;input</a:t>
            </a:r>
            <a:r>
              <a:rPr sz="2400" spc="-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type="date"&gt;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1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&lt;input</a:t>
            </a:r>
            <a:r>
              <a:rPr sz="2400" spc="-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type="email"&gt;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1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&lt;input</a:t>
            </a:r>
            <a:r>
              <a:rPr sz="2400" spc="-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type="file"&gt;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3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&lt;input</a:t>
            </a:r>
            <a:r>
              <a:rPr sz="24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type="hidden"&gt;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6B0A7DC-6CCA-62B8-847C-0CBD0773110D}"/>
              </a:ext>
            </a:extLst>
          </p:cNvPr>
          <p:cNvSpPr txBox="1"/>
          <p:nvPr/>
        </p:nvSpPr>
        <p:spPr>
          <a:xfrm>
            <a:off x="3497179" y="2407994"/>
            <a:ext cx="4164861" cy="187038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4785" marR="196215" indent="-172720">
              <a:lnSpc>
                <a:spcPts val="1600"/>
              </a:lnSpc>
              <a:spcBef>
                <a:spcPts val="22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&lt;input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ype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="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pa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s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s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w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r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d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"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47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&lt;input</a:t>
            </a:r>
            <a:r>
              <a:rPr sz="2400" spc="-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type="radio"&gt;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marR="407670" indent="-172720">
              <a:lnSpc>
                <a:spcPts val="1600"/>
              </a:lnSpc>
              <a:spcBef>
                <a:spcPts val="65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&lt;input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ype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="sea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r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c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h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"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lnSpc>
                <a:spcPts val="1645"/>
              </a:lnSpc>
              <a:spcBef>
                <a:spcPts val="47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&lt;input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>
              <a:lnSpc>
                <a:spcPts val="1645"/>
              </a:lnSpc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type="submit"&gt;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2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&lt;input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type="tel"&gt;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64600DC-FE20-CE11-FB8E-7AECBE32C23F}"/>
              </a:ext>
            </a:extLst>
          </p:cNvPr>
          <p:cNvSpPr txBox="1"/>
          <p:nvPr/>
        </p:nvSpPr>
        <p:spPr>
          <a:xfrm>
            <a:off x="5983706" y="6047352"/>
            <a:ext cx="590349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212121"/>
                </a:solidFill>
                <a:latin typeface="Calibri Light"/>
                <a:cs typeface="Calibri Light"/>
              </a:rPr>
              <a:t>More</a:t>
            </a:r>
            <a:r>
              <a:rPr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dirty="0">
                <a:solidFill>
                  <a:srgbClr val="212121"/>
                </a:solidFill>
                <a:latin typeface="Calibri Light"/>
                <a:cs typeface="Calibri Light"/>
              </a:rPr>
              <a:t>about</a:t>
            </a:r>
            <a:r>
              <a:rPr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dirty="0">
                <a:solidFill>
                  <a:srgbClr val="212121"/>
                </a:solidFill>
                <a:latin typeface="Calibri Light"/>
                <a:cs typeface="Calibri Light"/>
              </a:rPr>
              <a:t>you</a:t>
            </a:r>
            <a:r>
              <a:rPr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212121"/>
                </a:solidFill>
                <a:latin typeface="Calibri Light"/>
                <a:cs typeface="Calibri Light"/>
              </a:rPr>
              <a:t>read</a:t>
            </a:r>
            <a:r>
              <a:rPr dirty="0">
                <a:solidFill>
                  <a:srgbClr val="212121"/>
                </a:solidFill>
                <a:latin typeface="Calibri Light"/>
                <a:cs typeface="Calibri Light"/>
              </a:rPr>
              <a:t> here:</a:t>
            </a:r>
            <a:r>
              <a:rPr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3"/>
              </a:rPr>
              <a:t>https://www.w3schools.com/html/html_form_input_types.asp</a:t>
            </a:r>
            <a:endParaRPr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1A37F227-7C4E-496E-55F5-B4E9E9CD959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6776" y="1604211"/>
            <a:ext cx="4850423" cy="2534551"/>
          </a:xfrm>
          <a:prstGeom prst="rect">
            <a:avLst/>
          </a:prstGeom>
        </p:spPr>
      </p:pic>
      <p:pic>
        <p:nvPicPr>
          <p:cNvPr id="9" name="object 8">
            <a:extLst>
              <a:ext uri="{FF2B5EF4-FFF2-40B4-BE49-F238E27FC236}">
                <a16:creationId xmlns:a16="http://schemas.microsoft.com/office/drawing/2014/main" id="{6EC63011-B1E7-86A0-F745-D08C4F7F0F6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4821" y="4197039"/>
            <a:ext cx="2290815" cy="15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4963DA-4000-DD3A-518A-267CF86C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1" y="994611"/>
            <a:ext cx="10908632" cy="53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6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7399B25D-78FB-8449-A88E-D4823F41F2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9373" y="1254643"/>
            <a:ext cx="23792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Attributes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B549E23-2095-3AF4-2618-BF7E41A304CD}"/>
              </a:ext>
            </a:extLst>
          </p:cNvPr>
          <p:cNvSpPr txBox="1"/>
          <p:nvPr/>
        </p:nvSpPr>
        <p:spPr>
          <a:xfrm>
            <a:off x="1580596" y="2394674"/>
            <a:ext cx="2065205" cy="164083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disabled</a:t>
            </a: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max</a:t>
            </a: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maxlength</a:t>
            </a: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p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l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c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eho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l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der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E4E4F48-95A5-1D50-0723-C3050AB0BBF5}"/>
              </a:ext>
            </a:extLst>
          </p:cNvPr>
          <p:cNvSpPr txBox="1"/>
          <p:nvPr/>
        </p:nvSpPr>
        <p:spPr>
          <a:xfrm>
            <a:off x="3436834" y="2394674"/>
            <a:ext cx="1620079" cy="164083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pattern</a:t>
            </a: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readonly</a:t>
            </a: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tabindex</a:t>
            </a: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required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97619B0-44C8-8C2B-D06B-84DBA44828E5}"/>
              </a:ext>
            </a:extLst>
          </p:cNvPr>
          <p:cNvSpPr txBox="1"/>
          <p:nvPr/>
        </p:nvSpPr>
        <p:spPr>
          <a:xfrm>
            <a:off x="5535073" y="2394674"/>
            <a:ext cx="1378078" cy="164083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size</a:t>
            </a: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step</a:t>
            </a: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</a:rPr>
              <a:t>v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al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u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e</a:t>
            </a: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min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9CA5740-1733-8C41-E39C-AE537CC6F545}"/>
              </a:ext>
            </a:extLst>
          </p:cNvPr>
          <p:cNvSpPr txBox="1"/>
          <p:nvPr/>
        </p:nvSpPr>
        <p:spPr>
          <a:xfrm>
            <a:off x="1382450" y="4485607"/>
            <a:ext cx="1013396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7E0000"/>
                </a:solidFill>
                <a:latin typeface="Consolas"/>
                <a:cs typeface="Consolas"/>
              </a:rPr>
              <a:t>input</a:t>
            </a:r>
            <a:r>
              <a:rPr sz="2400" spc="10" dirty="0">
                <a:solidFill>
                  <a:srgbClr val="7E000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0000FF"/>
                </a:solidFill>
                <a:latin typeface="Consolas"/>
                <a:cs typeface="Consolas"/>
              </a:rPr>
              <a:t>="number"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min</a:t>
            </a:r>
            <a:r>
              <a:rPr sz="2400" spc="-10" dirty="0">
                <a:solidFill>
                  <a:srgbClr val="0000FF"/>
                </a:solidFill>
                <a:latin typeface="Consolas"/>
                <a:cs typeface="Consolas"/>
              </a:rPr>
              <a:t>="10"</a:t>
            </a:r>
            <a:r>
              <a:rPr sz="2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max</a:t>
            </a:r>
            <a:r>
              <a:rPr sz="2400" spc="-10" dirty="0">
                <a:solidFill>
                  <a:srgbClr val="0000FF"/>
                </a:solidFill>
                <a:latin typeface="Consolas"/>
                <a:cs typeface="Consolas"/>
              </a:rPr>
              <a:t>="100"</a:t>
            </a:r>
            <a:r>
              <a:rPr sz="2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value</a:t>
            </a:r>
            <a:r>
              <a:rPr sz="2400" spc="-10" dirty="0">
                <a:solidFill>
                  <a:srgbClr val="0000FF"/>
                </a:solidFill>
                <a:latin typeface="Consolas"/>
                <a:cs typeface="Consolas"/>
              </a:rPr>
              <a:t>="50"&gt;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32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5657FE2-6557-BD49-BD18-402B5ECAAC0D}"/>
              </a:ext>
            </a:extLst>
          </p:cNvPr>
          <p:cNvGrpSpPr/>
          <p:nvPr/>
        </p:nvGrpSpPr>
        <p:grpSpPr>
          <a:xfrm>
            <a:off x="793704" y="1318810"/>
            <a:ext cx="11157664" cy="4718010"/>
            <a:chOff x="793704" y="1318810"/>
            <a:chExt cx="11157664" cy="4718010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85865EDB-F365-C3BE-FD76-DCAE07AB6D56}"/>
                </a:ext>
              </a:extLst>
            </p:cNvPr>
            <p:cNvSpPr txBox="1">
              <a:spLocks/>
            </p:cNvSpPr>
            <p:nvPr/>
          </p:nvSpPr>
          <p:spPr>
            <a:xfrm>
              <a:off x="797057" y="1318810"/>
              <a:ext cx="4240164" cy="5052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2400" b="0" i="0">
                  <a:solidFill>
                    <a:srgbClr val="212121"/>
                  </a:solidFill>
                  <a:latin typeface="Calibri Light"/>
                  <a:ea typeface="+mj-ea"/>
                  <a:cs typeface="Calibri Light"/>
                </a:defRPr>
              </a:lvl1pPr>
            </a:lstStyle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0" cap="none" spc="5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More</a:t>
              </a:r>
              <a:r>
                <a:rPr kumimoji="0" lang="en-IN" sz="3200" b="0" i="0" u="none" strike="noStrike" kern="0" cap="none" spc="10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IN" sz="3200" b="0" i="0" u="none" strike="noStrike" kern="0" cap="none" spc="6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about</a:t>
              </a:r>
              <a:r>
                <a:rPr kumimoji="0" lang="en-IN" sz="3200" b="0" i="0" u="none" strike="noStrike" kern="0" cap="none" spc="10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IN" sz="3200" b="0" i="0" u="none" strike="noStrike" kern="0" cap="none" spc="6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pattern</a:t>
              </a:r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F9347A42-F1EE-214D-15BE-87E1AA5C1C9B}"/>
                </a:ext>
              </a:extLst>
            </p:cNvPr>
            <p:cNvSpPr txBox="1"/>
            <p:nvPr/>
          </p:nvSpPr>
          <p:spPr>
            <a:xfrm>
              <a:off x="793704" y="2146011"/>
              <a:ext cx="11157664" cy="38908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800" spc="-5" dirty="0">
                  <a:solidFill>
                    <a:srgbClr val="0000FF"/>
                  </a:solidFill>
                  <a:latin typeface="Consolas"/>
                  <a:cs typeface="Consolas"/>
                </a:rPr>
                <a:t>&lt;</a:t>
              </a:r>
              <a:r>
                <a:rPr sz="2800" spc="-5" dirty="0">
                  <a:solidFill>
                    <a:srgbClr val="800000"/>
                  </a:solidFill>
                  <a:latin typeface="Consolas"/>
                  <a:cs typeface="Consolas"/>
                </a:rPr>
                <a:t>input</a:t>
              </a:r>
              <a:r>
                <a:rPr sz="2800" spc="-70" dirty="0">
                  <a:solidFill>
                    <a:srgbClr val="800000"/>
                  </a:solidFill>
                  <a:latin typeface="Consolas"/>
                  <a:cs typeface="Consolas"/>
                </a:rPr>
                <a:t> </a:t>
              </a:r>
              <a:r>
                <a:rPr sz="2800" spc="-5" dirty="0">
                  <a:solidFill>
                    <a:srgbClr val="FF0000"/>
                  </a:solidFill>
                  <a:latin typeface="Consolas"/>
                  <a:cs typeface="Consolas"/>
                </a:rPr>
                <a:t>pattern</a:t>
              </a:r>
              <a:r>
                <a:rPr sz="2800" spc="-5" dirty="0">
                  <a:solidFill>
                    <a:srgbClr val="0000FF"/>
                  </a:solidFill>
                  <a:latin typeface="Consolas"/>
                  <a:cs typeface="Consolas"/>
                </a:rPr>
                <a:t>="regexp"&gt;</a:t>
              </a:r>
              <a:endParaRPr sz="2800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>
                <a:spcBef>
                  <a:spcPts val="15"/>
                </a:spcBef>
              </a:pPr>
              <a:endParaRPr sz="2800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L="184785" indent="-172720">
                <a:spcBef>
                  <a:spcPts val="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The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pattern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attribute</a:t>
              </a:r>
              <a:r>
                <a:rPr sz="28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specifies</a:t>
              </a:r>
              <a:r>
                <a:rPr sz="28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a</a:t>
              </a:r>
              <a:r>
                <a:rPr sz="28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regular</a:t>
              </a:r>
              <a:r>
                <a:rPr sz="28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expression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that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&lt;input&gt;</a:t>
              </a:r>
              <a:r>
                <a:rPr sz="28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element's</a:t>
              </a:r>
              <a:r>
                <a:rPr sz="28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value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 is</a:t>
              </a:r>
              <a:r>
                <a:rPr lang="en-IN"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checked</a:t>
              </a:r>
              <a:r>
                <a:rPr sz="2800" spc="-4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against.</a:t>
              </a:r>
              <a:endParaRPr sz="28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>
                <a:spcBef>
                  <a:spcPts val="45"/>
                </a:spcBef>
              </a:pPr>
              <a:endParaRPr sz="28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The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pattern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attribute</a:t>
              </a:r>
              <a:r>
                <a:rPr sz="28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works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 with</a:t>
              </a:r>
              <a:r>
                <a:rPr sz="28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8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following</a:t>
              </a:r>
              <a:r>
                <a:rPr sz="2800" spc="3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input</a:t>
              </a:r>
              <a:r>
                <a:rPr sz="28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types: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text,</a:t>
              </a:r>
              <a:r>
                <a:rPr sz="2800" spc="-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date, 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search,</a:t>
              </a:r>
              <a:r>
                <a:rPr sz="28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url,</a:t>
              </a:r>
              <a:r>
                <a:rPr sz="28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 err="1">
                  <a:solidFill>
                    <a:srgbClr val="212121"/>
                  </a:solidFill>
                  <a:latin typeface="Calibri Light"/>
                  <a:cs typeface="Calibri Light"/>
                </a:rPr>
                <a:t>tel,</a:t>
              </a:r>
              <a:r>
                <a:rPr sz="2800" spc="-5" dirty="0" err="1">
                  <a:solidFill>
                    <a:srgbClr val="212121"/>
                  </a:solidFill>
                  <a:latin typeface="Calibri Light"/>
                  <a:cs typeface="Calibri Light"/>
                </a:rPr>
                <a:t>email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,</a:t>
              </a:r>
              <a:r>
                <a:rPr sz="2800" spc="-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and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password.</a:t>
              </a:r>
              <a:endParaRPr sz="28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>
                <a:spcBef>
                  <a:spcPts val="45"/>
                </a:spcBef>
              </a:pPr>
              <a:endParaRPr sz="28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spcBef>
                  <a:spcPts val="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Use</a:t>
              </a:r>
              <a:r>
                <a:rPr sz="28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8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global</a:t>
              </a:r>
              <a:r>
                <a:rPr sz="2800" spc="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title</a:t>
              </a:r>
              <a:r>
                <a:rPr sz="28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attribute</a:t>
              </a:r>
              <a:r>
                <a:rPr sz="28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to 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describe</a:t>
              </a:r>
              <a:r>
                <a:rPr sz="28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8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pattern</a:t>
              </a:r>
              <a:r>
                <a:rPr sz="28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to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212121"/>
                  </a:solidFill>
                  <a:latin typeface="Calibri Light"/>
                  <a:cs typeface="Calibri Light"/>
                </a:rPr>
                <a:t>help the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800" spc="-40" dirty="0">
                  <a:solidFill>
                    <a:srgbClr val="212121"/>
                  </a:solidFill>
                  <a:latin typeface="Calibri Light"/>
                  <a:cs typeface="Calibri Light"/>
                </a:rPr>
                <a:t>user.</a:t>
              </a:r>
              <a:endParaRPr sz="2800"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58A9C1-2D6C-44D5-181B-33D466DF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721895"/>
            <a:ext cx="11325727" cy="56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7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846F761F-705D-3E61-1CF0-10D88560694D}"/>
              </a:ext>
            </a:extLst>
          </p:cNvPr>
          <p:cNvSpPr txBox="1">
            <a:spLocks/>
          </p:cNvSpPr>
          <p:nvPr/>
        </p:nvSpPr>
        <p:spPr>
          <a:xfrm>
            <a:off x="488264" y="752878"/>
            <a:ext cx="30049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Tag</a:t>
            </a:r>
            <a:r>
              <a:rPr kumimoji="0" lang="en-IN" sz="3200" b="0" i="0" u="none" strike="noStrike" kern="0" cap="none" spc="1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&lt;picture&gt;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4036C65-DD2C-AD17-06CF-E7ECCB71F482}"/>
              </a:ext>
            </a:extLst>
          </p:cNvPr>
          <p:cNvSpPr txBox="1"/>
          <p:nvPr/>
        </p:nvSpPr>
        <p:spPr>
          <a:xfrm>
            <a:off x="362491" y="1793104"/>
            <a:ext cx="5733509" cy="4345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 algn="just">
              <a:spcBef>
                <a:spcPts val="10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serves as a container for zero or</a:t>
            </a:r>
            <a:r>
              <a:rPr lang="en-IN"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more &lt;source&gt; elements and one &lt;img&gt; element  to provide versions of an image for different display  device scenarios.</a:t>
            </a:r>
          </a:p>
          <a:p>
            <a:pPr marL="184785" marR="855980" indent="-172720" algn="just">
              <a:spcBef>
                <a:spcPts val="111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The browser will consider each of the  child &lt;source&gt; elements and select one</a:t>
            </a:r>
            <a:r>
              <a:rPr lang="en-IN"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corresponding to the best match found; if no</a:t>
            </a:r>
            <a:r>
              <a:rPr lang="en-IN"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matches are found among the</a:t>
            </a:r>
          </a:p>
          <a:p>
            <a:pPr marL="184785" indent="-172720" algn="just">
              <a:spcBef>
                <a:spcPts val="101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&lt;source&gt;</a:t>
            </a:r>
            <a:r>
              <a:rPr sz="2400" spc="-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elements,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file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specified</a:t>
            </a:r>
            <a:r>
              <a:rPr sz="2400" spc="-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by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</a:t>
            </a:r>
            <a:r>
              <a:rPr sz="2400" spc="-5" dirty="0" err="1">
                <a:solidFill>
                  <a:srgbClr val="212121"/>
                </a:solidFill>
                <a:latin typeface="Calibri Light"/>
                <a:cs typeface="Calibri Light"/>
              </a:rPr>
              <a:t>img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&gt;</a:t>
            </a:r>
            <a:r>
              <a:rPr lang="en-IN"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element’s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src</a:t>
            </a:r>
            <a:r>
              <a:rPr sz="2400" spc="-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attribute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selected.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F434DB7-ED58-9B92-BEF7-9CCF476C1B4E}"/>
              </a:ext>
            </a:extLst>
          </p:cNvPr>
          <p:cNvSpPr txBox="1"/>
          <p:nvPr/>
        </p:nvSpPr>
        <p:spPr>
          <a:xfrm>
            <a:off x="6336632" y="1786889"/>
            <a:ext cx="5855368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7E0000"/>
                </a:solidFill>
                <a:latin typeface="Consolas"/>
                <a:cs typeface="Consolas"/>
              </a:rPr>
              <a:t>&lt;picture&gt;</a:t>
            </a:r>
            <a:endParaRPr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852169" marR="5080" indent="-672465"/>
            <a:r>
              <a:rPr dirty="0">
                <a:solidFill>
                  <a:srgbClr val="7E0000"/>
                </a:solidFill>
                <a:latin typeface="Consolas"/>
                <a:cs typeface="Consolas"/>
              </a:rPr>
              <a:t>&lt;source </a:t>
            </a: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srcset</a:t>
            </a:r>
            <a:r>
              <a:rPr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"/media/examples/picture-small.png" </a:t>
            </a:r>
            <a:r>
              <a:rPr spc="-6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media</a:t>
            </a:r>
            <a:r>
              <a:rPr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"(max-width:</a:t>
            </a:r>
            <a:r>
              <a:rPr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1000px)"</a:t>
            </a:r>
            <a:r>
              <a:rPr dirty="0">
                <a:solidFill>
                  <a:srgbClr val="7E0000"/>
                </a:solidFill>
                <a:latin typeface="Consolas"/>
                <a:cs typeface="Consolas"/>
              </a:rPr>
              <a:t>&gt;</a:t>
            </a:r>
            <a:endParaRPr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79705"/>
            <a:endParaRPr lang="en-IN" dirty="0">
              <a:solidFill>
                <a:srgbClr val="7E0000"/>
              </a:solidFill>
              <a:latin typeface="Consolas"/>
              <a:cs typeface="Consolas"/>
            </a:endParaRPr>
          </a:p>
          <a:p>
            <a:pPr marL="179705"/>
            <a:r>
              <a:rPr dirty="0">
                <a:solidFill>
                  <a:srgbClr val="7E0000"/>
                </a:solidFill>
                <a:latin typeface="Consolas"/>
                <a:cs typeface="Consolas"/>
              </a:rPr>
              <a:t>&lt;source</a:t>
            </a:r>
            <a:r>
              <a:rPr spc="-20" dirty="0">
                <a:solidFill>
                  <a:srgbClr val="7E0000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srcset</a:t>
            </a:r>
            <a:r>
              <a:rPr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"/media/examples/picture-wide.png"</a:t>
            </a:r>
            <a:r>
              <a:rPr lang="en-IN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media</a:t>
            </a:r>
            <a:r>
              <a:rPr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"(min-width:</a:t>
            </a:r>
            <a:r>
              <a:rPr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1000px)"</a:t>
            </a:r>
            <a:r>
              <a:rPr dirty="0">
                <a:solidFill>
                  <a:srgbClr val="7E0000"/>
                </a:solidFill>
                <a:latin typeface="Consolas"/>
                <a:cs typeface="Consolas"/>
              </a:rPr>
              <a:t>&gt;</a:t>
            </a:r>
            <a:endParaRPr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79705"/>
            <a:r>
              <a:rPr dirty="0">
                <a:solidFill>
                  <a:srgbClr val="7E0000"/>
                </a:solidFill>
                <a:latin typeface="Consolas"/>
                <a:cs typeface="Consolas"/>
              </a:rPr>
              <a:t>&lt;img </a:t>
            </a:r>
            <a:r>
              <a:rPr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dirty="0">
                <a:solidFill>
                  <a:srgbClr val="0000FF"/>
                </a:solidFill>
                <a:latin typeface="Consolas"/>
                <a:cs typeface="Consolas"/>
              </a:rPr>
              <a:t>"/media/examples/picture-narrow.png"</a:t>
            </a:r>
            <a:r>
              <a:rPr dirty="0">
                <a:solidFill>
                  <a:srgbClr val="7E0000"/>
                </a:solidFill>
                <a:latin typeface="Consolas"/>
                <a:cs typeface="Consolas"/>
              </a:rPr>
              <a:t>&gt;</a:t>
            </a:r>
            <a:endParaRPr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2700"/>
            <a:r>
              <a:rPr dirty="0">
                <a:solidFill>
                  <a:srgbClr val="7E0000"/>
                </a:solidFill>
                <a:latin typeface="Consolas"/>
                <a:cs typeface="Consolas"/>
              </a:rPr>
              <a:t>&lt;/picture&gt;</a:t>
            </a:r>
            <a:endParaRPr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3AC23129-C800-9C26-2F08-8A571CBD70D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9337" y="4582337"/>
            <a:ext cx="1845564" cy="14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08AD5889-C808-4B33-1CDC-3CD7E9957026}"/>
              </a:ext>
            </a:extLst>
          </p:cNvPr>
          <p:cNvSpPr txBox="1">
            <a:spLocks/>
          </p:cNvSpPr>
          <p:nvPr/>
        </p:nvSpPr>
        <p:spPr>
          <a:xfrm>
            <a:off x="519429" y="1206516"/>
            <a:ext cx="413927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6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Srcset</a:t>
            </a:r>
            <a:r>
              <a:rPr kumimoji="0" lang="en-IN" sz="3200" b="0" i="0" u="none" strike="noStrike" kern="0" cap="none" spc="114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image</a:t>
            </a:r>
            <a:r>
              <a:rPr kumimoji="0" lang="en-IN" sz="3200" b="0" i="0" u="none" strike="noStrike" kern="0" cap="none" spc="10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attribute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DC43909-CE27-BE0C-0104-E6964D287B81}"/>
              </a:ext>
            </a:extLst>
          </p:cNvPr>
          <p:cNvSpPr txBox="1"/>
          <p:nvPr/>
        </p:nvSpPr>
        <p:spPr>
          <a:xfrm>
            <a:off x="516077" y="2997800"/>
            <a:ext cx="11451334" cy="232820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indent="-172720">
              <a:spcBef>
                <a:spcPts val="37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Allows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you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list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multiple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alternative</a:t>
            </a:r>
            <a:r>
              <a:rPr sz="24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image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sources</a:t>
            </a:r>
            <a:r>
              <a:rPr sz="2400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which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vary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pixel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density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27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This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allows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browser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pick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image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appropriate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quality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user’s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device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45"/>
              </a:spcBef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2700"/>
            <a:r>
              <a:rPr sz="2400" spc="-5" dirty="0">
                <a:solidFill>
                  <a:srgbClr val="7E0000"/>
                </a:solidFill>
                <a:latin typeface="Consolas"/>
                <a:cs typeface="Consolas"/>
              </a:rPr>
              <a:t>&lt;img</a:t>
            </a:r>
            <a:r>
              <a:rPr sz="2400" spc="-20" dirty="0">
                <a:solidFill>
                  <a:srgbClr val="7E000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0000FF"/>
                </a:solidFill>
                <a:latin typeface="Consolas"/>
                <a:cs typeface="Consolas"/>
              </a:rPr>
              <a:t>“images/low-res.jpg</a:t>
            </a:r>
            <a:r>
              <a:rPr sz="2400" spc="-10" dirty="0">
                <a:solidFill>
                  <a:srgbClr val="CC2F2F"/>
                </a:solidFill>
                <a:latin typeface="Consolas"/>
                <a:cs typeface="Consolas"/>
              </a:rPr>
              <a:t>"</a:t>
            </a: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2700" marR="5080" indent="556260">
              <a:spcBef>
                <a:spcPts val="150"/>
              </a:spcBef>
            </a:pP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srcset</a:t>
            </a:r>
            <a:r>
              <a:rPr sz="2400" spc="-1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0000FF"/>
                </a:solidFill>
                <a:latin typeface="Consolas"/>
                <a:cs typeface="Consolas"/>
              </a:rPr>
              <a:t>“images/low-res.jpg</a:t>
            </a:r>
            <a:r>
              <a:rPr sz="2400" spc="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1x,</a:t>
            </a:r>
            <a:r>
              <a:rPr sz="2400" spc="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images</a:t>
            </a:r>
            <a:r>
              <a:rPr sz="2400" spc="-10" dirty="0">
                <a:solidFill>
                  <a:srgbClr val="CC2F2F"/>
                </a:solidFill>
                <a:latin typeface="Consolas"/>
                <a:cs typeface="Consolas"/>
              </a:rPr>
              <a:t>/high-res.jpg</a:t>
            </a:r>
            <a:r>
              <a:rPr sz="2400" spc="15" dirty="0">
                <a:solidFill>
                  <a:srgbClr val="CC2F2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2x,</a:t>
            </a:r>
            <a:r>
              <a:rPr sz="2400" spc="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images</a:t>
            </a:r>
            <a:r>
              <a:rPr sz="2400" spc="-10" dirty="0">
                <a:solidFill>
                  <a:srgbClr val="CC2F2F"/>
                </a:solidFill>
                <a:latin typeface="Consolas"/>
                <a:cs typeface="Consolas"/>
              </a:rPr>
              <a:t>/ultra- </a:t>
            </a:r>
            <a:r>
              <a:rPr sz="2400" spc="-865" dirty="0">
                <a:solidFill>
                  <a:srgbClr val="CC2F2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2F2F"/>
                </a:solidFill>
                <a:latin typeface="Consolas"/>
                <a:cs typeface="Consolas"/>
              </a:rPr>
              <a:t>high-res.jpg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3x</a:t>
            </a:r>
            <a:r>
              <a:rPr sz="2400" spc="-10" dirty="0">
                <a:solidFill>
                  <a:srgbClr val="CC2F2F"/>
                </a:solidFill>
                <a:latin typeface="Consolas"/>
                <a:cs typeface="Consolas"/>
              </a:rPr>
              <a:t>"</a:t>
            </a:r>
            <a:r>
              <a:rPr sz="2400" spc="-10" dirty="0">
                <a:solidFill>
                  <a:srgbClr val="7E0000"/>
                </a:solidFill>
                <a:latin typeface="Consolas"/>
                <a:cs typeface="Consolas"/>
              </a:rPr>
              <a:t>&gt;</a:t>
            </a: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107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0F8089A5-0A00-392A-7878-D57DBAB5B371}"/>
              </a:ext>
            </a:extLst>
          </p:cNvPr>
          <p:cNvSpPr txBox="1">
            <a:spLocks/>
          </p:cNvSpPr>
          <p:nvPr/>
        </p:nvSpPr>
        <p:spPr>
          <a:xfrm>
            <a:off x="1019479" y="981926"/>
            <a:ext cx="48840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Canvas</a:t>
            </a:r>
            <a:r>
              <a:rPr kumimoji="0" lang="en-IN" sz="3200" b="0" i="0" u="none" strike="noStrike" kern="0" cap="none" spc="114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and</a:t>
            </a:r>
            <a:r>
              <a:rPr kumimoji="0" lang="en-IN" sz="3200" b="0" i="0" u="none" strike="noStrike" kern="0" cap="none" spc="1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4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SVG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418B07D-9461-C550-6237-DF3B4133C352}"/>
              </a:ext>
            </a:extLst>
          </p:cNvPr>
          <p:cNvSpPr txBox="1"/>
          <p:nvPr/>
        </p:nvSpPr>
        <p:spPr>
          <a:xfrm>
            <a:off x="2588252" y="1969715"/>
            <a:ext cx="9331032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spcBef>
                <a:spcPts val="9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Provide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native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drawing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functionality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40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Completely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integrated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into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HTML5</a:t>
            </a:r>
            <a:r>
              <a:rPr sz="2400" spc="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documents</a:t>
            </a:r>
            <a:r>
              <a:rPr sz="2400" spc="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(part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DOM)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35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be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styled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with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CSS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40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be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controlled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with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JavaScript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45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Use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animation,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charts,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images,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pixel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manipulation,</a:t>
            </a:r>
            <a:r>
              <a:rPr sz="2400" spc="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so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on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30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Canvas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supports</a:t>
            </a:r>
            <a:r>
              <a:rPr sz="2400" spc="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2D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3D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(WebGL)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4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DFB28742-59F8-B99A-0780-657BAD09DAB6}"/>
              </a:ext>
            </a:extLst>
          </p:cNvPr>
          <p:cNvSpPr txBox="1">
            <a:spLocks/>
          </p:cNvSpPr>
          <p:nvPr/>
        </p:nvSpPr>
        <p:spPr>
          <a:xfrm>
            <a:off x="1727500" y="1046094"/>
            <a:ext cx="30370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HTML5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Canvas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3C4E052-C222-8B56-7FBF-5E0954AEA7B4}"/>
              </a:ext>
            </a:extLst>
          </p:cNvPr>
          <p:cNvSpPr txBox="1"/>
          <p:nvPr/>
        </p:nvSpPr>
        <p:spPr>
          <a:xfrm>
            <a:off x="1724147" y="2525567"/>
            <a:ext cx="9601579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HTML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&lt;canvas&gt;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element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used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draw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graphics,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on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Calibri Light"/>
                <a:cs typeface="Calibri Light"/>
              </a:rPr>
              <a:t>fly,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via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JavaScript.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25"/>
              </a:spcBef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2700"/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&lt;canvas&gt;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element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only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container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graphics.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30"/>
              </a:spcBef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2700"/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Canvas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has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several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methods</a:t>
            </a:r>
            <a:r>
              <a:rPr sz="2400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drawing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paths,</a:t>
            </a:r>
            <a:r>
              <a:rPr sz="2400" spc="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boxes,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circles,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text,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and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adding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images.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F888B86-77FA-882F-DCFB-3B9CB1160473}"/>
              </a:ext>
            </a:extLst>
          </p:cNvPr>
          <p:cNvSpPr txBox="1"/>
          <p:nvPr/>
        </p:nvSpPr>
        <p:spPr>
          <a:xfrm>
            <a:off x="1724146" y="5025004"/>
            <a:ext cx="989033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0" dirty="0">
                <a:solidFill>
                  <a:srgbClr val="0000CC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A22828"/>
                </a:solidFill>
                <a:latin typeface="Consolas"/>
                <a:cs typeface="Consolas"/>
              </a:rPr>
              <a:t>canvas</a:t>
            </a:r>
            <a:r>
              <a:rPr sz="2400" spc="25" dirty="0">
                <a:solidFill>
                  <a:srgbClr val="A22828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2400" spc="-10" dirty="0">
                <a:solidFill>
                  <a:srgbClr val="0000CC"/>
                </a:solidFill>
                <a:latin typeface="Consolas"/>
                <a:cs typeface="Consolas"/>
              </a:rPr>
              <a:t>="myCanvas"</a:t>
            </a:r>
            <a:r>
              <a:rPr sz="2400" spc="3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2400" spc="-10" dirty="0">
                <a:solidFill>
                  <a:srgbClr val="0000CC"/>
                </a:solidFill>
                <a:latin typeface="Consolas"/>
                <a:cs typeface="Consolas"/>
              </a:rPr>
              <a:t>="200"</a:t>
            </a:r>
            <a:r>
              <a:rPr sz="2400" spc="2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2400" spc="-10" dirty="0">
                <a:solidFill>
                  <a:srgbClr val="0000CC"/>
                </a:solidFill>
                <a:latin typeface="Consolas"/>
                <a:cs typeface="Consolas"/>
              </a:rPr>
              <a:t>="100"&gt;&lt;</a:t>
            </a:r>
            <a:r>
              <a:rPr sz="2400" spc="-10" dirty="0">
                <a:solidFill>
                  <a:srgbClr val="A22828"/>
                </a:solidFill>
                <a:latin typeface="Consolas"/>
                <a:cs typeface="Consolas"/>
              </a:rPr>
              <a:t>/canvas</a:t>
            </a:r>
            <a:r>
              <a:rPr sz="2400" spc="-10" dirty="0">
                <a:solidFill>
                  <a:srgbClr val="0000CC"/>
                </a:solidFill>
                <a:latin typeface="Consolas"/>
                <a:cs typeface="Consolas"/>
              </a:rPr>
              <a:t>&gt;</a:t>
            </a: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90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311830" y="96475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D3459C-0240-7CE8-07DC-A661BD0EA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01" y="804661"/>
            <a:ext cx="11871158" cy="59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7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102887-9D8F-DAA7-285F-A719B7974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4" y="1319601"/>
            <a:ext cx="11341768" cy="50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E56E3-6A46-66A8-26B2-2202CC1D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7" y="600076"/>
            <a:ext cx="11101137" cy="580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874ED316-D05B-B7A0-2CDC-481228AF367A}"/>
              </a:ext>
            </a:extLst>
          </p:cNvPr>
          <p:cNvSpPr txBox="1">
            <a:spLocks/>
          </p:cNvSpPr>
          <p:nvPr/>
        </p:nvSpPr>
        <p:spPr>
          <a:xfrm>
            <a:off x="558555" y="915296"/>
            <a:ext cx="27970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Canvas</a:t>
            </a:r>
            <a:r>
              <a:rPr kumimoji="0" lang="en-IN" sz="3200" b="0" i="0" u="none" strike="noStrike" kern="0" cap="none" spc="114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and</a:t>
            </a:r>
            <a:r>
              <a:rPr kumimoji="0" lang="en-IN" sz="3200" b="0" i="0" u="none" strike="noStrike" kern="0" cap="none" spc="1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4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SVG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50D64E-2AF0-04F4-CCF6-B15BF8EB7341}"/>
              </a:ext>
            </a:extLst>
          </p:cNvPr>
          <p:cNvSpPr txBox="1">
            <a:spLocks/>
          </p:cNvSpPr>
          <p:nvPr/>
        </p:nvSpPr>
        <p:spPr>
          <a:xfrm>
            <a:off x="558555" y="1635111"/>
            <a:ext cx="5363423" cy="42729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>
            <a:lvl1pPr marL="0">
              <a:defRPr sz="1800" b="1" i="0">
                <a:solidFill>
                  <a:srgbClr val="76CDD7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150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CANVAS</a:t>
            </a:r>
          </a:p>
          <a:p>
            <a:pPr marL="184785" marR="0" lvl="0" indent="-172720" defTabSz="914400" eaLnBrk="1" fontAlgn="auto" latinLnBrk="0" hangingPunct="1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Resolution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dependent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84785" marR="0" lvl="0" indent="-17272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support</a:t>
            </a:r>
            <a:r>
              <a:rPr kumimoji="0" lang="en-US" sz="2400" b="0" i="0" u="none" strike="noStrike" kern="0" cap="none" spc="3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event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handlers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84785" marR="0" lvl="0" indent="-1727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Poor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text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rendering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capabilities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84785" marR="0" lvl="0" indent="-17272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US" sz="2400" b="0" i="0" u="none" strike="noStrike" kern="0" cap="none" spc="-4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You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can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save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resulting</a:t>
            </a:r>
            <a:r>
              <a:rPr kumimoji="0" lang="en-US" sz="2400" b="0" i="0" u="none" strike="noStrike" kern="0" cap="none" spc="3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image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as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.</a:t>
            </a:r>
            <a:r>
              <a:rPr kumimoji="0" lang="en-US" sz="2400" b="0" i="0" u="none" strike="noStrike" kern="0" cap="none" spc="-5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png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or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.jpg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84785" marR="0" lvl="0" indent="-1727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Well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suited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graphic-intensive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games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805481-1663-40EC-5C41-04BA08A859C5}"/>
              </a:ext>
            </a:extLst>
          </p:cNvPr>
          <p:cNvSpPr txBox="1">
            <a:spLocks/>
          </p:cNvSpPr>
          <p:nvPr/>
        </p:nvSpPr>
        <p:spPr>
          <a:xfrm>
            <a:off x="6270023" y="1735773"/>
            <a:ext cx="5189400" cy="4642296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>
            <a:lvl1pPr marL="0">
              <a:defRPr sz="1800" b="1" i="0">
                <a:solidFill>
                  <a:srgbClr val="76CDD7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defTabSz="914400" eaLnBrk="1" fontAlgn="auto" latinLnBrk="0" hangingPunct="1">
              <a:spcBef>
                <a:spcPts val="9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114" normalizeH="0" baseline="0" noProof="0" dirty="0">
                <a:ln>
                  <a:noFill/>
                </a:ln>
                <a:solidFill>
                  <a:srgbClr val="76CDD7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SVG</a:t>
            </a:r>
          </a:p>
          <a:p>
            <a:pPr marL="184785" marR="0" lvl="0" indent="-172720" defTabSz="914400" eaLnBrk="1" fontAlgn="auto" latinLnBrk="0" hangingPunct="1">
              <a:spcBef>
                <a:spcPts val="74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Resolution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independent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defTabSz="914400" eaLnBrk="1" fontAlgn="auto" latinLnBrk="0" hangingPunct="1">
              <a:spcBef>
                <a:spcPts val="40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84785" marR="0" lvl="0" indent="-172720" defTabSz="914400" eaLnBrk="1" fontAlgn="auto" latinLnBrk="0" hangingPunct="1">
              <a:spcBef>
                <a:spcPts val="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Support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event</a:t>
            </a:r>
            <a:r>
              <a:rPr kumimoji="0" lang="en-US" sz="2400" b="0" i="0" u="none" strike="noStrike" kern="0" cap="none" spc="-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handlers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defTabSz="914400" eaLnBrk="1" fontAlgn="auto" latinLnBrk="0" hangingPunct="1">
              <a:spcBef>
                <a:spcPts val="30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84785" marR="0" lvl="0" indent="-17272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Best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suited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applications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with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large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84785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rendering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areas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(Google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Maps)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defTabSz="914400" eaLnBrk="1" fontAlgn="auto" latinLnBrk="0" hangingPunct="1"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84785" marR="5080" lvl="0" indent="-172720" defTabSz="914400" eaLnBrk="1" fontAlgn="auto" latinLnBrk="0" hangingPunct="1">
              <a:spcBef>
                <a:spcPts val="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Slow</a:t>
            </a:r>
            <a:r>
              <a:rPr kumimoji="0" lang="en-US" sz="2400" b="0" i="0" u="none" strike="noStrike" kern="0" cap="none" spc="2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rendering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if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complex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(anything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that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uses </a:t>
            </a:r>
            <a:r>
              <a:rPr kumimoji="0" lang="en-US" sz="2400" b="0" i="0" u="none" strike="noStrike" kern="0" cap="none" spc="-3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the DOM</a:t>
            </a:r>
            <a:r>
              <a:rPr kumimoji="0" lang="en-US" sz="2400" b="0" i="0" u="none" strike="noStrike" kern="0" cap="none" spc="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lot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will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be</a:t>
            </a:r>
            <a:r>
              <a:rPr kumimoji="0" lang="en-US" sz="2400" b="0" i="0" u="none" strike="noStrike" kern="0" cap="none" spc="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slow)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defTabSz="914400" eaLnBrk="1" fontAlgn="auto" latinLnBrk="0" hangingPunct="1">
              <a:spcBef>
                <a:spcPts val="25"/>
              </a:spcBef>
              <a:spcAft>
                <a:spcPts val="0"/>
              </a:spcAft>
              <a:buClr>
                <a:srgbClr val="212121"/>
              </a:buClr>
              <a:buSzTx/>
              <a:buFont typeface="Arial MT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84785" marR="0" lvl="0" indent="-17272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185420" algn="l"/>
              </a:tabLst>
              <a:defRPr/>
            </a:pPr>
            <a:r>
              <a:rPr kumimoji="0" lang="en-US" sz="2400" b="0" i="0" u="none" strike="noStrike" kern="0" cap="none" spc="-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Not suited</a:t>
            </a:r>
            <a:r>
              <a:rPr kumimoji="0" lang="en-US" sz="2400" b="0" i="0" u="none" strike="noStrike" kern="0" cap="none" spc="1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for game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applications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76CDD7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56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A59089A9-E8FE-CF2D-B6F3-6DC80FA769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5409" y="1078179"/>
            <a:ext cx="35984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Html</a:t>
            </a:r>
            <a:r>
              <a:rPr spc="100" dirty="0"/>
              <a:t> </a:t>
            </a:r>
            <a:r>
              <a:rPr spc="60" dirty="0"/>
              <a:t>Linter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C4E38DC-A742-DA4E-673B-A66D6F47BE08}"/>
              </a:ext>
            </a:extLst>
          </p:cNvPr>
          <p:cNvSpPr txBox="1"/>
          <p:nvPr/>
        </p:nvSpPr>
        <p:spPr>
          <a:xfrm>
            <a:off x="2205409" y="2048463"/>
            <a:ext cx="9184486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used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avoid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potential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errors.</a:t>
            </a:r>
            <a:endParaRPr sz="2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Ready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use,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you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don’t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need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additional</a:t>
            </a:r>
            <a:r>
              <a:rPr sz="2400" spc="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configurations.</a:t>
            </a:r>
            <a:endParaRPr sz="2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2400" spc="-45" dirty="0">
                <a:solidFill>
                  <a:srgbClr val="212121"/>
                </a:solidFill>
                <a:latin typeface="Calibri Light"/>
                <a:cs typeface="Calibri Light"/>
              </a:rPr>
              <a:t>You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CAN’T</a:t>
            </a:r>
            <a:r>
              <a:rPr sz="2400" spc="-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change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any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rules.</a:t>
            </a:r>
            <a:endParaRPr sz="2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2400" spc="-45" dirty="0">
                <a:solidFill>
                  <a:srgbClr val="212121"/>
                </a:solidFill>
                <a:latin typeface="Calibri Light"/>
                <a:cs typeface="Calibri Light"/>
              </a:rPr>
              <a:t>You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won’t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be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able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push</a:t>
            </a:r>
            <a:r>
              <a:rPr sz="2400" spc="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your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code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if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there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any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errors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occurred.</a:t>
            </a:r>
            <a:endParaRPr sz="2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45" dirty="0">
                <a:solidFill>
                  <a:srgbClr val="212121"/>
                </a:solidFill>
                <a:latin typeface="Calibri Light"/>
                <a:cs typeface="Calibri Light"/>
              </a:rPr>
              <a:t>You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find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all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rules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.htmllintrc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file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root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your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project.</a:t>
            </a:r>
            <a:endParaRPr sz="2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latin typeface="Calibri Light"/>
              <a:cs typeface="Calibri Light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Detailed</a:t>
            </a:r>
            <a:r>
              <a:rPr sz="2400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rules</a:t>
            </a:r>
            <a:r>
              <a:rPr sz="2400" spc="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description:</a:t>
            </a:r>
            <a:r>
              <a:rPr sz="2400" spc="90" dirty="0">
                <a:solidFill>
                  <a:srgbClr val="76CDD7"/>
                </a:solidFill>
                <a:latin typeface="Calibri Light"/>
                <a:cs typeface="Calibri Light"/>
              </a:rPr>
              <a:t> </a:t>
            </a:r>
            <a:r>
              <a:rPr sz="2400" u="sng" spc="-1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3"/>
              </a:rPr>
              <a:t>https://github.com/htmllint/htmllint/wiki/Options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49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18B84F3E-0BAB-4FEE-A20F-074E440ADCC6}"/>
              </a:ext>
            </a:extLst>
          </p:cNvPr>
          <p:cNvSpPr/>
          <p:nvPr/>
        </p:nvSpPr>
        <p:spPr>
          <a:xfrm>
            <a:off x="2274963" y="94372"/>
            <a:ext cx="9147998" cy="72155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FA316221-5898-A03B-1406-A256615CA99A}"/>
              </a:ext>
            </a:extLst>
          </p:cNvPr>
          <p:cNvSpPr txBox="1">
            <a:spLocks/>
          </p:cNvSpPr>
          <p:nvPr/>
        </p:nvSpPr>
        <p:spPr>
          <a:xfrm>
            <a:off x="3863588" y="1252025"/>
            <a:ext cx="322553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7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Additional</a:t>
            </a:r>
            <a:r>
              <a:rPr kumimoji="0" lang="en-IN" sz="3200" b="0" i="0" u="none" strike="noStrike" kern="0" cap="none" spc="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links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5B2A29-D739-81B4-35A2-C9533FB3AD3B}"/>
              </a:ext>
            </a:extLst>
          </p:cNvPr>
          <p:cNvSpPr txBox="1"/>
          <p:nvPr/>
        </p:nvSpPr>
        <p:spPr>
          <a:xfrm>
            <a:off x="3860235" y="2556120"/>
            <a:ext cx="7301751" cy="3481722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84785" indent="-172720">
              <a:spcBef>
                <a:spcPts val="610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1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3"/>
              </a:rPr>
              <a:t>https://validator.w3.org/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15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1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4"/>
              </a:rPr>
              <a:t>https://developer.mozilla.org/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20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5"/>
              </a:rPr>
              <a:t>https://caniuse.com/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25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6"/>
              </a:rPr>
              <a:t>https://github.com/htmllint/htmllint/wiki/Options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20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7"/>
              </a:rPr>
              <a:t>w3schools.</a:t>
            </a:r>
            <a:r>
              <a:rPr sz="2400" u="sng" spc="-4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7"/>
              </a:rPr>
              <a:t> </a:t>
            </a:r>
            <a:r>
              <a:rPr sz="2400" u="sng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7"/>
              </a:rPr>
              <a:t>HTML5</a:t>
            </a:r>
            <a:r>
              <a:rPr sz="2400" u="sng" spc="-2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7"/>
              </a:rPr>
              <a:t> </a:t>
            </a:r>
            <a:r>
              <a:rPr sz="2400" u="sng" spc="-1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7"/>
              </a:rPr>
              <a:t>Introduction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15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1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8"/>
              </a:rPr>
              <a:t>SVG</a:t>
            </a:r>
            <a:r>
              <a:rPr sz="2400" u="sng" spc="-5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8"/>
              </a:rPr>
              <a:t> </a:t>
            </a:r>
            <a:r>
              <a:rPr sz="2400" u="sng" spc="-1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8"/>
              </a:rPr>
              <a:t>Tutorial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30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1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9"/>
              </a:rPr>
              <a:t>Canvas</a:t>
            </a:r>
            <a:r>
              <a:rPr sz="2400" u="sng" spc="-4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9"/>
              </a:rPr>
              <a:t> </a:t>
            </a:r>
            <a:r>
              <a:rPr sz="2400" u="sng" spc="-2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9"/>
              </a:rPr>
              <a:t>Tutorial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15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10"/>
              </a:rPr>
              <a:t>Manipulating</a:t>
            </a:r>
            <a:r>
              <a:rPr sz="2400" u="sng" spc="-2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10"/>
              </a:rPr>
              <a:t> </a:t>
            </a:r>
            <a:r>
              <a:rPr sz="2400" u="sng" spc="-1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10"/>
              </a:rPr>
              <a:t>SVG</a:t>
            </a:r>
            <a:r>
              <a:rPr sz="2400" u="sng" spc="-1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10"/>
              </a:rPr>
              <a:t> </a:t>
            </a:r>
            <a:r>
              <a:rPr sz="24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10"/>
              </a:rPr>
              <a:t>Icons</a:t>
            </a:r>
            <a:r>
              <a:rPr sz="2400" u="sng" spc="-5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10"/>
              </a:rPr>
              <a:t> </a:t>
            </a:r>
            <a:r>
              <a:rPr sz="24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10"/>
              </a:rPr>
              <a:t>With</a:t>
            </a:r>
            <a:r>
              <a:rPr sz="2400" u="sng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10"/>
              </a:rPr>
              <a:t> Simple</a:t>
            </a:r>
            <a:r>
              <a:rPr sz="2400" u="sng" spc="-3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10"/>
              </a:rPr>
              <a:t> </a:t>
            </a:r>
            <a:r>
              <a:rPr sz="2400" u="sng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10"/>
              </a:rPr>
              <a:t>CSS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014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Course Name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FA00A0-8901-9C08-D775-74F73DBC3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25" y="1974977"/>
            <a:ext cx="11325727" cy="4201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F156D-20F8-5D09-A0B7-6B8B9B44F6A7}"/>
              </a:ext>
            </a:extLst>
          </p:cNvPr>
          <p:cNvSpPr txBox="1"/>
          <p:nvPr/>
        </p:nvSpPr>
        <p:spPr>
          <a:xfrm>
            <a:off x="1087821" y="1208304"/>
            <a:ext cx="294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kern="0" spc="65" dirty="0">
                <a:solidFill>
                  <a:srgbClr val="212121"/>
                </a:solidFill>
                <a:latin typeface="Calibri Light"/>
                <a:ea typeface="+mj-ea"/>
                <a:cs typeface="Calibri Light"/>
              </a:rPr>
              <a:t>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599E8-B0F4-CB2D-1E07-B9490DA94D9C}"/>
              </a:ext>
            </a:extLst>
          </p:cNvPr>
          <p:cNvSpPr txBox="1"/>
          <p:nvPr/>
        </p:nvSpPr>
        <p:spPr>
          <a:xfrm>
            <a:off x="3263704" y="762027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When to 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you want to group content thematically (e.g., a "Contact Us" section, "FAQ", "News",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improve the readability and accessibility of your HTML content.</a:t>
            </a:r>
          </a:p>
        </p:txBody>
      </p:sp>
    </p:spTree>
    <p:extLst>
      <p:ext uri="{BB962C8B-B14F-4D97-AF65-F5344CB8AC3E}">
        <p14:creationId xmlns:p14="http://schemas.microsoft.com/office/powerpoint/2010/main" val="106327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139483" y="984738"/>
            <a:ext cx="102272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17FB3B-D951-5703-0C9E-1037BB36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" y="1071607"/>
            <a:ext cx="11277599" cy="51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E71D42-AF30-EA61-F237-D214BAF9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017539"/>
            <a:ext cx="10603080" cy="52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311830" y="96475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24A03-A478-7855-5065-6F92E4AB4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1277106"/>
            <a:ext cx="10939964" cy="52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65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3860E9-0A11-9A96-4391-C7045DDF7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942946"/>
            <a:ext cx="10929116" cy="54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4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058B0D91A7444BDF69F20EF097C18" ma:contentTypeVersion="14" ma:contentTypeDescription="Create a new document." ma:contentTypeScope="" ma:versionID="0ede872240208156a106060c7bf37a70">
  <xsd:schema xmlns:xsd="http://www.w3.org/2001/XMLSchema" xmlns:xs="http://www.w3.org/2001/XMLSchema" xmlns:p="http://schemas.microsoft.com/office/2006/metadata/properties" xmlns:ns3="d43ee83c-3e71-4748-8ebc-8eaadf793425" xmlns:ns4="0125a647-8023-46ae-ae6e-85cf36d841bd" targetNamespace="http://schemas.microsoft.com/office/2006/metadata/properties" ma:root="true" ma:fieldsID="e836ceb473825fb8f3d8aa266dca4abb" ns3:_="" ns4:_="">
    <xsd:import namespace="d43ee83c-3e71-4748-8ebc-8eaadf793425"/>
    <xsd:import namespace="0125a647-8023-46ae-ae6e-85cf36d841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ee83c-3e71-4748-8ebc-8eaadf79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a647-8023-46ae-ae6e-85cf36d84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9A6ECA-0C1B-4F00-836D-A696F073E5C2}">
  <ds:schemaRefs>
    <ds:schemaRef ds:uri="0125a647-8023-46ae-ae6e-85cf36d841bd"/>
    <ds:schemaRef ds:uri="d43ee83c-3e71-4748-8ebc-8eaadf793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A00F5F-5366-4B1C-9406-30DECA796A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BD0A98-E68B-4DAA-8964-2F739D6D4075}">
  <ds:schemaRefs>
    <ds:schemaRef ds:uri="0125a647-8023-46ae-ae6e-85cf36d841bd"/>
    <ds:schemaRef ds:uri="d43ee83c-3e71-4748-8ebc-8eaadf7934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Sample Sessionwise PPT</Template>
  <TotalTime>796</TotalTime>
  <Words>1371</Words>
  <Application>Microsoft Office PowerPoint</Application>
  <PresentationFormat>Widescreen</PresentationFormat>
  <Paragraphs>365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MT</vt:lpstr>
      <vt:lpstr>Calibri</vt:lpstr>
      <vt:lpstr>Calibri Light</vt:lpstr>
      <vt:lpstr>Consolas</vt:lpstr>
      <vt:lpstr>Poppins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Linter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Dr. Pavan Kumar Pagadala</cp:lastModifiedBy>
  <cp:revision>39</cp:revision>
  <dcterms:created xsi:type="dcterms:W3CDTF">2020-02-08T09:57:44Z</dcterms:created>
  <dcterms:modified xsi:type="dcterms:W3CDTF">2025-01-03T07:53:49Z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0x010100845058B0D91A7444BDF69F20EF097C18</vt:lpwstr>
  </property>
</Properties>
</file>