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72" r:id="rId5"/>
    <p:sldId id="273" r:id="rId6"/>
    <p:sldId id="259" r:id="rId7"/>
    <p:sldId id="284" r:id="rId8"/>
    <p:sldId id="278" r:id="rId9"/>
    <p:sldId id="263" r:id="rId10"/>
    <p:sldId id="280" r:id="rId11"/>
    <p:sldId id="28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830"/>
  </p:normalViewPr>
  <p:slideViewPr>
    <p:cSldViewPr snapToGrid="0">
      <p:cViewPr varScale="1">
        <p:scale>
          <a:sx n="89" d="100"/>
          <a:sy n="89" d="100"/>
        </p:scale>
        <p:origin x="456" y="72"/>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3/4/2024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3/4/2024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Deep Learning for Image Recognition </a:t>
            </a:r>
          </a:p>
        </p:txBody>
      </p:sp>
    </p:spTree>
    <p:extLst>
      <p:ext uri="{BB962C8B-B14F-4D97-AF65-F5344CB8AC3E}">
        <p14:creationId xmlns:p14="http://schemas.microsoft.com/office/powerpoint/2010/main" val="41753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TEAM</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1381175594"/>
              </p:ext>
            </p:extLst>
          </p:nvPr>
        </p:nvGraphicFramePr>
        <p:xfrm>
          <a:off x="7791450" y="1169988"/>
          <a:ext cx="4132263" cy="3918379"/>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MANOGNA </a:t>
                      </a:r>
                    </a:p>
                    <a:p>
                      <a:pPr algn="r"/>
                      <a:r>
                        <a:rPr lang="en-US" sz="1800" dirty="0">
                          <a:latin typeface="+mj-lt"/>
                        </a:rPr>
                        <a:t>2210030016</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NAGARANI</a:t>
                      </a:r>
                    </a:p>
                    <a:p>
                      <a:pPr marL="0" algn="r" defTabSz="914400" rtl="0" eaLnBrk="1" latinLnBrk="0" hangingPunct="1"/>
                      <a:r>
                        <a:rPr lang="en-US" sz="1800" kern="1200" dirty="0">
                          <a:solidFill>
                            <a:schemeClr val="tx1"/>
                          </a:solidFill>
                          <a:latin typeface="+mj-lt"/>
                          <a:ea typeface="+mn-ea"/>
                          <a:cs typeface="+mn-cs"/>
                        </a:rPr>
                        <a:t>2210030030</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NANDINI</a:t>
                      </a:r>
                    </a:p>
                    <a:p>
                      <a:pPr marL="0" algn="r" defTabSz="914400" rtl="0" eaLnBrk="1" latinLnBrk="0" hangingPunct="1"/>
                      <a:r>
                        <a:rPr lang="en-US" sz="1800" kern="1200" dirty="0">
                          <a:solidFill>
                            <a:schemeClr val="tx1"/>
                          </a:solidFill>
                          <a:latin typeface="+mj-lt"/>
                          <a:ea typeface="+mn-ea"/>
                          <a:cs typeface="+mn-cs"/>
                        </a:rPr>
                        <a:t>2210030048</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AMRUTHA</a:t>
                      </a:r>
                    </a:p>
                    <a:p>
                      <a:pPr marL="0" algn="r" defTabSz="914400" rtl="0" eaLnBrk="1" latinLnBrk="0" hangingPunct="1"/>
                      <a:r>
                        <a:rPr lang="en-US" sz="1800" kern="1200" dirty="0">
                          <a:solidFill>
                            <a:schemeClr val="tx1"/>
                          </a:solidFill>
                          <a:latin typeface="+mj-lt"/>
                          <a:ea typeface="+mn-ea"/>
                          <a:cs typeface="+mn-cs"/>
                        </a:rPr>
                        <a:t>2210030036</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64C89AC3-3D7A-65BB-C3F4-2B1CB19E78D1}"/>
              </a:ext>
            </a:extLst>
          </p:cNvPr>
          <p:cNvSpPr>
            <a:spLocks noGrp="1"/>
          </p:cNvSpPr>
          <p:nvPr>
            <p:ph sz="half" idx="1"/>
          </p:nvPr>
        </p:nvSpPr>
        <p:spPr>
          <a:xfrm>
            <a:off x="838200" y="1825625"/>
            <a:ext cx="5181600" cy="4351338"/>
          </a:xfrm>
        </p:spPr>
        <p:txBody>
          <a:bodyPr>
            <a:normAutofit/>
          </a:bodyPr>
          <a:lstStyle/>
          <a:p>
            <a:r>
              <a:rPr lang="en-US" dirty="0"/>
              <a:t>Deep learning is a subset of machine learning that utilizes neural networks with multiple layers to understand and process data. It enables computers to learn from large amounts of labeled data and make decisions based on that data.</a:t>
            </a:r>
          </a:p>
          <a:p>
            <a:endParaRPr lang="en-US" dirty="0"/>
          </a:p>
        </p:txBody>
      </p:sp>
      <p:pic>
        <p:nvPicPr>
          <p:cNvPr id="17" name="Picture 16">
            <a:extLst>
              <a:ext uri="{FF2B5EF4-FFF2-40B4-BE49-F238E27FC236}">
                <a16:creationId xmlns:a16="http://schemas.microsoft.com/office/drawing/2014/main" id="{BE23EA95-8B70-C3C5-AC37-F48C7362EC72}"/>
              </a:ext>
            </a:extLst>
          </p:cNvPr>
          <p:cNvPicPr>
            <a:picLocks noChangeAspect="1"/>
          </p:cNvPicPr>
          <p:nvPr/>
        </p:nvPicPr>
        <p:blipFill rotWithShape="1">
          <a:blip r:embed="rId2"/>
          <a:srcRect l="31840"/>
          <a:stretch/>
        </p:blipFill>
        <p:spPr>
          <a:xfrm>
            <a:off x="6172200" y="1825625"/>
            <a:ext cx="5181600" cy="4351338"/>
          </a:xfrm>
          <a:prstGeom prst="rect">
            <a:avLst/>
          </a:prstGeom>
          <a:noFill/>
        </p:spPr>
      </p:pic>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a:xfrm>
            <a:off x="365760" y="6464808"/>
            <a:ext cx="987552" cy="310896"/>
          </a:xfrm>
        </p:spPr>
        <p:txBody>
          <a:bodyPr anchor="ctr">
            <a:normAutofit/>
          </a:bodyPr>
          <a:lstStyle/>
          <a:p>
            <a:pPr>
              <a:spcAft>
                <a:spcPts val="600"/>
              </a:spcAft>
            </a:pPr>
            <a:r>
              <a:rPr lang="en-US" dirty="0"/>
              <a:t>20XX</a:t>
            </a:r>
            <a:endParaRPr lang="en-US"/>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a:xfrm>
            <a:off x="4379976" y="6464808"/>
            <a:ext cx="3438144" cy="310896"/>
          </a:xfrm>
        </p:spPr>
        <p:txBody>
          <a:bodyPr anchor="ctr">
            <a:normAutofit/>
          </a:bodyPr>
          <a:lstStyle/>
          <a:p>
            <a:pPr>
              <a:spcAft>
                <a:spcPts val="600"/>
              </a:spcAft>
            </a:pPr>
            <a:r>
              <a:rPr lang="en-US" dirty="0"/>
              <a:t>presentation title</a:t>
            </a:r>
            <a:endParaRPr lang="en-US"/>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a:xfrm>
            <a:off x="11027664" y="6464808"/>
            <a:ext cx="987552" cy="310896"/>
          </a:xfrm>
        </p:spPr>
        <p:txBody>
          <a:bodyPr anchor="ctr">
            <a:normAutofit/>
          </a:bodyPr>
          <a:lstStyle/>
          <a:p>
            <a:pPr>
              <a:spcAft>
                <a:spcPts val="600"/>
              </a:spcAft>
            </a:pPr>
            <a:fld id="{58FB4751-880F-D840-AAA9-3A15815CC996}" type="slidenum">
              <a:rPr lang="en-US" smtClean="0"/>
              <a:pPr>
                <a:spcAft>
                  <a:spcPts val="600"/>
                </a:spcAft>
              </a:pPr>
              <a:t>3</a:t>
            </a:fld>
            <a:endParaRPr lang="en-US"/>
          </a:p>
        </p:txBody>
      </p:sp>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76071" y="704088"/>
            <a:ext cx="9144000" cy="676656"/>
          </a:xfrm>
        </p:spPr>
        <p:txBody>
          <a:bodyPr anchor="b">
            <a:normAutofit/>
          </a:bodyPr>
          <a:lstStyle/>
          <a:p>
            <a:r>
              <a:rPr lang="en-US" sz="4100"/>
              <a:t>DEFINITON OF DEEP LEARNING-</a:t>
            </a:r>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E59B0E-9684-C825-C2FD-074B2FF6A1A2}"/>
            </a:ext>
          </a:extLst>
        </p:cNvPr>
        <p:cNvGrpSpPr/>
        <p:nvPr/>
      </p:nvGrpSpPr>
      <p:grpSpPr>
        <a:xfrm>
          <a:off x="0" y="0"/>
          <a:ext cx="0" cy="0"/>
          <a:chOff x="0" y="0"/>
          <a:chExt cx="0" cy="0"/>
        </a:xfrm>
      </p:grpSpPr>
      <p:sp>
        <p:nvSpPr>
          <p:cNvPr id="26" name="Title 25">
            <a:extLst>
              <a:ext uri="{FF2B5EF4-FFF2-40B4-BE49-F238E27FC236}">
                <a16:creationId xmlns:a16="http://schemas.microsoft.com/office/drawing/2014/main" id="{6499316F-F30A-3F40-D923-13FE02FAF6E4}"/>
              </a:ext>
            </a:extLst>
          </p:cNvPr>
          <p:cNvSpPr>
            <a:spLocks noGrp="1"/>
          </p:cNvSpPr>
          <p:nvPr>
            <p:ph type="title"/>
          </p:nvPr>
        </p:nvSpPr>
        <p:spPr>
          <a:xfrm>
            <a:off x="839788" y="457200"/>
            <a:ext cx="3932237" cy="1600200"/>
          </a:xfrm>
        </p:spPr>
        <p:txBody>
          <a:bodyPr anchor="b">
            <a:normAutofit/>
          </a:bodyPr>
          <a:lstStyle/>
          <a:p>
            <a:r>
              <a:rPr lang="en-IN" sz="3000" b="1"/>
              <a:t>Image Recognition Overview</a:t>
            </a:r>
            <a:br>
              <a:rPr lang="en-IN" sz="3000"/>
            </a:br>
            <a:endParaRPr lang="en-US" sz="3000"/>
          </a:p>
        </p:txBody>
      </p:sp>
      <p:sp>
        <p:nvSpPr>
          <p:cNvPr id="27" name="Text Placeholder 26">
            <a:extLst>
              <a:ext uri="{FF2B5EF4-FFF2-40B4-BE49-F238E27FC236}">
                <a16:creationId xmlns:a16="http://schemas.microsoft.com/office/drawing/2014/main" id="{F74BE445-4306-DE0D-2C05-FCC20D3ADA26}"/>
              </a:ext>
            </a:extLst>
          </p:cNvPr>
          <p:cNvSpPr>
            <a:spLocks noGrp="1"/>
          </p:cNvSpPr>
          <p:nvPr>
            <p:ph type="body" sz="half" idx="2"/>
          </p:nvPr>
        </p:nvSpPr>
        <p:spPr>
          <a:xfrm>
            <a:off x="839788" y="2057400"/>
            <a:ext cx="3932237" cy="3811588"/>
          </a:xfrm>
        </p:spPr>
        <p:txBody>
          <a:bodyPr>
            <a:normAutofit/>
          </a:bodyPr>
          <a:lstStyle/>
          <a:p>
            <a:r>
              <a:rPr lang="en-US" b="0" i="0" dirty="0">
                <a:effectLst/>
              </a:rPr>
              <a:t>Image recognition allows machines to identify objects, people, entities, and other variables in images. It is a sub-category of computer vision technology that deals with recognizing patterns and regularities in the image data, and later classifying them into categories by interpreting image pixel patterns.</a:t>
            </a:r>
            <a:endParaRPr lang="en-US" dirty="0"/>
          </a:p>
          <a:p>
            <a:endParaRPr lang="en-US" dirty="0"/>
          </a:p>
        </p:txBody>
      </p:sp>
      <p:sp>
        <p:nvSpPr>
          <p:cNvPr id="2" name="Date Placeholder 1">
            <a:extLst>
              <a:ext uri="{FF2B5EF4-FFF2-40B4-BE49-F238E27FC236}">
                <a16:creationId xmlns:a16="http://schemas.microsoft.com/office/drawing/2014/main" id="{2A30AB80-F25E-3673-6583-7F8F258877E0}"/>
              </a:ext>
            </a:extLst>
          </p:cNvPr>
          <p:cNvSpPr>
            <a:spLocks noGrp="1"/>
          </p:cNvSpPr>
          <p:nvPr>
            <p:ph type="dt" sz="half" idx="10"/>
          </p:nvPr>
        </p:nvSpPr>
        <p:spPr>
          <a:xfrm>
            <a:off x="365760" y="6464808"/>
            <a:ext cx="987552" cy="310896"/>
          </a:xfrm>
        </p:spPr>
        <p:txBody>
          <a:bodyPr anchor="ctr">
            <a:normAutofit/>
          </a:bodyPr>
          <a:lstStyle/>
          <a:p>
            <a:pPr>
              <a:spcAft>
                <a:spcPts val="600"/>
              </a:spcAft>
            </a:pPr>
            <a:r>
              <a:rPr lang="en-US" dirty="0"/>
              <a:t>20XX</a:t>
            </a:r>
            <a:endParaRPr lang="en-US"/>
          </a:p>
        </p:txBody>
      </p:sp>
      <p:sp>
        <p:nvSpPr>
          <p:cNvPr id="3" name="Footer Placeholder 2">
            <a:extLst>
              <a:ext uri="{FF2B5EF4-FFF2-40B4-BE49-F238E27FC236}">
                <a16:creationId xmlns:a16="http://schemas.microsoft.com/office/drawing/2014/main" id="{D6F885CF-D593-0DEB-D7EB-C4E3708AD114}"/>
              </a:ext>
            </a:extLst>
          </p:cNvPr>
          <p:cNvSpPr>
            <a:spLocks noGrp="1"/>
          </p:cNvSpPr>
          <p:nvPr>
            <p:ph type="ftr" sz="quarter" idx="11"/>
          </p:nvPr>
        </p:nvSpPr>
        <p:spPr>
          <a:xfrm>
            <a:off x="4379976" y="6464808"/>
            <a:ext cx="3438144" cy="310896"/>
          </a:xfrm>
        </p:spPr>
        <p:txBody>
          <a:bodyPr anchor="ctr">
            <a:normAutofit/>
          </a:bodyPr>
          <a:lstStyle/>
          <a:p>
            <a:pPr>
              <a:spcAft>
                <a:spcPts val="600"/>
              </a:spcAft>
            </a:pPr>
            <a:r>
              <a:rPr lang="en-US" dirty="0"/>
              <a:t>presentation title</a:t>
            </a:r>
            <a:endParaRPr lang="en-US"/>
          </a:p>
        </p:txBody>
      </p:sp>
      <p:sp>
        <p:nvSpPr>
          <p:cNvPr id="4" name="Slide Number Placeholder 3">
            <a:extLst>
              <a:ext uri="{FF2B5EF4-FFF2-40B4-BE49-F238E27FC236}">
                <a16:creationId xmlns:a16="http://schemas.microsoft.com/office/drawing/2014/main" id="{A125738F-5C19-3ECA-08CA-63C8484359D5}"/>
              </a:ext>
            </a:extLst>
          </p:cNvPr>
          <p:cNvSpPr>
            <a:spLocks noGrp="1"/>
          </p:cNvSpPr>
          <p:nvPr>
            <p:ph type="sldNum" sz="quarter" idx="12"/>
          </p:nvPr>
        </p:nvSpPr>
        <p:spPr>
          <a:xfrm>
            <a:off x="11027664" y="6464808"/>
            <a:ext cx="987552" cy="310896"/>
          </a:xfrm>
        </p:spPr>
        <p:txBody>
          <a:bodyPr anchor="ctr">
            <a:normAutofit/>
          </a:bodyPr>
          <a:lstStyle/>
          <a:p>
            <a:pPr>
              <a:spcAft>
                <a:spcPts val="600"/>
              </a:spcAft>
            </a:pPr>
            <a:fld id="{58FB4751-880F-D840-AAA9-3A15815CC996}" type="slidenum">
              <a:rPr lang="en-US" smtClean="0"/>
              <a:pPr>
                <a:spcAft>
                  <a:spcPts val="600"/>
                </a:spcAft>
              </a:pPr>
              <a:t>4</a:t>
            </a:fld>
            <a:endParaRPr lang="en-US"/>
          </a:p>
        </p:txBody>
      </p:sp>
      <p:pic>
        <p:nvPicPr>
          <p:cNvPr id="6" name="Picture 5">
            <a:extLst>
              <a:ext uri="{FF2B5EF4-FFF2-40B4-BE49-F238E27FC236}">
                <a16:creationId xmlns:a16="http://schemas.microsoft.com/office/drawing/2014/main" id="{E108FCFA-E047-E491-CC5A-98328E111DF5}"/>
              </a:ext>
            </a:extLst>
          </p:cNvPr>
          <p:cNvPicPr>
            <a:picLocks noChangeAspect="1"/>
          </p:cNvPicPr>
          <p:nvPr/>
        </p:nvPicPr>
        <p:blipFill>
          <a:blip r:embed="rId2"/>
          <a:stretch>
            <a:fillRect/>
          </a:stretch>
        </p:blipFill>
        <p:spPr>
          <a:xfrm>
            <a:off x="4865010" y="720557"/>
            <a:ext cx="6349330" cy="3338519"/>
          </a:xfrm>
          <a:prstGeom prst="rect">
            <a:avLst/>
          </a:prstGeom>
        </p:spPr>
      </p:pic>
    </p:spTree>
    <p:extLst>
      <p:ext uri="{BB962C8B-B14F-4D97-AF65-F5344CB8AC3E}">
        <p14:creationId xmlns:p14="http://schemas.microsoft.com/office/powerpoint/2010/main" val="2237416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ctrTitle"/>
          </p:nvPr>
        </p:nvSpPr>
        <p:spPr>
          <a:xfrm>
            <a:off x="1524000" y="1122363"/>
            <a:ext cx="9144000" cy="982482"/>
          </a:xfrm>
        </p:spPr>
        <p:txBody>
          <a:bodyPr anchor="b">
            <a:normAutofit fontScale="90000"/>
          </a:bodyPr>
          <a:lstStyle/>
          <a:p>
            <a:r>
              <a:rPr lang="en-US" dirty="0"/>
              <a:t>Diverse fields through several key mechanisms</a:t>
            </a:r>
          </a:p>
        </p:txBody>
      </p:sp>
      <p:sp>
        <p:nvSpPr>
          <p:cNvPr id="8" name="Subtitle 2">
            <a:extLst>
              <a:ext uri="{FF2B5EF4-FFF2-40B4-BE49-F238E27FC236}">
                <a16:creationId xmlns:a16="http://schemas.microsoft.com/office/drawing/2014/main" id="{39F6955B-D564-307F-640E-E74BE0CF75FB}"/>
              </a:ext>
            </a:extLst>
          </p:cNvPr>
          <p:cNvSpPr>
            <a:spLocks noGrp="1"/>
          </p:cNvSpPr>
          <p:nvPr>
            <p:ph type="subTitle" idx="1"/>
          </p:nvPr>
        </p:nvSpPr>
        <p:spPr>
          <a:xfrm>
            <a:off x="1524000" y="2311879"/>
            <a:ext cx="9144000" cy="4261449"/>
          </a:xfrm>
        </p:spPr>
        <p:txBody>
          <a:bodyPr>
            <a:normAutofit lnSpcReduction="10000"/>
          </a:bodyPr>
          <a:lstStyle/>
          <a:p>
            <a:pPr marL="342900" indent="-342900">
              <a:buFont typeface="Arial" panose="020B0604020202020204" pitchFamily="34" charset="0"/>
              <a:buChar char="•"/>
            </a:pPr>
            <a:r>
              <a:rPr lang="en-US" dirty="0"/>
              <a:t>Automated Object Detection and Classification</a:t>
            </a:r>
          </a:p>
          <a:p>
            <a:pPr marL="342900" indent="-342900">
              <a:buFont typeface="Arial" panose="020B0604020202020204" pitchFamily="34" charset="0"/>
              <a:buChar char="•"/>
            </a:pPr>
            <a:r>
              <a:rPr lang="en-US" dirty="0"/>
              <a:t>Medical Imaging Diagnosis</a:t>
            </a:r>
          </a:p>
          <a:p>
            <a:pPr marL="342900" indent="-342900">
              <a:buFont typeface="Arial" panose="020B0604020202020204" pitchFamily="34" charset="0"/>
              <a:buChar char="•"/>
            </a:pPr>
            <a:r>
              <a:rPr lang="en-US" dirty="0"/>
              <a:t>Autonomous Vehicles</a:t>
            </a:r>
          </a:p>
          <a:p>
            <a:pPr marL="342900" indent="-342900">
              <a:buFont typeface="Arial" panose="020B0604020202020204" pitchFamily="34" charset="0"/>
              <a:buChar char="•"/>
            </a:pPr>
            <a:r>
              <a:rPr lang="en-US" dirty="0"/>
              <a:t>Surveillance and Security</a:t>
            </a:r>
          </a:p>
          <a:p>
            <a:pPr marL="342900" indent="-342900">
              <a:buFont typeface="Arial" panose="020B0604020202020204" pitchFamily="34" charset="0"/>
              <a:buChar char="•"/>
            </a:pPr>
            <a:r>
              <a:rPr lang="en-US" dirty="0"/>
              <a:t>Agriculture and Precision Farming</a:t>
            </a:r>
          </a:p>
          <a:p>
            <a:pPr marL="342900" indent="-342900">
              <a:buFont typeface="Arial" panose="020B0604020202020204" pitchFamily="34" charset="0"/>
              <a:buChar char="•"/>
            </a:pPr>
            <a:r>
              <a:rPr lang="en-US" dirty="0"/>
              <a:t>Retail and Customer Experience</a:t>
            </a:r>
          </a:p>
          <a:p>
            <a:pPr marL="342900" indent="-342900">
              <a:buFont typeface="Arial" panose="020B0604020202020204" pitchFamily="34" charset="0"/>
              <a:buChar char="•"/>
            </a:pPr>
            <a:r>
              <a:rPr lang="en-US" dirty="0"/>
              <a:t>Natural Disaster Response</a:t>
            </a:r>
          </a:p>
          <a:p>
            <a:pPr marL="342900" indent="-342900">
              <a:buFont typeface="Arial" panose="020B0604020202020204" pitchFamily="34" charset="0"/>
              <a:buChar char="•"/>
            </a:pPr>
            <a:r>
              <a:rPr lang="en-US" dirty="0"/>
              <a:t>Environmental Monitoring</a:t>
            </a:r>
          </a:p>
          <a:p>
            <a:pPr marL="342900" indent="-342900">
              <a:buFont typeface="Arial" panose="020B0604020202020204" pitchFamily="34" charset="0"/>
              <a:buChar char="•"/>
            </a:pPr>
            <a:r>
              <a:rPr lang="en-US" dirty="0"/>
              <a:t>Industrial Automation</a:t>
            </a:r>
          </a:p>
          <a:p>
            <a:pPr marL="342900" indent="-342900">
              <a:buFont typeface="Arial" panose="020B0604020202020204" pitchFamily="34" charset="0"/>
              <a:buChar char="•"/>
            </a:pPr>
            <a:r>
              <a:rPr lang="en-US" dirty="0"/>
              <a:t>Document Analysis and OCR</a:t>
            </a:r>
          </a:p>
        </p:txBody>
      </p:sp>
    </p:spTree>
    <p:extLst>
      <p:ext uri="{BB962C8B-B14F-4D97-AF65-F5344CB8AC3E}">
        <p14:creationId xmlns:p14="http://schemas.microsoft.com/office/powerpoint/2010/main" val="520000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a:xfrm>
            <a:off x="838200" y="638356"/>
            <a:ext cx="10515600" cy="871268"/>
          </a:xfrm>
        </p:spPr>
        <p:txBody>
          <a:bodyPr/>
          <a:lstStyle/>
          <a:p>
            <a:r>
              <a:rPr lang="en-IN" b="1" dirty="0"/>
              <a:t>Image Recognition Basics</a:t>
            </a:r>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a:xfrm>
            <a:off x="2406769" y="2001328"/>
            <a:ext cx="7375585" cy="3312543"/>
          </a:xfrm>
        </p:spPr>
        <p:txBody>
          <a:bodyPr>
            <a:normAutofit/>
          </a:bodyPr>
          <a:lstStyle/>
          <a:p>
            <a:pPr>
              <a:buFont typeface="Arial" panose="020B0604020202020204" pitchFamily="34" charset="0"/>
              <a:buChar char="•"/>
            </a:pPr>
            <a:r>
              <a:rPr lang="en-US" b="1" dirty="0"/>
              <a:t>Data Preparation</a:t>
            </a:r>
            <a:r>
              <a:rPr lang="en-US" dirty="0"/>
              <a:t>: Discussing the importance of data preparation for image recognition, including tasks such as data cleaning, preprocessing, and augmentation to ensure the quality and diversity of the training data.</a:t>
            </a:r>
          </a:p>
          <a:p>
            <a:pPr>
              <a:buFont typeface="Arial" panose="020B0604020202020204" pitchFamily="34" charset="0"/>
              <a:buChar char="•"/>
            </a:pPr>
            <a:r>
              <a:rPr lang="en-US" b="1" dirty="0"/>
              <a:t>Training Process</a:t>
            </a:r>
            <a:r>
              <a:rPr lang="en-US" dirty="0"/>
              <a:t>: Explaining the training process for deep learning models, including the use of labeled image datasets, backpropagation, and optimization techniques to train the models to recognize and classify images accurately.</a:t>
            </a:r>
          </a:p>
          <a:p>
            <a:endParaRPr lang="en-US" dirty="0"/>
          </a:p>
        </p:txBody>
      </p:sp>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6</a:t>
            </a:fld>
            <a:endParaRPr lang="en-US" dirty="0"/>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a:xfrm>
            <a:off x="576071" y="704088"/>
            <a:ext cx="9144000" cy="1323120"/>
          </a:xfrm>
        </p:spPr>
        <p:txBody>
          <a:bodyPr/>
          <a:lstStyle/>
          <a:p>
            <a:r>
              <a:rPr lang="en-IN" b="1" i="0" dirty="0">
                <a:solidFill>
                  <a:srgbClr val="002060"/>
                </a:solidFill>
                <a:effectLst/>
                <a:latin typeface="-apple-system"/>
              </a:rPr>
              <a:t>Dog Breed Classification</a:t>
            </a:r>
            <a:br>
              <a:rPr lang="en-IN" b="1" i="0" dirty="0">
                <a:solidFill>
                  <a:srgbClr val="E6EDF3"/>
                </a:solidFill>
                <a:effectLst/>
                <a:latin typeface="-apple-system"/>
              </a:rPr>
            </a:br>
            <a:endParaRPr lang="en-US" dirty="0"/>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p:txBody>
          <a:bodyPr/>
          <a:lstStyle/>
          <a:p>
            <a:pPr algn="l"/>
            <a:r>
              <a:rPr lang="en-US" b="0" i="0" dirty="0">
                <a:solidFill>
                  <a:srgbClr val="002060"/>
                </a:solidFill>
                <a:effectLst/>
                <a:latin typeface="-apple-system"/>
              </a:rPr>
              <a:t>Built an app for predicting dog breed based on a dog photo and recommendation system for similar breeds</a:t>
            </a:r>
          </a:p>
          <a:p>
            <a:pPr algn="l">
              <a:buFont typeface="Arial" panose="020B0604020202020204" pitchFamily="34" charset="0"/>
              <a:buChar char="•"/>
            </a:pPr>
            <a:r>
              <a:rPr lang="en-US" b="0" i="0" dirty="0">
                <a:solidFill>
                  <a:srgbClr val="002060"/>
                </a:solidFill>
                <a:effectLst/>
                <a:latin typeface="-apple-system"/>
              </a:rPr>
              <a:t>Used an ensemble of neural network models using </a:t>
            </a:r>
            <a:r>
              <a:rPr lang="en-US" b="0" i="0" dirty="0" err="1">
                <a:solidFill>
                  <a:srgbClr val="002060"/>
                </a:solidFill>
                <a:effectLst/>
                <a:latin typeface="-apple-system"/>
              </a:rPr>
              <a:t>Keras</a:t>
            </a:r>
            <a:r>
              <a:rPr lang="en-US" b="0" i="0" dirty="0">
                <a:solidFill>
                  <a:srgbClr val="002060"/>
                </a:solidFill>
                <a:effectLst/>
                <a:latin typeface="-apple-system"/>
              </a:rPr>
              <a:t> to predict 1 out of 120 dog breeds</a:t>
            </a:r>
          </a:p>
          <a:p>
            <a:pPr algn="l">
              <a:buFont typeface="Arial" panose="020B0604020202020204" pitchFamily="34" charset="0"/>
              <a:buChar char="•"/>
            </a:pPr>
            <a:r>
              <a:rPr lang="en-US" b="0" i="0" dirty="0">
                <a:solidFill>
                  <a:srgbClr val="002060"/>
                </a:solidFill>
                <a:effectLst/>
                <a:latin typeface="-apple-system"/>
              </a:rPr>
              <a:t>Web scraped using Selenium for gathering the dog characteristics</a:t>
            </a:r>
          </a:p>
          <a:p>
            <a:pPr algn="l">
              <a:buFont typeface="Arial" panose="020B0604020202020204" pitchFamily="34" charset="0"/>
              <a:buChar char="•"/>
            </a:pPr>
            <a:r>
              <a:rPr lang="en-US" b="0" i="0" dirty="0">
                <a:solidFill>
                  <a:srgbClr val="002060"/>
                </a:solidFill>
                <a:effectLst/>
                <a:latin typeface="-apple-system"/>
              </a:rPr>
              <a:t>Created a dog recommendation engine using cosine similarity of the dog characteristics</a:t>
            </a:r>
          </a:p>
          <a:p>
            <a:pPr algn="l">
              <a:buFont typeface="Arial" panose="020B0604020202020204" pitchFamily="34" charset="0"/>
              <a:buChar char="•"/>
            </a:pPr>
            <a:r>
              <a:rPr lang="en-US" b="0" i="0" dirty="0">
                <a:solidFill>
                  <a:srgbClr val="002060"/>
                </a:solidFill>
                <a:effectLst/>
                <a:latin typeface="-apple-system"/>
              </a:rPr>
              <a:t>Used </a:t>
            </a:r>
            <a:r>
              <a:rPr lang="en-US" b="0" i="0" dirty="0" err="1">
                <a:solidFill>
                  <a:srgbClr val="002060"/>
                </a:solidFill>
                <a:effectLst/>
                <a:latin typeface="-apple-system"/>
              </a:rPr>
              <a:t>Streamlit</a:t>
            </a:r>
            <a:r>
              <a:rPr lang="en-US" b="0" i="0" dirty="0">
                <a:solidFill>
                  <a:srgbClr val="002060"/>
                </a:solidFill>
                <a:effectLst/>
                <a:latin typeface="-apple-system"/>
              </a:rPr>
              <a:t> library to build an interactive web app</a:t>
            </a:r>
          </a:p>
          <a:p>
            <a:endParaRPr lang="en-US" dirty="0"/>
          </a:p>
        </p:txBody>
      </p:sp>
      <p:pic>
        <p:nvPicPr>
          <p:cNvPr id="8" name="Picture Placeholder 7" descr="Person harvesting lettuce from a garden">
            <a:extLst>
              <a:ext uri="{FF2B5EF4-FFF2-40B4-BE49-F238E27FC236}">
                <a16:creationId xmlns:a16="http://schemas.microsoft.com/office/drawing/2014/main" id="{71DAFD00-5660-EAA6-4DE3-83F373055A99}"/>
              </a:ext>
            </a:extLst>
          </p:cNvPr>
          <p:cNvPicPr>
            <a:picLocks noGrp="1" noChangeAspect="1"/>
          </p:cNvPicPr>
          <p:nvPr>
            <p:ph type="pic" idx="1"/>
          </p:nvPr>
        </p:nvPicPr>
        <p:blipFill>
          <a:blip r:embed="rId2"/>
          <a:srcRect l="32" r="32"/>
          <a:stretch>
            <a:fillRect/>
          </a:stretch>
        </p:blipFill>
        <p:spPr/>
      </p:pic>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7</a:t>
            </a:fld>
            <a:endParaRPr lang="en-US" dirty="0"/>
          </a:p>
        </p:txBody>
      </p:sp>
    </p:spTree>
    <p:extLst>
      <p:ext uri="{BB962C8B-B14F-4D97-AF65-F5344CB8AC3E}">
        <p14:creationId xmlns:p14="http://schemas.microsoft.com/office/powerpoint/2010/main" val="3418206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Tree>
    <p:extLst>
      <p:ext uri="{BB962C8B-B14F-4D97-AF65-F5344CB8AC3E}">
        <p14:creationId xmlns:p14="http://schemas.microsoft.com/office/powerpoint/2010/main" val="2577936335"/>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 id="{5BB9B75E-A368-4614-97CA-C549A936357F}" vid="{66BDDD71-3AB6-4D26-9C54-3E9BC0AA3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8840F3C-8AB4-4243-A06A-B5999EF600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E26AC2-BC04-45BA-BD7C-5CDF09AA9426}">
  <ds:schemaRefs>
    <ds:schemaRef ds:uri="http://schemas.microsoft.com/sharepoint/v3/contenttype/forms"/>
  </ds:schemaRefs>
</ds:datastoreItem>
</file>

<file path=customXml/itemProps3.xml><?xml version="1.0" encoding="utf-8"?>
<ds:datastoreItem xmlns:ds="http://schemas.openxmlformats.org/officeDocument/2006/customXml" ds:itemID="{C7AE7813-FB42-416C-BEF8-5F3180DDB0F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{F9E148CD-E012-4E47-9338-7DD69988A939}tf11964407_win32</Template>
  <TotalTime>28</TotalTime>
  <Words>312</Words>
  <Application>Microsoft Office PowerPoint</Application>
  <PresentationFormat>Widescreen</PresentationFormat>
  <Paragraphs>48</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-apple-system</vt:lpstr>
      <vt:lpstr>Arial</vt:lpstr>
      <vt:lpstr>Calibri</vt:lpstr>
      <vt:lpstr>Courier New</vt:lpstr>
      <vt:lpstr>Gill Sans Nova</vt:lpstr>
      <vt:lpstr>Gill Sans Nova Light</vt:lpstr>
      <vt:lpstr>Sagona Book</vt:lpstr>
      <vt:lpstr>Office Theme</vt:lpstr>
      <vt:lpstr>Deep Learning for Image Recognition </vt:lpstr>
      <vt:lpstr>TEAM</vt:lpstr>
      <vt:lpstr>DEFINITON OF DEEP LEARNING-</vt:lpstr>
      <vt:lpstr>Image Recognition Overview </vt:lpstr>
      <vt:lpstr>Diverse fields through several key mechanisms</vt:lpstr>
      <vt:lpstr>Image Recognition Basics</vt:lpstr>
      <vt:lpstr>Dog Breed Classification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for Image Recognition </dc:title>
  <dc:creator>Vishwanath Reddy</dc:creator>
  <cp:lastModifiedBy>Vishwanath Reddy</cp:lastModifiedBy>
  <cp:revision>1</cp:revision>
  <dcterms:created xsi:type="dcterms:W3CDTF">2024-03-04T09:06:04Z</dcterms:created>
  <dcterms:modified xsi:type="dcterms:W3CDTF">2024-03-04T09:34:42Z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