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5" r:id="rId12"/>
    <p:sldId id="266" r:id="rId13"/>
  </p:sldIdLst>
  <p:sldSz cx="18288000" cy="10287000"/>
  <p:notesSz cx="6858000" cy="9144000"/>
  <p:embeddedFontLst>
    <p:embeddedFont>
      <p:font typeface="Clear Sans Regular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D68E9-97DF-8949-918D-31180A8F1534}" v="11" dt="2024-06-27T03:21:09.673"/>
    <p1510:client id="{F6767DDB-EF60-6E74-6975-E7C9AD29FDD5}" v="70" dt="2024-06-27T03:18:05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95196" autoAdjust="0"/>
  </p:normalViewPr>
  <p:slideViewPr>
    <p:cSldViewPr>
      <p:cViewPr varScale="1">
        <p:scale>
          <a:sx n="53" d="100"/>
          <a:sy n="53" d="100"/>
        </p:scale>
        <p:origin x="3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ini Gunnam" userId="b0839c87258ddb23" providerId="Windows Live" clId="Web-{08ED68E9-97DF-8949-918D-31180A8F1534}"/>
    <pc:docChg chg="modSld">
      <pc:chgData name="Nandini Gunnam" userId="b0839c87258ddb23" providerId="Windows Live" clId="Web-{08ED68E9-97DF-8949-918D-31180A8F1534}" dt="2024-06-27T03:21:09.673" v="5"/>
      <pc:docMkLst>
        <pc:docMk/>
      </pc:docMkLst>
      <pc:sldChg chg="delSp modSp">
        <pc:chgData name="Nandini Gunnam" userId="b0839c87258ddb23" providerId="Windows Live" clId="Web-{08ED68E9-97DF-8949-918D-31180A8F1534}" dt="2024-06-27T03:21:09.673" v="5"/>
        <pc:sldMkLst>
          <pc:docMk/>
          <pc:sldMk cId="0" sldId="266"/>
        </pc:sldMkLst>
        <pc:spChg chg="del mod">
          <ac:chgData name="Nandini Gunnam" userId="b0839c87258ddb23" providerId="Windows Live" clId="Web-{08ED68E9-97DF-8949-918D-31180A8F1534}" dt="2024-06-27T03:21:09.673" v="5"/>
          <ac:spMkLst>
            <pc:docMk/>
            <pc:sldMk cId="0" sldId="26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4397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Analytics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29"/>
    </mc:Choice>
    <mc:Fallback xmlns="">
      <p:transition spd="slow" advTm="1302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D0854A9E-47F1-C1C2-AB4F-1FDB45F3A3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173" y="1165062"/>
            <a:ext cx="10532450" cy="73410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ABDE8B7-B152-B744-B865-C48DC181192C}"/>
              </a:ext>
            </a:extLst>
          </p:cNvPr>
          <p:cNvSpPr txBox="1"/>
          <p:nvPr/>
        </p:nvSpPr>
        <p:spPr>
          <a:xfrm>
            <a:off x="14228320" y="1650099"/>
            <a:ext cx="3062454" cy="63709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Looking at the total number of posts by content type, </a:t>
            </a:r>
            <a:r>
              <a:rPr 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photos 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have the highest posts with a total of </a:t>
            </a:r>
            <a:r>
              <a:rPr 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6.6K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posts, followed by </a:t>
            </a:r>
            <a:r>
              <a:rPr 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videos 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a total of </a:t>
            </a:r>
            <a:r>
              <a:rPr 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6.2K 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posts, in third place is </a:t>
            </a:r>
            <a:r>
              <a:rPr 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GIFs 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a total of </a:t>
            </a:r>
            <a:r>
              <a:rPr 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6.1K 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posts, and lastly </a:t>
            </a:r>
            <a:r>
              <a:rPr 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audio 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a total of </a:t>
            </a:r>
            <a:r>
              <a:rPr 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5.7K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posts.</a:t>
            </a:r>
          </a:p>
          <a:p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5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45"/>
    </mc:Choice>
    <mc:Fallback xmlns="">
      <p:transition spd="slow" advTm="3254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451106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258921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4965757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11">
            <a:extLst>
              <a:ext uri="{FF2B5EF4-FFF2-40B4-BE49-F238E27FC236}">
                <a16:creationId xmlns:a16="http://schemas.microsoft.com/office/drawing/2014/main" id="{176CB7D4-BE42-23A6-1629-F2CFB619729F}"/>
              </a:ext>
            </a:extLst>
          </p:cNvPr>
          <p:cNvGrpSpPr/>
          <p:nvPr/>
        </p:nvGrpSpPr>
        <p:grpSpPr>
          <a:xfrm>
            <a:off x="11734233" y="1732830"/>
            <a:ext cx="5677467" cy="878774"/>
            <a:chOff x="0" y="-47625"/>
            <a:chExt cx="7569956" cy="1171699"/>
          </a:xfrm>
        </p:grpSpPr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A5BEAB5D-C470-6619-3221-C488F71EACCB}"/>
                </a:ext>
              </a:extLst>
            </p:cNvPr>
            <p:cNvSpPr txBox="1"/>
            <p:nvPr/>
          </p:nvSpPr>
          <p:spPr>
            <a:xfrm>
              <a:off x="0" y="691990"/>
              <a:ext cx="7569956" cy="432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latin typeface="Arial" panose="020B0604020202020204" pitchFamily="34" charset="0"/>
              </a:endParaRP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19E72FB9-F85E-60E3-6FAD-14366E7E842D}"/>
                </a:ext>
              </a:extLst>
            </p:cNvPr>
            <p:cNvSpPr txBox="1"/>
            <p:nvPr/>
          </p:nvSpPr>
          <p:spPr>
            <a:xfrm>
              <a:off x="0" y="-47625"/>
              <a:ext cx="7569956" cy="466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latin typeface="Arial" panose="020B060402020202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4D52D81-2393-F100-C321-6542AD79BCC4}"/>
              </a:ext>
            </a:extLst>
          </p:cNvPr>
          <p:cNvSpPr txBox="1"/>
          <p:nvPr/>
        </p:nvSpPr>
        <p:spPr>
          <a:xfrm>
            <a:off x="10972800" y="1485900"/>
            <a:ext cx="693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Animals and science are two of the most popular content categories, this shows that people enjoy “real-life” and “factual” content the most. So I would recommend that you keep creating more contents relating to these two categories.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8DC396-795D-513F-CB46-BEEC721EE6CD}"/>
              </a:ext>
            </a:extLst>
          </p:cNvPr>
          <p:cNvSpPr txBox="1"/>
          <p:nvPr/>
        </p:nvSpPr>
        <p:spPr>
          <a:xfrm>
            <a:off x="11010900" y="3610441"/>
            <a:ext cx="6819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Food is a common theme with the top 5 categories with “Healthy Eating” ranking as one of the highest. This may give an indication to the audience within your user base. You could use this insight to create a campaign and work with healthy eating brands to boost user engagement.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B7A3D8-74AC-84C6-3B84-A32201064A39}"/>
              </a:ext>
            </a:extLst>
          </p:cNvPr>
          <p:cNvSpPr txBox="1"/>
          <p:nvPr/>
        </p:nvSpPr>
        <p:spPr>
          <a:xfrm>
            <a:off x="11029950" y="6337204"/>
            <a:ext cx="6819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rise in technology it is no surprise to see contents related to technology right up with the top categories. It show users enjoy your technology contents. I would recommend collaborating with some of the world’s tech giants as this would definitely make user engagement skyrocket.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049"/>
    </mc:Choice>
    <mc:Fallback xmlns="">
      <p:transition spd="slow" advTm="6804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43200" y="419100"/>
            <a:ext cx="8750312" cy="8918595"/>
            <a:chOff x="19049" y="-2044322"/>
            <a:chExt cx="11667083" cy="11891457"/>
          </a:xfrm>
        </p:grpSpPr>
        <p:sp>
          <p:nvSpPr>
            <p:cNvPr id="3" name="TextBox 3"/>
            <p:cNvSpPr txBox="1"/>
            <p:nvPr/>
          </p:nvSpPr>
          <p:spPr>
            <a:xfrm>
              <a:off x="19049" y="-2044322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21541" y="-402848"/>
              <a:ext cx="11564591" cy="102499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spc="-19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recap</a:t>
              </a:r>
            </a:p>
            <a:p>
              <a:pPr>
                <a:lnSpc>
                  <a:spcPct val="150000"/>
                </a:lnSpc>
              </a:pPr>
              <a:endParaRPr lang="en-US" sz="2400" b="1" spc="-19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sz="2400" b="1" spc="-19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400" b="1" spc="-19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Problem</a:t>
              </a:r>
            </a:p>
            <a:p>
              <a:pPr>
                <a:lnSpc>
                  <a:spcPct val="150000"/>
                </a:lnSpc>
              </a:pPr>
              <a:endParaRPr lang="en-US" sz="2400" b="1" spc="-19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sz="2400" b="1" spc="-19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sz="2400" b="1" spc="-19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400" b="1" spc="-19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Analytics team</a:t>
              </a:r>
            </a:p>
            <a:p>
              <a:pPr>
                <a:lnSpc>
                  <a:spcPct val="150000"/>
                </a:lnSpc>
              </a:pPr>
              <a:endParaRPr lang="en-US" sz="2400" b="1" spc="-19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400" b="1" spc="-19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</a:p>
            <a:p>
              <a:pPr>
                <a:lnSpc>
                  <a:spcPct val="150000"/>
                </a:lnSpc>
              </a:pPr>
              <a:endParaRPr lang="en-US" sz="2400" b="1" spc="-19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sz="2400" b="1" spc="-19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400" b="1" spc="-19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Insights &amp;</a:t>
              </a:r>
            </a:p>
            <a:p>
              <a:pPr>
                <a:lnSpc>
                  <a:spcPct val="150000"/>
                </a:lnSpc>
              </a:pPr>
              <a:r>
                <a:rPr lang="en-US" sz="2400" b="1" spc="-19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184738" y="271579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125DAA9-5C22-A739-5225-B758468DB457}"/>
              </a:ext>
            </a:extLst>
          </p:cNvPr>
          <p:cNvSpPr txBox="1"/>
          <p:nvPr/>
        </p:nvSpPr>
        <p:spPr>
          <a:xfrm>
            <a:off x="6172044" y="1863427"/>
            <a:ext cx="525780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1.We will recap the overall project to give a high-level understanding of the business problem we're tackling and the specific requirements.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2. We will dive into the specific problem that we, the Data Analytics team, have been focusing on and will give some background as to why this is such a big problem.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3. After introducing the problem, I will go over the team responsible from our side in tackling this task.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4. I will then go over the high-level process that we followed to complete this task, so that you have complete clarity in how we tackle these kinds of tasks.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5. Finally, I will go over all important results and I will present them as a series of insights and visualizations from our analysis.</a:t>
            </a:r>
          </a:p>
          <a:p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58"/>
    </mc:Choice>
    <mc:Fallback xmlns="">
      <p:transition spd="slow" advTm="5915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77389" y="2101500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Social Buzz is a fast growing technology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unicorn that need to adapt quickly to it's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global scale. Accenture has begun a 3 month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POC focusing on these tasks: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•An audit of Social Buzz's big data practice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•Recommendations for a successful IPO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•Analysis to (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nd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Social Buzz's top 5 most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popular categories of content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sz="8000" spc="-8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sz="800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1DE070-6BA4-6BEB-FDBC-1A035633CC7F}"/>
              </a:ext>
            </a:extLst>
          </p:cNvPr>
          <p:cNvSpPr txBox="1"/>
          <p:nvPr/>
        </p:nvSpPr>
        <p:spPr>
          <a:xfrm>
            <a:off x="8763000" y="3250673"/>
            <a:ext cx="7086600" cy="34163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ocial Buzz” is a fast growing technology </a:t>
            </a:r>
          </a:p>
          <a:p>
            <a:pPr algn="l"/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unicorn that need to adapt quickly to it's </a:t>
            </a:r>
          </a:p>
          <a:p>
            <a:pPr algn="l"/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global scale. Accenture has begun a 3 month </a:t>
            </a:r>
          </a:p>
          <a:p>
            <a:pPr algn="l"/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POC focusing on these tasks:</a:t>
            </a:r>
          </a:p>
          <a:p>
            <a:pPr>
              <a:lnSpc>
                <a:spcPct val="150000"/>
              </a:lnSpc>
            </a:pP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•An audit of Social Buzz's big data practice</a:t>
            </a:r>
          </a:p>
          <a:p>
            <a:pPr algn="l">
              <a:lnSpc>
                <a:spcPct val="150000"/>
              </a:lnSpc>
            </a:pP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•Recommendations for a successful IPO</a:t>
            </a:r>
          </a:p>
          <a:p>
            <a:pPr algn="l"/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•Analysis to 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Social Buzz's top 5 most       popular categories of content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59"/>
    </mc:Choice>
    <mc:Fallback xmlns="">
      <p:transition spd="slow" advTm="3015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501F00-8162-23DB-A659-F5CE77AA9E62}"/>
              </a:ext>
            </a:extLst>
          </p:cNvPr>
          <p:cNvSpPr txBox="1"/>
          <p:nvPr/>
        </p:nvSpPr>
        <p:spPr>
          <a:xfrm>
            <a:off x="2590574" y="4870845"/>
            <a:ext cx="72648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client has reached a massive scale within recent years and does not have the resources internally to handle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Social Buzz receives over 100000 posts per day which amounts 36,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500,000 posts every year, of which this all unstructured data making it very hard to make a sense.</a:t>
            </a:r>
            <a:endParaRPr lang="en-US" sz="2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 the requirements that need to be delivered for this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Merging of sample data set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analysis of their content categories that   highlights the top 5 categories with the largest aggregate popularity</a:t>
            </a:r>
          </a:p>
          <a:p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30"/>
    </mc:Choice>
    <mc:Fallback xmlns="">
      <p:transition spd="slow" advTm="3073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Analytics team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AB6857-B988-018D-D8F0-3AAB09198620}"/>
              </a:ext>
            </a:extLst>
          </p:cNvPr>
          <p:cNvSpPr txBox="1"/>
          <p:nvPr/>
        </p:nvSpPr>
        <p:spPr>
          <a:xfrm>
            <a:off x="13944600" y="7863150"/>
            <a:ext cx="4038600" cy="11387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 dirty="0">
                <a:latin typeface="Arial"/>
                <a:cs typeface="Arial"/>
              </a:rPr>
              <a:t>Nandini 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Data Analyst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57367B-DB47-11C5-7722-9452A606AE6B}"/>
              </a:ext>
            </a:extLst>
          </p:cNvPr>
          <p:cNvSpPr txBox="1"/>
          <p:nvPr/>
        </p:nvSpPr>
        <p:spPr>
          <a:xfrm>
            <a:off x="13944600" y="943432"/>
            <a:ext cx="4038600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 dirty="0">
                <a:latin typeface="Arial"/>
                <a:cs typeface="Arial"/>
              </a:rPr>
              <a:t>Jissele 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Chief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Technology Architect</a:t>
            </a:r>
          </a:p>
          <a:p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AA8509-CBBA-025B-D093-9AD671F7A11B}"/>
              </a:ext>
            </a:extLst>
          </p:cNvPr>
          <p:cNvSpPr txBox="1"/>
          <p:nvPr/>
        </p:nvSpPr>
        <p:spPr>
          <a:xfrm>
            <a:off x="13944600" y="4392353"/>
            <a:ext cx="4038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Marcus Rompton</a:t>
            </a:r>
          </a:p>
          <a:p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Senior Principal</a:t>
            </a:r>
          </a:p>
        </p:txBody>
      </p:sp>
      <p:sp>
        <p:nvSpPr>
          <p:cNvPr id="54" name="Freeform 24">
            <a:extLst>
              <a:ext uri="{FF2B5EF4-FFF2-40B4-BE49-F238E27FC236}">
                <a16:creationId xmlns:a16="http://schemas.microsoft.com/office/drawing/2014/main" id="{6E64154D-2B49-A804-8F7D-C8B7AD6315E4}"/>
              </a:ext>
            </a:extLst>
          </p:cNvPr>
          <p:cNvSpPr/>
          <p:nvPr/>
        </p:nvSpPr>
        <p:spPr>
          <a:xfrm>
            <a:off x="11131986" y="3789546"/>
            <a:ext cx="2607473" cy="2520939"/>
          </a:xfrm>
          <a:custGeom>
            <a:avLst/>
            <a:gdLst/>
            <a:ahLst/>
            <a:cxnLst/>
            <a:rect l="l" t="t" r="r" b="b"/>
            <a:pathLst>
              <a:path w="6542159" h="6244242">
                <a:moveTo>
                  <a:pt x="3271080" y="4996"/>
                </a:moveTo>
                <a:cubicBezTo>
                  <a:pt x="2154117" y="0"/>
                  <a:pt x="1119857" y="593026"/>
                  <a:pt x="559929" y="1559521"/>
                </a:cubicBezTo>
                <a:cubicBezTo>
                  <a:pt x="0" y="2526015"/>
                  <a:pt x="0" y="3718228"/>
                  <a:pt x="559929" y="4684723"/>
                </a:cubicBezTo>
                <a:cubicBezTo>
                  <a:pt x="1119857" y="5651217"/>
                  <a:pt x="2154117" y="6244243"/>
                  <a:pt x="3271080" y="6239248"/>
                </a:cubicBezTo>
                <a:cubicBezTo>
                  <a:pt x="4388043" y="6244243"/>
                  <a:pt x="5422303" y="5651217"/>
                  <a:pt x="5982231" y="4684723"/>
                </a:cubicBezTo>
                <a:cubicBezTo>
                  <a:pt x="6542160" y="3718229"/>
                  <a:pt x="6542160" y="2526015"/>
                  <a:pt x="5982231" y="1559521"/>
                </a:cubicBezTo>
                <a:cubicBezTo>
                  <a:pt x="5422303" y="593027"/>
                  <a:pt x="4388043" y="1"/>
                  <a:pt x="3271080" y="4996"/>
                </a:cubicBezTo>
                <a:close/>
              </a:path>
            </a:pathLst>
          </a:custGeom>
          <a:blipFill>
            <a:blip r:embed="rId5"/>
            <a:stretch>
              <a:fillRect l="-162891" t="-16684" r="-160683" b="-166629"/>
            </a:stretch>
          </a:blipFill>
          <a:ln>
            <a:solidFill>
              <a:srgbClr val="00BAFF"/>
            </a:solidFill>
          </a:ln>
        </p:spPr>
        <p:txBody>
          <a:bodyPr/>
          <a:lstStyle/>
          <a:p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B25CC01-3F53-2EFE-75B5-4E91C17A45F6}"/>
              </a:ext>
            </a:extLst>
          </p:cNvPr>
          <p:cNvGrpSpPr>
            <a:grpSpLocks noChangeAspect="1"/>
          </p:cNvGrpSpPr>
          <p:nvPr/>
        </p:nvGrpSpPr>
        <p:grpSpPr>
          <a:xfrm>
            <a:off x="11411515" y="1050857"/>
            <a:ext cx="2187334" cy="2123082"/>
            <a:chOff x="11396177" y="1094969"/>
            <a:chExt cx="6542159" cy="6349987"/>
          </a:xfrm>
        </p:grpSpPr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97663480-B642-4BB0-1A35-1B04272FA972}"/>
                </a:ext>
              </a:extLst>
            </p:cNvPr>
            <p:cNvSpPr/>
            <p:nvPr/>
          </p:nvSpPr>
          <p:spPr>
            <a:xfrm>
              <a:off x="11396177" y="11478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AU" dirty="0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B411549D-4182-BC62-BD3E-10C428048527}"/>
                </a:ext>
              </a:extLst>
            </p:cNvPr>
            <p:cNvSpPr/>
            <p:nvPr/>
          </p:nvSpPr>
          <p:spPr>
            <a:xfrm>
              <a:off x="11492257" y="10949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8" name="Picture 27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36AF1EC4-17F5-1381-CBB1-155F66B199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2464" y="7465786"/>
            <a:ext cx="2849698" cy="2855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3"/>
    </mc:Choice>
    <mc:Fallback xmlns="">
      <p:transition spd="slow" advTm="3537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4</a:t>
            </a:r>
            <a:endParaRPr lang="en-US" sz="7192" spc="-640" dirty="0">
              <a:solidFill>
                <a:srgbClr val="FFFFFF"/>
              </a:solidFill>
              <a:latin typeface="Clear Sans Regular Bold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D2BE24-3489-2C9B-6F10-DA61BE40F4DD}"/>
              </a:ext>
            </a:extLst>
          </p:cNvPr>
          <p:cNvSpPr txBox="1"/>
          <p:nvPr/>
        </p:nvSpPr>
        <p:spPr>
          <a:xfrm>
            <a:off x="3716706" y="1027891"/>
            <a:ext cx="327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Understanding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1697C3-0920-705F-B963-15C3EC7181B6}"/>
              </a:ext>
            </a:extLst>
          </p:cNvPr>
          <p:cNvSpPr txBox="1"/>
          <p:nvPr/>
        </p:nvSpPr>
        <p:spPr>
          <a:xfrm>
            <a:off x="5564974" y="2725597"/>
            <a:ext cx="3788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9BC5CE-7E28-1B22-672C-A02491C4744F}"/>
              </a:ext>
            </a:extLst>
          </p:cNvPr>
          <p:cNvSpPr txBox="1"/>
          <p:nvPr/>
        </p:nvSpPr>
        <p:spPr>
          <a:xfrm>
            <a:off x="7371937" y="4192012"/>
            <a:ext cx="33498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Modelling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BA0FBE-D4B7-CB18-E168-0741F57C71FA}"/>
              </a:ext>
            </a:extLst>
          </p:cNvPr>
          <p:cNvSpPr txBox="1"/>
          <p:nvPr/>
        </p:nvSpPr>
        <p:spPr>
          <a:xfrm>
            <a:off x="9209854" y="5891637"/>
            <a:ext cx="30296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137489-9B88-0FAB-927B-37D6BA8C9C66}"/>
              </a:ext>
            </a:extLst>
          </p:cNvPr>
          <p:cNvSpPr txBox="1"/>
          <p:nvPr/>
        </p:nvSpPr>
        <p:spPr>
          <a:xfrm>
            <a:off x="10934306" y="7461938"/>
            <a:ext cx="2696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Uncover Insights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2E50009D-BF59-51E8-2A0D-4BE02CFF945F}"/>
              </a:ext>
            </a:extLst>
          </p:cNvPr>
          <p:cNvSpPr/>
          <p:nvPr/>
        </p:nvSpPr>
        <p:spPr>
          <a:xfrm>
            <a:off x="11950886" y="4619925"/>
            <a:ext cx="3529591" cy="4526633"/>
          </a:xfrm>
          <a:prstGeom prst="rightBrace">
            <a:avLst/>
          </a:prstGeom>
          <a:noFill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63761AE-7D1D-0F42-3E14-A692647CD358}"/>
              </a:ext>
            </a:extLst>
          </p:cNvPr>
          <p:cNvSpPr/>
          <p:nvPr/>
        </p:nvSpPr>
        <p:spPr>
          <a:xfrm>
            <a:off x="15849600" y="6353302"/>
            <a:ext cx="1993104" cy="1067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POWER BI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28F387F7-2CAD-A777-BF0B-2A59CC08B83D}"/>
              </a:ext>
            </a:extLst>
          </p:cNvPr>
          <p:cNvSpPr/>
          <p:nvPr/>
        </p:nvSpPr>
        <p:spPr>
          <a:xfrm>
            <a:off x="7891584" y="1284816"/>
            <a:ext cx="1318269" cy="223561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62577D-C410-7AFB-A6A9-724677A381B6}"/>
              </a:ext>
            </a:extLst>
          </p:cNvPr>
          <p:cNvSpPr/>
          <p:nvPr/>
        </p:nvSpPr>
        <p:spPr>
          <a:xfrm>
            <a:off x="9531436" y="2046978"/>
            <a:ext cx="2708029" cy="1022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EXCEL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434"/>
    </mc:Choice>
    <mc:Fallback xmlns="">
      <p:transition spd="slow" advTm="6443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582425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51727C-2FBC-10DE-4BB3-13F0C0FB5EC1}"/>
              </a:ext>
            </a:extLst>
          </p:cNvPr>
          <p:cNvSpPr txBox="1"/>
          <p:nvPr/>
        </p:nvSpPr>
        <p:spPr>
          <a:xfrm>
            <a:off x="2057855" y="5160570"/>
            <a:ext cx="31423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UNIQUE CATEGORIES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1C4CAE-E349-B07A-DC9E-E1DE23569BB1}"/>
              </a:ext>
            </a:extLst>
          </p:cNvPr>
          <p:cNvSpPr txBox="1"/>
          <p:nvPr/>
        </p:nvSpPr>
        <p:spPr>
          <a:xfrm>
            <a:off x="2660767" y="3101822"/>
            <a:ext cx="1905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b="1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F3E3A-0DAC-C2B4-68A4-34AD5566E3F1}"/>
              </a:ext>
            </a:extLst>
          </p:cNvPr>
          <p:cNvSpPr txBox="1"/>
          <p:nvPr/>
        </p:nvSpPr>
        <p:spPr>
          <a:xfrm>
            <a:off x="7388790" y="5178875"/>
            <a:ext cx="31423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Category With Highest Score 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1D5BCF-D1F7-3AD9-0D2D-A6C768F04449}"/>
              </a:ext>
            </a:extLst>
          </p:cNvPr>
          <p:cNvSpPr txBox="1"/>
          <p:nvPr/>
        </p:nvSpPr>
        <p:spPr>
          <a:xfrm>
            <a:off x="12914990" y="5283681"/>
            <a:ext cx="2514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MONTH WITH </a:t>
            </a:r>
          </a:p>
          <a:p>
            <a:pPr algn="l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POSTS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7108DA-B04A-EA00-7539-4CE92F032B1A}"/>
              </a:ext>
            </a:extLst>
          </p:cNvPr>
          <p:cNvSpPr txBox="1"/>
          <p:nvPr/>
        </p:nvSpPr>
        <p:spPr>
          <a:xfrm>
            <a:off x="7540698" y="4288919"/>
            <a:ext cx="2803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023F2E-B0F6-C703-6BF2-D32295295404}"/>
              </a:ext>
            </a:extLst>
          </p:cNvPr>
          <p:cNvSpPr txBox="1"/>
          <p:nvPr/>
        </p:nvSpPr>
        <p:spPr>
          <a:xfrm>
            <a:off x="7487948" y="3141967"/>
            <a:ext cx="2803904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IN" sz="8000" b="1" dirty="0">
                <a:latin typeface="Arial" panose="020B0604020202020204" pitchFamily="34" charset="0"/>
                <a:cs typeface="Arial" panose="020B0604020202020204" pitchFamily="34" charset="0"/>
              </a:rPr>
              <a:t>75K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6832DA-9CE2-563B-188A-2344CE8E3015}"/>
              </a:ext>
            </a:extLst>
          </p:cNvPr>
          <p:cNvSpPr txBox="1"/>
          <p:nvPr/>
        </p:nvSpPr>
        <p:spPr>
          <a:xfrm>
            <a:off x="12691692" y="3419963"/>
            <a:ext cx="2972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Arial" panose="020B0604020202020204" pitchFamily="34" charset="0"/>
                <a:cs typeface="Arial" panose="020B0604020202020204" pitchFamily="34" charset="0"/>
              </a:rPr>
              <a:t>January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C991B2-5C6A-A8E8-658A-933AE7871736}"/>
              </a:ext>
            </a:extLst>
          </p:cNvPr>
          <p:cNvSpPr/>
          <p:nvPr/>
        </p:nvSpPr>
        <p:spPr>
          <a:xfrm>
            <a:off x="1905000" y="3101822"/>
            <a:ext cx="3640403" cy="18157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4281B6-9C30-30DD-D5B5-320D775505CE}"/>
              </a:ext>
            </a:extLst>
          </p:cNvPr>
          <p:cNvSpPr/>
          <p:nvPr/>
        </p:nvSpPr>
        <p:spPr>
          <a:xfrm>
            <a:off x="7388790" y="3238500"/>
            <a:ext cx="3142306" cy="163519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555C65-16C2-AD94-8B78-5041DBA799D7}"/>
              </a:ext>
            </a:extLst>
          </p:cNvPr>
          <p:cNvSpPr/>
          <p:nvPr/>
        </p:nvSpPr>
        <p:spPr>
          <a:xfrm>
            <a:off x="12670342" y="3238501"/>
            <a:ext cx="3142306" cy="163519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48"/>
    </mc:Choice>
    <mc:Fallback xmlns="">
      <p:transition spd="slow" advTm="3834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D3B7A4A4-A7A3-BC0A-B8D3-D1D741BCAC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594783"/>
            <a:ext cx="12311623" cy="74526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97"/>
    </mc:Choice>
    <mc:Fallback xmlns="">
      <p:transition spd="slow" advTm="3179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CF1E832E-39F0-9196-461C-6DD62935B7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346" y="923617"/>
            <a:ext cx="13181454" cy="845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58"/>
    </mc:Choice>
    <mc:Fallback xmlns="">
      <p:transition spd="slow" advTm="2685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651</Words>
  <Application>Microsoft Office PowerPoint</Application>
  <PresentationFormat>Custom</PresentationFormat>
  <Paragraphs>107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Shreyas Sugandhi</cp:lastModifiedBy>
  <cp:revision>53</cp:revision>
  <dcterms:created xsi:type="dcterms:W3CDTF">2006-08-16T00:00:00Z</dcterms:created>
  <dcterms:modified xsi:type="dcterms:W3CDTF">2024-06-27T03:21:19Z</dcterms:modified>
  <dc:identifier>DAEhDyfaYKE</dc:identifier>
</cp:coreProperties>
</file>