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7" r:id="rId2"/>
    <p:sldId id="259" r:id="rId3"/>
    <p:sldId id="260" r:id="rId4"/>
    <p:sldId id="263" r:id="rId5"/>
    <p:sldId id="280" r:id="rId6"/>
    <p:sldId id="256" r:id="rId7"/>
    <p:sldId id="272" r:id="rId8"/>
    <p:sldId id="273" r:id="rId9"/>
    <p:sldId id="265" r:id="rId10"/>
    <p:sldId id="274" r:id="rId11"/>
    <p:sldId id="264" r:id="rId12"/>
    <p:sldId id="258" r:id="rId13"/>
    <p:sldId id="275" r:id="rId14"/>
    <p:sldId id="266" r:id="rId15"/>
    <p:sldId id="270" r:id="rId16"/>
    <p:sldId id="267" r:id="rId17"/>
    <p:sldId id="282" r:id="rId18"/>
    <p:sldId id="281" r:id="rId19"/>
    <p:sldId id="268" r:id="rId20"/>
    <p:sldId id="262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F46"/>
    <a:srgbClr val="FFBF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68A35C-BFDC-42AC-8384-CEA783AF43C4}" v="212" dt="2022-09-14T21:58:40.135"/>
    <p1510:client id="{63FC6E4F-DF6A-4523-BB0D-2BB4292CB250}" v="10" dt="2022-09-14T19:43:19.981"/>
    <p1510:client id="{77A876ED-870E-4620-A36B-1A23D1F3A135}" v="8" dt="2022-09-15T02:26:33.256"/>
    <p1510:client id="{9821B692-513D-4AAA-9920-5F7A6256D2DD}" v="1" dt="2022-09-14T20:20:17.676"/>
    <p1510:client id="{ACA4488E-B8B3-4EC7-866E-83E593001ED6}" v="56" dt="2022-09-14T23:39:06.761"/>
    <p1510:client id="{D5739E55-18C8-4FB1-B625-ABDD2F4C7C02}" v="107" dt="2022-09-14T23:33:24.8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ntayat1 Nandini" userId="S::nandini.gantayat1@ieseg.fr::819f347e-cdda-49fb-8852-4d787b40573a" providerId="AD" clId="Web-{63FC6E4F-DF6A-4523-BB0D-2BB4292CB250}"/>
    <pc:docChg chg="modSld sldOrd">
      <pc:chgData name="Gantayat1 Nandini" userId="S::nandini.gantayat1@ieseg.fr::819f347e-cdda-49fb-8852-4d787b40573a" providerId="AD" clId="Web-{63FC6E4F-DF6A-4523-BB0D-2BB4292CB250}" dt="2022-09-14T19:43:19.981" v="6"/>
      <pc:docMkLst>
        <pc:docMk/>
      </pc:docMkLst>
      <pc:sldChg chg="delSp modSp ord">
        <pc:chgData name="Gantayat1 Nandini" userId="S::nandini.gantayat1@ieseg.fr::819f347e-cdda-49fb-8852-4d787b40573a" providerId="AD" clId="Web-{63FC6E4F-DF6A-4523-BB0D-2BB4292CB250}" dt="2022-09-14T19:42:25.323" v="3"/>
        <pc:sldMkLst>
          <pc:docMk/>
          <pc:sldMk cId="3746098850" sldId="258"/>
        </pc:sldMkLst>
        <pc:spChg chg="del mod">
          <ac:chgData name="Gantayat1 Nandini" userId="S::nandini.gantayat1@ieseg.fr::819f347e-cdda-49fb-8852-4d787b40573a" providerId="AD" clId="Web-{63FC6E4F-DF6A-4523-BB0D-2BB4292CB250}" dt="2022-09-14T19:42:25.323" v="3"/>
          <ac:spMkLst>
            <pc:docMk/>
            <pc:sldMk cId="3746098850" sldId="258"/>
            <ac:spMk id="15" creationId="{9B61BE5B-0B8E-4993-89CC-6DFA423E1BF3}"/>
          </ac:spMkLst>
        </pc:spChg>
        <pc:cxnChg chg="del">
          <ac:chgData name="Gantayat1 Nandini" userId="S::nandini.gantayat1@ieseg.fr::819f347e-cdda-49fb-8852-4d787b40573a" providerId="AD" clId="Web-{63FC6E4F-DF6A-4523-BB0D-2BB4292CB250}" dt="2022-09-14T19:42:16.791" v="1"/>
          <ac:cxnSpMkLst>
            <pc:docMk/>
            <pc:sldMk cId="3746098850" sldId="258"/>
            <ac:cxnSpMk id="16" creationId="{574970AA-F82D-4E9A-B97C-B24A9DE2CD83}"/>
          </ac:cxnSpMkLst>
        </pc:cxnChg>
      </pc:sldChg>
      <pc:sldChg chg="ord">
        <pc:chgData name="Gantayat1 Nandini" userId="S::nandini.gantayat1@ieseg.fr::819f347e-cdda-49fb-8852-4d787b40573a" providerId="AD" clId="Web-{63FC6E4F-DF6A-4523-BB0D-2BB4292CB250}" dt="2022-09-14T19:43:04.136" v="5"/>
        <pc:sldMkLst>
          <pc:docMk/>
          <pc:sldMk cId="2629298987" sldId="272"/>
        </pc:sldMkLst>
      </pc:sldChg>
      <pc:sldChg chg="ord">
        <pc:chgData name="Gantayat1 Nandini" userId="S::nandini.gantayat1@ieseg.fr::819f347e-cdda-49fb-8852-4d787b40573a" providerId="AD" clId="Web-{63FC6E4F-DF6A-4523-BB0D-2BB4292CB250}" dt="2022-09-14T19:43:19.981" v="6"/>
        <pc:sldMkLst>
          <pc:docMk/>
          <pc:sldMk cId="552783475" sldId="273"/>
        </pc:sldMkLst>
      </pc:sldChg>
    </pc:docChg>
  </pc:docChgLst>
  <pc:docChgLst>
    <pc:chgData name="Gantayat1 Nandini" userId="S::nandini.gantayat1@ieseg.fr::819f347e-cdda-49fb-8852-4d787b40573a" providerId="AD" clId="Web-{1DC03AB6-BCC1-4DCC-AD5A-F568DC034510}"/>
    <pc:docChg chg="modSld">
      <pc:chgData name="Gantayat1 Nandini" userId="S::nandini.gantayat1@ieseg.fr::819f347e-cdda-49fb-8852-4d787b40573a" providerId="AD" clId="Web-{1DC03AB6-BCC1-4DCC-AD5A-F568DC034510}" dt="2022-09-14T19:52:45.589" v="11" actId="1076"/>
      <pc:docMkLst>
        <pc:docMk/>
      </pc:docMkLst>
      <pc:sldChg chg="modSp">
        <pc:chgData name="Gantayat1 Nandini" userId="S::nandini.gantayat1@ieseg.fr::819f347e-cdda-49fb-8852-4d787b40573a" providerId="AD" clId="Web-{1DC03AB6-BCC1-4DCC-AD5A-F568DC034510}" dt="2022-09-14T19:52:45.589" v="11" actId="1076"/>
        <pc:sldMkLst>
          <pc:docMk/>
          <pc:sldMk cId="3126056877" sldId="256"/>
        </pc:sldMkLst>
        <pc:graphicFrameChg chg="mod modGraphic">
          <ac:chgData name="Gantayat1 Nandini" userId="S::nandini.gantayat1@ieseg.fr::819f347e-cdda-49fb-8852-4d787b40573a" providerId="AD" clId="Web-{1DC03AB6-BCC1-4DCC-AD5A-F568DC034510}" dt="2022-09-14T19:52:45.589" v="11" actId="1076"/>
          <ac:graphicFrameMkLst>
            <pc:docMk/>
            <pc:sldMk cId="3126056877" sldId="256"/>
            <ac:graphicFrameMk id="9" creationId="{70028B57-8BC4-003C-5643-F80453580DBB}"/>
          </ac:graphicFrameMkLst>
        </pc:graphicFrameChg>
      </pc:sldChg>
    </pc:docChg>
  </pc:docChgLst>
  <pc:docChgLst>
    <pc:chgData name="Gantayat1 Nandini" userId="S::nandini.gantayat1@ieseg.fr::819f347e-cdda-49fb-8852-4d787b40573a" providerId="AD" clId="Web-{2668A35C-BFDC-42AC-8384-CEA783AF43C4}"/>
    <pc:docChg chg="delSld modSld sldOrd">
      <pc:chgData name="Gantayat1 Nandini" userId="S::nandini.gantayat1@ieseg.fr::819f347e-cdda-49fb-8852-4d787b40573a" providerId="AD" clId="Web-{2668A35C-BFDC-42AC-8384-CEA783AF43C4}" dt="2022-09-14T21:58:40.135" v="188" actId="20577"/>
      <pc:docMkLst>
        <pc:docMk/>
      </pc:docMkLst>
      <pc:sldChg chg="addSp modSp">
        <pc:chgData name="Gantayat1 Nandini" userId="S::nandini.gantayat1@ieseg.fr::819f347e-cdda-49fb-8852-4d787b40573a" providerId="AD" clId="Web-{2668A35C-BFDC-42AC-8384-CEA783AF43C4}" dt="2022-09-14T21:47:46.051" v="11" actId="14100"/>
        <pc:sldMkLst>
          <pc:docMk/>
          <pc:sldMk cId="673036847" sldId="257"/>
        </pc:sldMkLst>
        <pc:picChg chg="add mod">
          <ac:chgData name="Gantayat1 Nandini" userId="S::nandini.gantayat1@ieseg.fr::819f347e-cdda-49fb-8852-4d787b40573a" providerId="AD" clId="Web-{2668A35C-BFDC-42AC-8384-CEA783AF43C4}" dt="2022-09-14T21:47:46.051" v="11" actId="14100"/>
          <ac:picMkLst>
            <pc:docMk/>
            <pc:sldMk cId="673036847" sldId="257"/>
            <ac:picMk id="2" creationId="{9ED2FCEA-485B-654D-66BE-8AEF23489220}"/>
          </ac:picMkLst>
        </pc:picChg>
      </pc:sldChg>
      <pc:sldChg chg="addSp modSp">
        <pc:chgData name="Gantayat1 Nandini" userId="S::nandini.gantayat1@ieseg.fr::819f347e-cdda-49fb-8852-4d787b40573a" providerId="AD" clId="Web-{2668A35C-BFDC-42AC-8384-CEA783AF43C4}" dt="2022-09-14T21:50:43.338" v="50" actId="20577"/>
        <pc:sldMkLst>
          <pc:docMk/>
          <pc:sldMk cId="2794758366" sldId="259"/>
        </pc:sldMkLst>
        <pc:spChg chg="add mod">
          <ac:chgData name="Gantayat1 Nandini" userId="S::nandini.gantayat1@ieseg.fr::819f347e-cdda-49fb-8852-4d787b40573a" providerId="AD" clId="Web-{2668A35C-BFDC-42AC-8384-CEA783AF43C4}" dt="2022-09-14T21:50:43.338" v="50" actId="20577"/>
          <ac:spMkLst>
            <pc:docMk/>
            <pc:sldMk cId="2794758366" sldId="259"/>
            <ac:spMk id="4" creationId="{3B85F892-1F38-03AC-7349-EA61170C075D}"/>
          </ac:spMkLst>
        </pc:spChg>
        <pc:picChg chg="add mod">
          <ac:chgData name="Gantayat1 Nandini" userId="S::nandini.gantayat1@ieseg.fr::819f347e-cdda-49fb-8852-4d787b40573a" providerId="AD" clId="Web-{2668A35C-BFDC-42AC-8384-CEA783AF43C4}" dt="2022-09-14T21:49:02.412" v="19" actId="1076"/>
          <ac:picMkLst>
            <pc:docMk/>
            <pc:sldMk cId="2794758366" sldId="259"/>
            <ac:picMk id="3" creationId="{08C56B96-F70E-5AB3-34D4-D4E3F830F735}"/>
          </ac:picMkLst>
        </pc:picChg>
        <pc:picChg chg="mod">
          <ac:chgData name="Gantayat1 Nandini" userId="S::nandini.gantayat1@ieseg.fr::819f347e-cdda-49fb-8852-4d787b40573a" providerId="AD" clId="Web-{2668A35C-BFDC-42AC-8384-CEA783AF43C4}" dt="2022-09-14T21:48:32.693" v="15" actId="1076"/>
          <ac:picMkLst>
            <pc:docMk/>
            <pc:sldMk cId="2794758366" sldId="259"/>
            <ac:picMk id="1028" creationId="{D3FE6D5F-E673-47CC-9A8D-958BA73724D1}"/>
          </ac:picMkLst>
        </pc:picChg>
      </pc:sldChg>
      <pc:sldChg chg="modSp">
        <pc:chgData name="Gantayat1 Nandini" userId="S::nandini.gantayat1@ieseg.fr::819f347e-cdda-49fb-8852-4d787b40573a" providerId="AD" clId="Web-{2668A35C-BFDC-42AC-8384-CEA783AF43C4}" dt="2022-09-14T21:58:40.135" v="188" actId="20577"/>
        <pc:sldMkLst>
          <pc:docMk/>
          <pc:sldMk cId="3848888497" sldId="262"/>
        </pc:sldMkLst>
        <pc:spChg chg="mod">
          <ac:chgData name="Gantayat1 Nandini" userId="S::nandini.gantayat1@ieseg.fr::819f347e-cdda-49fb-8852-4d787b40573a" providerId="AD" clId="Web-{2668A35C-BFDC-42AC-8384-CEA783AF43C4}" dt="2022-09-14T21:58:40.135" v="188" actId="20577"/>
          <ac:spMkLst>
            <pc:docMk/>
            <pc:sldMk cId="3848888497" sldId="262"/>
            <ac:spMk id="23" creationId="{00000000-0000-0000-0000-000000000000}"/>
          </ac:spMkLst>
        </pc:spChg>
      </pc:sldChg>
      <pc:sldChg chg="modSp">
        <pc:chgData name="Gantayat1 Nandini" userId="S::nandini.gantayat1@ieseg.fr::819f347e-cdda-49fb-8852-4d787b40573a" providerId="AD" clId="Web-{2668A35C-BFDC-42AC-8384-CEA783AF43C4}" dt="2022-09-14T21:53:49.874" v="132" actId="20577"/>
        <pc:sldMkLst>
          <pc:docMk/>
          <pc:sldMk cId="3298552257" sldId="263"/>
        </pc:sldMkLst>
        <pc:spChg chg="mod">
          <ac:chgData name="Gantayat1 Nandini" userId="S::nandini.gantayat1@ieseg.fr::819f347e-cdda-49fb-8852-4d787b40573a" providerId="AD" clId="Web-{2668A35C-BFDC-42AC-8384-CEA783AF43C4}" dt="2022-09-14T21:53:49.874" v="132" actId="20577"/>
          <ac:spMkLst>
            <pc:docMk/>
            <pc:sldMk cId="3298552257" sldId="263"/>
            <ac:spMk id="3" creationId="{01CBA9F0-CC64-07B7-BB4F-4F875B60BBC4}"/>
          </ac:spMkLst>
        </pc:spChg>
      </pc:sldChg>
      <pc:sldChg chg="ord">
        <pc:chgData name="Gantayat1 Nandini" userId="S::nandini.gantayat1@ieseg.fr::819f347e-cdda-49fb-8852-4d787b40573a" providerId="AD" clId="Web-{2668A35C-BFDC-42AC-8384-CEA783AF43C4}" dt="2022-09-14T21:54:22.691" v="137"/>
        <pc:sldMkLst>
          <pc:docMk/>
          <pc:sldMk cId="1181787809" sldId="265"/>
        </pc:sldMkLst>
      </pc:sldChg>
      <pc:sldChg chg="modSp">
        <pc:chgData name="Gantayat1 Nandini" userId="S::nandini.gantayat1@ieseg.fr::819f347e-cdda-49fb-8852-4d787b40573a" providerId="AD" clId="Web-{2668A35C-BFDC-42AC-8384-CEA783AF43C4}" dt="2022-09-14T21:56:25.694" v="157" actId="20577"/>
        <pc:sldMkLst>
          <pc:docMk/>
          <pc:sldMk cId="1826115709" sldId="267"/>
        </pc:sldMkLst>
        <pc:graphicFrameChg chg="modGraphic">
          <ac:chgData name="Gantayat1 Nandini" userId="S::nandini.gantayat1@ieseg.fr::819f347e-cdda-49fb-8852-4d787b40573a" providerId="AD" clId="Web-{2668A35C-BFDC-42AC-8384-CEA783AF43C4}" dt="2022-09-14T21:56:25.694" v="157" actId="20577"/>
          <ac:graphicFrameMkLst>
            <pc:docMk/>
            <pc:sldMk cId="1826115709" sldId="267"/>
            <ac:graphicFrameMk id="7" creationId="{AE91B371-F85E-4936-99DE-F399A27E9558}"/>
          </ac:graphicFrameMkLst>
        </pc:graphicFrameChg>
      </pc:sldChg>
      <pc:sldChg chg="ord">
        <pc:chgData name="Gantayat1 Nandini" userId="S::nandini.gantayat1@ieseg.fr::819f347e-cdda-49fb-8852-4d787b40573a" providerId="AD" clId="Web-{2668A35C-BFDC-42AC-8384-CEA783AF43C4}" dt="2022-09-14T21:54:27.331" v="138"/>
        <pc:sldMkLst>
          <pc:docMk/>
          <pc:sldMk cId="552783475" sldId="273"/>
        </pc:sldMkLst>
      </pc:sldChg>
      <pc:sldChg chg="ord">
        <pc:chgData name="Gantayat1 Nandini" userId="S::nandini.gantayat1@ieseg.fr::819f347e-cdda-49fb-8852-4d787b40573a" providerId="AD" clId="Web-{2668A35C-BFDC-42AC-8384-CEA783AF43C4}" dt="2022-09-14T21:55:23.645" v="139"/>
        <pc:sldMkLst>
          <pc:docMk/>
          <pc:sldMk cId="2607955601" sldId="274"/>
        </pc:sldMkLst>
      </pc:sldChg>
      <pc:sldChg chg="del">
        <pc:chgData name="Gantayat1 Nandini" userId="S::nandini.gantayat1@ieseg.fr::819f347e-cdda-49fb-8852-4d787b40573a" providerId="AD" clId="Web-{2668A35C-BFDC-42AC-8384-CEA783AF43C4}" dt="2022-09-14T21:54:14.472" v="134"/>
        <pc:sldMkLst>
          <pc:docMk/>
          <pc:sldMk cId="0" sldId="279"/>
        </pc:sldMkLst>
      </pc:sldChg>
      <pc:sldChg chg="ord">
        <pc:chgData name="Gantayat1 Nandini" userId="S::nandini.gantayat1@ieseg.fr::819f347e-cdda-49fb-8852-4d787b40573a" providerId="AD" clId="Web-{2668A35C-BFDC-42AC-8384-CEA783AF43C4}" dt="2022-09-14T21:53:51.046" v="133"/>
        <pc:sldMkLst>
          <pc:docMk/>
          <pc:sldMk cId="738811321" sldId="280"/>
        </pc:sldMkLst>
      </pc:sldChg>
    </pc:docChg>
  </pc:docChgLst>
  <pc:docChgLst>
    <pc:chgData name="Gantayat1 Nandini" userId="S::nandini.gantayat1@ieseg.fr::819f347e-cdda-49fb-8852-4d787b40573a" providerId="AD" clId="Web-{9821B692-513D-4AAA-9920-5F7A6256D2DD}"/>
    <pc:docChg chg="modSld">
      <pc:chgData name="Gantayat1 Nandini" userId="S::nandini.gantayat1@ieseg.fr::819f347e-cdda-49fb-8852-4d787b40573a" providerId="AD" clId="Web-{9821B692-513D-4AAA-9920-5F7A6256D2DD}" dt="2022-09-14T20:32:47.635" v="66" actId="1076"/>
      <pc:docMkLst>
        <pc:docMk/>
      </pc:docMkLst>
      <pc:sldChg chg="modSp">
        <pc:chgData name="Gantayat1 Nandini" userId="S::nandini.gantayat1@ieseg.fr::819f347e-cdda-49fb-8852-4d787b40573a" providerId="AD" clId="Web-{9821B692-513D-4AAA-9920-5F7A6256D2DD}" dt="2022-09-14T20:21:22.006" v="2" actId="20577"/>
        <pc:sldMkLst>
          <pc:docMk/>
          <pc:sldMk cId="3126056877" sldId="256"/>
        </pc:sldMkLst>
        <pc:graphicFrameChg chg="modGraphic">
          <ac:chgData name="Gantayat1 Nandini" userId="S::nandini.gantayat1@ieseg.fr::819f347e-cdda-49fb-8852-4d787b40573a" providerId="AD" clId="Web-{9821B692-513D-4AAA-9920-5F7A6256D2DD}" dt="2022-09-14T20:21:22.006" v="2" actId="20577"/>
          <ac:graphicFrameMkLst>
            <pc:docMk/>
            <pc:sldMk cId="3126056877" sldId="256"/>
            <ac:graphicFrameMk id="9" creationId="{70028B57-8BC4-003C-5643-F80453580DBB}"/>
          </ac:graphicFrameMkLst>
        </pc:graphicFrameChg>
      </pc:sldChg>
      <pc:sldChg chg="delSp">
        <pc:chgData name="Gantayat1 Nandini" userId="S::nandini.gantayat1@ieseg.fr::819f347e-cdda-49fb-8852-4d787b40573a" providerId="AD" clId="Web-{9821B692-513D-4AAA-9920-5F7A6256D2DD}" dt="2022-09-14T20:20:17.676" v="0"/>
        <pc:sldMkLst>
          <pc:docMk/>
          <pc:sldMk cId="673036847" sldId="257"/>
        </pc:sldMkLst>
        <pc:picChg chg="del">
          <ac:chgData name="Gantayat1 Nandini" userId="S::nandini.gantayat1@ieseg.fr::819f347e-cdda-49fb-8852-4d787b40573a" providerId="AD" clId="Web-{9821B692-513D-4AAA-9920-5F7A6256D2DD}" dt="2022-09-14T20:20:17.676" v="0"/>
          <ac:picMkLst>
            <pc:docMk/>
            <pc:sldMk cId="673036847" sldId="257"/>
            <ac:picMk id="2" creationId="{00000000-0000-0000-0000-000000000000}"/>
          </ac:picMkLst>
        </pc:picChg>
      </pc:sldChg>
      <pc:sldChg chg="modSp">
        <pc:chgData name="Gantayat1 Nandini" userId="S::nandini.gantayat1@ieseg.fr::819f347e-cdda-49fb-8852-4d787b40573a" providerId="AD" clId="Web-{9821B692-513D-4AAA-9920-5F7A6256D2DD}" dt="2022-09-14T20:32:47.635" v="66" actId="1076"/>
        <pc:sldMkLst>
          <pc:docMk/>
          <pc:sldMk cId="1826115709" sldId="267"/>
        </pc:sldMkLst>
        <pc:graphicFrameChg chg="mod modGraphic">
          <ac:chgData name="Gantayat1 Nandini" userId="S::nandini.gantayat1@ieseg.fr::819f347e-cdda-49fb-8852-4d787b40573a" providerId="AD" clId="Web-{9821B692-513D-4AAA-9920-5F7A6256D2DD}" dt="2022-09-14T20:32:47.635" v="66" actId="1076"/>
          <ac:graphicFrameMkLst>
            <pc:docMk/>
            <pc:sldMk cId="1826115709" sldId="267"/>
            <ac:graphicFrameMk id="7" creationId="{AE91B371-F85E-4936-99DE-F399A27E9558}"/>
          </ac:graphicFrameMkLst>
        </pc:graphicFrameChg>
      </pc:sldChg>
    </pc:docChg>
  </pc:docChgLst>
  <pc:docChgLst>
    <pc:chgData name="ZHANG7 Zhibo" userId="S::zhibo.zhang1@ieseg.fr::9260c8d5-8a6d-4675-9360-8c7bfb498b69" providerId="AD" clId="Web-{77A876ED-870E-4620-A36B-1A23D1F3A135}"/>
    <pc:docChg chg="modSld">
      <pc:chgData name="ZHANG7 Zhibo" userId="S::zhibo.zhang1@ieseg.fr::9260c8d5-8a6d-4675-9360-8c7bfb498b69" providerId="AD" clId="Web-{77A876ED-870E-4620-A36B-1A23D1F3A135}" dt="2022-09-15T02:26:32.865" v="6" actId="20577"/>
      <pc:docMkLst>
        <pc:docMk/>
      </pc:docMkLst>
      <pc:sldChg chg="modSp">
        <pc:chgData name="ZHANG7 Zhibo" userId="S::zhibo.zhang1@ieseg.fr::9260c8d5-8a6d-4675-9360-8c7bfb498b69" providerId="AD" clId="Web-{77A876ED-870E-4620-A36B-1A23D1F3A135}" dt="2022-09-15T02:26:32.865" v="6" actId="20577"/>
        <pc:sldMkLst>
          <pc:docMk/>
          <pc:sldMk cId="2607955601" sldId="274"/>
        </pc:sldMkLst>
        <pc:spChg chg="mod">
          <ac:chgData name="ZHANG7 Zhibo" userId="S::zhibo.zhang1@ieseg.fr::9260c8d5-8a6d-4675-9360-8c7bfb498b69" providerId="AD" clId="Web-{77A876ED-870E-4620-A36B-1A23D1F3A135}" dt="2022-09-15T02:26:32.865" v="6" actId="20577"/>
          <ac:spMkLst>
            <pc:docMk/>
            <pc:sldMk cId="2607955601" sldId="274"/>
            <ac:spMk id="65" creationId="{733F4C7F-A646-4C58-B25B-B04D5A343A03}"/>
          </ac:spMkLst>
        </pc:spChg>
      </pc:sldChg>
    </pc:docChg>
  </pc:docChgLst>
  <pc:docChgLst>
    <pc:chgData name="Gantayat1 Nandini" userId="S::nandini.gantayat1@ieseg.fr::819f347e-cdda-49fb-8852-4d787b40573a" providerId="AD" clId="Web-{ACA4488E-B8B3-4EC7-866E-83E593001ED6}"/>
    <pc:docChg chg="addSld modSld">
      <pc:chgData name="Gantayat1 Nandini" userId="S::nandini.gantayat1@ieseg.fr::819f347e-cdda-49fb-8852-4d787b40573a" providerId="AD" clId="Web-{ACA4488E-B8B3-4EC7-866E-83E593001ED6}" dt="2022-09-14T23:39:38.543" v="43" actId="20577"/>
      <pc:docMkLst>
        <pc:docMk/>
      </pc:docMkLst>
      <pc:sldChg chg="addSp modSp">
        <pc:chgData name="Gantayat1 Nandini" userId="S::nandini.gantayat1@ieseg.fr::819f347e-cdda-49fb-8852-4d787b40573a" providerId="AD" clId="Web-{ACA4488E-B8B3-4EC7-866E-83E593001ED6}" dt="2022-09-14T23:35:37.286" v="23" actId="20577"/>
        <pc:sldMkLst>
          <pc:docMk/>
          <pc:sldMk cId="3126056877" sldId="256"/>
        </pc:sldMkLst>
        <pc:spChg chg="add mod">
          <ac:chgData name="Gantayat1 Nandini" userId="S::nandini.gantayat1@ieseg.fr::819f347e-cdda-49fb-8852-4d787b40573a" providerId="AD" clId="Web-{ACA4488E-B8B3-4EC7-866E-83E593001ED6}" dt="2022-09-14T23:35:37.286" v="23" actId="20577"/>
          <ac:spMkLst>
            <pc:docMk/>
            <pc:sldMk cId="3126056877" sldId="256"/>
            <ac:spMk id="38" creationId="{E5BA96CD-3ADB-0A4D-FE11-2D4C8216E372}"/>
          </ac:spMkLst>
        </pc:spChg>
      </pc:sldChg>
      <pc:sldChg chg="modSp">
        <pc:chgData name="Gantayat1 Nandini" userId="S::nandini.gantayat1@ieseg.fr::819f347e-cdda-49fb-8852-4d787b40573a" providerId="AD" clId="Web-{ACA4488E-B8B3-4EC7-866E-83E593001ED6}" dt="2022-09-14T23:39:38.543" v="43" actId="20577"/>
        <pc:sldMkLst>
          <pc:docMk/>
          <pc:sldMk cId="1181787809" sldId="265"/>
        </pc:sldMkLst>
        <pc:graphicFrameChg chg="modGraphic">
          <ac:chgData name="Gantayat1 Nandini" userId="S::nandini.gantayat1@ieseg.fr::819f347e-cdda-49fb-8852-4d787b40573a" providerId="AD" clId="Web-{ACA4488E-B8B3-4EC7-866E-83E593001ED6}" dt="2022-09-14T23:39:38.543" v="43" actId="20577"/>
          <ac:graphicFrameMkLst>
            <pc:docMk/>
            <pc:sldMk cId="1181787809" sldId="265"/>
            <ac:graphicFrameMk id="20" creationId="{EA4A7536-00B7-4962-B51E-0BD1E73644B5}"/>
          </ac:graphicFrameMkLst>
        </pc:graphicFrameChg>
      </pc:sldChg>
      <pc:sldChg chg="modSp">
        <pc:chgData name="Gantayat1 Nandini" userId="S::nandini.gantayat1@ieseg.fr::819f347e-cdda-49fb-8852-4d787b40573a" providerId="AD" clId="Web-{ACA4488E-B8B3-4EC7-866E-83E593001ED6}" dt="2022-09-14T23:36:07.068" v="25" actId="20577"/>
        <pc:sldMkLst>
          <pc:docMk/>
          <pc:sldMk cId="552783475" sldId="273"/>
        </pc:sldMkLst>
        <pc:spChg chg="mod">
          <ac:chgData name="Gantayat1 Nandini" userId="S::nandini.gantayat1@ieseg.fr::819f347e-cdda-49fb-8852-4d787b40573a" providerId="AD" clId="Web-{ACA4488E-B8B3-4EC7-866E-83E593001ED6}" dt="2022-09-14T23:36:07.068" v="25" actId="20577"/>
          <ac:spMkLst>
            <pc:docMk/>
            <pc:sldMk cId="552783475" sldId="273"/>
            <ac:spMk id="2" creationId="{00000000-0000-0000-0000-000000000000}"/>
          </ac:spMkLst>
        </pc:spChg>
      </pc:sldChg>
      <pc:sldChg chg="addSp delSp modSp new mod setBg">
        <pc:chgData name="Gantayat1 Nandini" userId="S::nandini.gantayat1@ieseg.fr::819f347e-cdda-49fb-8852-4d787b40573a" providerId="AD" clId="Web-{ACA4488E-B8B3-4EC7-866E-83E593001ED6}" dt="2022-09-14T23:38:13.759" v="29" actId="14100"/>
        <pc:sldMkLst>
          <pc:docMk/>
          <pc:sldMk cId="3852878491" sldId="281"/>
        </pc:sldMkLst>
        <pc:spChg chg="del">
          <ac:chgData name="Gantayat1 Nandini" userId="S::nandini.gantayat1@ieseg.fr::819f347e-cdda-49fb-8852-4d787b40573a" providerId="AD" clId="Web-{ACA4488E-B8B3-4EC7-866E-83E593001ED6}" dt="2022-09-14T23:37:52.868" v="28"/>
          <ac:spMkLst>
            <pc:docMk/>
            <pc:sldMk cId="3852878491" sldId="281"/>
            <ac:spMk id="2" creationId="{82110B53-7EB7-E8C3-7CCE-1FFABD934229}"/>
          </ac:spMkLst>
        </pc:spChg>
        <pc:spChg chg="del">
          <ac:chgData name="Gantayat1 Nandini" userId="S::nandini.gantayat1@ieseg.fr::819f347e-cdda-49fb-8852-4d787b40573a" providerId="AD" clId="Web-{ACA4488E-B8B3-4EC7-866E-83E593001ED6}" dt="2022-09-14T23:37:47.430" v="27"/>
          <ac:spMkLst>
            <pc:docMk/>
            <pc:sldMk cId="3852878491" sldId="281"/>
            <ac:spMk id="3" creationId="{44DA1143-589C-FEC3-534B-5341D6849BFC}"/>
          </ac:spMkLst>
        </pc:spChg>
        <pc:spChg chg="mod">
          <ac:chgData name="Gantayat1 Nandini" userId="S::nandini.gantayat1@ieseg.fr::819f347e-cdda-49fb-8852-4d787b40573a" providerId="AD" clId="Web-{ACA4488E-B8B3-4EC7-866E-83E593001ED6}" dt="2022-09-14T23:37:52.868" v="28"/>
          <ac:spMkLst>
            <pc:docMk/>
            <pc:sldMk cId="3852878491" sldId="281"/>
            <ac:spMk id="4" creationId="{6E66B731-6008-FCDD-E720-A176FD47156C}"/>
          </ac:spMkLst>
        </pc:spChg>
        <pc:spChg chg="mod ord">
          <ac:chgData name="Gantayat1 Nandini" userId="S::nandini.gantayat1@ieseg.fr::819f347e-cdda-49fb-8852-4d787b40573a" providerId="AD" clId="Web-{ACA4488E-B8B3-4EC7-866E-83E593001ED6}" dt="2022-09-14T23:37:52.868" v="28"/>
          <ac:spMkLst>
            <pc:docMk/>
            <pc:sldMk cId="3852878491" sldId="281"/>
            <ac:spMk id="5" creationId="{3C4531E8-4806-8D9E-792D-C7CAFD8B255F}"/>
          </ac:spMkLst>
        </pc:spChg>
        <pc:spChg chg="mod">
          <ac:chgData name="Gantayat1 Nandini" userId="S::nandini.gantayat1@ieseg.fr::819f347e-cdda-49fb-8852-4d787b40573a" providerId="AD" clId="Web-{ACA4488E-B8B3-4EC7-866E-83E593001ED6}" dt="2022-09-14T23:37:52.868" v="28"/>
          <ac:spMkLst>
            <pc:docMk/>
            <pc:sldMk cId="3852878491" sldId="281"/>
            <ac:spMk id="6" creationId="{BE8335AF-963A-FD28-6430-DCA51995D8C6}"/>
          </ac:spMkLst>
        </pc:spChg>
        <pc:spChg chg="add">
          <ac:chgData name="Gantayat1 Nandini" userId="S::nandini.gantayat1@ieseg.fr::819f347e-cdda-49fb-8852-4d787b40573a" providerId="AD" clId="Web-{ACA4488E-B8B3-4EC7-866E-83E593001ED6}" dt="2022-09-14T23:37:52.868" v="28"/>
          <ac:spMkLst>
            <pc:docMk/>
            <pc:sldMk cId="3852878491" sldId="281"/>
            <ac:spMk id="12" creationId="{22F15A2D-2324-487D-A02A-BF46C5C580EB}"/>
          </ac:spMkLst>
        </pc:spChg>
        <pc:spChg chg="add">
          <ac:chgData name="Gantayat1 Nandini" userId="S::nandini.gantayat1@ieseg.fr::819f347e-cdda-49fb-8852-4d787b40573a" providerId="AD" clId="Web-{ACA4488E-B8B3-4EC7-866E-83E593001ED6}" dt="2022-09-14T23:37:52.868" v="28"/>
          <ac:spMkLst>
            <pc:docMk/>
            <pc:sldMk cId="3852878491" sldId="281"/>
            <ac:spMk id="14" creationId="{17A7F34E-D418-47E2-9F86-2C45BBC31210}"/>
          </ac:spMkLst>
        </pc:spChg>
        <pc:spChg chg="add">
          <ac:chgData name="Gantayat1 Nandini" userId="S::nandini.gantayat1@ieseg.fr::819f347e-cdda-49fb-8852-4d787b40573a" providerId="AD" clId="Web-{ACA4488E-B8B3-4EC7-866E-83E593001ED6}" dt="2022-09-14T23:37:52.868" v="28"/>
          <ac:spMkLst>
            <pc:docMk/>
            <pc:sldMk cId="3852878491" sldId="281"/>
            <ac:spMk id="16" creationId="{2AEAFA59-923A-4F54-8B49-44C970BCC323}"/>
          </ac:spMkLst>
        </pc:spChg>
        <pc:picChg chg="add mod ord">
          <ac:chgData name="Gantayat1 Nandini" userId="S::nandini.gantayat1@ieseg.fr::819f347e-cdda-49fb-8852-4d787b40573a" providerId="AD" clId="Web-{ACA4488E-B8B3-4EC7-866E-83E593001ED6}" dt="2022-09-14T23:38:13.759" v="29" actId="14100"/>
          <ac:picMkLst>
            <pc:docMk/>
            <pc:sldMk cId="3852878491" sldId="281"/>
            <ac:picMk id="7" creationId="{0115A3C2-7479-39B1-90EB-A28FB1F60EF6}"/>
          </ac:picMkLst>
        </pc:picChg>
      </pc:sldChg>
      <pc:sldChg chg="delSp modSp new">
        <pc:chgData name="Gantayat1 Nandini" userId="S::nandini.gantayat1@ieseg.fr::819f347e-cdda-49fb-8852-4d787b40573a" providerId="AD" clId="Web-{ACA4488E-B8B3-4EC7-866E-83E593001ED6}" dt="2022-09-14T23:39:06.761" v="36"/>
        <pc:sldMkLst>
          <pc:docMk/>
          <pc:sldMk cId="3916446133" sldId="282"/>
        </pc:sldMkLst>
        <pc:spChg chg="mod">
          <ac:chgData name="Gantayat1 Nandini" userId="S::nandini.gantayat1@ieseg.fr::819f347e-cdda-49fb-8852-4d787b40573a" providerId="AD" clId="Web-{ACA4488E-B8B3-4EC7-866E-83E593001ED6}" dt="2022-09-14T23:38:58.401" v="35" actId="20577"/>
          <ac:spMkLst>
            <pc:docMk/>
            <pc:sldMk cId="3916446133" sldId="282"/>
            <ac:spMk id="2" creationId="{E209FD57-02ED-B5BC-76AA-2A7BFF63F76D}"/>
          </ac:spMkLst>
        </pc:spChg>
        <pc:spChg chg="del">
          <ac:chgData name="Gantayat1 Nandini" userId="S::nandini.gantayat1@ieseg.fr::819f347e-cdda-49fb-8852-4d787b40573a" providerId="AD" clId="Web-{ACA4488E-B8B3-4EC7-866E-83E593001ED6}" dt="2022-09-14T23:39:06.761" v="36"/>
          <ac:spMkLst>
            <pc:docMk/>
            <pc:sldMk cId="3916446133" sldId="282"/>
            <ac:spMk id="3" creationId="{2D8B7F46-9D0F-1D00-7769-187B2B0914C4}"/>
          </ac:spMkLst>
        </pc:spChg>
      </pc:sldChg>
    </pc:docChg>
  </pc:docChgLst>
  <pc:docChgLst>
    <pc:chgData name="Gantayat1 Nandini" userId="S::nandini.gantayat1@ieseg.fr::819f347e-cdda-49fb-8852-4d787b40573a" providerId="AD" clId="Web-{D5739E55-18C8-4FB1-B625-ABDD2F4C7C02}"/>
    <pc:docChg chg="modSld">
      <pc:chgData name="Gantayat1 Nandini" userId="S::nandini.gantayat1@ieseg.fr::819f347e-cdda-49fb-8852-4d787b40573a" providerId="AD" clId="Web-{D5739E55-18C8-4FB1-B625-ABDD2F4C7C02}" dt="2022-09-14T23:33:20.372" v="84" actId="20577"/>
      <pc:docMkLst>
        <pc:docMk/>
      </pc:docMkLst>
      <pc:sldChg chg="modSp">
        <pc:chgData name="Gantayat1 Nandini" userId="S::nandini.gantayat1@ieseg.fr::819f347e-cdda-49fb-8852-4d787b40573a" providerId="AD" clId="Web-{D5739E55-18C8-4FB1-B625-ABDD2F4C7C02}" dt="2022-09-14T23:21:14.364" v="5" actId="1076"/>
        <pc:sldMkLst>
          <pc:docMk/>
          <pc:sldMk cId="673036847" sldId="257"/>
        </pc:sldMkLst>
        <pc:picChg chg="mod">
          <ac:chgData name="Gantayat1 Nandini" userId="S::nandini.gantayat1@ieseg.fr::819f347e-cdda-49fb-8852-4d787b40573a" providerId="AD" clId="Web-{D5739E55-18C8-4FB1-B625-ABDD2F4C7C02}" dt="2022-09-14T23:21:14.364" v="5" actId="1076"/>
          <ac:picMkLst>
            <pc:docMk/>
            <pc:sldMk cId="673036847" sldId="257"/>
            <ac:picMk id="6" creationId="{00000000-0000-0000-0000-000000000000}"/>
          </ac:picMkLst>
        </pc:picChg>
      </pc:sldChg>
      <pc:sldChg chg="delSp modSp">
        <pc:chgData name="Gantayat1 Nandini" userId="S::nandini.gantayat1@ieseg.fr::819f347e-cdda-49fb-8852-4d787b40573a" providerId="AD" clId="Web-{D5739E55-18C8-4FB1-B625-ABDD2F4C7C02}" dt="2022-09-14T23:24:06.938" v="28"/>
        <pc:sldMkLst>
          <pc:docMk/>
          <pc:sldMk cId="2794758366" sldId="259"/>
        </pc:sldMkLst>
        <pc:spChg chg="mod">
          <ac:chgData name="Gantayat1 Nandini" userId="S::nandini.gantayat1@ieseg.fr::819f347e-cdda-49fb-8852-4d787b40573a" providerId="AD" clId="Web-{D5739E55-18C8-4FB1-B625-ABDD2F4C7C02}" dt="2022-09-14T23:22:33.776" v="16" actId="20577"/>
          <ac:spMkLst>
            <pc:docMk/>
            <pc:sldMk cId="2794758366" sldId="259"/>
            <ac:spMk id="2" creationId="{00000000-0000-0000-0000-000000000000}"/>
          </ac:spMkLst>
        </pc:spChg>
        <pc:spChg chg="mod">
          <ac:chgData name="Gantayat1 Nandini" userId="S::nandini.gantayat1@ieseg.fr::819f347e-cdda-49fb-8852-4d787b40573a" providerId="AD" clId="Web-{D5739E55-18C8-4FB1-B625-ABDD2F4C7C02}" dt="2022-09-14T23:24:03.876" v="27" actId="20577"/>
          <ac:spMkLst>
            <pc:docMk/>
            <pc:sldMk cId="2794758366" sldId="259"/>
            <ac:spMk id="4" creationId="{3B85F892-1F38-03AC-7349-EA61170C075D}"/>
          </ac:spMkLst>
        </pc:spChg>
        <pc:picChg chg="del">
          <ac:chgData name="Gantayat1 Nandini" userId="S::nandini.gantayat1@ieseg.fr::819f347e-cdda-49fb-8852-4d787b40573a" providerId="AD" clId="Web-{D5739E55-18C8-4FB1-B625-ABDD2F4C7C02}" dt="2022-09-14T23:24:06.938" v="28"/>
          <ac:picMkLst>
            <pc:docMk/>
            <pc:sldMk cId="2794758366" sldId="259"/>
            <ac:picMk id="28" creationId="{00000000-0000-0000-0000-000000000000}"/>
          </ac:picMkLst>
        </pc:picChg>
      </pc:sldChg>
      <pc:sldChg chg="modSp">
        <pc:chgData name="Gantayat1 Nandini" userId="S::nandini.gantayat1@ieseg.fr::819f347e-cdda-49fb-8852-4d787b40573a" providerId="AD" clId="Web-{D5739E55-18C8-4FB1-B625-ABDD2F4C7C02}" dt="2022-09-14T23:25:06.567" v="47" actId="1076"/>
        <pc:sldMkLst>
          <pc:docMk/>
          <pc:sldMk cId="3537524604" sldId="260"/>
        </pc:sldMkLst>
        <pc:spChg chg="mod">
          <ac:chgData name="Gantayat1 Nandini" userId="S::nandini.gantayat1@ieseg.fr::819f347e-cdda-49fb-8852-4d787b40573a" providerId="AD" clId="Web-{D5739E55-18C8-4FB1-B625-ABDD2F4C7C02}" dt="2022-09-14T23:25:06.567" v="47" actId="1076"/>
          <ac:spMkLst>
            <pc:docMk/>
            <pc:sldMk cId="3537524604" sldId="260"/>
            <ac:spMk id="4" creationId="{049C99D5-23E8-401F-9510-8C0A7599F19C}"/>
          </ac:spMkLst>
        </pc:spChg>
      </pc:sldChg>
      <pc:sldChg chg="modSp">
        <pc:chgData name="Gantayat1 Nandini" userId="S::nandini.gantayat1@ieseg.fr::819f347e-cdda-49fb-8852-4d787b40573a" providerId="AD" clId="Web-{D5739E55-18C8-4FB1-B625-ABDD2F4C7C02}" dt="2022-09-14T23:33:20.372" v="84" actId="20577"/>
        <pc:sldMkLst>
          <pc:docMk/>
          <pc:sldMk cId="3848888497" sldId="262"/>
        </pc:sldMkLst>
        <pc:spChg chg="mod">
          <ac:chgData name="Gantayat1 Nandini" userId="S::nandini.gantayat1@ieseg.fr::819f347e-cdda-49fb-8852-4d787b40573a" providerId="AD" clId="Web-{D5739E55-18C8-4FB1-B625-ABDD2F4C7C02}" dt="2022-09-14T23:33:20.372" v="84" actId="20577"/>
          <ac:spMkLst>
            <pc:docMk/>
            <pc:sldMk cId="3848888497" sldId="262"/>
            <ac:spMk id="23" creationId="{00000000-0000-0000-0000-000000000000}"/>
          </ac:spMkLst>
        </pc:spChg>
      </pc:sldChg>
      <pc:sldChg chg="modSp">
        <pc:chgData name="Gantayat1 Nandini" userId="S::nandini.gantayat1@ieseg.fr::819f347e-cdda-49fb-8852-4d787b40573a" providerId="AD" clId="Web-{D5739E55-18C8-4FB1-B625-ABDD2F4C7C02}" dt="2022-09-14T23:26:46.504" v="59" actId="20577"/>
        <pc:sldMkLst>
          <pc:docMk/>
          <pc:sldMk cId="3298552257" sldId="263"/>
        </pc:sldMkLst>
        <pc:spChg chg="mod">
          <ac:chgData name="Gantayat1 Nandini" userId="S::nandini.gantayat1@ieseg.fr::819f347e-cdda-49fb-8852-4d787b40573a" providerId="AD" clId="Web-{D5739E55-18C8-4FB1-B625-ABDD2F4C7C02}" dt="2022-09-14T23:26:46.504" v="59" actId="20577"/>
          <ac:spMkLst>
            <pc:docMk/>
            <pc:sldMk cId="3298552257" sldId="263"/>
            <ac:spMk id="3" creationId="{01CBA9F0-CC64-07B7-BB4F-4F875B60BBC4}"/>
          </ac:spMkLst>
        </pc:spChg>
      </pc:sldChg>
      <pc:sldChg chg="modSp">
        <pc:chgData name="Gantayat1 Nandini" userId="S::nandini.gantayat1@ieseg.fr::819f347e-cdda-49fb-8852-4d787b40573a" providerId="AD" clId="Web-{D5739E55-18C8-4FB1-B625-ABDD2F4C7C02}" dt="2022-09-14T23:27:35.038" v="61" actId="20577"/>
        <pc:sldMkLst>
          <pc:docMk/>
          <pc:sldMk cId="1826115709" sldId="267"/>
        </pc:sldMkLst>
        <pc:graphicFrameChg chg="modGraphic">
          <ac:chgData name="Gantayat1 Nandini" userId="S::nandini.gantayat1@ieseg.fr::819f347e-cdda-49fb-8852-4d787b40573a" providerId="AD" clId="Web-{D5739E55-18C8-4FB1-B625-ABDD2F4C7C02}" dt="2022-09-14T23:27:35.038" v="61" actId="20577"/>
          <ac:graphicFrameMkLst>
            <pc:docMk/>
            <pc:sldMk cId="1826115709" sldId="267"/>
            <ac:graphicFrameMk id="7" creationId="{AE91B371-F85E-4936-99DE-F399A27E9558}"/>
          </ac:graphicFrameMkLst>
        </pc:graphicFrameChg>
      </pc:sldChg>
      <pc:sldChg chg="modSp">
        <pc:chgData name="Gantayat1 Nandini" userId="S::nandini.gantayat1@ieseg.fr::819f347e-cdda-49fb-8852-4d787b40573a" providerId="AD" clId="Web-{D5739E55-18C8-4FB1-B625-ABDD2F4C7C02}" dt="2022-09-14T23:32:39.400" v="82" actId="20577"/>
        <pc:sldMkLst>
          <pc:docMk/>
          <pc:sldMk cId="1628532390" sldId="268"/>
        </pc:sldMkLst>
        <pc:spChg chg="mod">
          <ac:chgData name="Gantayat1 Nandini" userId="S::nandini.gantayat1@ieseg.fr::819f347e-cdda-49fb-8852-4d787b40573a" providerId="AD" clId="Web-{D5739E55-18C8-4FB1-B625-ABDD2F4C7C02}" dt="2022-09-14T23:32:39.400" v="82" actId="20577"/>
          <ac:spMkLst>
            <pc:docMk/>
            <pc:sldMk cId="1628532390" sldId="268"/>
            <ac:spMk id="3" creationId="{32A98C32-AB62-41ED-92B1-6213C455DC17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svg"/><Relationship Id="rId1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E82689-9559-4A18-93AC-5870FEE0EF9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1FD0BA4-1B30-4E95-9FB7-8160F6D5935B}">
      <dgm:prSet phldrT="[Text]"/>
      <dgm:spPr/>
      <dgm:t>
        <a:bodyPr/>
        <a:lstStyle/>
        <a:p>
          <a:r>
            <a:rPr lang="fr-FR">
              <a:solidFill>
                <a:srgbClr val="001F46"/>
              </a:solidFill>
            </a:rPr>
            <a:t>NICHE</a:t>
          </a:r>
        </a:p>
      </dgm:t>
    </dgm:pt>
    <dgm:pt modelId="{86F99748-9ADF-4774-BB18-A3219198FA0C}" type="parTrans" cxnId="{F89B2CA1-CF17-4EA4-862C-A176B7747F88}">
      <dgm:prSet/>
      <dgm:spPr/>
      <dgm:t>
        <a:bodyPr/>
        <a:lstStyle/>
        <a:p>
          <a:endParaRPr lang="fr-FR">
            <a:solidFill>
              <a:srgbClr val="001F46"/>
            </a:solidFill>
          </a:endParaRPr>
        </a:p>
      </dgm:t>
    </dgm:pt>
    <dgm:pt modelId="{6252C4C9-E8F1-4926-A395-211F86BE39B8}" type="sibTrans" cxnId="{F89B2CA1-CF17-4EA4-862C-A176B7747F88}">
      <dgm:prSet/>
      <dgm:spPr/>
      <dgm:t>
        <a:bodyPr/>
        <a:lstStyle/>
        <a:p>
          <a:endParaRPr lang="fr-FR">
            <a:solidFill>
              <a:srgbClr val="001F46"/>
            </a:solidFill>
          </a:endParaRPr>
        </a:p>
      </dgm:t>
    </dgm:pt>
    <dgm:pt modelId="{C3285BEE-7CC3-4EA8-A74D-AC13AC0762D2}">
      <dgm:prSet phldrT="[Text]"/>
      <dgm:spPr/>
      <dgm:t>
        <a:bodyPr/>
        <a:lstStyle/>
        <a:p>
          <a:r>
            <a:rPr lang="fr-FR" err="1">
              <a:solidFill>
                <a:srgbClr val="001F46"/>
              </a:solidFill>
            </a:rPr>
            <a:t>Medical</a:t>
          </a:r>
          <a:endParaRPr lang="fr-FR">
            <a:solidFill>
              <a:srgbClr val="001F46"/>
            </a:solidFill>
          </a:endParaRPr>
        </a:p>
      </dgm:t>
    </dgm:pt>
    <dgm:pt modelId="{9E1F5532-F643-4100-B4BD-594FCF8B7B77}" type="parTrans" cxnId="{72704BAB-3F3C-41C7-9448-054CDD6C4756}">
      <dgm:prSet/>
      <dgm:spPr/>
      <dgm:t>
        <a:bodyPr/>
        <a:lstStyle/>
        <a:p>
          <a:endParaRPr lang="fr-FR">
            <a:solidFill>
              <a:srgbClr val="001F46"/>
            </a:solidFill>
          </a:endParaRPr>
        </a:p>
      </dgm:t>
    </dgm:pt>
    <dgm:pt modelId="{9A43DA15-CEE3-4B0B-A09C-F2D094F79641}" type="sibTrans" cxnId="{72704BAB-3F3C-41C7-9448-054CDD6C4756}">
      <dgm:prSet/>
      <dgm:spPr/>
      <dgm:t>
        <a:bodyPr/>
        <a:lstStyle/>
        <a:p>
          <a:endParaRPr lang="fr-FR">
            <a:solidFill>
              <a:srgbClr val="001F46"/>
            </a:solidFill>
          </a:endParaRPr>
        </a:p>
      </dgm:t>
    </dgm:pt>
    <dgm:pt modelId="{0D1FE5B2-130C-4D13-884E-FF6298CE0A49}">
      <dgm:prSet phldrT="[Text]"/>
      <dgm:spPr/>
      <dgm:t>
        <a:bodyPr/>
        <a:lstStyle/>
        <a:p>
          <a:r>
            <a:rPr lang="fr-FR">
              <a:solidFill>
                <a:srgbClr val="001F46"/>
              </a:solidFill>
            </a:rPr>
            <a:t>Financial</a:t>
          </a:r>
        </a:p>
      </dgm:t>
    </dgm:pt>
    <dgm:pt modelId="{73802418-77A1-431B-8E43-B46376C91731}" type="parTrans" cxnId="{0D9981DF-C9CC-4C61-89B8-ECF27ADC03D6}">
      <dgm:prSet/>
      <dgm:spPr/>
      <dgm:t>
        <a:bodyPr/>
        <a:lstStyle/>
        <a:p>
          <a:endParaRPr lang="fr-FR">
            <a:solidFill>
              <a:srgbClr val="001F46"/>
            </a:solidFill>
          </a:endParaRPr>
        </a:p>
      </dgm:t>
    </dgm:pt>
    <dgm:pt modelId="{A99118C0-50F5-49E8-9BFE-9D003F8EA253}" type="sibTrans" cxnId="{0D9981DF-C9CC-4C61-89B8-ECF27ADC03D6}">
      <dgm:prSet/>
      <dgm:spPr/>
      <dgm:t>
        <a:bodyPr/>
        <a:lstStyle/>
        <a:p>
          <a:endParaRPr lang="fr-FR">
            <a:solidFill>
              <a:srgbClr val="001F46"/>
            </a:solidFill>
          </a:endParaRPr>
        </a:p>
      </dgm:t>
    </dgm:pt>
    <dgm:pt modelId="{94845C62-897B-4B51-9EF4-D6E08A170A8A}" type="pres">
      <dgm:prSet presAssocID="{05E82689-9559-4A18-93AC-5870FEE0EF9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43D59B2-4BB6-43C4-9240-45710C56ED01}" type="pres">
      <dgm:prSet presAssocID="{51FD0BA4-1B30-4E95-9FB7-8160F6D5935B}" presName="hierRoot1" presStyleCnt="0"/>
      <dgm:spPr/>
    </dgm:pt>
    <dgm:pt modelId="{76CDDC03-CEC9-44FC-902A-B14648295937}" type="pres">
      <dgm:prSet presAssocID="{51FD0BA4-1B30-4E95-9FB7-8160F6D5935B}" presName="composite" presStyleCnt="0"/>
      <dgm:spPr/>
    </dgm:pt>
    <dgm:pt modelId="{41BF5D30-6046-4BA6-988A-C4A3ED24B1E2}" type="pres">
      <dgm:prSet presAssocID="{51FD0BA4-1B30-4E95-9FB7-8160F6D5935B}" presName="background" presStyleLbl="node0" presStyleIdx="0" presStyleCnt="1"/>
      <dgm:spPr>
        <a:prstGeom prst="rect">
          <a:avLst/>
        </a:prstGeom>
        <a:solidFill>
          <a:srgbClr val="001F46"/>
        </a:solidFill>
      </dgm:spPr>
    </dgm:pt>
    <dgm:pt modelId="{C456ABAC-FAB2-40F1-A2A2-24C1B94C2A4E}" type="pres">
      <dgm:prSet presAssocID="{51FD0BA4-1B30-4E95-9FB7-8160F6D5935B}" presName="text" presStyleLbl="fgAcc0" presStyleIdx="0" presStyleCnt="1" custLinFactNeighborX="-5556" custLinFactNeighborY="-10021">
        <dgm:presLayoutVars>
          <dgm:chPref val="3"/>
        </dgm:presLayoutVars>
      </dgm:prSet>
      <dgm:spPr>
        <a:prstGeom prst="rect">
          <a:avLst/>
        </a:prstGeom>
      </dgm:spPr>
    </dgm:pt>
    <dgm:pt modelId="{FE0BF074-8FAF-4321-8E43-F39D8AAAEDBC}" type="pres">
      <dgm:prSet presAssocID="{51FD0BA4-1B30-4E95-9FB7-8160F6D5935B}" presName="hierChild2" presStyleCnt="0"/>
      <dgm:spPr/>
    </dgm:pt>
    <dgm:pt modelId="{4AD3678A-8E78-4907-9D17-E478EC2D9367}" type="pres">
      <dgm:prSet presAssocID="{9E1F5532-F643-4100-B4BD-594FCF8B7B77}" presName="Name10" presStyleLbl="parChTrans1D2" presStyleIdx="0" presStyleCnt="2"/>
      <dgm:spPr/>
    </dgm:pt>
    <dgm:pt modelId="{8E8D6679-88EC-460D-88EE-FDD5DA155DD8}" type="pres">
      <dgm:prSet presAssocID="{C3285BEE-7CC3-4EA8-A74D-AC13AC0762D2}" presName="hierRoot2" presStyleCnt="0"/>
      <dgm:spPr/>
    </dgm:pt>
    <dgm:pt modelId="{9BBEAD72-48F6-4E41-BEDC-47FDB52E8DEA}" type="pres">
      <dgm:prSet presAssocID="{C3285BEE-7CC3-4EA8-A74D-AC13AC0762D2}" presName="composite2" presStyleCnt="0"/>
      <dgm:spPr/>
    </dgm:pt>
    <dgm:pt modelId="{AE224C5E-B2C7-4C84-A9A8-5D09704696B7}" type="pres">
      <dgm:prSet presAssocID="{C3285BEE-7CC3-4EA8-A74D-AC13AC0762D2}" presName="background2" presStyleLbl="node2" presStyleIdx="0" presStyleCnt="2"/>
      <dgm:spPr>
        <a:prstGeom prst="rect">
          <a:avLst/>
        </a:prstGeom>
        <a:solidFill>
          <a:srgbClr val="00B0F0"/>
        </a:solidFill>
      </dgm:spPr>
    </dgm:pt>
    <dgm:pt modelId="{2CEACFBF-AF6F-421E-AE6E-26C2749A1F6B}" type="pres">
      <dgm:prSet presAssocID="{C3285BEE-7CC3-4EA8-A74D-AC13AC0762D2}" presName="text2" presStyleLbl="fgAcc2" presStyleIdx="0" presStyleCnt="2" custLinFactNeighborX="-5693" custLinFactNeighborY="-8966">
        <dgm:presLayoutVars>
          <dgm:chPref val="3"/>
        </dgm:presLayoutVars>
      </dgm:prSet>
      <dgm:spPr>
        <a:prstGeom prst="rect">
          <a:avLst/>
        </a:prstGeom>
      </dgm:spPr>
    </dgm:pt>
    <dgm:pt modelId="{3DD284EE-D448-4732-B4C9-A833B4F65F4F}" type="pres">
      <dgm:prSet presAssocID="{C3285BEE-7CC3-4EA8-A74D-AC13AC0762D2}" presName="hierChild3" presStyleCnt="0"/>
      <dgm:spPr/>
    </dgm:pt>
    <dgm:pt modelId="{5A80A1D9-92EB-4D39-95E2-2DB0B0516B91}" type="pres">
      <dgm:prSet presAssocID="{73802418-77A1-431B-8E43-B46376C91731}" presName="Name10" presStyleLbl="parChTrans1D2" presStyleIdx="1" presStyleCnt="2"/>
      <dgm:spPr/>
    </dgm:pt>
    <dgm:pt modelId="{0BF77224-7397-47F1-AD73-AE8FA3C185BD}" type="pres">
      <dgm:prSet presAssocID="{0D1FE5B2-130C-4D13-884E-FF6298CE0A49}" presName="hierRoot2" presStyleCnt="0"/>
      <dgm:spPr/>
    </dgm:pt>
    <dgm:pt modelId="{ABA3719D-FC00-427E-BC14-1316446213A7}" type="pres">
      <dgm:prSet presAssocID="{0D1FE5B2-130C-4D13-884E-FF6298CE0A49}" presName="composite2" presStyleCnt="0"/>
      <dgm:spPr/>
    </dgm:pt>
    <dgm:pt modelId="{38AE6350-4147-48FD-9156-FCBDF9B04A13}" type="pres">
      <dgm:prSet presAssocID="{0D1FE5B2-130C-4D13-884E-FF6298CE0A49}" presName="background2" presStyleLbl="node2" presStyleIdx="1" presStyleCnt="2"/>
      <dgm:spPr>
        <a:prstGeom prst="rect">
          <a:avLst/>
        </a:prstGeom>
        <a:solidFill>
          <a:srgbClr val="00B0F0"/>
        </a:solidFill>
      </dgm:spPr>
    </dgm:pt>
    <dgm:pt modelId="{E78094D7-6F96-40F0-96FC-4B3770D02486}" type="pres">
      <dgm:prSet presAssocID="{0D1FE5B2-130C-4D13-884E-FF6298CE0A49}" presName="text2" presStyleLbl="fgAcc2" presStyleIdx="1" presStyleCnt="2" custLinFactNeighborX="-6028" custLinFactNeighborY="-8966">
        <dgm:presLayoutVars>
          <dgm:chPref val="3"/>
        </dgm:presLayoutVars>
      </dgm:prSet>
      <dgm:spPr>
        <a:prstGeom prst="rect">
          <a:avLst/>
        </a:prstGeom>
      </dgm:spPr>
    </dgm:pt>
    <dgm:pt modelId="{31FD4F3B-F9D9-482B-8FAE-7685D5382CCA}" type="pres">
      <dgm:prSet presAssocID="{0D1FE5B2-130C-4D13-884E-FF6298CE0A49}" presName="hierChild3" presStyleCnt="0"/>
      <dgm:spPr/>
    </dgm:pt>
  </dgm:ptLst>
  <dgm:cxnLst>
    <dgm:cxn modelId="{9D48FF08-565E-4811-872F-DA7CB68CA9FE}" type="presOf" srcId="{9E1F5532-F643-4100-B4BD-594FCF8B7B77}" destId="{4AD3678A-8E78-4907-9D17-E478EC2D9367}" srcOrd="0" destOrd="0" presId="urn:microsoft.com/office/officeart/2005/8/layout/hierarchy1"/>
    <dgm:cxn modelId="{CFFEC020-B38A-4027-A8D4-5A16197FA811}" type="presOf" srcId="{C3285BEE-7CC3-4EA8-A74D-AC13AC0762D2}" destId="{2CEACFBF-AF6F-421E-AE6E-26C2749A1F6B}" srcOrd="0" destOrd="0" presId="urn:microsoft.com/office/officeart/2005/8/layout/hierarchy1"/>
    <dgm:cxn modelId="{2DB69359-1221-4693-B698-8881DF2F8C9B}" type="presOf" srcId="{05E82689-9559-4A18-93AC-5870FEE0EF91}" destId="{94845C62-897B-4B51-9EF4-D6E08A170A8A}" srcOrd="0" destOrd="0" presId="urn:microsoft.com/office/officeart/2005/8/layout/hierarchy1"/>
    <dgm:cxn modelId="{F89B2CA1-CF17-4EA4-862C-A176B7747F88}" srcId="{05E82689-9559-4A18-93AC-5870FEE0EF91}" destId="{51FD0BA4-1B30-4E95-9FB7-8160F6D5935B}" srcOrd="0" destOrd="0" parTransId="{86F99748-9ADF-4774-BB18-A3219198FA0C}" sibTransId="{6252C4C9-E8F1-4926-A395-211F86BE39B8}"/>
    <dgm:cxn modelId="{0F00F9A3-3A48-41E3-9E5B-987DDCAF7047}" type="presOf" srcId="{51FD0BA4-1B30-4E95-9FB7-8160F6D5935B}" destId="{C456ABAC-FAB2-40F1-A2A2-24C1B94C2A4E}" srcOrd="0" destOrd="0" presId="urn:microsoft.com/office/officeart/2005/8/layout/hierarchy1"/>
    <dgm:cxn modelId="{72704BAB-3F3C-41C7-9448-054CDD6C4756}" srcId="{51FD0BA4-1B30-4E95-9FB7-8160F6D5935B}" destId="{C3285BEE-7CC3-4EA8-A74D-AC13AC0762D2}" srcOrd="0" destOrd="0" parTransId="{9E1F5532-F643-4100-B4BD-594FCF8B7B77}" sibTransId="{9A43DA15-CEE3-4B0B-A09C-F2D094F79641}"/>
    <dgm:cxn modelId="{32064FAF-3342-4AEB-B961-FC0D11BB5AAE}" type="presOf" srcId="{0D1FE5B2-130C-4D13-884E-FF6298CE0A49}" destId="{E78094D7-6F96-40F0-96FC-4B3770D02486}" srcOrd="0" destOrd="0" presId="urn:microsoft.com/office/officeart/2005/8/layout/hierarchy1"/>
    <dgm:cxn modelId="{0D9981DF-C9CC-4C61-89B8-ECF27ADC03D6}" srcId="{51FD0BA4-1B30-4E95-9FB7-8160F6D5935B}" destId="{0D1FE5B2-130C-4D13-884E-FF6298CE0A49}" srcOrd="1" destOrd="0" parTransId="{73802418-77A1-431B-8E43-B46376C91731}" sibTransId="{A99118C0-50F5-49E8-9BFE-9D003F8EA253}"/>
    <dgm:cxn modelId="{A3F3EBE5-6D78-4BCA-A129-F0102B5C9F3A}" type="presOf" srcId="{73802418-77A1-431B-8E43-B46376C91731}" destId="{5A80A1D9-92EB-4D39-95E2-2DB0B0516B91}" srcOrd="0" destOrd="0" presId="urn:microsoft.com/office/officeart/2005/8/layout/hierarchy1"/>
    <dgm:cxn modelId="{71F563F9-1635-4175-849E-ABD5D6DD8B92}" type="presParOf" srcId="{94845C62-897B-4B51-9EF4-D6E08A170A8A}" destId="{543D59B2-4BB6-43C4-9240-45710C56ED01}" srcOrd="0" destOrd="0" presId="urn:microsoft.com/office/officeart/2005/8/layout/hierarchy1"/>
    <dgm:cxn modelId="{9A8020C6-C855-427C-B87A-3477034C25F1}" type="presParOf" srcId="{543D59B2-4BB6-43C4-9240-45710C56ED01}" destId="{76CDDC03-CEC9-44FC-902A-B14648295937}" srcOrd="0" destOrd="0" presId="urn:microsoft.com/office/officeart/2005/8/layout/hierarchy1"/>
    <dgm:cxn modelId="{6F6D8EC2-3DA0-44D5-A133-38DDDCB76AFB}" type="presParOf" srcId="{76CDDC03-CEC9-44FC-902A-B14648295937}" destId="{41BF5D30-6046-4BA6-988A-C4A3ED24B1E2}" srcOrd="0" destOrd="0" presId="urn:microsoft.com/office/officeart/2005/8/layout/hierarchy1"/>
    <dgm:cxn modelId="{D561334F-5CA5-4BF1-960D-3AE7CA443430}" type="presParOf" srcId="{76CDDC03-CEC9-44FC-902A-B14648295937}" destId="{C456ABAC-FAB2-40F1-A2A2-24C1B94C2A4E}" srcOrd="1" destOrd="0" presId="urn:microsoft.com/office/officeart/2005/8/layout/hierarchy1"/>
    <dgm:cxn modelId="{07FD5E3E-F5F6-4EB9-87F0-9013506536E5}" type="presParOf" srcId="{543D59B2-4BB6-43C4-9240-45710C56ED01}" destId="{FE0BF074-8FAF-4321-8E43-F39D8AAAEDBC}" srcOrd="1" destOrd="0" presId="urn:microsoft.com/office/officeart/2005/8/layout/hierarchy1"/>
    <dgm:cxn modelId="{DC401460-7DC6-4905-831D-0053E615A498}" type="presParOf" srcId="{FE0BF074-8FAF-4321-8E43-F39D8AAAEDBC}" destId="{4AD3678A-8E78-4907-9D17-E478EC2D9367}" srcOrd="0" destOrd="0" presId="urn:microsoft.com/office/officeart/2005/8/layout/hierarchy1"/>
    <dgm:cxn modelId="{B92C69C8-4E45-44DF-BA98-E2C04649B535}" type="presParOf" srcId="{FE0BF074-8FAF-4321-8E43-F39D8AAAEDBC}" destId="{8E8D6679-88EC-460D-88EE-FDD5DA155DD8}" srcOrd="1" destOrd="0" presId="urn:microsoft.com/office/officeart/2005/8/layout/hierarchy1"/>
    <dgm:cxn modelId="{22952283-C437-4E00-B870-C77258796B83}" type="presParOf" srcId="{8E8D6679-88EC-460D-88EE-FDD5DA155DD8}" destId="{9BBEAD72-48F6-4E41-BEDC-47FDB52E8DEA}" srcOrd="0" destOrd="0" presId="urn:microsoft.com/office/officeart/2005/8/layout/hierarchy1"/>
    <dgm:cxn modelId="{C4F9ECD5-A46F-42BF-B608-3F272B0F8230}" type="presParOf" srcId="{9BBEAD72-48F6-4E41-BEDC-47FDB52E8DEA}" destId="{AE224C5E-B2C7-4C84-A9A8-5D09704696B7}" srcOrd="0" destOrd="0" presId="urn:microsoft.com/office/officeart/2005/8/layout/hierarchy1"/>
    <dgm:cxn modelId="{406F66D6-7B07-41D3-9025-836DEC3A3DE7}" type="presParOf" srcId="{9BBEAD72-48F6-4E41-BEDC-47FDB52E8DEA}" destId="{2CEACFBF-AF6F-421E-AE6E-26C2749A1F6B}" srcOrd="1" destOrd="0" presId="urn:microsoft.com/office/officeart/2005/8/layout/hierarchy1"/>
    <dgm:cxn modelId="{77B381C6-56A5-4A51-8330-9086491C9DF3}" type="presParOf" srcId="{8E8D6679-88EC-460D-88EE-FDD5DA155DD8}" destId="{3DD284EE-D448-4732-B4C9-A833B4F65F4F}" srcOrd="1" destOrd="0" presId="urn:microsoft.com/office/officeart/2005/8/layout/hierarchy1"/>
    <dgm:cxn modelId="{78748559-0D0E-496E-8B48-67AF224AB612}" type="presParOf" srcId="{FE0BF074-8FAF-4321-8E43-F39D8AAAEDBC}" destId="{5A80A1D9-92EB-4D39-95E2-2DB0B0516B91}" srcOrd="2" destOrd="0" presId="urn:microsoft.com/office/officeart/2005/8/layout/hierarchy1"/>
    <dgm:cxn modelId="{219C4D0D-82B8-4D76-BA1B-35288445E7F3}" type="presParOf" srcId="{FE0BF074-8FAF-4321-8E43-F39D8AAAEDBC}" destId="{0BF77224-7397-47F1-AD73-AE8FA3C185BD}" srcOrd="3" destOrd="0" presId="urn:microsoft.com/office/officeart/2005/8/layout/hierarchy1"/>
    <dgm:cxn modelId="{AE14F548-52D4-423F-A2EE-67F5F70E06CC}" type="presParOf" srcId="{0BF77224-7397-47F1-AD73-AE8FA3C185BD}" destId="{ABA3719D-FC00-427E-BC14-1316446213A7}" srcOrd="0" destOrd="0" presId="urn:microsoft.com/office/officeart/2005/8/layout/hierarchy1"/>
    <dgm:cxn modelId="{3CD1FA81-1F26-4001-A41F-7AB582D552CC}" type="presParOf" srcId="{ABA3719D-FC00-427E-BC14-1316446213A7}" destId="{38AE6350-4147-48FD-9156-FCBDF9B04A13}" srcOrd="0" destOrd="0" presId="urn:microsoft.com/office/officeart/2005/8/layout/hierarchy1"/>
    <dgm:cxn modelId="{63A02581-68ED-451B-B888-6EA9AB3AF55D}" type="presParOf" srcId="{ABA3719D-FC00-427E-BC14-1316446213A7}" destId="{E78094D7-6F96-40F0-96FC-4B3770D02486}" srcOrd="1" destOrd="0" presId="urn:microsoft.com/office/officeart/2005/8/layout/hierarchy1"/>
    <dgm:cxn modelId="{FC2ECCDA-05E4-49BB-887A-9E0ED42575A0}" type="presParOf" srcId="{0BF77224-7397-47F1-AD73-AE8FA3C185BD}" destId="{31FD4F3B-F9D9-482B-8FAE-7685D5382CC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1717C0-A003-4FD6-AEAE-724F8FC95D53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EE93AA4-F925-4EA1-BEFA-69FF899C181B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dirty="0">
              <a:solidFill>
                <a:srgbClr val="001F46"/>
              </a:solidFill>
              <a:latin typeface="+mn-lt"/>
            </a:rPr>
            <a:t>A subfield of ML that takes the costs of prediction errors into account when training a model. </a:t>
          </a:r>
          <a:endParaRPr lang="fr-FR" dirty="0">
            <a:solidFill>
              <a:srgbClr val="001F46"/>
            </a:solidFill>
            <a:latin typeface="+mn-lt"/>
          </a:endParaRPr>
        </a:p>
      </dgm:t>
    </dgm:pt>
    <dgm:pt modelId="{6200CAA8-487E-4315-A464-CA76C63C7413}" type="sibTrans" cxnId="{A7D1AB6E-721D-42D1-A8D1-8696D7476899}">
      <dgm:prSet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Lightbulb with solid fill"/>
        </a:ext>
      </dgm:extLst>
    </dgm:pt>
    <dgm:pt modelId="{BE7AAACD-088B-4F75-9DF3-08F8C470E6B5}" type="parTrans" cxnId="{A7D1AB6E-721D-42D1-A8D1-8696D7476899}">
      <dgm:prSet/>
      <dgm:spPr/>
      <dgm:t>
        <a:bodyPr/>
        <a:lstStyle/>
        <a:p>
          <a:endParaRPr lang="fr-FR"/>
        </a:p>
      </dgm:t>
    </dgm:pt>
    <dgm:pt modelId="{9D633B01-B989-4922-B3B8-58E718056379}">
      <dgm:prSet phldrT="[Text]"/>
      <dgm:spPr/>
      <dgm:t>
        <a:bodyPr/>
        <a:lstStyle/>
        <a:p>
          <a:pPr rtl="0">
            <a:lnSpc>
              <a:spcPct val="100000"/>
            </a:lnSpc>
          </a:pPr>
          <a:r>
            <a:rPr lang="fr-FR" dirty="0" err="1">
              <a:solidFill>
                <a:srgbClr val="001F46"/>
              </a:solidFill>
              <a:latin typeface="+mn-lt"/>
            </a:rPr>
            <a:t>Customers</a:t>
          </a:r>
          <a:r>
            <a:rPr lang="fr-FR" dirty="0">
              <a:solidFill>
                <a:srgbClr val="001F46"/>
              </a:solidFill>
              <a:latin typeface="+mn-lt"/>
            </a:rPr>
            <a:t> at </a:t>
          </a:r>
          <a:r>
            <a:rPr lang="fr-FR" dirty="0" err="1">
              <a:solidFill>
                <a:srgbClr val="001F46"/>
              </a:solidFill>
              <a:latin typeface="+mn-lt"/>
            </a:rPr>
            <a:t>risk</a:t>
          </a:r>
          <a:r>
            <a:rPr lang="fr-FR" dirty="0">
              <a:solidFill>
                <a:srgbClr val="001F46"/>
              </a:solidFill>
              <a:latin typeface="+mn-lt"/>
            </a:rPr>
            <a:t> </a:t>
          </a:r>
        </a:p>
        <a:p>
          <a:pPr>
            <a:lnSpc>
              <a:spcPct val="100000"/>
            </a:lnSpc>
          </a:pPr>
          <a:r>
            <a:rPr lang="fr-FR" dirty="0" err="1">
              <a:solidFill>
                <a:srgbClr val="001F46"/>
              </a:solidFill>
              <a:latin typeface="+mn-lt"/>
            </a:rPr>
            <a:t>Fp</a:t>
          </a:r>
          <a:r>
            <a:rPr lang="fr-FR" dirty="0">
              <a:solidFill>
                <a:srgbClr val="001F46"/>
              </a:solidFill>
              <a:latin typeface="+mn-lt"/>
            </a:rPr>
            <a:t> </a:t>
          </a:r>
          <a:r>
            <a:rPr lang="fr-FR" dirty="0" err="1">
              <a:solidFill>
                <a:srgbClr val="001F46"/>
              </a:solidFill>
              <a:latin typeface="+mn-lt"/>
            </a:rPr>
            <a:t>redundant</a:t>
          </a:r>
          <a:r>
            <a:rPr lang="fr-FR" dirty="0">
              <a:solidFill>
                <a:srgbClr val="001F46"/>
              </a:solidFill>
              <a:latin typeface="+mn-lt"/>
            </a:rPr>
            <a:t> </a:t>
          </a:r>
          <a:r>
            <a:rPr lang="fr-FR" dirty="0" err="1">
              <a:solidFill>
                <a:srgbClr val="001F46"/>
              </a:solidFill>
              <a:latin typeface="+mn-lt"/>
            </a:rPr>
            <a:t>pampering</a:t>
          </a:r>
          <a:r>
            <a:rPr lang="fr-FR" dirty="0">
              <a:solidFill>
                <a:srgbClr val="001F46"/>
              </a:solidFill>
              <a:latin typeface="+mn-lt"/>
            </a:rPr>
            <a:t> </a:t>
          </a:r>
          <a:r>
            <a:rPr lang="fr-FR" dirty="0" err="1">
              <a:solidFill>
                <a:srgbClr val="001F46"/>
              </a:solidFill>
              <a:latin typeface="+mn-lt"/>
            </a:rPr>
            <a:t>cost</a:t>
          </a:r>
          <a:endParaRPr lang="fr-FR" dirty="0">
            <a:solidFill>
              <a:srgbClr val="001F46"/>
            </a:solidFill>
            <a:latin typeface="+mn-lt"/>
          </a:endParaRPr>
        </a:p>
        <a:p>
          <a:pPr rtl="0">
            <a:lnSpc>
              <a:spcPct val="100000"/>
            </a:lnSpc>
          </a:pPr>
          <a:r>
            <a:rPr lang="fr-FR" dirty="0">
              <a:solidFill>
                <a:srgbClr val="001F46"/>
              </a:solidFill>
              <a:latin typeface="+mn-lt"/>
            </a:rPr>
            <a:t>Fn </a:t>
          </a:r>
          <a:r>
            <a:rPr lang="fr-FR" dirty="0" err="1">
              <a:solidFill>
                <a:srgbClr val="001F46"/>
              </a:solidFill>
              <a:latin typeface="+mn-lt"/>
            </a:rPr>
            <a:t>forgoes</a:t>
          </a:r>
          <a:r>
            <a:rPr lang="fr-FR" dirty="0">
              <a:solidFill>
                <a:srgbClr val="001F46"/>
              </a:solidFill>
              <a:latin typeface="+mn-lt"/>
            </a:rPr>
            <a:t> profit </a:t>
          </a:r>
        </a:p>
      </dgm:t>
    </dgm:pt>
    <dgm:pt modelId="{02877B3F-0CF3-4BD8-9DFB-FACF006E330F}" type="sibTrans" cxnId="{39B7A3B9-5E47-4977-B711-254552092940}">
      <dgm:prSet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Lightbulb with solid fill"/>
        </a:ext>
      </dgm:extLst>
    </dgm:pt>
    <dgm:pt modelId="{689D8343-6E1A-4962-BBFC-229E9E6C42F0}" type="parTrans" cxnId="{39B7A3B9-5E47-4977-B711-254552092940}">
      <dgm:prSet/>
      <dgm:spPr/>
      <dgm:t>
        <a:bodyPr/>
        <a:lstStyle/>
        <a:p>
          <a:endParaRPr lang="fr-FR"/>
        </a:p>
      </dgm:t>
    </dgm:pt>
    <dgm:pt modelId="{5E1F79AE-1169-40DC-B79C-91AA983494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rgbClr val="001F46"/>
              </a:solidFill>
              <a:latin typeface="+mn-lt"/>
            </a:rPr>
            <a:t>Optimize the accuracy minimize the total misclassification cost which can change the prediction results</a:t>
          </a:r>
          <a:endParaRPr lang="fr-FR" dirty="0">
            <a:solidFill>
              <a:srgbClr val="001F46"/>
            </a:solidFill>
            <a:latin typeface="+mn-lt"/>
          </a:endParaRPr>
        </a:p>
      </dgm:t>
    </dgm:pt>
    <dgm:pt modelId="{A118BF16-5775-4B48-AB61-6DA10E3142C8}" type="parTrans" cxnId="{7C90D6B2-17B2-45CC-AA4F-C592C69AC8F6}">
      <dgm:prSet/>
      <dgm:spPr/>
      <dgm:t>
        <a:bodyPr/>
        <a:lstStyle/>
        <a:p>
          <a:endParaRPr lang="fr-FR"/>
        </a:p>
      </dgm:t>
    </dgm:pt>
    <dgm:pt modelId="{4A53E573-A34C-4555-94C5-395B4D101864}" type="sibTrans" cxnId="{7C90D6B2-17B2-45CC-AA4F-C592C69AC8F6}">
      <dgm:prSet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fr-FR"/>
        </a:p>
      </dgm:t>
    </dgm:pt>
    <dgm:pt modelId="{8CC4A576-C151-4344-AB0A-F19F66D86F94}">
      <dgm:prSet custT="1"/>
      <dgm:spPr>
        <a:solidFill>
          <a:srgbClr val="FFFF00"/>
        </a:solidFill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sz="1600" dirty="0">
              <a:solidFill>
                <a:schemeClr val="bg1"/>
              </a:solidFill>
            </a:rPr>
            <a:t>Improving customer retention management</a:t>
          </a:r>
          <a:r>
            <a:rPr lang="en-US" sz="1600" dirty="0">
              <a:solidFill>
                <a:schemeClr val="bg1"/>
              </a:solidFill>
              <a:latin typeface="Calibri Light" panose="020F0302020204030204"/>
            </a:rPr>
            <a:t> </a:t>
          </a:r>
          <a:endParaRPr lang="en-US" sz="1600" dirty="0">
            <a:solidFill>
              <a:schemeClr val="bg1"/>
            </a:solidFill>
          </a:endParaRPr>
        </a:p>
        <a:p>
          <a:endParaRPr lang="en-US" sz="1600">
            <a:solidFill>
              <a:schemeClr val="bg1"/>
            </a:solidFill>
          </a:endParaRPr>
        </a:p>
        <a:p>
          <a:endParaRPr lang="en-US" sz="1600">
            <a:solidFill>
              <a:srgbClr val="010000"/>
            </a:solidFill>
            <a:latin typeface="Calibri Light" panose="020F0302020204030204"/>
          </a:endParaRPr>
        </a:p>
        <a:p>
          <a:pPr rtl="0"/>
          <a:br>
            <a:rPr lang="en-US" sz="1600" dirty="0">
              <a:solidFill>
                <a:schemeClr val="bg1"/>
              </a:solidFill>
            </a:rPr>
          </a:br>
          <a:r>
            <a:rPr lang="en-US" sz="1600" dirty="0">
              <a:solidFill>
                <a:schemeClr val="bg1"/>
              </a:solidFill>
            </a:rPr>
            <a:t>Misclassifying the customer as a non-churner results in</a:t>
          </a:r>
          <a:r>
            <a:rPr lang="en-US" sz="1600" dirty="0">
              <a:solidFill>
                <a:schemeClr val="bg1"/>
              </a:solidFill>
              <a:latin typeface="Calibri Light" panose="020F0302020204030204"/>
            </a:rPr>
            <a:t> </a:t>
          </a:r>
          <a:endParaRPr lang="en-US" sz="1600" dirty="0">
            <a:solidFill>
              <a:schemeClr val="bg1"/>
            </a:solidFill>
          </a:endParaRPr>
        </a:p>
        <a:p>
          <a:r>
            <a:rPr lang="en-US" sz="1600" dirty="0">
              <a:solidFill>
                <a:schemeClr val="bg1"/>
              </a:solidFill>
            </a:rPr>
            <a:t>higher cost than predicting a customer will churn</a:t>
          </a:r>
          <a:endParaRPr lang="fr-FR" sz="1600" dirty="0">
            <a:solidFill>
              <a:schemeClr val="bg1"/>
            </a:solidFill>
          </a:endParaRPr>
        </a:p>
      </dgm:t>
    </dgm:pt>
    <dgm:pt modelId="{C269E73C-0E8A-42F9-B88C-D74A3CBAF604}" type="sibTrans" cxnId="{B1840985-4E4F-4BE4-8913-AE3E75767C05}">
      <dgm:prSet/>
      <dgm:spPr>
        <a:solidFill>
          <a:srgbClr val="001F46"/>
        </a:solidFill>
      </dgm:spPr>
      <dgm:t>
        <a:bodyPr/>
        <a:lstStyle/>
        <a:p>
          <a:endParaRPr lang="fr-FR"/>
        </a:p>
      </dgm:t>
    </dgm:pt>
    <dgm:pt modelId="{4AD737A2-0F31-432D-AD5B-BB991F5FFD1B}" type="parTrans" cxnId="{B1840985-4E4F-4BE4-8913-AE3E75767C05}">
      <dgm:prSet/>
      <dgm:spPr/>
      <dgm:t>
        <a:bodyPr/>
        <a:lstStyle/>
        <a:p>
          <a:endParaRPr lang="fr-FR"/>
        </a:p>
      </dgm:t>
    </dgm:pt>
    <dgm:pt modelId="{59DB31D7-6C2F-4BB7-9334-26B38BB23463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fr-FR" dirty="0">
              <a:solidFill>
                <a:srgbClr val="001F46"/>
              </a:solidFill>
              <a:latin typeface="+mn-lt"/>
            </a:rPr>
            <a:t>GENERAL MODEL </a:t>
          </a:r>
          <a:r>
            <a:rPr lang="fr-FR" dirty="0" err="1">
              <a:solidFill>
                <a:srgbClr val="001F46"/>
              </a:solidFill>
              <a:latin typeface="+mn-lt"/>
            </a:rPr>
            <a:t>worst</a:t>
          </a:r>
          <a:r>
            <a:rPr lang="fr-FR" dirty="0">
              <a:solidFill>
                <a:srgbClr val="001F46"/>
              </a:solidFill>
              <a:latin typeface="+mn-lt"/>
            </a:rPr>
            <a:t> performance &gt;0.5 - </a:t>
          </a:r>
          <a:r>
            <a:rPr lang="fr-FR" dirty="0" err="1">
              <a:solidFill>
                <a:srgbClr val="001F46"/>
              </a:solidFill>
              <a:latin typeface="+mn-lt"/>
            </a:rPr>
            <a:t>churner</a:t>
          </a:r>
          <a:endParaRPr lang="fr-FR" dirty="0">
            <a:solidFill>
              <a:srgbClr val="001F46"/>
            </a:solidFill>
            <a:latin typeface="+mn-lt"/>
          </a:endParaRPr>
        </a:p>
      </dgm:t>
    </dgm:pt>
    <dgm:pt modelId="{791747CB-9362-465A-AE3F-462E9291024E}" type="parTrans" cxnId="{99E82E6B-C466-4E9B-B11C-23CAB81236ED}">
      <dgm:prSet/>
      <dgm:spPr/>
      <dgm:t>
        <a:bodyPr/>
        <a:lstStyle/>
        <a:p>
          <a:endParaRPr lang="fr-FR"/>
        </a:p>
      </dgm:t>
    </dgm:pt>
    <dgm:pt modelId="{BABD5668-C220-4761-9149-355C44BCD905}" type="sibTrans" cxnId="{99E82E6B-C466-4E9B-B11C-23CAB81236ED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Lightbulb with solid fill"/>
        </a:ext>
      </dgm:extLst>
    </dgm:pt>
    <dgm:pt modelId="{956249F2-3785-4806-BB41-1F68BF720474}" type="pres">
      <dgm:prSet presAssocID="{3D1717C0-A003-4FD6-AEAE-724F8FC95D53}" presName="Name0" presStyleCnt="0">
        <dgm:presLayoutVars>
          <dgm:chMax val="7"/>
          <dgm:chPref val="7"/>
          <dgm:dir/>
        </dgm:presLayoutVars>
      </dgm:prSet>
      <dgm:spPr/>
    </dgm:pt>
    <dgm:pt modelId="{D555AA9A-CEAD-4528-89DD-E6BB515B05F7}" type="pres">
      <dgm:prSet presAssocID="{3D1717C0-A003-4FD6-AEAE-724F8FC95D53}" presName="Name1" presStyleCnt="0"/>
      <dgm:spPr/>
    </dgm:pt>
    <dgm:pt modelId="{056138B7-67BB-45B2-8FF2-C2960AAA2B25}" type="pres">
      <dgm:prSet presAssocID="{C269E73C-0E8A-42F9-B88C-D74A3CBAF604}" presName="picture_1" presStyleCnt="0"/>
      <dgm:spPr/>
    </dgm:pt>
    <dgm:pt modelId="{57109E95-1163-43F8-9E96-749C5A5B5578}" type="pres">
      <dgm:prSet presAssocID="{C269E73C-0E8A-42F9-B88C-D74A3CBAF604}" presName="pictureRepeatNode" presStyleLbl="alignImgPlace1" presStyleIdx="0" presStyleCnt="5"/>
      <dgm:spPr/>
    </dgm:pt>
    <dgm:pt modelId="{3524B455-5EA2-4244-8565-9BB03D8DC194}" type="pres">
      <dgm:prSet presAssocID="{8CC4A576-C151-4344-AB0A-F19F66D86F94}" presName="text_1" presStyleLbl="node1" presStyleIdx="0" presStyleCnt="0" custScaleY="214358" custLinFactNeighborX="-110" custLinFactNeighborY="-81379">
        <dgm:presLayoutVars>
          <dgm:bulletEnabled val="1"/>
        </dgm:presLayoutVars>
      </dgm:prSet>
      <dgm:spPr>
        <a:prstGeom prst="roundRect">
          <a:avLst/>
        </a:prstGeom>
      </dgm:spPr>
    </dgm:pt>
    <dgm:pt modelId="{D2DDA58B-C2A0-491D-B654-F82CD5F4A827}" type="pres">
      <dgm:prSet presAssocID="{BABD5668-C220-4761-9149-355C44BCD905}" presName="picture_2" presStyleCnt="0"/>
      <dgm:spPr/>
    </dgm:pt>
    <dgm:pt modelId="{3CF7B89D-BC9F-4C85-9738-A55D445B1134}" type="pres">
      <dgm:prSet presAssocID="{BABD5668-C220-4761-9149-355C44BCD905}" presName="pictureRepeatNode" presStyleLbl="alignImgPlace1" presStyleIdx="1" presStyleCnt="5" custLinFactNeighborX="2193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</dgm:pt>
    <dgm:pt modelId="{8245B8C9-FA45-4EDF-8D58-A75405C918D2}" type="pres">
      <dgm:prSet presAssocID="{59DB31D7-6C2F-4BB7-9334-26B38BB23463}" presName="line_2" presStyleLbl="parChTrans1D1" presStyleIdx="0" presStyleCnt="4"/>
      <dgm:spPr/>
    </dgm:pt>
    <dgm:pt modelId="{7E4DA1B3-BCA9-4C6E-A3E2-BB1826C0D757}" type="pres">
      <dgm:prSet presAssocID="{59DB31D7-6C2F-4BB7-9334-26B38BB23463}" presName="textparent_2" presStyleLbl="node1" presStyleIdx="0" presStyleCnt="0"/>
      <dgm:spPr/>
    </dgm:pt>
    <dgm:pt modelId="{66045654-30E5-4E83-9982-13BF7E09BD37}" type="pres">
      <dgm:prSet presAssocID="{59DB31D7-6C2F-4BB7-9334-26B38BB23463}" presName="text_2" presStyleLbl="revTx" presStyleIdx="0" presStyleCnt="4" custScaleX="272453">
        <dgm:presLayoutVars>
          <dgm:bulletEnabled val="1"/>
        </dgm:presLayoutVars>
      </dgm:prSet>
      <dgm:spPr/>
    </dgm:pt>
    <dgm:pt modelId="{7269828D-1636-497C-A3C0-8E004A85B2A0}" type="pres">
      <dgm:prSet presAssocID="{6200CAA8-487E-4315-A464-CA76C63C7413}" presName="picture_3" presStyleCnt="0"/>
      <dgm:spPr/>
    </dgm:pt>
    <dgm:pt modelId="{60605C17-C4A4-433E-95B5-048B05E27A3F}" type="pres">
      <dgm:prSet presAssocID="{6200CAA8-487E-4315-A464-CA76C63C7413}" presName="pictureRepeatNode" presStyleLbl="alignImgPlace1" presStyleIdx="2" presStyleCnt="5" custLinFactNeighborX="23417" custLinFactNeighborY="2438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</dgm:pt>
    <dgm:pt modelId="{4D64CBB6-5427-47F2-AD8A-77C423184B30}" type="pres">
      <dgm:prSet presAssocID="{BEE93AA4-F925-4EA1-BEFA-69FF899C181B}" presName="line_3" presStyleLbl="parChTrans1D1" presStyleIdx="1" presStyleCnt="4"/>
      <dgm:spPr/>
    </dgm:pt>
    <dgm:pt modelId="{08BAC8A4-261F-4711-80DC-F03725A9B0DC}" type="pres">
      <dgm:prSet presAssocID="{BEE93AA4-F925-4EA1-BEFA-69FF899C181B}" presName="textparent_3" presStyleLbl="node1" presStyleIdx="0" presStyleCnt="0"/>
      <dgm:spPr/>
    </dgm:pt>
    <dgm:pt modelId="{34533D45-B1BC-4FC0-AD0B-E20D642B3CD8}" type="pres">
      <dgm:prSet presAssocID="{BEE93AA4-F925-4EA1-BEFA-69FF899C181B}" presName="text_3" presStyleLbl="revTx" presStyleIdx="1" presStyleCnt="4" custScaleX="272453">
        <dgm:presLayoutVars>
          <dgm:bulletEnabled val="1"/>
        </dgm:presLayoutVars>
      </dgm:prSet>
      <dgm:spPr/>
    </dgm:pt>
    <dgm:pt modelId="{823838CB-1ECD-443F-830B-D5164BF4E9A5}" type="pres">
      <dgm:prSet presAssocID="{02877B3F-0CF3-4BD8-9DFB-FACF006E330F}" presName="picture_4" presStyleCnt="0"/>
      <dgm:spPr/>
    </dgm:pt>
    <dgm:pt modelId="{8E4F44BC-CD66-47DB-89A1-B034F29F113D}" type="pres">
      <dgm:prSet presAssocID="{02877B3F-0CF3-4BD8-9DFB-FACF006E330F}" presName="pictureRepeatNode" presStyleLbl="alignImgPlace1" presStyleIdx="3" presStyleCnt="5" custLinFactNeighborX="1868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</dgm:pt>
    <dgm:pt modelId="{36C9FDA2-A8AA-449B-8AF0-AD20DE86E9FC}" type="pres">
      <dgm:prSet presAssocID="{9D633B01-B989-4922-B3B8-58E718056379}" presName="line_4" presStyleLbl="parChTrans1D1" presStyleIdx="2" presStyleCnt="4"/>
      <dgm:spPr/>
    </dgm:pt>
    <dgm:pt modelId="{86C1BA5B-2609-4206-8445-BABE168B176D}" type="pres">
      <dgm:prSet presAssocID="{9D633B01-B989-4922-B3B8-58E718056379}" presName="textparent_4" presStyleLbl="node1" presStyleIdx="0" presStyleCnt="0"/>
      <dgm:spPr/>
    </dgm:pt>
    <dgm:pt modelId="{81B8ED64-C888-4FCC-BBF9-ABCF9C899052}" type="pres">
      <dgm:prSet presAssocID="{9D633B01-B989-4922-B3B8-58E718056379}" presName="text_4" presStyleLbl="revTx" presStyleIdx="2" presStyleCnt="4" custScaleX="272453">
        <dgm:presLayoutVars>
          <dgm:bulletEnabled val="1"/>
        </dgm:presLayoutVars>
      </dgm:prSet>
      <dgm:spPr/>
    </dgm:pt>
    <dgm:pt modelId="{2101CAA7-6946-43E8-9830-CE03D649493B}" type="pres">
      <dgm:prSet presAssocID="{4A53E573-A34C-4555-94C5-395B4D101864}" presName="picture_5" presStyleCnt="0"/>
      <dgm:spPr/>
    </dgm:pt>
    <dgm:pt modelId="{9D6E7D56-F01C-41EC-AEA6-F73CFAEDCCD0}" type="pres">
      <dgm:prSet presAssocID="{4A53E573-A34C-4555-94C5-395B4D101864}" presName="pictureRepeatNode" presStyleLbl="alignImgPlace1" presStyleIdx="4" presStyleCnt="5" custLinFactNeighborX="18686" custLinFactNeighborY="-2437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</dgm:pt>
    <dgm:pt modelId="{DFD8EE19-66FA-457E-8264-4EB2DEA55CCF}" type="pres">
      <dgm:prSet presAssocID="{5E1F79AE-1169-40DC-B79C-91AA98349441}" presName="line_5" presStyleLbl="parChTrans1D1" presStyleIdx="3" presStyleCnt="4"/>
      <dgm:spPr/>
    </dgm:pt>
    <dgm:pt modelId="{D3D3D577-924D-4BD6-ABE8-8EE03DF9CAB2}" type="pres">
      <dgm:prSet presAssocID="{5E1F79AE-1169-40DC-B79C-91AA98349441}" presName="textparent_5" presStyleLbl="node1" presStyleIdx="0" presStyleCnt="0"/>
      <dgm:spPr/>
    </dgm:pt>
    <dgm:pt modelId="{1B4BB5EB-4556-48F2-9E63-E50166041FFD}" type="pres">
      <dgm:prSet presAssocID="{5E1F79AE-1169-40DC-B79C-91AA98349441}" presName="text_5" presStyleLbl="revTx" presStyleIdx="3" presStyleCnt="4" custScaleX="272453">
        <dgm:presLayoutVars>
          <dgm:bulletEnabled val="1"/>
        </dgm:presLayoutVars>
      </dgm:prSet>
      <dgm:spPr/>
    </dgm:pt>
  </dgm:ptLst>
  <dgm:cxnLst>
    <dgm:cxn modelId="{8F5B073A-E476-493E-A418-C08B116EDA53}" type="presOf" srcId="{C269E73C-0E8A-42F9-B88C-D74A3CBAF604}" destId="{57109E95-1163-43F8-9E96-749C5A5B5578}" srcOrd="0" destOrd="0" presId="urn:microsoft.com/office/officeart/2008/layout/CircularPictureCallout"/>
    <dgm:cxn modelId="{08301B4B-E4A6-4A2A-8EB6-1B5E814A32AD}" type="presOf" srcId="{9D633B01-B989-4922-B3B8-58E718056379}" destId="{81B8ED64-C888-4FCC-BBF9-ABCF9C899052}" srcOrd="0" destOrd="0" presId="urn:microsoft.com/office/officeart/2008/layout/CircularPictureCallout"/>
    <dgm:cxn modelId="{99E82E6B-C466-4E9B-B11C-23CAB81236ED}" srcId="{3D1717C0-A003-4FD6-AEAE-724F8FC95D53}" destId="{59DB31D7-6C2F-4BB7-9334-26B38BB23463}" srcOrd="1" destOrd="0" parTransId="{791747CB-9362-465A-AE3F-462E9291024E}" sibTransId="{BABD5668-C220-4761-9149-355C44BCD905}"/>
    <dgm:cxn modelId="{543FDF6C-3648-4BA5-A216-4978D2A36339}" type="presOf" srcId="{59DB31D7-6C2F-4BB7-9334-26B38BB23463}" destId="{66045654-30E5-4E83-9982-13BF7E09BD37}" srcOrd="0" destOrd="0" presId="urn:microsoft.com/office/officeart/2008/layout/CircularPictureCallout"/>
    <dgm:cxn modelId="{A7D1AB6E-721D-42D1-A8D1-8696D7476899}" srcId="{3D1717C0-A003-4FD6-AEAE-724F8FC95D53}" destId="{BEE93AA4-F925-4EA1-BEFA-69FF899C181B}" srcOrd="2" destOrd="0" parTransId="{BE7AAACD-088B-4F75-9DF3-08F8C470E6B5}" sibTransId="{6200CAA8-487E-4315-A464-CA76C63C7413}"/>
    <dgm:cxn modelId="{10686255-3A80-4E1F-ADD4-01B4F4BE8C7D}" type="presOf" srcId="{BABD5668-C220-4761-9149-355C44BCD905}" destId="{3CF7B89D-BC9F-4C85-9738-A55D445B1134}" srcOrd="0" destOrd="0" presId="urn:microsoft.com/office/officeart/2008/layout/CircularPictureCallout"/>
    <dgm:cxn modelId="{EF727577-8E3E-4733-BD78-EBFEC92E767E}" type="presOf" srcId="{02877B3F-0CF3-4BD8-9DFB-FACF006E330F}" destId="{8E4F44BC-CD66-47DB-89A1-B034F29F113D}" srcOrd="0" destOrd="0" presId="urn:microsoft.com/office/officeart/2008/layout/CircularPictureCallout"/>
    <dgm:cxn modelId="{86F0A87F-A5CA-4A24-AA15-B6D6F2CF924D}" type="presOf" srcId="{6200CAA8-487E-4315-A464-CA76C63C7413}" destId="{60605C17-C4A4-433E-95B5-048B05E27A3F}" srcOrd="0" destOrd="0" presId="urn:microsoft.com/office/officeart/2008/layout/CircularPictureCallout"/>
    <dgm:cxn modelId="{B1840985-4E4F-4BE4-8913-AE3E75767C05}" srcId="{3D1717C0-A003-4FD6-AEAE-724F8FC95D53}" destId="{8CC4A576-C151-4344-AB0A-F19F66D86F94}" srcOrd="0" destOrd="0" parTransId="{4AD737A2-0F31-432D-AD5B-BB991F5FFD1B}" sibTransId="{C269E73C-0E8A-42F9-B88C-D74A3CBAF604}"/>
    <dgm:cxn modelId="{A3B10BA9-D019-4BE8-9F01-3E1D4364D26B}" type="presOf" srcId="{BEE93AA4-F925-4EA1-BEFA-69FF899C181B}" destId="{34533D45-B1BC-4FC0-AD0B-E20D642B3CD8}" srcOrd="0" destOrd="0" presId="urn:microsoft.com/office/officeart/2008/layout/CircularPictureCallout"/>
    <dgm:cxn modelId="{7C90D6B2-17B2-45CC-AA4F-C592C69AC8F6}" srcId="{3D1717C0-A003-4FD6-AEAE-724F8FC95D53}" destId="{5E1F79AE-1169-40DC-B79C-91AA98349441}" srcOrd="4" destOrd="0" parTransId="{A118BF16-5775-4B48-AB61-6DA10E3142C8}" sibTransId="{4A53E573-A34C-4555-94C5-395B4D101864}"/>
    <dgm:cxn modelId="{EC4AD6B4-0B98-4B8D-9770-B0C0D1C1E406}" type="presOf" srcId="{5E1F79AE-1169-40DC-B79C-91AA98349441}" destId="{1B4BB5EB-4556-48F2-9E63-E50166041FFD}" srcOrd="0" destOrd="0" presId="urn:microsoft.com/office/officeart/2008/layout/CircularPictureCallout"/>
    <dgm:cxn modelId="{39B7A3B9-5E47-4977-B711-254552092940}" srcId="{3D1717C0-A003-4FD6-AEAE-724F8FC95D53}" destId="{9D633B01-B989-4922-B3B8-58E718056379}" srcOrd="3" destOrd="0" parTransId="{689D8343-6E1A-4962-BBFC-229E9E6C42F0}" sibTransId="{02877B3F-0CF3-4BD8-9DFB-FACF006E330F}"/>
    <dgm:cxn modelId="{232C59C5-88EF-4D8E-89F7-CE1493869680}" type="presOf" srcId="{3D1717C0-A003-4FD6-AEAE-724F8FC95D53}" destId="{956249F2-3785-4806-BB41-1F68BF720474}" srcOrd="0" destOrd="0" presId="urn:microsoft.com/office/officeart/2008/layout/CircularPictureCallout"/>
    <dgm:cxn modelId="{4E2783E0-F317-4793-864C-05D0E40BDC84}" type="presOf" srcId="{8CC4A576-C151-4344-AB0A-F19F66D86F94}" destId="{3524B455-5EA2-4244-8565-9BB03D8DC194}" srcOrd="0" destOrd="0" presId="urn:microsoft.com/office/officeart/2008/layout/CircularPictureCallout"/>
    <dgm:cxn modelId="{38FD0AEC-2D48-43B6-B9F4-DEF41479921D}" type="presOf" srcId="{4A53E573-A34C-4555-94C5-395B4D101864}" destId="{9D6E7D56-F01C-41EC-AEA6-F73CFAEDCCD0}" srcOrd="0" destOrd="0" presId="urn:microsoft.com/office/officeart/2008/layout/CircularPictureCallout"/>
    <dgm:cxn modelId="{3AF65BC5-CB2A-4D2E-894E-BB3F8115F78E}" type="presParOf" srcId="{956249F2-3785-4806-BB41-1F68BF720474}" destId="{D555AA9A-CEAD-4528-89DD-E6BB515B05F7}" srcOrd="0" destOrd="0" presId="urn:microsoft.com/office/officeart/2008/layout/CircularPictureCallout"/>
    <dgm:cxn modelId="{C9A27D8C-D4AC-46FB-B30B-C1EB0AA19C37}" type="presParOf" srcId="{D555AA9A-CEAD-4528-89DD-E6BB515B05F7}" destId="{056138B7-67BB-45B2-8FF2-C2960AAA2B25}" srcOrd="0" destOrd="0" presId="urn:microsoft.com/office/officeart/2008/layout/CircularPictureCallout"/>
    <dgm:cxn modelId="{702862C5-1A6C-4908-A0EB-B02A119CD6E8}" type="presParOf" srcId="{056138B7-67BB-45B2-8FF2-C2960AAA2B25}" destId="{57109E95-1163-43F8-9E96-749C5A5B5578}" srcOrd="0" destOrd="0" presId="urn:microsoft.com/office/officeart/2008/layout/CircularPictureCallout"/>
    <dgm:cxn modelId="{DA2973D3-F04B-4FE1-9DE6-97BE47A2D994}" type="presParOf" srcId="{D555AA9A-CEAD-4528-89DD-E6BB515B05F7}" destId="{3524B455-5EA2-4244-8565-9BB03D8DC194}" srcOrd="1" destOrd="0" presId="urn:microsoft.com/office/officeart/2008/layout/CircularPictureCallout"/>
    <dgm:cxn modelId="{5F624FB8-6BD6-490C-BC8B-FE0E834F6635}" type="presParOf" srcId="{D555AA9A-CEAD-4528-89DD-E6BB515B05F7}" destId="{D2DDA58B-C2A0-491D-B654-F82CD5F4A827}" srcOrd="2" destOrd="0" presId="urn:microsoft.com/office/officeart/2008/layout/CircularPictureCallout"/>
    <dgm:cxn modelId="{53F04CF8-B067-4025-8F07-0A1ED20ED5F9}" type="presParOf" srcId="{D2DDA58B-C2A0-491D-B654-F82CD5F4A827}" destId="{3CF7B89D-BC9F-4C85-9738-A55D445B1134}" srcOrd="0" destOrd="0" presId="urn:microsoft.com/office/officeart/2008/layout/CircularPictureCallout"/>
    <dgm:cxn modelId="{FD35ABB2-5E01-481D-BAAE-727C9EAD5C01}" type="presParOf" srcId="{D555AA9A-CEAD-4528-89DD-E6BB515B05F7}" destId="{8245B8C9-FA45-4EDF-8D58-A75405C918D2}" srcOrd="3" destOrd="0" presId="urn:microsoft.com/office/officeart/2008/layout/CircularPictureCallout"/>
    <dgm:cxn modelId="{731CA5FC-FCC2-4D32-875F-B516DCB84819}" type="presParOf" srcId="{D555AA9A-CEAD-4528-89DD-E6BB515B05F7}" destId="{7E4DA1B3-BCA9-4C6E-A3E2-BB1826C0D757}" srcOrd="4" destOrd="0" presId="urn:microsoft.com/office/officeart/2008/layout/CircularPictureCallout"/>
    <dgm:cxn modelId="{CD4A0DD0-1D7B-4860-B88B-364DC3DEA7A1}" type="presParOf" srcId="{7E4DA1B3-BCA9-4C6E-A3E2-BB1826C0D757}" destId="{66045654-30E5-4E83-9982-13BF7E09BD37}" srcOrd="0" destOrd="0" presId="urn:microsoft.com/office/officeart/2008/layout/CircularPictureCallout"/>
    <dgm:cxn modelId="{5A6148A5-0DEF-4EA2-8E19-E2CDE00DFA57}" type="presParOf" srcId="{D555AA9A-CEAD-4528-89DD-E6BB515B05F7}" destId="{7269828D-1636-497C-A3C0-8E004A85B2A0}" srcOrd="5" destOrd="0" presId="urn:microsoft.com/office/officeart/2008/layout/CircularPictureCallout"/>
    <dgm:cxn modelId="{A072391E-3785-416B-8BF5-807CCD35DD29}" type="presParOf" srcId="{7269828D-1636-497C-A3C0-8E004A85B2A0}" destId="{60605C17-C4A4-433E-95B5-048B05E27A3F}" srcOrd="0" destOrd="0" presId="urn:microsoft.com/office/officeart/2008/layout/CircularPictureCallout"/>
    <dgm:cxn modelId="{C6E0B32A-E75A-4B98-9E85-0561E799B67A}" type="presParOf" srcId="{D555AA9A-CEAD-4528-89DD-E6BB515B05F7}" destId="{4D64CBB6-5427-47F2-AD8A-77C423184B30}" srcOrd="6" destOrd="0" presId="urn:microsoft.com/office/officeart/2008/layout/CircularPictureCallout"/>
    <dgm:cxn modelId="{8EDA7725-C4D5-450A-A080-87178EC87E95}" type="presParOf" srcId="{D555AA9A-CEAD-4528-89DD-E6BB515B05F7}" destId="{08BAC8A4-261F-4711-80DC-F03725A9B0DC}" srcOrd="7" destOrd="0" presId="urn:microsoft.com/office/officeart/2008/layout/CircularPictureCallout"/>
    <dgm:cxn modelId="{66C3B86D-F914-4A6B-A49B-A23F240F1739}" type="presParOf" srcId="{08BAC8A4-261F-4711-80DC-F03725A9B0DC}" destId="{34533D45-B1BC-4FC0-AD0B-E20D642B3CD8}" srcOrd="0" destOrd="0" presId="urn:microsoft.com/office/officeart/2008/layout/CircularPictureCallout"/>
    <dgm:cxn modelId="{3214684C-D3DB-4AC9-9090-1EE98BEF1A8E}" type="presParOf" srcId="{D555AA9A-CEAD-4528-89DD-E6BB515B05F7}" destId="{823838CB-1ECD-443F-830B-D5164BF4E9A5}" srcOrd="8" destOrd="0" presId="urn:microsoft.com/office/officeart/2008/layout/CircularPictureCallout"/>
    <dgm:cxn modelId="{BF8F1035-4F16-411F-961B-6B0483B3974A}" type="presParOf" srcId="{823838CB-1ECD-443F-830B-D5164BF4E9A5}" destId="{8E4F44BC-CD66-47DB-89A1-B034F29F113D}" srcOrd="0" destOrd="0" presId="urn:microsoft.com/office/officeart/2008/layout/CircularPictureCallout"/>
    <dgm:cxn modelId="{1F3269D4-A78D-4F21-BB7C-8DF9AD365FA9}" type="presParOf" srcId="{D555AA9A-CEAD-4528-89DD-E6BB515B05F7}" destId="{36C9FDA2-A8AA-449B-8AF0-AD20DE86E9FC}" srcOrd="9" destOrd="0" presId="urn:microsoft.com/office/officeart/2008/layout/CircularPictureCallout"/>
    <dgm:cxn modelId="{80857402-E506-48B7-AB8E-157C7445A46A}" type="presParOf" srcId="{D555AA9A-CEAD-4528-89DD-E6BB515B05F7}" destId="{86C1BA5B-2609-4206-8445-BABE168B176D}" srcOrd="10" destOrd="0" presId="urn:microsoft.com/office/officeart/2008/layout/CircularPictureCallout"/>
    <dgm:cxn modelId="{0B4428DC-84E4-436F-9743-F81122ADA8BB}" type="presParOf" srcId="{86C1BA5B-2609-4206-8445-BABE168B176D}" destId="{81B8ED64-C888-4FCC-BBF9-ABCF9C899052}" srcOrd="0" destOrd="0" presId="urn:microsoft.com/office/officeart/2008/layout/CircularPictureCallout"/>
    <dgm:cxn modelId="{AFECDD14-72DA-4E8B-BD9D-E144E35A4318}" type="presParOf" srcId="{D555AA9A-CEAD-4528-89DD-E6BB515B05F7}" destId="{2101CAA7-6946-43E8-9830-CE03D649493B}" srcOrd="11" destOrd="0" presId="urn:microsoft.com/office/officeart/2008/layout/CircularPictureCallout"/>
    <dgm:cxn modelId="{04757C4D-638D-4C7E-88C4-D05C607A4097}" type="presParOf" srcId="{2101CAA7-6946-43E8-9830-CE03D649493B}" destId="{9D6E7D56-F01C-41EC-AEA6-F73CFAEDCCD0}" srcOrd="0" destOrd="0" presId="urn:microsoft.com/office/officeart/2008/layout/CircularPictureCallout"/>
    <dgm:cxn modelId="{0607CAC6-048C-4854-954C-401D87443CC5}" type="presParOf" srcId="{D555AA9A-CEAD-4528-89DD-E6BB515B05F7}" destId="{DFD8EE19-66FA-457E-8264-4EB2DEA55CCF}" srcOrd="12" destOrd="0" presId="urn:microsoft.com/office/officeart/2008/layout/CircularPictureCallout"/>
    <dgm:cxn modelId="{28110F22-509D-4C8D-8BF7-8C27068A1E51}" type="presParOf" srcId="{D555AA9A-CEAD-4528-89DD-E6BB515B05F7}" destId="{D3D3D577-924D-4BD6-ABE8-8EE03DF9CAB2}" srcOrd="13" destOrd="0" presId="urn:microsoft.com/office/officeart/2008/layout/CircularPictureCallout"/>
    <dgm:cxn modelId="{01A57394-391A-441F-9E68-D75CB3D466D1}" type="presParOf" srcId="{D3D3D577-924D-4BD6-ABE8-8EE03DF9CAB2}" destId="{1B4BB5EB-4556-48F2-9E63-E50166041FFD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A1B27A-FAF4-4714-9EF2-8283567A1FE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AA47C4-E07A-4317-ABE0-223B0EBA6C33}">
      <dgm:prSet phldrT="[Text]" custT="1"/>
      <dgm:spPr>
        <a:solidFill>
          <a:srgbClr val="00B0F0"/>
        </a:solidFill>
        <a:ln>
          <a:noFill/>
        </a:ln>
      </dgm:spPr>
      <dgm:t>
        <a:bodyPr/>
        <a:lstStyle/>
        <a:p>
          <a:r>
            <a:rPr lang="es-419" sz="2400" dirty="0"/>
            <a:t>Error </a:t>
          </a:r>
          <a:r>
            <a:rPr lang="es-419" sz="2400" dirty="0" err="1"/>
            <a:t>rate</a:t>
          </a:r>
          <a:endParaRPr lang="en-US" sz="2400" dirty="0"/>
        </a:p>
      </dgm:t>
    </dgm:pt>
    <dgm:pt modelId="{A5EB56FF-127A-4AD8-ADE8-4D41603A18D2}" type="parTrans" cxnId="{6F6F0BC3-4657-49E9-9B4F-ADA2EB33D476}">
      <dgm:prSet/>
      <dgm:spPr/>
      <dgm:t>
        <a:bodyPr/>
        <a:lstStyle/>
        <a:p>
          <a:endParaRPr lang="en-US" sz="1600"/>
        </a:p>
      </dgm:t>
    </dgm:pt>
    <dgm:pt modelId="{ABE52586-AFFD-45CF-AB48-37061001899C}" type="sibTrans" cxnId="{6F6F0BC3-4657-49E9-9B4F-ADA2EB33D476}">
      <dgm:prSet/>
      <dgm:spPr/>
      <dgm:t>
        <a:bodyPr/>
        <a:lstStyle/>
        <a:p>
          <a:endParaRPr lang="en-US" sz="1600"/>
        </a:p>
      </dgm:t>
    </dgm:pt>
    <dgm:pt modelId="{BC58A5CE-D21D-4D60-9657-5EA36474C28D}">
      <dgm:prSet phldrT="[Text]" custT="1"/>
      <dgm:spPr>
        <a:solidFill>
          <a:srgbClr val="00B0F0"/>
        </a:solidFill>
        <a:ln>
          <a:noFill/>
        </a:ln>
      </dgm:spPr>
      <dgm:t>
        <a:bodyPr/>
        <a:lstStyle/>
        <a:p>
          <a:r>
            <a:rPr lang="es-419" sz="2400" dirty="0"/>
            <a:t>AUC</a:t>
          </a:r>
          <a:endParaRPr lang="en-US" sz="2400" dirty="0"/>
        </a:p>
      </dgm:t>
    </dgm:pt>
    <dgm:pt modelId="{B27DC91E-6DEF-41B2-B772-2D7C11E00751}" type="parTrans" cxnId="{8DFC0DF7-BBD3-45BA-BC23-6C53F53C2F6B}">
      <dgm:prSet/>
      <dgm:spPr/>
      <dgm:t>
        <a:bodyPr/>
        <a:lstStyle/>
        <a:p>
          <a:endParaRPr lang="en-US" sz="1600"/>
        </a:p>
      </dgm:t>
    </dgm:pt>
    <dgm:pt modelId="{912F8D02-C0B0-4B8E-97A7-415167CEA79A}" type="sibTrans" cxnId="{8DFC0DF7-BBD3-45BA-BC23-6C53F53C2F6B}">
      <dgm:prSet/>
      <dgm:spPr/>
      <dgm:t>
        <a:bodyPr/>
        <a:lstStyle/>
        <a:p>
          <a:endParaRPr lang="en-US" sz="1600"/>
        </a:p>
      </dgm:t>
    </dgm:pt>
    <dgm:pt modelId="{EA1ABDA5-64AF-49BD-B293-40CC866FF417}">
      <dgm:prSet phldrT="[Text]" custT="1"/>
      <dgm:spPr>
        <a:solidFill>
          <a:srgbClr val="00B0F0"/>
        </a:solidFill>
        <a:ln>
          <a:noFill/>
        </a:ln>
      </dgm:spPr>
      <dgm:t>
        <a:bodyPr/>
        <a:lstStyle/>
        <a:p>
          <a:r>
            <a:rPr lang="en-US" sz="2400" dirty="0">
              <a:latin typeface="Calibri Light" panose="020F0302020204030204"/>
            </a:rPr>
            <a:t>Top-decile</a:t>
          </a:r>
          <a:r>
            <a:rPr lang="en-US" sz="2400" dirty="0"/>
            <a:t> lift</a:t>
          </a:r>
        </a:p>
      </dgm:t>
    </dgm:pt>
    <dgm:pt modelId="{01B725AE-71C5-453C-AF00-693E8B63EE6C}" type="parTrans" cxnId="{6E9B812E-476C-48A8-AA9C-B8B5EA9D99AB}">
      <dgm:prSet/>
      <dgm:spPr/>
      <dgm:t>
        <a:bodyPr/>
        <a:lstStyle/>
        <a:p>
          <a:endParaRPr lang="en-US" sz="1600"/>
        </a:p>
      </dgm:t>
    </dgm:pt>
    <dgm:pt modelId="{DF144151-74E6-41D3-BA0D-18706D19A884}" type="sibTrans" cxnId="{6E9B812E-476C-48A8-AA9C-B8B5EA9D99AB}">
      <dgm:prSet/>
      <dgm:spPr/>
      <dgm:t>
        <a:bodyPr/>
        <a:lstStyle/>
        <a:p>
          <a:endParaRPr lang="en-US" sz="1600"/>
        </a:p>
      </dgm:t>
    </dgm:pt>
    <dgm:pt modelId="{0ADB8B2F-6F7E-4932-9CDC-D26A6560E59D}" type="pres">
      <dgm:prSet presAssocID="{E1A1B27A-FAF4-4714-9EF2-8283567A1FEC}" presName="Name0" presStyleCnt="0">
        <dgm:presLayoutVars>
          <dgm:dir/>
          <dgm:animLvl val="lvl"/>
          <dgm:resizeHandles val="exact"/>
        </dgm:presLayoutVars>
      </dgm:prSet>
      <dgm:spPr/>
    </dgm:pt>
    <dgm:pt modelId="{2FF513EF-F0DA-4597-9A70-F0EE7D8E2423}" type="pres">
      <dgm:prSet presAssocID="{C0AA47C4-E07A-4317-ABE0-223B0EBA6C33}" presName="linNode" presStyleCnt="0"/>
      <dgm:spPr/>
    </dgm:pt>
    <dgm:pt modelId="{BB206CB3-62D5-4E62-9754-79E4D209AA92}" type="pres">
      <dgm:prSet presAssocID="{C0AA47C4-E07A-4317-ABE0-223B0EBA6C33}" presName="parentText" presStyleLbl="node1" presStyleIdx="0" presStyleCnt="3">
        <dgm:presLayoutVars>
          <dgm:chMax val="1"/>
          <dgm:bulletEnabled val="1"/>
        </dgm:presLayoutVars>
      </dgm:prSet>
      <dgm:spPr>
        <a:prstGeom prst="rect">
          <a:avLst/>
        </a:prstGeom>
      </dgm:spPr>
    </dgm:pt>
    <dgm:pt modelId="{53D6717D-3CD3-4D5A-9EA4-25E53416F8AF}" type="pres">
      <dgm:prSet presAssocID="{ABE52586-AFFD-45CF-AB48-37061001899C}" presName="sp" presStyleCnt="0"/>
      <dgm:spPr/>
    </dgm:pt>
    <dgm:pt modelId="{04AC56A8-A800-4DE8-B722-D6C29D2CCDEE}" type="pres">
      <dgm:prSet presAssocID="{BC58A5CE-D21D-4D60-9657-5EA36474C28D}" presName="linNode" presStyleCnt="0"/>
      <dgm:spPr/>
    </dgm:pt>
    <dgm:pt modelId="{9C658CA1-E7F6-4BA6-85EE-5359E79014FF}" type="pres">
      <dgm:prSet presAssocID="{BC58A5CE-D21D-4D60-9657-5EA36474C28D}" presName="parentText" presStyleLbl="node1" presStyleIdx="1" presStyleCnt="3">
        <dgm:presLayoutVars>
          <dgm:chMax val="1"/>
          <dgm:bulletEnabled val="1"/>
        </dgm:presLayoutVars>
      </dgm:prSet>
      <dgm:spPr>
        <a:prstGeom prst="rect">
          <a:avLst/>
        </a:prstGeom>
      </dgm:spPr>
    </dgm:pt>
    <dgm:pt modelId="{57DCB281-7D4B-4E5F-B7F4-C3F31AE8DF6F}" type="pres">
      <dgm:prSet presAssocID="{912F8D02-C0B0-4B8E-97A7-415167CEA79A}" presName="sp" presStyleCnt="0"/>
      <dgm:spPr/>
    </dgm:pt>
    <dgm:pt modelId="{15744510-6A4B-447D-B2F8-279B0E7F4F9C}" type="pres">
      <dgm:prSet presAssocID="{EA1ABDA5-64AF-49BD-B293-40CC866FF417}" presName="linNode" presStyleCnt="0"/>
      <dgm:spPr/>
    </dgm:pt>
    <dgm:pt modelId="{2CAB3960-0D0C-4B9C-B179-178108FF2225}" type="pres">
      <dgm:prSet presAssocID="{EA1ABDA5-64AF-49BD-B293-40CC866FF417}" presName="parentText" presStyleLbl="node1" presStyleIdx="2" presStyleCnt="3">
        <dgm:presLayoutVars>
          <dgm:chMax val="1"/>
          <dgm:bulletEnabled val="1"/>
        </dgm:presLayoutVars>
      </dgm:prSet>
      <dgm:spPr>
        <a:prstGeom prst="rect">
          <a:avLst/>
        </a:prstGeom>
      </dgm:spPr>
    </dgm:pt>
  </dgm:ptLst>
  <dgm:cxnLst>
    <dgm:cxn modelId="{6E9B812E-476C-48A8-AA9C-B8B5EA9D99AB}" srcId="{E1A1B27A-FAF4-4714-9EF2-8283567A1FEC}" destId="{EA1ABDA5-64AF-49BD-B293-40CC866FF417}" srcOrd="2" destOrd="0" parTransId="{01B725AE-71C5-453C-AF00-693E8B63EE6C}" sibTransId="{DF144151-74E6-41D3-BA0D-18706D19A884}"/>
    <dgm:cxn modelId="{F8B3C075-AC9B-4367-A821-05F964D74736}" type="presOf" srcId="{C0AA47C4-E07A-4317-ABE0-223B0EBA6C33}" destId="{BB206CB3-62D5-4E62-9754-79E4D209AA92}" srcOrd="0" destOrd="0" presId="urn:microsoft.com/office/officeart/2005/8/layout/vList5"/>
    <dgm:cxn modelId="{14F66B80-BBCA-4C53-9D90-3249CE62CE08}" type="presOf" srcId="{EA1ABDA5-64AF-49BD-B293-40CC866FF417}" destId="{2CAB3960-0D0C-4B9C-B179-178108FF2225}" srcOrd="0" destOrd="0" presId="urn:microsoft.com/office/officeart/2005/8/layout/vList5"/>
    <dgm:cxn modelId="{FD12B88F-1300-4EB8-AA2B-5762F0D70B60}" type="presOf" srcId="{BC58A5CE-D21D-4D60-9657-5EA36474C28D}" destId="{9C658CA1-E7F6-4BA6-85EE-5359E79014FF}" srcOrd="0" destOrd="0" presId="urn:microsoft.com/office/officeart/2005/8/layout/vList5"/>
    <dgm:cxn modelId="{277088A1-A98F-4083-B219-11FAB1D41ABD}" type="presOf" srcId="{E1A1B27A-FAF4-4714-9EF2-8283567A1FEC}" destId="{0ADB8B2F-6F7E-4932-9CDC-D26A6560E59D}" srcOrd="0" destOrd="0" presId="urn:microsoft.com/office/officeart/2005/8/layout/vList5"/>
    <dgm:cxn modelId="{6F6F0BC3-4657-49E9-9B4F-ADA2EB33D476}" srcId="{E1A1B27A-FAF4-4714-9EF2-8283567A1FEC}" destId="{C0AA47C4-E07A-4317-ABE0-223B0EBA6C33}" srcOrd="0" destOrd="0" parTransId="{A5EB56FF-127A-4AD8-ADE8-4D41603A18D2}" sibTransId="{ABE52586-AFFD-45CF-AB48-37061001899C}"/>
    <dgm:cxn modelId="{8DFC0DF7-BBD3-45BA-BC23-6C53F53C2F6B}" srcId="{E1A1B27A-FAF4-4714-9EF2-8283567A1FEC}" destId="{BC58A5CE-D21D-4D60-9657-5EA36474C28D}" srcOrd="1" destOrd="0" parTransId="{B27DC91E-6DEF-41B2-B772-2D7C11E00751}" sibTransId="{912F8D02-C0B0-4B8E-97A7-415167CEA79A}"/>
    <dgm:cxn modelId="{18251714-801C-4981-9D61-14CA9B66AB88}" type="presParOf" srcId="{0ADB8B2F-6F7E-4932-9CDC-D26A6560E59D}" destId="{2FF513EF-F0DA-4597-9A70-F0EE7D8E2423}" srcOrd="0" destOrd="0" presId="urn:microsoft.com/office/officeart/2005/8/layout/vList5"/>
    <dgm:cxn modelId="{4A5C67ED-C821-4536-922A-BF74D22100DC}" type="presParOf" srcId="{2FF513EF-F0DA-4597-9A70-F0EE7D8E2423}" destId="{BB206CB3-62D5-4E62-9754-79E4D209AA92}" srcOrd="0" destOrd="0" presId="urn:microsoft.com/office/officeart/2005/8/layout/vList5"/>
    <dgm:cxn modelId="{39C43E4F-6D6E-4BC2-B619-2500EE9DF977}" type="presParOf" srcId="{0ADB8B2F-6F7E-4932-9CDC-D26A6560E59D}" destId="{53D6717D-3CD3-4D5A-9EA4-25E53416F8AF}" srcOrd="1" destOrd="0" presId="urn:microsoft.com/office/officeart/2005/8/layout/vList5"/>
    <dgm:cxn modelId="{9E77BD52-37FD-41EA-9E6F-5D512195AF66}" type="presParOf" srcId="{0ADB8B2F-6F7E-4932-9CDC-D26A6560E59D}" destId="{04AC56A8-A800-4DE8-B722-D6C29D2CCDEE}" srcOrd="2" destOrd="0" presId="urn:microsoft.com/office/officeart/2005/8/layout/vList5"/>
    <dgm:cxn modelId="{7159DB80-4C9D-4F40-8011-FE041F7CA8ED}" type="presParOf" srcId="{04AC56A8-A800-4DE8-B722-D6C29D2CCDEE}" destId="{9C658CA1-E7F6-4BA6-85EE-5359E79014FF}" srcOrd="0" destOrd="0" presId="urn:microsoft.com/office/officeart/2005/8/layout/vList5"/>
    <dgm:cxn modelId="{E14ABD1C-6DE6-4F30-A000-07E4A33D7F49}" type="presParOf" srcId="{0ADB8B2F-6F7E-4932-9CDC-D26A6560E59D}" destId="{57DCB281-7D4B-4E5F-B7F4-C3F31AE8DF6F}" srcOrd="3" destOrd="0" presId="urn:microsoft.com/office/officeart/2005/8/layout/vList5"/>
    <dgm:cxn modelId="{BF5B2135-AF55-4BE1-8E60-069E2242C3E9}" type="presParOf" srcId="{0ADB8B2F-6F7E-4932-9CDC-D26A6560E59D}" destId="{15744510-6A4B-447D-B2F8-279B0E7F4F9C}" srcOrd="4" destOrd="0" presId="urn:microsoft.com/office/officeart/2005/8/layout/vList5"/>
    <dgm:cxn modelId="{84A62D96-D25C-4A23-A717-46B5B9939BE7}" type="presParOf" srcId="{15744510-6A4B-447D-B2F8-279B0E7F4F9C}" destId="{2CAB3960-0D0C-4B9C-B179-178108FF222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FD11CB-1793-4236-811A-061E625F2058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fr-FR"/>
        </a:p>
      </dgm:t>
    </dgm:pt>
    <dgm:pt modelId="{82DD1062-10D2-442D-A1EE-39F7B059A9B6}">
      <dgm:prSet phldrT="[Text]"/>
      <dgm:spPr>
        <a:solidFill>
          <a:schemeClr val="bg1">
            <a:lumMod val="50000"/>
          </a:schemeClr>
        </a:solidFill>
        <a:ln>
          <a:noFill/>
        </a:ln>
      </dgm:spPr>
      <dgm:t>
        <a:bodyPr/>
        <a:lstStyle/>
        <a:p>
          <a:r>
            <a:rPr lang="fr-FR">
              <a:solidFill>
                <a:schemeClr val="bg1"/>
              </a:solidFill>
            </a:rPr>
            <a:t>DRAWBACKS</a:t>
          </a:r>
        </a:p>
      </dgm:t>
    </dgm:pt>
    <dgm:pt modelId="{6A66968E-2AA4-48F1-816B-40C15940CDB3}" type="parTrans" cxnId="{860537AC-3D7B-4823-95CE-4964114B6855}">
      <dgm:prSet/>
      <dgm:spPr/>
      <dgm:t>
        <a:bodyPr/>
        <a:lstStyle/>
        <a:p>
          <a:endParaRPr lang="fr-FR"/>
        </a:p>
      </dgm:t>
    </dgm:pt>
    <dgm:pt modelId="{6603E5CA-F36D-4B93-A418-C7D5EF5AEBC3}" type="sibTrans" cxnId="{860537AC-3D7B-4823-95CE-4964114B6855}">
      <dgm:prSet/>
      <dgm:spPr/>
      <dgm:t>
        <a:bodyPr/>
        <a:lstStyle/>
        <a:p>
          <a:endParaRPr lang="fr-FR"/>
        </a:p>
      </dgm:t>
    </dgm:pt>
    <dgm:pt modelId="{B8706E2D-89CA-480E-B483-0BACC001A32F}">
      <dgm:prSet phldrT="[Text]"/>
      <dgm:spPr>
        <a:ln w="28575">
          <a:solidFill>
            <a:srgbClr val="00B0F0"/>
          </a:solidFill>
        </a:ln>
      </dgm:spPr>
      <dgm:t>
        <a:bodyPr/>
        <a:lstStyle/>
        <a:p>
          <a:r>
            <a:rPr lang="fr-FR" err="1"/>
            <a:t>Distorted</a:t>
          </a:r>
          <a:r>
            <a:rPr lang="fr-FR"/>
            <a:t> distribution</a:t>
          </a:r>
        </a:p>
      </dgm:t>
    </dgm:pt>
    <dgm:pt modelId="{38F808D6-C6FF-4465-BAB9-73A2392ACD42}" type="parTrans" cxnId="{4A26907A-08B8-4ABD-AAC9-2E30F8E598C5}">
      <dgm:prSet/>
      <dgm:spPr>
        <a:ln w="28575">
          <a:solidFill>
            <a:srgbClr val="00B0F0"/>
          </a:solidFill>
        </a:ln>
      </dgm:spPr>
      <dgm:t>
        <a:bodyPr/>
        <a:lstStyle/>
        <a:p>
          <a:endParaRPr lang="fr-FR"/>
        </a:p>
      </dgm:t>
    </dgm:pt>
    <dgm:pt modelId="{4C8087EE-52F8-4066-8651-FE1DE9F43D64}" type="sibTrans" cxnId="{4A26907A-08B8-4ABD-AAC9-2E30F8E598C5}">
      <dgm:prSet/>
      <dgm:spPr/>
      <dgm:t>
        <a:bodyPr/>
        <a:lstStyle/>
        <a:p>
          <a:endParaRPr lang="fr-FR"/>
        </a:p>
      </dgm:t>
    </dgm:pt>
    <dgm:pt modelId="{B7D96F21-44DB-40B0-95A8-B0547E5A5B4F}">
      <dgm:prSet phldrT="[Text]"/>
      <dgm:spPr>
        <a:ln w="28575">
          <a:solidFill>
            <a:srgbClr val="00B0F0"/>
          </a:solidFill>
        </a:ln>
      </dgm:spPr>
      <dgm:t>
        <a:bodyPr/>
        <a:lstStyle/>
        <a:p>
          <a:r>
            <a:rPr lang="fr-FR" err="1"/>
            <a:t>Reduced</a:t>
          </a:r>
          <a:r>
            <a:rPr lang="fr-FR"/>
            <a:t> training data</a:t>
          </a:r>
        </a:p>
      </dgm:t>
    </dgm:pt>
    <dgm:pt modelId="{75F86306-B46E-4679-83A0-ABD84F10C929}" type="parTrans" cxnId="{703604A4-8887-4447-8DF1-F9DF38A539C9}">
      <dgm:prSet/>
      <dgm:spPr>
        <a:ln w="28575">
          <a:solidFill>
            <a:srgbClr val="00B0F0"/>
          </a:solidFill>
        </a:ln>
      </dgm:spPr>
      <dgm:t>
        <a:bodyPr/>
        <a:lstStyle/>
        <a:p>
          <a:endParaRPr lang="fr-FR"/>
        </a:p>
      </dgm:t>
    </dgm:pt>
    <dgm:pt modelId="{5804CA34-0B49-46F0-8879-5F945A17D527}" type="sibTrans" cxnId="{703604A4-8887-4447-8DF1-F9DF38A539C9}">
      <dgm:prSet/>
      <dgm:spPr/>
      <dgm:t>
        <a:bodyPr/>
        <a:lstStyle/>
        <a:p>
          <a:endParaRPr lang="fr-FR"/>
        </a:p>
      </dgm:t>
    </dgm:pt>
    <dgm:pt modelId="{8D42C26D-6339-4F0B-8F98-AD6C532FA804}">
      <dgm:prSet phldrT="[Text]"/>
      <dgm:spPr>
        <a:ln w="28575">
          <a:solidFill>
            <a:srgbClr val="00B0F0"/>
          </a:solidFill>
        </a:ln>
      </dgm:spPr>
      <dgm:t>
        <a:bodyPr/>
        <a:lstStyle/>
        <a:p>
          <a:r>
            <a:rPr lang="fr-FR" err="1"/>
            <a:t>Increased</a:t>
          </a:r>
          <a:r>
            <a:rPr lang="fr-FR"/>
            <a:t> </a:t>
          </a:r>
          <a:r>
            <a:rPr lang="fr-FR" err="1"/>
            <a:t>learning</a:t>
          </a:r>
          <a:r>
            <a:rPr lang="fr-FR"/>
            <a:t> time of </a:t>
          </a:r>
          <a:r>
            <a:rPr lang="fr-FR" err="1"/>
            <a:t>classifiers</a:t>
          </a:r>
          <a:endParaRPr lang="fr-FR"/>
        </a:p>
      </dgm:t>
    </dgm:pt>
    <dgm:pt modelId="{F2CBFEEC-C326-4FCA-8CB7-22FF64DD29C8}" type="parTrans" cxnId="{C683049D-FD4B-470F-BED6-F2C55523B049}">
      <dgm:prSet/>
      <dgm:spPr>
        <a:ln w="28575">
          <a:solidFill>
            <a:srgbClr val="00B0F0"/>
          </a:solidFill>
        </a:ln>
      </dgm:spPr>
      <dgm:t>
        <a:bodyPr/>
        <a:lstStyle/>
        <a:p>
          <a:endParaRPr lang="fr-FR"/>
        </a:p>
      </dgm:t>
    </dgm:pt>
    <dgm:pt modelId="{6A08A767-F64D-46DB-8846-C481D7E7C7D4}" type="sibTrans" cxnId="{C683049D-FD4B-470F-BED6-F2C55523B049}">
      <dgm:prSet/>
      <dgm:spPr/>
      <dgm:t>
        <a:bodyPr/>
        <a:lstStyle/>
        <a:p>
          <a:endParaRPr lang="fr-FR"/>
        </a:p>
      </dgm:t>
    </dgm:pt>
    <dgm:pt modelId="{70D14C68-BD1F-4721-BE8D-801F5C872234}" type="pres">
      <dgm:prSet presAssocID="{71FD11CB-1793-4236-811A-061E625F2058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3B7BBF6-E2A5-4D30-974D-D4826DE81F7F}" type="pres">
      <dgm:prSet presAssocID="{82DD1062-10D2-442D-A1EE-39F7B059A9B6}" presName="root1" presStyleCnt="0"/>
      <dgm:spPr/>
    </dgm:pt>
    <dgm:pt modelId="{9A6A0947-11F6-4DA7-97C8-A3D2E3E6C8C4}" type="pres">
      <dgm:prSet presAssocID="{82DD1062-10D2-442D-A1EE-39F7B059A9B6}" presName="LevelOneTextNode" presStyleLbl="node0" presStyleIdx="0" presStyleCnt="1">
        <dgm:presLayoutVars>
          <dgm:chPref val="3"/>
        </dgm:presLayoutVars>
      </dgm:prSet>
      <dgm:spPr/>
    </dgm:pt>
    <dgm:pt modelId="{29DE2268-EB6C-47BA-8DFF-74D678C9E463}" type="pres">
      <dgm:prSet presAssocID="{82DD1062-10D2-442D-A1EE-39F7B059A9B6}" presName="level2hierChild" presStyleCnt="0"/>
      <dgm:spPr/>
    </dgm:pt>
    <dgm:pt modelId="{1BE04611-F42C-460F-AE9A-DA8FDE41E3FD}" type="pres">
      <dgm:prSet presAssocID="{38F808D6-C6FF-4465-BAB9-73A2392ACD42}" presName="conn2-1" presStyleLbl="parChTrans1D2" presStyleIdx="0" presStyleCnt="3"/>
      <dgm:spPr/>
    </dgm:pt>
    <dgm:pt modelId="{34663FD9-8666-4B0B-BC03-F99FDEF60126}" type="pres">
      <dgm:prSet presAssocID="{38F808D6-C6FF-4465-BAB9-73A2392ACD42}" presName="connTx" presStyleLbl="parChTrans1D2" presStyleIdx="0" presStyleCnt="3"/>
      <dgm:spPr/>
    </dgm:pt>
    <dgm:pt modelId="{CC4FD260-79BF-4A00-BB24-8D76ED919F11}" type="pres">
      <dgm:prSet presAssocID="{B8706E2D-89CA-480E-B483-0BACC001A32F}" presName="root2" presStyleCnt="0"/>
      <dgm:spPr/>
    </dgm:pt>
    <dgm:pt modelId="{E9B6ED37-0FA1-45A3-9FF1-23041A12AD15}" type="pres">
      <dgm:prSet presAssocID="{B8706E2D-89CA-480E-B483-0BACC001A32F}" presName="LevelTwoTextNode" presStyleLbl="node2" presStyleIdx="0" presStyleCnt="3">
        <dgm:presLayoutVars>
          <dgm:chPref val="3"/>
        </dgm:presLayoutVars>
      </dgm:prSet>
      <dgm:spPr/>
    </dgm:pt>
    <dgm:pt modelId="{0C7A6E77-EA71-485D-AC88-927F32CFDF74}" type="pres">
      <dgm:prSet presAssocID="{B8706E2D-89CA-480E-B483-0BACC001A32F}" presName="level3hierChild" presStyleCnt="0"/>
      <dgm:spPr/>
    </dgm:pt>
    <dgm:pt modelId="{A5A8A064-3E7D-467F-969E-A5BBF968D200}" type="pres">
      <dgm:prSet presAssocID="{75F86306-B46E-4679-83A0-ABD84F10C929}" presName="conn2-1" presStyleLbl="parChTrans1D2" presStyleIdx="1" presStyleCnt="3"/>
      <dgm:spPr/>
    </dgm:pt>
    <dgm:pt modelId="{6DEBCBB7-84AE-4798-9972-0EE68F132E04}" type="pres">
      <dgm:prSet presAssocID="{75F86306-B46E-4679-83A0-ABD84F10C929}" presName="connTx" presStyleLbl="parChTrans1D2" presStyleIdx="1" presStyleCnt="3"/>
      <dgm:spPr/>
    </dgm:pt>
    <dgm:pt modelId="{D0032FFF-57B5-417E-A77E-C8E9CFE59CF5}" type="pres">
      <dgm:prSet presAssocID="{B7D96F21-44DB-40B0-95A8-B0547E5A5B4F}" presName="root2" presStyleCnt="0"/>
      <dgm:spPr/>
    </dgm:pt>
    <dgm:pt modelId="{9C1CC7F7-D230-454F-84EF-04FA0504442D}" type="pres">
      <dgm:prSet presAssocID="{B7D96F21-44DB-40B0-95A8-B0547E5A5B4F}" presName="LevelTwoTextNode" presStyleLbl="node2" presStyleIdx="1" presStyleCnt="3">
        <dgm:presLayoutVars>
          <dgm:chPref val="3"/>
        </dgm:presLayoutVars>
      </dgm:prSet>
      <dgm:spPr/>
    </dgm:pt>
    <dgm:pt modelId="{72F60183-4A4B-41B3-8D30-47E2F69F72F6}" type="pres">
      <dgm:prSet presAssocID="{B7D96F21-44DB-40B0-95A8-B0547E5A5B4F}" presName="level3hierChild" presStyleCnt="0"/>
      <dgm:spPr/>
    </dgm:pt>
    <dgm:pt modelId="{6A5A58DF-B0D1-4775-B02F-33DE3A12A948}" type="pres">
      <dgm:prSet presAssocID="{F2CBFEEC-C326-4FCA-8CB7-22FF64DD29C8}" presName="conn2-1" presStyleLbl="parChTrans1D2" presStyleIdx="2" presStyleCnt="3"/>
      <dgm:spPr/>
    </dgm:pt>
    <dgm:pt modelId="{A25299DB-BF89-4D44-8038-26AE9147E7B1}" type="pres">
      <dgm:prSet presAssocID="{F2CBFEEC-C326-4FCA-8CB7-22FF64DD29C8}" presName="connTx" presStyleLbl="parChTrans1D2" presStyleIdx="2" presStyleCnt="3"/>
      <dgm:spPr/>
    </dgm:pt>
    <dgm:pt modelId="{AF5951DA-0CE1-46C6-886E-EB2AF821116A}" type="pres">
      <dgm:prSet presAssocID="{8D42C26D-6339-4F0B-8F98-AD6C532FA804}" presName="root2" presStyleCnt="0"/>
      <dgm:spPr/>
    </dgm:pt>
    <dgm:pt modelId="{297874C3-6E8A-4CA7-A20A-8CC2B8637148}" type="pres">
      <dgm:prSet presAssocID="{8D42C26D-6339-4F0B-8F98-AD6C532FA804}" presName="LevelTwoTextNode" presStyleLbl="node2" presStyleIdx="2" presStyleCnt="3">
        <dgm:presLayoutVars>
          <dgm:chPref val="3"/>
        </dgm:presLayoutVars>
      </dgm:prSet>
      <dgm:spPr/>
    </dgm:pt>
    <dgm:pt modelId="{299FDAB1-C200-4536-83B4-12BA4B43FE3C}" type="pres">
      <dgm:prSet presAssocID="{8D42C26D-6339-4F0B-8F98-AD6C532FA804}" presName="level3hierChild" presStyleCnt="0"/>
      <dgm:spPr/>
    </dgm:pt>
  </dgm:ptLst>
  <dgm:cxnLst>
    <dgm:cxn modelId="{B7947709-1DFE-4209-8711-1ABFF49CCADE}" type="presOf" srcId="{38F808D6-C6FF-4465-BAB9-73A2392ACD42}" destId="{34663FD9-8666-4B0B-BC03-F99FDEF60126}" srcOrd="1" destOrd="0" presId="urn:microsoft.com/office/officeart/2008/layout/HorizontalMultiLevelHierarchy"/>
    <dgm:cxn modelId="{9438B928-4728-49F6-8682-EE1B007D6D0A}" type="presOf" srcId="{F2CBFEEC-C326-4FCA-8CB7-22FF64DD29C8}" destId="{6A5A58DF-B0D1-4775-B02F-33DE3A12A948}" srcOrd="0" destOrd="0" presId="urn:microsoft.com/office/officeart/2008/layout/HorizontalMultiLevelHierarchy"/>
    <dgm:cxn modelId="{367F802C-F5BC-48CC-9EC0-63E23C5C6461}" type="presOf" srcId="{8D42C26D-6339-4F0B-8F98-AD6C532FA804}" destId="{297874C3-6E8A-4CA7-A20A-8CC2B8637148}" srcOrd="0" destOrd="0" presId="urn:microsoft.com/office/officeart/2008/layout/HorizontalMultiLevelHierarchy"/>
    <dgm:cxn modelId="{DD208C5E-F811-4282-BEF9-63E8E973B24C}" type="presOf" srcId="{B8706E2D-89CA-480E-B483-0BACC001A32F}" destId="{E9B6ED37-0FA1-45A3-9FF1-23041A12AD15}" srcOrd="0" destOrd="0" presId="urn:microsoft.com/office/officeart/2008/layout/HorizontalMultiLevelHierarchy"/>
    <dgm:cxn modelId="{EFAF6863-F2F3-4B80-9D77-D3BA54425EA2}" type="presOf" srcId="{71FD11CB-1793-4236-811A-061E625F2058}" destId="{70D14C68-BD1F-4721-BE8D-801F5C872234}" srcOrd="0" destOrd="0" presId="urn:microsoft.com/office/officeart/2008/layout/HorizontalMultiLevelHierarchy"/>
    <dgm:cxn modelId="{E2A70252-A524-4AE2-8B2A-184CB02BACAF}" type="presOf" srcId="{F2CBFEEC-C326-4FCA-8CB7-22FF64DD29C8}" destId="{A25299DB-BF89-4D44-8038-26AE9147E7B1}" srcOrd="1" destOrd="0" presId="urn:microsoft.com/office/officeart/2008/layout/HorizontalMultiLevelHierarchy"/>
    <dgm:cxn modelId="{5A2A4079-F31B-482F-A3B2-24A9CF021F8C}" type="presOf" srcId="{82DD1062-10D2-442D-A1EE-39F7B059A9B6}" destId="{9A6A0947-11F6-4DA7-97C8-A3D2E3E6C8C4}" srcOrd="0" destOrd="0" presId="urn:microsoft.com/office/officeart/2008/layout/HorizontalMultiLevelHierarchy"/>
    <dgm:cxn modelId="{4A26907A-08B8-4ABD-AAC9-2E30F8E598C5}" srcId="{82DD1062-10D2-442D-A1EE-39F7B059A9B6}" destId="{B8706E2D-89CA-480E-B483-0BACC001A32F}" srcOrd="0" destOrd="0" parTransId="{38F808D6-C6FF-4465-BAB9-73A2392ACD42}" sibTransId="{4C8087EE-52F8-4066-8651-FE1DE9F43D64}"/>
    <dgm:cxn modelId="{C683049D-FD4B-470F-BED6-F2C55523B049}" srcId="{82DD1062-10D2-442D-A1EE-39F7B059A9B6}" destId="{8D42C26D-6339-4F0B-8F98-AD6C532FA804}" srcOrd="2" destOrd="0" parTransId="{F2CBFEEC-C326-4FCA-8CB7-22FF64DD29C8}" sibTransId="{6A08A767-F64D-46DB-8846-C481D7E7C7D4}"/>
    <dgm:cxn modelId="{703604A4-8887-4447-8DF1-F9DF38A539C9}" srcId="{82DD1062-10D2-442D-A1EE-39F7B059A9B6}" destId="{B7D96F21-44DB-40B0-95A8-B0547E5A5B4F}" srcOrd="1" destOrd="0" parTransId="{75F86306-B46E-4679-83A0-ABD84F10C929}" sibTransId="{5804CA34-0B49-46F0-8879-5F945A17D527}"/>
    <dgm:cxn modelId="{860537AC-3D7B-4823-95CE-4964114B6855}" srcId="{71FD11CB-1793-4236-811A-061E625F2058}" destId="{82DD1062-10D2-442D-A1EE-39F7B059A9B6}" srcOrd="0" destOrd="0" parTransId="{6A66968E-2AA4-48F1-816B-40C15940CDB3}" sibTransId="{6603E5CA-F36D-4B93-A418-C7D5EF5AEBC3}"/>
    <dgm:cxn modelId="{5C43B0D7-D4F3-4BD5-926C-666AC7CB6A1A}" type="presOf" srcId="{B7D96F21-44DB-40B0-95A8-B0547E5A5B4F}" destId="{9C1CC7F7-D230-454F-84EF-04FA0504442D}" srcOrd="0" destOrd="0" presId="urn:microsoft.com/office/officeart/2008/layout/HorizontalMultiLevelHierarchy"/>
    <dgm:cxn modelId="{8590C5DD-D1C2-4577-B1F9-3D99C62945C2}" type="presOf" srcId="{75F86306-B46E-4679-83A0-ABD84F10C929}" destId="{6DEBCBB7-84AE-4798-9972-0EE68F132E04}" srcOrd="1" destOrd="0" presId="urn:microsoft.com/office/officeart/2008/layout/HorizontalMultiLevelHierarchy"/>
    <dgm:cxn modelId="{CC2AA4E7-E452-4EE0-B486-8A5A66FF2311}" type="presOf" srcId="{38F808D6-C6FF-4465-BAB9-73A2392ACD42}" destId="{1BE04611-F42C-460F-AE9A-DA8FDE41E3FD}" srcOrd="0" destOrd="0" presId="urn:microsoft.com/office/officeart/2008/layout/HorizontalMultiLevelHierarchy"/>
    <dgm:cxn modelId="{485AC7F5-B5AE-4A0A-8448-C2669F98956D}" type="presOf" srcId="{75F86306-B46E-4679-83A0-ABD84F10C929}" destId="{A5A8A064-3E7D-467F-969E-A5BBF968D200}" srcOrd="0" destOrd="0" presId="urn:microsoft.com/office/officeart/2008/layout/HorizontalMultiLevelHierarchy"/>
    <dgm:cxn modelId="{18C8190F-8C28-442C-8996-DF7C20055FAD}" type="presParOf" srcId="{70D14C68-BD1F-4721-BE8D-801F5C872234}" destId="{63B7BBF6-E2A5-4D30-974D-D4826DE81F7F}" srcOrd="0" destOrd="0" presId="urn:microsoft.com/office/officeart/2008/layout/HorizontalMultiLevelHierarchy"/>
    <dgm:cxn modelId="{DE9A864F-97F0-432F-BFA5-28EA86C7F4D2}" type="presParOf" srcId="{63B7BBF6-E2A5-4D30-974D-D4826DE81F7F}" destId="{9A6A0947-11F6-4DA7-97C8-A3D2E3E6C8C4}" srcOrd="0" destOrd="0" presId="urn:microsoft.com/office/officeart/2008/layout/HorizontalMultiLevelHierarchy"/>
    <dgm:cxn modelId="{0C330F73-EDBB-4801-97C5-F9D9729824C0}" type="presParOf" srcId="{63B7BBF6-E2A5-4D30-974D-D4826DE81F7F}" destId="{29DE2268-EB6C-47BA-8DFF-74D678C9E463}" srcOrd="1" destOrd="0" presId="urn:microsoft.com/office/officeart/2008/layout/HorizontalMultiLevelHierarchy"/>
    <dgm:cxn modelId="{CBC59846-92D5-45EC-B3DA-B23FBC448FC5}" type="presParOf" srcId="{29DE2268-EB6C-47BA-8DFF-74D678C9E463}" destId="{1BE04611-F42C-460F-AE9A-DA8FDE41E3FD}" srcOrd="0" destOrd="0" presId="urn:microsoft.com/office/officeart/2008/layout/HorizontalMultiLevelHierarchy"/>
    <dgm:cxn modelId="{7B5D3FA2-54A1-48D5-8016-9219B8A19C91}" type="presParOf" srcId="{1BE04611-F42C-460F-AE9A-DA8FDE41E3FD}" destId="{34663FD9-8666-4B0B-BC03-F99FDEF60126}" srcOrd="0" destOrd="0" presId="urn:microsoft.com/office/officeart/2008/layout/HorizontalMultiLevelHierarchy"/>
    <dgm:cxn modelId="{FF725EBC-BCA7-4A64-8DFD-FCD21A10BE63}" type="presParOf" srcId="{29DE2268-EB6C-47BA-8DFF-74D678C9E463}" destId="{CC4FD260-79BF-4A00-BB24-8D76ED919F11}" srcOrd="1" destOrd="0" presId="urn:microsoft.com/office/officeart/2008/layout/HorizontalMultiLevelHierarchy"/>
    <dgm:cxn modelId="{90292F98-048A-43D8-9C58-12033D19E1F9}" type="presParOf" srcId="{CC4FD260-79BF-4A00-BB24-8D76ED919F11}" destId="{E9B6ED37-0FA1-45A3-9FF1-23041A12AD15}" srcOrd="0" destOrd="0" presId="urn:microsoft.com/office/officeart/2008/layout/HorizontalMultiLevelHierarchy"/>
    <dgm:cxn modelId="{528E7A39-C330-4400-8883-871E4D6970E2}" type="presParOf" srcId="{CC4FD260-79BF-4A00-BB24-8D76ED919F11}" destId="{0C7A6E77-EA71-485D-AC88-927F32CFDF74}" srcOrd="1" destOrd="0" presId="urn:microsoft.com/office/officeart/2008/layout/HorizontalMultiLevelHierarchy"/>
    <dgm:cxn modelId="{F48D1496-6AAC-46D7-B7B5-782FF4F12EB7}" type="presParOf" srcId="{29DE2268-EB6C-47BA-8DFF-74D678C9E463}" destId="{A5A8A064-3E7D-467F-969E-A5BBF968D200}" srcOrd="2" destOrd="0" presId="urn:microsoft.com/office/officeart/2008/layout/HorizontalMultiLevelHierarchy"/>
    <dgm:cxn modelId="{CF08BF6D-640B-46D9-B45C-5B224CF06CC9}" type="presParOf" srcId="{A5A8A064-3E7D-467F-969E-A5BBF968D200}" destId="{6DEBCBB7-84AE-4798-9972-0EE68F132E04}" srcOrd="0" destOrd="0" presId="urn:microsoft.com/office/officeart/2008/layout/HorizontalMultiLevelHierarchy"/>
    <dgm:cxn modelId="{FEC3C3D7-0DFF-4156-A76B-DA3810971AF2}" type="presParOf" srcId="{29DE2268-EB6C-47BA-8DFF-74D678C9E463}" destId="{D0032FFF-57B5-417E-A77E-C8E9CFE59CF5}" srcOrd="3" destOrd="0" presId="urn:microsoft.com/office/officeart/2008/layout/HorizontalMultiLevelHierarchy"/>
    <dgm:cxn modelId="{75FBB399-9CA6-48C4-BF1B-ACBF14707B10}" type="presParOf" srcId="{D0032FFF-57B5-417E-A77E-C8E9CFE59CF5}" destId="{9C1CC7F7-D230-454F-84EF-04FA0504442D}" srcOrd="0" destOrd="0" presId="urn:microsoft.com/office/officeart/2008/layout/HorizontalMultiLevelHierarchy"/>
    <dgm:cxn modelId="{19DCC74B-BCBF-407F-8B98-45E4E6318E57}" type="presParOf" srcId="{D0032FFF-57B5-417E-A77E-C8E9CFE59CF5}" destId="{72F60183-4A4B-41B3-8D30-47E2F69F72F6}" srcOrd="1" destOrd="0" presId="urn:microsoft.com/office/officeart/2008/layout/HorizontalMultiLevelHierarchy"/>
    <dgm:cxn modelId="{7D0A7C77-B80A-4298-9F37-AFCB6BF0ADCA}" type="presParOf" srcId="{29DE2268-EB6C-47BA-8DFF-74D678C9E463}" destId="{6A5A58DF-B0D1-4775-B02F-33DE3A12A948}" srcOrd="4" destOrd="0" presId="urn:microsoft.com/office/officeart/2008/layout/HorizontalMultiLevelHierarchy"/>
    <dgm:cxn modelId="{0647D17F-B87E-4F00-B25B-E7D3EFEBF262}" type="presParOf" srcId="{6A5A58DF-B0D1-4775-B02F-33DE3A12A948}" destId="{A25299DB-BF89-4D44-8038-26AE9147E7B1}" srcOrd="0" destOrd="0" presId="urn:microsoft.com/office/officeart/2008/layout/HorizontalMultiLevelHierarchy"/>
    <dgm:cxn modelId="{93210D55-49D7-44A0-9960-2AA8508A0161}" type="presParOf" srcId="{29DE2268-EB6C-47BA-8DFF-74D678C9E463}" destId="{AF5951DA-0CE1-46C6-886E-EB2AF821116A}" srcOrd="5" destOrd="0" presId="urn:microsoft.com/office/officeart/2008/layout/HorizontalMultiLevelHierarchy"/>
    <dgm:cxn modelId="{E4DBC2B8-A404-4F11-98D0-1B671AC66CE2}" type="presParOf" srcId="{AF5951DA-0CE1-46C6-886E-EB2AF821116A}" destId="{297874C3-6E8A-4CA7-A20A-8CC2B8637148}" srcOrd="0" destOrd="0" presId="urn:microsoft.com/office/officeart/2008/layout/HorizontalMultiLevelHierarchy"/>
    <dgm:cxn modelId="{193D4471-0375-435B-9277-BEAA6980CF01}" type="presParOf" srcId="{AF5951DA-0CE1-46C6-886E-EB2AF821116A}" destId="{299FDAB1-C200-4536-83B4-12BA4B43FE3C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ACB69DD-19B4-46B5-A7F3-35DEBB8B493E}" type="doc">
      <dgm:prSet loTypeId="urn:microsoft.com/office/officeart/2005/8/layout/pyramid2" loCatId="list" qsTypeId="urn:microsoft.com/office/officeart/2005/8/quickstyle/simple1" qsCatId="simple" csTypeId="urn:microsoft.com/office/officeart/2005/8/colors/colorful4" csCatId="colorful" phldr="1"/>
      <dgm:spPr/>
    </dgm:pt>
    <dgm:pt modelId="{A85A01A4-1914-462B-8E6E-9EEF9954353F}">
      <dgm:prSet phldrT="[Text]" custT="1"/>
      <dgm:spPr>
        <a:ln w="28575">
          <a:solidFill>
            <a:srgbClr val="001F46"/>
          </a:solidFill>
        </a:ln>
      </dgm:spPr>
      <dgm:t>
        <a:bodyPr/>
        <a:lstStyle/>
        <a:p>
          <a:r>
            <a:rPr lang="fr-FR" sz="3000" err="1">
              <a:solidFill>
                <a:srgbClr val="001F46"/>
              </a:solidFill>
            </a:rPr>
            <a:t>Relabeling</a:t>
          </a:r>
          <a:endParaRPr lang="fr-FR" sz="3000">
            <a:solidFill>
              <a:srgbClr val="001F46"/>
            </a:solidFill>
          </a:endParaRPr>
        </a:p>
      </dgm:t>
    </dgm:pt>
    <dgm:pt modelId="{E97814BB-24E7-4DA4-BBA4-1F0983FFAEBC}" type="parTrans" cxnId="{465120D7-EAE3-4C2F-9774-22344C588A17}">
      <dgm:prSet/>
      <dgm:spPr/>
      <dgm:t>
        <a:bodyPr/>
        <a:lstStyle/>
        <a:p>
          <a:endParaRPr lang="fr-FR"/>
        </a:p>
      </dgm:t>
    </dgm:pt>
    <dgm:pt modelId="{8803A6C6-1616-4C64-9996-319DC7EC58C7}" type="sibTrans" cxnId="{465120D7-EAE3-4C2F-9774-22344C588A17}">
      <dgm:prSet/>
      <dgm:spPr/>
      <dgm:t>
        <a:bodyPr/>
        <a:lstStyle/>
        <a:p>
          <a:endParaRPr lang="fr-FR"/>
        </a:p>
      </dgm:t>
    </dgm:pt>
    <dgm:pt modelId="{92730BC3-1EDF-4717-8EE8-6CD97F087E61}">
      <dgm:prSet phldrT="[Text]" custT="1"/>
      <dgm:spPr>
        <a:ln w="28575">
          <a:solidFill>
            <a:srgbClr val="001F46"/>
          </a:solidFill>
        </a:ln>
      </dgm:spPr>
      <dgm:t>
        <a:bodyPr/>
        <a:lstStyle/>
        <a:p>
          <a:r>
            <a:rPr lang="fr-FR" sz="3000" err="1">
              <a:solidFill>
                <a:srgbClr val="001F46"/>
              </a:solidFill>
            </a:rPr>
            <a:t>Threshold</a:t>
          </a:r>
          <a:r>
            <a:rPr lang="fr-FR" sz="3000">
              <a:solidFill>
                <a:srgbClr val="001F46"/>
              </a:solidFill>
            </a:rPr>
            <a:t> </a:t>
          </a:r>
          <a:r>
            <a:rPr lang="fr-FR" sz="3000" err="1">
              <a:solidFill>
                <a:srgbClr val="001F46"/>
              </a:solidFill>
            </a:rPr>
            <a:t>adjusting</a:t>
          </a:r>
          <a:endParaRPr lang="fr-FR" sz="3000">
            <a:solidFill>
              <a:srgbClr val="001F46"/>
            </a:solidFill>
          </a:endParaRPr>
        </a:p>
      </dgm:t>
    </dgm:pt>
    <dgm:pt modelId="{4967DE7E-8BA1-4C3B-9A7A-64A1EABD544B}" type="parTrans" cxnId="{2FCE4BF9-F3EA-4424-AFA4-A38D3394894A}">
      <dgm:prSet/>
      <dgm:spPr/>
      <dgm:t>
        <a:bodyPr/>
        <a:lstStyle/>
        <a:p>
          <a:endParaRPr lang="fr-FR"/>
        </a:p>
      </dgm:t>
    </dgm:pt>
    <dgm:pt modelId="{3AD4644A-7F26-4293-8B8A-3EF75D764E46}" type="sibTrans" cxnId="{2FCE4BF9-F3EA-4424-AFA4-A38D3394894A}">
      <dgm:prSet/>
      <dgm:spPr/>
      <dgm:t>
        <a:bodyPr/>
        <a:lstStyle/>
        <a:p>
          <a:endParaRPr lang="fr-FR"/>
        </a:p>
      </dgm:t>
    </dgm:pt>
    <dgm:pt modelId="{BF5C8E78-27A7-4084-9736-8C2D03A6E89C}">
      <dgm:prSet phldrT="[Text]" custT="1"/>
      <dgm:spPr>
        <a:ln w="28575">
          <a:solidFill>
            <a:srgbClr val="001F46"/>
          </a:solidFill>
        </a:ln>
      </dgm:spPr>
      <dgm:t>
        <a:bodyPr/>
        <a:lstStyle/>
        <a:p>
          <a:r>
            <a:rPr lang="fr-FR" sz="3000" err="1">
              <a:solidFill>
                <a:srgbClr val="001F46"/>
              </a:solidFill>
            </a:rPr>
            <a:t>Weighting</a:t>
          </a:r>
          <a:endParaRPr lang="fr-FR" sz="3000">
            <a:solidFill>
              <a:srgbClr val="001F46"/>
            </a:solidFill>
          </a:endParaRPr>
        </a:p>
      </dgm:t>
    </dgm:pt>
    <dgm:pt modelId="{C0BA8050-6CDD-4737-9BD7-664160D4FB53}" type="parTrans" cxnId="{107EACEC-0CB4-4CDB-BE27-E5A76532BA8F}">
      <dgm:prSet/>
      <dgm:spPr/>
      <dgm:t>
        <a:bodyPr/>
        <a:lstStyle/>
        <a:p>
          <a:endParaRPr lang="fr-FR"/>
        </a:p>
      </dgm:t>
    </dgm:pt>
    <dgm:pt modelId="{C7D1DD72-4F57-4FE2-80CA-274F0DAF1CF3}" type="sibTrans" cxnId="{107EACEC-0CB4-4CDB-BE27-E5A76532BA8F}">
      <dgm:prSet/>
      <dgm:spPr/>
      <dgm:t>
        <a:bodyPr/>
        <a:lstStyle/>
        <a:p>
          <a:endParaRPr lang="fr-FR"/>
        </a:p>
      </dgm:t>
    </dgm:pt>
    <dgm:pt modelId="{7A184206-45FD-4F83-A7AE-570185E41A18}" type="pres">
      <dgm:prSet presAssocID="{BACB69DD-19B4-46B5-A7F3-35DEBB8B493E}" presName="compositeShape" presStyleCnt="0">
        <dgm:presLayoutVars>
          <dgm:dir/>
          <dgm:resizeHandles/>
        </dgm:presLayoutVars>
      </dgm:prSet>
      <dgm:spPr/>
    </dgm:pt>
    <dgm:pt modelId="{D1306F2E-3CED-4DEA-9990-0297227D921E}" type="pres">
      <dgm:prSet presAssocID="{BACB69DD-19B4-46B5-A7F3-35DEBB8B493E}" presName="pyramid" presStyleLbl="node1" presStyleIdx="0" presStyleCnt="1" custScaleY="79510" custLinFactNeighborX="-30425" custLinFactNeighborY="-80"/>
      <dgm:spPr>
        <a:solidFill>
          <a:srgbClr val="00B0F0"/>
        </a:solidFill>
      </dgm:spPr>
    </dgm:pt>
    <dgm:pt modelId="{59017B15-8677-4D09-85D3-9DEFC88560DE}" type="pres">
      <dgm:prSet presAssocID="{BACB69DD-19B4-46B5-A7F3-35DEBB8B493E}" presName="theList" presStyleCnt="0"/>
      <dgm:spPr/>
    </dgm:pt>
    <dgm:pt modelId="{44B3EE28-95FF-403E-9AF0-54307676762F}" type="pres">
      <dgm:prSet presAssocID="{A85A01A4-1914-462B-8E6E-9EEF9954353F}" presName="aNode" presStyleLbl="fgAcc1" presStyleIdx="0" presStyleCnt="3" custScaleX="87360" custScaleY="75450" custLinFactNeighborX="-494" custLinFactNeighborY="15707">
        <dgm:presLayoutVars>
          <dgm:bulletEnabled val="1"/>
        </dgm:presLayoutVars>
      </dgm:prSet>
      <dgm:spPr>
        <a:prstGeom prst="rect">
          <a:avLst/>
        </a:prstGeom>
      </dgm:spPr>
    </dgm:pt>
    <dgm:pt modelId="{F017882B-6A90-45AC-B224-D78B40C7A548}" type="pres">
      <dgm:prSet presAssocID="{A85A01A4-1914-462B-8E6E-9EEF9954353F}" presName="aSpace" presStyleCnt="0"/>
      <dgm:spPr/>
    </dgm:pt>
    <dgm:pt modelId="{01E23927-D81F-4B39-84B7-B1AFFEC4A8FC}" type="pres">
      <dgm:prSet presAssocID="{92730BC3-1EDF-4717-8EE8-6CD97F087E61}" presName="aNode" presStyleLbl="fgAcc1" presStyleIdx="1" presStyleCnt="3" custScaleX="87360" custScaleY="75450">
        <dgm:presLayoutVars>
          <dgm:bulletEnabled val="1"/>
        </dgm:presLayoutVars>
      </dgm:prSet>
      <dgm:spPr>
        <a:prstGeom prst="rect">
          <a:avLst/>
        </a:prstGeom>
      </dgm:spPr>
    </dgm:pt>
    <dgm:pt modelId="{4438A70B-D7F3-4F37-8CB5-9E126A80DAB1}" type="pres">
      <dgm:prSet presAssocID="{92730BC3-1EDF-4717-8EE8-6CD97F087E61}" presName="aSpace" presStyleCnt="0"/>
      <dgm:spPr/>
    </dgm:pt>
    <dgm:pt modelId="{2ED79A1A-79A1-49C6-AE33-B894BD2D3B6E}" type="pres">
      <dgm:prSet presAssocID="{BF5C8E78-27A7-4084-9736-8C2D03A6E89C}" presName="aNode" presStyleLbl="fgAcc1" presStyleIdx="2" presStyleCnt="3" custScaleX="87360" custScaleY="75450">
        <dgm:presLayoutVars>
          <dgm:bulletEnabled val="1"/>
        </dgm:presLayoutVars>
      </dgm:prSet>
      <dgm:spPr>
        <a:prstGeom prst="rect">
          <a:avLst/>
        </a:prstGeom>
      </dgm:spPr>
    </dgm:pt>
    <dgm:pt modelId="{8EF59BB4-6441-460D-9022-FC63814F4A1D}" type="pres">
      <dgm:prSet presAssocID="{BF5C8E78-27A7-4084-9736-8C2D03A6E89C}" presName="aSpace" presStyleCnt="0"/>
      <dgm:spPr/>
    </dgm:pt>
  </dgm:ptLst>
  <dgm:cxnLst>
    <dgm:cxn modelId="{725F6506-5439-4CDA-A744-34FF6E7D7DBA}" type="presOf" srcId="{A85A01A4-1914-462B-8E6E-9EEF9954353F}" destId="{44B3EE28-95FF-403E-9AF0-54307676762F}" srcOrd="0" destOrd="0" presId="urn:microsoft.com/office/officeart/2005/8/layout/pyramid2"/>
    <dgm:cxn modelId="{D5956FC3-E97F-43D2-AB75-D58B59F4C4F9}" type="presOf" srcId="{92730BC3-1EDF-4717-8EE8-6CD97F087E61}" destId="{01E23927-D81F-4B39-84B7-B1AFFEC4A8FC}" srcOrd="0" destOrd="0" presId="urn:microsoft.com/office/officeart/2005/8/layout/pyramid2"/>
    <dgm:cxn modelId="{C7778CCD-0BA1-4210-94D7-F40199A1700C}" type="presOf" srcId="{BACB69DD-19B4-46B5-A7F3-35DEBB8B493E}" destId="{7A184206-45FD-4F83-A7AE-570185E41A18}" srcOrd="0" destOrd="0" presId="urn:microsoft.com/office/officeart/2005/8/layout/pyramid2"/>
    <dgm:cxn modelId="{465120D7-EAE3-4C2F-9774-22344C588A17}" srcId="{BACB69DD-19B4-46B5-A7F3-35DEBB8B493E}" destId="{A85A01A4-1914-462B-8E6E-9EEF9954353F}" srcOrd="0" destOrd="0" parTransId="{E97814BB-24E7-4DA4-BBA4-1F0983FFAEBC}" sibTransId="{8803A6C6-1616-4C64-9996-319DC7EC58C7}"/>
    <dgm:cxn modelId="{3AFE73DD-3759-4C63-8E27-1BE79170DD0D}" type="presOf" srcId="{BF5C8E78-27A7-4084-9736-8C2D03A6E89C}" destId="{2ED79A1A-79A1-49C6-AE33-B894BD2D3B6E}" srcOrd="0" destOrd="0" presId="urn:microsoft.com/office/officeart/2005/8/layout/pyramid2"/>
    <dgm:cxn modelId="{107EACEC-0CB4-4CDB-BE27-E5A76532BA8F}" srcId="{BACB69DD-19B4-46B5-A7F3-35DEBB8B493E}" destId="{BF5C8E78-27A7-4084-9736-8C2D03A6E89C}" srcOrd="2" destOrd="0" parTransId="{C0BA8050-6CDD-4737-9BD7-664160D4FB53}" sibTransId="{C7D1DD72-4F57-4FE2-80CA-274F0DAF1CF3}"/>
    <dgm:cxn modelId="{2FCE4BF9-F3EA-4424-AFA4-A38D3394894A}" srcId="{BACB69DD-19B4-46B5-A7F3-35DEBB8B493E}" destId="{92730BC3-1EDF-4717-8EE8-6CD97F087E61}" srcOrd="1" destOrd="0" parTransId="{4967DE7E-8BA1-4C3B-9A7A-64A1EABD544B}" sibTransId="{3AD4644A-7F26-4293-8B8A-3EF75D764E46}"/>
    <dgm:cxn modelId="{EA72CACA-C769-4006-B9BB-C7F36AB7B0E8}" type="presParOf" srcId="{7A184206-45FD-4F83-A7AE-570185E41A18}" destId="{D1306F2E-3CED-4DEA-9990-0297227D921E}" srcOrd="0" destOrd="0" presId="urn:microsoft.com/office/officeart/2005/8/layout/pyramid2"/>
    <dgm:cxn modelId="{EC424AF8-FD8F-4093-9174-74A00158C946}" type="presParOf" srcId="{7A184206-45FD-4F83-A7AE-570185E41A18}" destId="{59017B15-8677-4D09-85D3-9DEFC88560DE}" srcOrd="1" destOrd="0" presId="urn:microsoft.com/office/officeart/2005/8/layout/pyramid2"/>
    <dgm:cxn modelId="{24BC0DA0-2567-4472-BD2A-B9F62338EE92}" type="presParOf" srcId="{59017B15-8677-4D09-85D3-9DEFC88560DE}" destId="{44B3EE28-95FF-403E-9AF0-54307676762F}" srcOrd="0" destOrd="0" presId="urn:microsoft.com/office/officeart/2005/8/layout/pyramid2"/>
    <dgm:cxn modelId="{78C03FE4-AB48-47AC-8D7B-129C8BCCAD5D}" type="presParOf" srcId="{59017B15-8677-4D09-85D3-9DEFC88560DE}" destId="{F017882B-6A90-45AC-B224-D78B40C7A548}" srcOrd="1" destOrd="0" presId="urn:microsoft.com/office/officeart/2005/8/layout/pyramid2"/>
    <dgm:cxn modelId="{B3C67738-9306-4B18-A936-57C54CC608FB}" type="presParOf" srcId="{59017B15-8677-4D09-85D3-9DEFC88560DE}" destId="{01E23927-D81F-4B39-84B7-B1AFFEC4A8FC}" srcOrd="2" destOrd="0" presId="urn:microsoft.com/office/officeart/2005/8/layout/pyramid2"/>
    <dgm:cxn modelId="{495A1994-5666-4576-9FF2-24E6D7685D76}" type="presParOf" srcId="{59017B15-8677-4D09-85D3-9DEFC88560DE}" destId="{4438A70B-D7F3-4F37-8CB5-9E126A80DAB1}" srcOrd="3" destOrd="0" presId="urn:microsoft.com/office/officeart/2005/8/layout/pyramid2"/>
    <dgm:cxn modelId="{6C9576B3-C3B1-4FD1-8F28-6D3D374ECF5F}" type="presParOf" srcId="{59017B15-8677-4D09-85D3-9DEFC88560DE}" destId="{2ED79A1A-79A1-49C6-AE33-B894BD2D3B6E}" srcOrd="4" destOrd="0" presId="urn:microsoft.com/office/officeart/2005/8/layout/pyramid2"/>
    <dgm:cxn modelId="{8AF1732A-D806-4B90-AE97-841747E5ED32}" type="presParOf" srcId="{59017B15-8677-4D09-85D3-9DEFC88560DE}" destId="{8EF59BB4-6441-460D-9022-FC63814F4A1D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809FD6A-41FE-4EF7-AA50-193147E7F123}" type="doc">
      <dgm:prSet loTypeId="urn:microsoft.com/office/officeart/2011/layout/TabList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731BDF-D79B-42A9-9638-E9A117CA92B6}">
      <dgm:prSet phldrT="[Text]"/>
      <dgm:spPr>
        <a:solidFill>
          <a:srgbClr val="00B0F0"/>
        </a:solidFill>
        <a:ln>
          <a:noFill/>
        </a:ln>
      </dgm:spPr>
      <dgm:t>
        <a:bodyPr/>
        <a:lstStyle/>
        <a:p>
          <a:r>
            <a:rPr lang="es-419" dirty="0"/>
            <a:t>New </a:t>
          </a:r>
          <a:r>
            <a:rPr lang="es-419" dirty="0" err="1"/>
            <a:t>approaches</a:t>
          </a:r>
          <a:endParaRPr lang="en-US" dirty="0"/>
        </a:p>
      </dgm:t>
    </dgm:pt>
    <dgm:pt modelId="{FA85A59E-AD41-48A9-A59E-DA06C7EA90CE}" type="parTrans" cxnId="{3253E82D-8BA0-4002-8E3B-67885855E390}">
      <dgm:prSet/>
      <dgm:spPr/>
      <dgm:t>
        <a:bodyPr/>
        <a:lstStyle/>
        <a:p>
          <a:endParaRPr lang="en-US"/>
        </a:p>
      </dgm:t>
    </dgm:pt>
    <dgm:pt modelId="{1E614A29-FB08-44A5-8550-459825C4C00D}" type="sibTrans" cxnId="{3253E82D-8BA0-4002-8E3B-67885855E390}">
      <dgm:prSet/>
      <dgm:spPr/>
      <dgm:t>
        <a:bodyPr/>
        <a:lstStyle/>
        <a:p>
          <a:endParaRPr lang="en-US"/>
        </a:p>
      </dgm:t>
    </dgm:pt>
    <dgm:pt modelId="{148467E1-7C71-44CB-B07F-630AB1931421}">
      <dgm:prSet phldrT="[Text]"/>
      <dgm:spPr/>
      <dgm:t>
        <a:bodyPr/>
        <a:lstStyle/>
        <a:p>
          <a:pPr rtl="0"/>
          <a:r>
            <a:rPr lang="es-419" dirty="0">
              <a:latin typeface="Calibri Light" panose="020F0302020204030204"/>
            </a:rPr>
            <a:t> </a:t>
          </a:r>
          <a:r>
            <a:rPr lang="es-419" dirty="0" err="1"/>
            <a:t>Cost</a:t>
          </a:r>
          <a:r>
            <a:rPr lang="es-419" dirty="0"/>
            <a:t>-Sensitive </a:t>
          </a:r>
          <a:r>
            <a:rPr lang="es-419" dirty="0" err="1"/>
            <a:t>Learning</a:t>
          </a:r>
          <a:endParaRPr lang="en-US" dirty="0"/>
        </a:p>
      </dgm:t>
    </dgm:pt>
    <dgm:pt modelId="{AFA90C93-F58C-4AB2-96D8-CB1A3E2954DE}" type="parTrans" cxnId="{D935650A-21CF-42E1-B6CB-995B7FC54C96}">
      <dgm:prSet/>
      <dgm:spPr/>
      <dgm:t>
        <a:bodyPr/>
        <a:lstStyle/>
        <a:p>
          <a:endParaRPr lang="en-US"/>
        </a:p>
      </dgm:t>
    </dgm:pt>
    <dgm:pt modelId="{81FD5252-15A3-4BB5-9D94-E4E6D8D0F7D4}" type="sibTrans" cxnId="{D935650A-21CF-42E1-B6CB-995B7FC54C96}">
      <dgm:prSet/>
      <dgm:spPr/>
      <dgm:t>
        <a:bodyPr/>
        <a:lstStyle/>
        <a:p>
          <a:endParaRPr lang="en-US"/>
        </a:p>
      </dgm:t>
    </dgm:pt>
    <dgm:pt modelId="{CEB9791F-D890-4659-92F0-09BE7274E6AD}">
      <dgm:prSet phldrT="[Text]"/>
      <dgm:spPr/>
      <dgm:t>
        <a:bodyPr/>
        <a:lstStyle/>
        <a:p>
          <a:r>
            <a:rPr lang="es-419" dirty="0" err="1"/>
            <a:t>AdaBoostWithCost</a:t>
          </a:r>
          <a:r>
            <a:rPr lang="es-419" dirty="0"/>
            <a:t> </a:t>
          </a:r>
          <a:r>
            <a:rPr lang="es-419" dirty="0" err="1"/>
            <a:t>classifier</a:t>
          </a:r>
          <a:r>
            <a:rPr lang="es-419" dirty="0"/>
            <a:t> - r</a:t>
          </a:r>
          <a:r>
            <a:rPr lang="en-US" dirty="0"/>
            <a:t>educe false-negative error and the misclassification cost more significantly than the other algorithms.</a:t>
          </a:r>
        </a:p>
      </dgm:t>
    </dgm:pt>
    <dgm:pt modelId="{C8D274E3-CEA2-40EB-BD2C-21D86D96271C}" type="parTrans" cxnId="{D83FC996-F948-4173-8D0C-E99DEE8C930F}">
      <dgm:prSet/>
      <dgm:spPr/>
      <dgm:t>
        <a:bodyPr/>
        <a:lstStyle/>
        <a:p>
          <a:endParaRPr lang="en-US"/>
        </a:p>
      </dgm:t>
    </dgm:pt>
    <dgm:pt modelId="{A57DB932-8A76-41E2-8E62-8BA0B670FCEC}" type="sibTrans" cxnId="{D83FC996-F948-4173-8D0C-E99DEE8C930F}">
      <dgm:prSet/>
      <dgm:spPr/>
      <dgm:t>
        <a:bodyPr/>
        <a:lstStyle/>
        <a:p>
          <a:endParaRPr lang="en-US"/>
        </a:p>
      </dgm:t>
    </dgm:pt>
    <dgm:pt modelId="{F971F9EC-4A10-45DE-8BE8-B67585617F9B}">
      <dgm:prSet phldrT="[Text]"/>
      <dgm:spPr>
        <a:solidFill>
          <a:schemeClr val="bg1">
            <a:lumMod val="50000"/>
          </a:schemeClr>
        </a:solidFill>
        <a:ln>
          <a:noFill/>
        </a:ln>
      </dgm:spPr>
      <dgm:t>
        <a:bodyPr/>
        <a:lstStyle/>
        <a:p>
          <a:r>
            <a:rPr lang="es-419" dirty="0" err="1"/>
            <a:t>Different</a:t>
          </a:r>
          <a:r>
            <a:rPr lang="es-419" dirty="0"/>
            <a:t> </a:t>
          </a:r>
          <a:r>
            <a:rPr lang="es-419" dirty="0" err="1"/>
            <a:t>applications</a:t>
          </a:r>
          <a:endParaRPr lang="en-US" dirty="0"/>
        </a:p>
      </dgm:t>
    </dgm:pt>
    <dgm:pt modelId="{B7B766B7-57DB-4E69-9964-771A0773DF50}" type="parTrans" cxnId="{E3131294-EBBF-4B5A-9A30-41B4FAA5A1B0}">
      <dgm:prSet/>
      <dgm:spPr/>
      <dgm:t>
        <a:bodyPr/>
        <a:lstStyle/>
        <a:p>
          <a:endParaRPr lang="en-US"/>
        </a:p>
      </dgm:t>
    </dgm:pt>
    <dgm:pt modelId="{9A52680F-4170-422C-AF43-CE755A801BA1}" type="sibTrans" cxnId="{E3131294-EBBF-4B5A-9A30-41B4FAA5A1B0}">
      <dgm:prSet/>
      <dgm:spPr/>
      <dgm:t>
        <a:bodyPr/>
        <a:lstStyle/>
        <a:p>
          <a:endParaRPr lang="en-US"/>
        </a:p>
      </dgm:t>
    </dgm:pt>
    <dgm:pt modelId="{B4C5EA7F-670F-4E60-B8E1-932F145AA545}">
      <dgm:prSet phldrT="[Text]"/>
      <dgm:spPr/>
      <dgm:t>
        <a:bodyPr/>
        <a:lstStyle/>
        <a:p>
          <a:r>
            <a:rPr lang="en-US" b="0" i="0" dirty="0"/>
            <a:t>System Security Problem</a:t>
          </a:r>
          <a:endParaRPr lang="en-US" dirty="0"/>
        </a:p>
      </dgm:t>
    </dgm:pt>
    <dgm:pt modelId="{B8352BBD-6CAE-478A-B7B4-F1B28A48E18F}" type="parTrans" cxnId="{D152F38C-CF66-4D2C-992D-591AA88C13E9}">
      <dgm:prSet/>
      <dgm:spPr/>
      <dgm:t>
        <a:bodyPr/>
        <a:lstStyle/>
        <a:p>
          <a:endParaRPr lang="en-US"/>
        </a:p>
      </dgm:t>
    </dgm:pt>
    <dgm:pt modelId="{CFE47772-3944-4BB7-BA08-0561E95DDC71}" type="sibTrans" cxnId="{D152F38C-CF66-4D2C-992D-591AA88C13E9}">
      <dgm:prSet/>
      <dgm:spPr/>
      <dgm:t>
        <a:bodyPr/>
        <a:lstStyle/>
        <a:p>
          <a:endParaRPr lang="en-US"/>
        </a:p>
      </dgm:t>
    </dgm:pt>
    <dgm:pt modelId="{D890260C-8E26-4214-A133-B662EB83E5D2}">
      <dgm:prSet phldrT="[Text]"/>
      <dgm:spPr/>
      <dgm:t>
        <a:bodyPr/>
        <a:lstStyle/>
        <a:p>
          <a:r>
            <a:rPr lang="es-419" dirty="0" err="1"/>
            <a:t>This</a:t>
          </a:r>
          <a:r>
            <a:rPr lang="es-419" dirty="0"/>
            <a:t> </a:t>
          </a:r>
          <a:r>
            <a:rPr lang="es-419" dirty="0" err="1"/>
            <a:t>approach</a:t>
          </a:r>
          <a:r>
            <a:rPr lang="es-419" dirty="0"/>
            <a:t> </a:t>
          </a:r>
          <a:r>
            <a:rPr lang="es-419" dirty="0" err="1"/>
            <a:t>is</a:t>
          </a:r>
          <a:r>
            <a:rPr lang="es-419" dirty="0"/>
            <a:t> </a:t>
          </a:r>
          <a:r>
            <a:rPr lang="es-419" dirty="0" err="1"/>
            <a:t>also</a:t>
          </a:r>
          <a:r>
            <a:rPr lang="es-419" dirty="0"/>
            <a:t> </a:t>
          </a:r>
          <a:r>
            <a:rPr lang="es-419" dirty="0" err="1"/>
            <a:t>critical</a:t>
          </a:r>
          <a:r>
            <a:rPr lang="es-419" dirty="0"/>
            <a:t> in </a:t>
          </a:r>
          <a:r>
            <a:rPr lang="es-419" dirty="0" err="1"/>
            <a:t>automatic</a:t>
          </a:r>
          <a:r>
            <a:rPr lang="es-419" dirty="0"/>
            <a:t> </a:t>
          </a:r>
          <a:r>
            <a:rPr lang="es-419" dirty="0" err="1">
              <a:latin typeface="Calibri Light" panose="020F0302020204030204"/>
            </a:rPr>
            <a:t>intrusion</a:t>
          </a:r>
          <a:r>
            <a:rPr lang="es-419" dirty="0"/>
            <a:t> </a:t>
          </a:r>
          <a:r>
            <a:rPr lang="es-419" dirty="0" err="1"/>
            <a:t>detection</a:t>
          </a:r>
          <a:r>
            <a:rPr lang="es-419" dirty="0"/>
            <a:t> </a:t>
          </a:r>
          <a:r>
            <a:rPr lang="es-419" dirty="0" err="1"/>
            <a:t>systems</a:t>
          </a:r>
          <a:r>
            <a:rPr lang="es-419" dirty="0"/>
            <a:t>.</a:t>
          </a:r>
          <a:endParaRPr lang="en-US" dirty="0"/>
        </a:p>
      </dgm:t>
    </dgm:pt>
    <dgm:pt modelId="{0F8523A9-E2AE-41E3-BDB9-22DD5E484EE9}" type="parTrans" cxnId="{C23D6C39-BFC3-4F9D-87F9-E96B7E577EC5}">
      <dgm:prSet/>
      <dgm:spPr/>
      <dgm:t>
        <a:bodyPr/>
        <a:lstStyle/>
        <a:p>
          <a:endParaRPr lang="en-US"/>
        </a:p>
      </dgm:t>
    </dgm:pt>
    <dgm:pt modelId="{37D2F562-299D-4815-B09F-B81604D59385}" type="sibTrans" cxnId="{C23D6C39-BFC3-4F9D-87F9-E96B7E577EC5}">
      <dgm:prSet/>
      <dgm:spPr/>
      <dgm:t>
        <a:bodyPr/>
        <a:lstStyle/>
        <a:p>
          <a:endParaRPr lang="en-US"/>
        </a:p>
      </dgm:t>
    </dgm:pt>
    <dgm:pt modelId="{CDD85282-14ED-41B4-BB04-B1999B86C93B}">
      <dgm:prSet phldrT="[Text]" phldr="0"/>
      <dgm:spPr>
        <a:solidFill>
          <a:srgbClr val="00B0F0"/>
        </a:solidFill>
        <a:ln>
          <a:noFill/>
        </a:ln>
      </dgm:spPr>
      <dgm:t>
        <a:bodyPr/>
        <a:lstStyle/>
        <a:p>
          <a:pPr rtl="0"/>
          <a:r>
            <a:rPr lang="en-US" dirty="0">
              <a:latin typeface="Calibri Light" panose="020F0302020204030204"/>
            </a:rPr>
            <a:t>Broader reach</a:t>
          </a:r>
          <a:endParaRPr lang="en-US" dirty="0"/>
        </a:p>
      </dgm:t>
    </dgm:pt>
    <dgm:pt modelId="{F7D0046E-7665-4C1D-945B-AB57A7CC7C99}" type="parTrans" cxnId="{04DF9EDE-9F3C-460E-85B8-6BA73A57D899}">
      <dgm:prSet/>
      <dgm:spPr/>
      <dgm:t>
        <a:bodyPr/>
        <a:lstStyle/>
        <a:p>
          <a:endParaRPr lang="en-US"/>
        </a:p>
      </dgm:t>
    </dgm:pt>
    <dgm:pt modelId="{EF16C7B4-153D-4C9E-9F67-9141BA47FB3B}" type="sibTrans" cxnId="{04DF9EDE-9F3C-460E-85B8-6BA73A57D899}">
      <dgm:prSet/>
      <dgm:spPr/>
      <dgm:t>
        <a:bodyPr/>
        <a:lstStyle/>
        <a:p>
          <a:endParaRPr lang="en-US"/>
        </a:p>
      </dgm:t>
    </dgm:pt>
    <dgm:pt modelId="{8FF5724B-74D8-4DF4-BA91-9BE9CF862A37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Outliers might effect efficiency</a:t>
          </a:r>
          <a:endParaRPr lang="en-US" dirty="0"/>
        </a:p>
      </dgm:t>
    </dgm:pt>
    <dgm:pt modelId="{652C55E0-3882-4A9E-80C4-9C237CBBCEDE}" type="parTrans" cxnId="{2EE971F9-0D1A-47EA-A921-ED3D7E0FC134}">
      <dgm:prSet/>
      <dgm:spPr/>
      <dgm:t>
        <a:bodyPr/>
        <a:lstStyle/>
        <a:p>
          <a:endParaRPr lang="en-US"/>
        </a:p>
      </dgm:t>
    </dgm:pt>
    <dgm:pt modelId="{4CC47A8C-AE2B-4E01-8735-9A44B909E22F}" type="sibTrans" cxnId="{2EE971F9-0D1A-47EA-A921-ED3D7E0FC134}">
      <dgm:prSet/>
      <dgm:spPr/>
      <dgm:t>
        <a:bodyPr/>
        <a:lstStyle/>
        <a:p>
          <a:endParaRPr lang="en-US"/>
        </a:p>
      </dgm:t>
    </dgm:pt>
    <dgm:pt modelId="{72C47F75-3B34-43B6-B1F8-823245B1B61A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Imbalanced datasets can be treated with this approach</a:t>
          </a:r>
        </a:p>
      </dgm:t>
    </dgm:pt>
    <dgm:pt modelId="{8208D680-EA9C-4B33-A5EB-30AE97E6DF8C}" type="parTrans" cxnId="{5D56A1D9-EC9A-475D-86AD-D5FF664765ED}">
      <dgm:prSet/>
      <dgm:spPr/>
    </dgm:pt>
    <dgm:pt modelId="{8529A0B7-FCBC-4F40-91D7-EF2C2DFE68B3}" type="sibTrans" cxnId="{5D56A1D9-EC9A-475D-86AD-D5FF664765ED}">
      <dgm:prSet/>
      <dgm:spPr/>
    </dgm:pt>
    <dgm:pt modelId="{8C8568F0-B74A-4981-A6D6-8942AE262902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Considerations</a:t>
          </a:r>
        </a:p>
      </dgm:t>
    </dgm:pt>
    <dgm:pt modelId="{C52A16BA-21A8-4EFE-81C2-E78FB9F3EFCC}" type="parTrans" cxnId="{31E676E3-E1D3-40DA-8C9D-58AB3C63A379}">
      <dgm:prSet/>
      <dgm:spPr/>
    </dgm:pt>
    <dgm:pt modelId="{E7DD3C7B-D18E-4277-B16E-07514FEABD85}" type="sibTrans" cxnId="{31E676E3-E1D3-40DA-8C9D-58AB3C63A379}">
      <dgm:prSet/>
      <dgm:spPr/>
    </dgm:pt>
    <dgm:pt modelId="{0FD2C7D3-AC4A-4D93-A464-BA607F1D63A3}" type="pres">
      <dgm:prSet presAssocID="{B809FD6A-41FE-4EF7-AA50-193147E7F123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1FB9E662-236F-4867-948D-CCF98B99E8FE}" type="pres">
      <dgm:prSet presAssocID="{BF731BDF-D79B-42A9-9638-E9A117CA92B6}" presName="composite" presStyleCnt="0"/>
      <dgm:spPr/>
    </dgm:pt>
    <dgm:pt modelId="{5696281A-4897-4C30-87BF-A038B360661E}" type="pres">
      <dgm:prSet presAssocID="{BF731BDF-D79B-42A9-9638-E9A117CA92B6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231C063F-8FC8-460F-AFE4-AD40383B93A9}" type="pres">
      <dgm:prSet presAssocID="{BF731BDF-D79B-42A9-9638-E9A117CA92B6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0335DA43-A35D-4AC8-A0DA-9A138BBBC2AA}" type="pres">
      <dgm:prSet presAssocID="{BF731BDF-D79B-42A9-9638-E9A117CA92B6}" presName="Accent" presStyleLbl="parChTrans1D1" presStyleIdx="0" presStyleCnt="3"/>
      <dgm:spPr/>
    </dgm:pt>
    <dgm:pt modelId="{A5141C6D-F269-4586-B259-9FDB00F05166}" type="pres">
      <dgm:prSet presAssocID="{BF731BDF-D79B-42A9-9638-E9A117CA92B6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8777777D-BB79-4C65-A8F1-A5AB4F7EC19E}" type="pres">
      <dgm:prSet presAssocID="{1E614A29-FB08-44A5-8550-459825C4C00D}" presName="sibTrans" presStyleCnt="0"/>
      <dgm:spPr/>
    </dgm:pt>
    <dgm:pt modelId="{B2B9788E-984A-42E5-8C62-9660763FA0EA}" type="pres">
      <dgm:prSet presAssocID="{F971F9EC-4A10-45DE-8BE8-B67585617F9B}" presName="composite" presStyleCnt="0"/>
      <dgm:spPr/>
    </dgm:pt>
    <dgm:pt modelId="{8441447E-6D89-4E9F-BE48-BB9E881FCBD4}" type="pres">
      <dgm:prSet presAssocID="{F971F9EC-4A10-45DE-8BE8-B67585617F9B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32139E11-41A1-40EB-B2C2-547F4DAD9EF4}" type="pres">
      <dgm:prSet presAssocID="{F971F9EC-4A10-45DE-8BE8-B67585617F9B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E4340011-0873-4CF3-886A-F7D4D9C1450A}" type="pres">
      <dgm:prSet presAssocID="{F971F9EC-4A10-45DE-8BE8-B67585617F9B}" presName="Accent" presStyleLbl="parChTrans1D1" presStyleIdx="1" presStyleCnt="3"/>
      <dgm:spPr/>
    </dgm:pt>
    <dgm:pt modelId="{CD5823D4-E4A8-4D16-A254-958B94D43272}" type="pres">
      <dgm:prSet presAssocID="{F971F9EC-4A10-45DE-8BE8-B67585617F9B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53C30FE6-38F0-40CD-877A-9CADDE4DE3DE}" type="pres">
      <dgm:prSet presAssocID="{9A52680F-4170-422C-AF43-CE755A801BA1}" presName="sibTrans" presStyleCnt="0"/>
      <dgm:spPr/>
    </dgm:pt>
    <dgm:pt modelId="{06907BA7-1D8C-4994-988D-D169ECEF307A}" type="pres">
      <dgm:prSet presAssocID="{8C8568F0-B74A-4981-A6D6-8942AE262902}" presName="composite" presStyleCnt="0"/>
      <dgm:spPr/>
    </dgm:pt>
    <dgm:pt modelId="{C552DD53-AD46-4A1A-A0C2-384A05A1266A}" type="pres">
      <dgm:prSet presAssocID="{8C8568F0-B74A-4981-A6D6-8942AE262902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38D9F4F0-EC53-41F9-8214-A3D8EA1D153E}" type="pres">
      <dgm:prSet presAssocID="{8C8568F0-B74A-4981-A6D6-8942AE262902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9526845F-ED99-4B69-8ED7-5D2FBDC369F3}" type="pres">
      <dgm:prSet presAssocID="{8C8568F0-B74A-4981-A6D6-8942AE262902}" presName="Accent" presStyleLbl="parChTrans1D1" presStyleIdx="2" presStyleCnt="3"/>
      <dgm:spPr/>
    </dgm:pt>
    <dgm:pt modelId="{B0D95666-C864-450D-88E1-1EAD1AE639DE}" type="pres">
      <dgm:prSet presAssocID="{8C8568F0-B74A-4981-A6D6-8942AE262902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D935650A-21CF-42E1-B6CB-995B7FC54C96}" srcId="{BF731BDF-D79B-42A9-9638-E9A117CA92B6}" destId="{148467E1-7C71-44CB-B07F-630AB1931421}" srcOrd="0" destOrd="0" parTransId="{AFA90C93-F58C-4AB2-96D8-CB1A3E2954DE}" sibTransId="{81FD5252-15A3-4BB5-9D94-E4E6D8D0F7D4}"/>
    <dgm:cxn modelId="{B60B931A-0886-4D40-AF32-16241C6E2592}" type="presOf" srcId="{72C47F75-3B34-43B6-B1F8-823245B1B61A}" destId="{B0D95666-C864-450D-88E1-1EAD1AE639DE}" srcOrd="0" destOrd="1" presId="urn:microsoft.com/office/officeart/2011/layout/TabList"/>
    <dgm:cxn modelId="{78EF521B-B7DD-4CC9-9CC3-B77FCD766CE3}" type="presOf" srcId="{148467E1-7C71-44CB-B07F-630AB1931421}" destId="{5696281A-4897-4C30-87BF-A038B360661E}" srcOrd="0" destOrd="0" presId="urn:microsoft.com/office/officeart/2011/layout/TabList"/>
    <dgm:cxn modelId="{3253E82D-8BA0-4002-8E3B-67885855E390}" srcId="{B809FD6A-41FE-4EF7-AA50-193147E7F123}" destId="{BF731BDF-D79B-42A9-9638-E9A117CA92B6}" srcOrd="0" destOrd="0" parTransId="{FA85A59E-AD41-48A9-A59E-DA06C7EA90CE}" sibTransId="{1E614A29-FB08-44A5-8550-459825C4C00D}"/>
    <dgm:cxn modelId="{C23D6C39-BFC3-4F9D-87F9-E96B7E577EC5}" srcId="{F971F9EC-4A10-45DE-8BE8-B67585617F9B}" destId="{D890260C-8E26-4214-A133-B662EB83E5D2}" srcOrd="1" destOrd="0" parTransId="{0F8523A9-E2AE-41E3-BDB9-22DD5E484EE9}" sibTransId="{37D2F562-299D-4815-B09F-B81604D59385}"/>
    <dgm:cxn modelId="{C4913671-B080-4C43-9D54-0BD2A42E9147}" type="presOf" srcId="{B809FD6A-41FE-4EF7-AA50-193147E7F123}" destId="{0FD2C7D3-AC4A-4D93-A464-BA607F1D63A3}" srcOrd="0" destOrd="0" presId="urn:microsoft.com/office/officeart/2011/layout/TabList"/>
    <dgm:cxn modelId="{68D45F7E-6DEA-464D-B026-27DDE732F2BF}" type="presOf" srcId="{8FF5724B-74D8-4DF4-BA91-9BE9CF862A37}" destId="{B0D95666-C864-450D-88E1-1EAD1AE639DE}" srcOrd="0" destOrd="0" presId="urn:microsoft.com/office/officeart/2011/layout/TabList"/>
    <dgm:cxn modelId="{D152F38C-CF66-4D2C-992D-591AA88C13E9}" srcId="{F971F9EC-4A10-45DE-8BE8-B67585617F9B}" destId="{B4C5EA7F-670F-4E60-B8E1-932F145AA545}" srcOrd="0" destOrd="0" parTransId="{B8352BBD-6CAE-478A-B7B4-F1B28A48E18F}" sibTransId="{CFE47772-3944-4BB7-BA08-0561E95DDC71}"/>
    <dgm:cxn modelId="{E3131294-EBBF-4B5A-9A30-41B4FAA5A1B0}" srcId="{B809FD6A-41FE-4EF7-AA50-193147E7F123}" destId="{F971F9EC-4A10-45DE-8BE8-B67585617F9B}" srcOrd="1" destOrd="0" parTransId="{B7B766B7-57DB-4E69-9964-771A0773DF50}" sibTransId="{9A52680F-4170-422C-AF43-CE755A801BA1}"/>
    <dgm:cxn modelId="{08591996-632E-4D87-9E0B-D30BE9FEF2AD}" type="presOf" srcId="{F971F9EC-4A10-45DE-8BE8-B67585617F9B}" destId="{32139E11-41A1-40EB-B2C2-547F4DAD9EF4}" srcOrd="0" destOrd="0" presId="urn:microsoft.com/office/officeart/2011/layout/TabList"/>
    <dgm:cxn modelId="{D83FC996-F948-4173-8D0C-E99DEE8C930F}" srcId="{BF731BDF-D79B-42A9-9638-E9A117CA92B6}" destId="{CEB9791F-D890-4659-92F0-09BE7274E6AD}" srcOrd="1" destOrd="0" parTransId="{C8D274E3-CEA2-40EB-BD2C-21D86D96271C}" sibTransId="{A57DB932-8A76-41E2-8E62-8BA0B670FCEC}"/>
    <dgm:cxn modelId="{0CBBA297-3C90-43FF-8B95-22868E36456C}" type="presOf" srcId="{8C8568F0-B74A-4981-A6D6-8942AE262902}" destId="{38D9F4F0-EC53-41F9-8214-A3D8EA1D153E}" srcOrd="0" destOrd="0" presId="urn:microsoft.com/office/officeart/2011/layout/TabList"/>
    <dgm:cxn modelId="{A06B90A1-8744-448F-8434-DEF09AE47844}" type="presOf" srcId="{CEB9791F-D890-4659-92F0-09BE7274E6AD}" destId="{A5141C6D-F269-4586-B259-9FDB00F05166}" srcOrd="0" destOrd="0" presId="urn:microsoft.com/office/officeart/2011/layout/TabList"/>
    <dgm:cxn modelId="{3C1C7BA7-D028-4E9F-A058-C653142089CF}" type="presOf" srcId="{BF731BDF-D79B-42A9-9638-E9A117CA92B6}" destId="{231C063F-8FC8-460F-AFE4-AD40383B93A9}" srcOrd="0" destOrd="0" presId="urn:microsoft.com/office/officeart/2011/layout/TabList"/>
    <dgm:cxn modelId="{FE0855B6-9C0E-4301-A702-085ABBE59CAA}" type="presOf" srcId="{CDD85282-14ED-41B4-BB04-B1999B86C93B}" destId="{C552DD53-AD46-4A1A-A0C2-384A05A1266A}" srcOrd="0" destOrd="0" presId="urn:microsoft.com/office/officeart/2011/layout/TabList"/>
    <dgm:cxn modelId="{29361EC9-F006-46C4-AF80-760B0538C173}" type="presOf" srcId="{D890260C-8E26-4214-A133-B662EB83E5D2}" destId="{CD5823D4-E4A8-4D16-A254-958B94D43272}" srcOrd="0" destOrd="0" presId="urn:microsoft.com/office/officeart/2011/layout/TabList"/>
    <dgm:cxn modelId="{5D56A1D9-EC9A-475D-86AD-D5FF664765ED}" srcId="{8C8568F0-B74A-4981-A6D6-8942AE262902}" destId="{72C47F75-3B34-43B6-B1F8-823245B1B61A}" srcOrd="2" destOrd="0" parTransId="{8208D680-EA9C-4B33-A5EB-30AE97E6DF8C}" sibTransId="{8529A0B7-FCBC-4F40-91D7-EF2C2DFE68B3}"/>
    <dgm:cxn modelId="{04DF9EDE-9F3C-460E-85B8-6BA73A57D899}" srcId="{8C8568F0-B74A-4981-A6D6-8942AE262902}" destId="{CDD85282-14ED-41B4-BB04-B1999B86C93B}" srcOrd="0" destOrd="0" parTransId="{F7D0046E-7665-4C1D-945B-AB57A7CC7C99}" sibTransId="{EF16C7B4-153D-4C9E-9F67-9141BA47FB3B}"/>
    <dgm:cxn modelId="{31E676E3-E1D3-40DA-8C9D-58AB3C63A379}" srcId="{B809FD6A-41FE-4EF7-AA50-193147E7F123}" destId="{8C8568F0-B74A-4981-A6D6-8942AE262902}" srcOrd="2" destOrd="0" parTransId="{C52A16BA-21A8-4EFE-81C2-E78FB9F3EFCC}" sibTransId="{E7DD3C7B-D18E-4277-B16E-07514FEABD85}"/>
    <dgm:cxn modelId="{814524E6-13C9-49C3-885C-9E862CBD0DD1}" type="presOf" srcId="{B4C5EA7F-670F-4E60-B8E1-932F145AA545}" destId="{8441447E-6D89-4E9F-BE48-BB9E881FCBD4}" srcOrd="0" destOrd="0" presId="urn:microsoft.com/office/officeart/2011/layout/TabList"/>
    <dgm:cxn modelId="{2EE971F9-0D1A-47EA-A921-ED3D7E0FC134}" srcId="{8C8568F0-B74A-4981-A6D6-8942AE262902}" destId="{8FF5724B-74D8-4DF4-BA91-9BE9CF862A37}" srcOrd="1" destOrd="0" parTransId="{652C55E0-3882-4A9E-80C4-9C237CBBCEDE}" sibTransId="{4CC47A8C-AE2B-4E01-8735-9A44B909E22F}"/>
    <dgm:cxn modelId="{CAE95031-3386-49E9-A6DD-A3D997713CE9}" type="presParOf" srcId="{0FD2C7D3-AC4A-4D93-A464-BA607F1D63A3}" destId="{1FB9E662-236F-4867-948D-CCF98B99E8FE}" srcOrd="0" destOrd="0" presId="urn:microsoft.com/office/officeart/2011/layout/TabList"/>
    <dgm:cxn modelId="{C473805A-871B-4663-A531-83CA21DB7B7D}" type="presParOf" srcId="{1FB9E662-236F-4867-948D-CCF98B99E8FE}" destId="{5696281A-4897-4C30-87BF-A038B360661E}" srcOrd="0" destOrd="0" presId="urn:microsoft.com/office/officeart/2011/layout/TabList"/>
    <dgm:cxn modelId="{7C14BFAD-3637-481E-89A0-7EAB571FD6C5}" type="presParOf" srcId="{1FB9E662-236F-4867-948D-CCF98B99E8FE}" destId="{231C063F-8FC8-460F-AFE4-AD40383B93A9}" srcOrd="1" destOrd="0" presId="urn:microsoft.com/office/officeart/2011/layout/TabList"/>
    <dgm:cxn modelId="{D22E4750-15CF-4762-8908-5B31942A4E09}" type="presParOf" srcId="{1FB9E662-236F-4867-948D-CCF98B99E8FE}" destId="{0335DA43-A35D-4AC8-A0DA-9A138BBBC2AA}" srcOrd="2" destOrd="0" presId="urn:microsoft.com/office/officeart/2011/layout/TabList"/>
    <dgm:cxn modelId="{A43F342B-9DEC-48F1-87BD-2C912AD3AC57}" type="presParOf" srcId="{0FD2C7D3-AC4A-4D93-A464-BA607F1D63A3}" destId="{A5141C6D-F269-4586-B259-9FDB00F05166}" srcOrd="1" destOrd="0" presId="urn:microsoft.com/office/officeart/2011/layout/TabList"/>
    <dgm:cxn modelId="{FA3AFB9E-8A07-4C08-A57E-5861E6C9A6FF}" type="presParOf" srcId="{0FD2C7D3-AC4A-4D93-A464-BA607F1D63A3}" destId="{8777777D-BB79-4C65-A8F1-A5AB4F7EC19E}" srcOrd="2" destOrd="0" presId="urn:microsoft.com/office/officeart/2011/layout/TabList"/>
    <dgm:cxn modelId="{0EF405FC-F165-4378-A605-01637B332E11}" type="presParOf" srcId="{0FD2C7D3-AC4A-4D93-A464-BA607F1D63A3}" destId="{B2B9788E-984A-42E5-8C62-9660763FA0EA}" srcOrd="3" destOrd="0" presId="urn:microsoft.com/office/officeart/2011/layout/TabList"/>
    <dgm:cxn modelId="{E1599527-BB7D-4BBD-B034-82D84424323B}" type="presParOf" srcId="{B2B9788E-984A-42E5-8C62-9660763FA0EA}" destId="{8441447E-6D89-4E9F-BE48-BB9E881FCBD4}" srcOrd="0" destOrd="0" presId="urn:microsoft.com/office/officeart/2011/layout/TabList"/>
    <dgm:cxn modelId="{7C4E9323-CDCA-4367-9814-848E332B9648}" type="presParOf" srcId="{B2B9788E-984A-42E5-8C62-9660763FA0EA}" destId="{32139E11-41A1-40EB-B2C2-547F4DAD9EF4}" srcOrd="1" destOrd="0" presId="urn:microsoft.com/office/officeart/2011/layout/TabList"/>
    <dgm:cxn modelId="{10B49BB0-8F29-4E05-B2C3-3DDFA156ABD8}" type="presParOf" srcId="{B2B9788E-984A-42E5-8C62-9660763FA0EA}" destId="{E4340011-0873-4CF3-886A-F7D4D9C1450A}" srcOrd="2" destOrd="0" presId="urn:microsoft.com/office/officeart/2011/layout/TabList"/>
    <dgm:cxn modelId="{22581CF6-97DA-40C1-8D10-D7EC62F610FB}" type="presParOf" srcId="{0FD2C7D3-AC4A-4D93-A464-BA607F1D63A3}" destId="{CD5823D4-E4A8-4D16-A254-958B94D43272}" srcOrd="4" destOrd="0" presId="urn:microsoft.com/office/officeart/2011/layout/TabList"/>
    <dgm:cxn modelId="{50002AEE-498A-4950-A595-782E7679158B}" type="presParOf" srcId="{0FD2C7D3-AC4A-4D93-A464-BA607F1D63A3}" destId="{53C30FE6-38F0-40CD-877A-9CADDE4DE3DE}" srcOrd="5" destOrd="0" presId="urn:microsoft.com/office/officeart/2011/layout/TabList"/>
    <dgm:cxn modelId="{D55F6202-8B8F-4A51-9373-4A5B01453CD7}" type="presParOf" srcId="{0FD2C7D3-AC4A-4D93-A464-BA607F1D63A3}" destId="{06907BA7-1D8C-4994-988D-D169ECEF307A}" srcOrd="6" destOrd="0" presId="urn:microsoft.com/office/officeart/2011/layout/TabList"/>
    <dgm:cxn modelId="{C0F1191C-EFB2-4D68-90AD-ECF54D462313}" type="presParOf" srcId="{06907BA7-1D8C-4994-988D-D169ECEF307A}" destId="{C552DD53-AD46-4A1A-A0C2-384A05A1266A}" srcOrd="0" destOrd="0" presId="urn:microsoft.com/office/officeart/2011/layout/TabList"/>
    <dgm:cxn modelId="{68672A52-CB9D-41A2-826F-DAE4C5E11752}" type="presParOf" srcId="{06907BA7-1D8C-4994-988D-D169ECEF307A}" destId="{38D9F4F0-EC53-41F9-8214-A3D8EA1D153E}" srcOrd="1" destOrd="0" presId="urn:microsoft.com/office/officeart/2011/layout/TabList"/>
    <dgm:cxn modelId="{F7A4B647-86F1-4D29-A4E8-3F6D5B51130C}" type="presParOf" srcId="{06907BA7-1D8C-4994-988D-D169ECEF307A}" destId="{9526845F-ED99-4B69-8ED7-5D2FBDC369F3}" srcOrd="2" destOrd="0" presId="urn:microsoft.com/office/officeart/2011/layout/TabList"/>
    <dgm:cxn modelId="{176CA2CC-18D7-47F7-8011-FA3A1FBA623F}" type="presParOf" srcId="{0FD2C7D3-AC4A-4D93-A464-BA607F1D63A3}" destId="{B0D95666-C864-450D-88E1-1EAD1AE639DE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80A1D9-92EB-4D39-95E2-2DB0B0516B91}">
      <dsp:nvSpPr>
        <dsp:cNvPr id="0" name=""/>
        <dsp:cNvSpPr/>
      </dsp:nvSpPr>
      <dsp:spPr>
        <a:xfrm>
          <a:off x="3812768" y="1697712"/>
          <a:ext cx="1801740" cy="8840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8790"/>
              </a:lnTo>
              <a:lnTo>
                <a:pt x="1801740" y="608790"/>
              </a:lnTo>
              <a:lnTo>
                <a:pt x="1801740" y="8840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D3678A-8E78-4907-9D17-E478EC2D9367}">
      <dsp:nvSpPr>
        <dsp:cNvPr id="0" name=""/>
        <dsp:cNvSpPr/>
      </dsp:nvSpPr>
      <dsp:spPr>
        <a:xfrm>
          <a:off x="1992933" y="1697712"/>
          <a:ext cx="1819835" cy="884044"/>
        </a:xfrm>
        <a:custGeom>
          <a:avLst/>
          <a:gdLst/>
          <a:ahLst/>
          <a:cxnLst/>
          <a:rect l="0" t="0" r="0" b="0"/>
          <a:pathLst>
            <a:path>
              <a:moveTo>
                <a:pt x="1819835" y="0"/>
              </a:moveTo>
              <a:lnTo>
                <a:pt x="1819835" y="608790"/>
              </a:lnTo>
              <a:lnTo>
                <a:pt x="0" y="608790"/>
              </a:lnTo>
              <a:lnTo>
                <a:pt x="0" y="8840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BF5D30-6046-4BA6-988A-C4A3ED24B1E2}">
      <dsp:nvSpPr>
        <dsp:cNvPr id="0" name=""/>
        <dsp:cNvSpPr/>
      </dsp:nvSpPr>
      <dsp:spPr>
        <a:xfrm>
          <a:off x="2327143" y="-189032"/>
          <a:ext cx="2971251" cy="1886744"/>
        </a:xfrm>
        <a:prstGeom prst="rect">
          <a:avLst/>
        </a:prstGeom>
        <a:solidFill>
          <a:srgbClr val="001F4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56ABAC-FAB2-40F1-A2A2-24C1B94C2A4E}">
      <dsp:nvSpPr>
        <dsp:cNvPr id="0" name=""/>
        <dsp:cNvSpPr/>
      </dsp:nvSpPr>
      <dsp:spPr>
        <a:xfrm>
          <a:off x="2657282" y="124599"/>
          <a:ext cx="2971251" cy="18867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500" kern="1200">
              <a:solidFill>
                <a:srgbClr val="001F46"/>
              </a:solidFill>
            </a:rPr>
            <a:t>NICHE</a:t>
          </a:r>
        </a:p>
      </dsp:txBody>
      <dsp:txXfrm>
        <a:off x="2657282" y="124599"/>
        <a:ext cx="2971251" cy="1886744"/>
      </dsp:txXfrm>
    </dsp:sp>
    <dsp:sp modelId="{AE224C5E-B2C7-4C84-A9A8-5D09704696B7}">
      <dsp:nvSpPr>
        <dsp:cNvPr id="0" name=""/>
        <dsp:cNvSpPr/>
      </dsp:nvSpPr>
      <dsp:spPr>
        <a:xfrm>
          <a:off x="507307" y="2581756"/>
          <a:ext cx="2971251" cy="1886744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EACFBF-AF6F-421E-AE6E-26C2749A1F6B}">
      <dsp:nvSpPr>
        <dsp:cNvPr id="0" name=""/>
        <dsp:cNvSpPr/>
      </dsp:nvSpPr>
      <dsp:spPr>
        <a:xfrm>
          <a:off x="837447" y="2895388"/>
          <a:ext cx="2971251" cy="18867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500" kern="1200" err="1">
              <a:solidFill>
                <a:srgbClr val="001F46"/>
              </a:solidFill>
            </a:rPr>
            <a:t>Medical</a:t>
          </a:r>
          <a:endParaRPr lang="fr-FR" sz="5500" kern="1200">
            <a:solidFill>
              <a:srgbClr val="001F46"/>
            </a:solidFill>
          </a:endParaRPr>
        </a:p>
      </dsp:txBody>
      <dsp:txXfrm>
        <a:off x="837447" y="2895388"/>
        <a:ext cx="2971251" cy="1886744"/>
      </dsp:txXfrm>
    </dsp:sp>
    <dsp:sp modelId="{38AE6350-4147-48FD-9156-FCBDF9B04A13}">
      <dsp:nvSpPr>
        <dsp:cNvPr id="0" name=""/>
        <dsp:cNvSpPr/>
      </dsp:nvSpPr>
      <dsp:spPr>
        <a:xfrm>
          <a:off x="4128883" y="2581756"/>
          <a:ext cx="2971251" cy="1886744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8094D7-6F96-40F0-96FC-4B3770D02486}">
      <dsp:nvSpPr>
        <dsp:cNvPr id="0" name=""/>
        <dsp:cNvSpPr/>
      </dsp:nvSpPr>
      <dsp:spPr>
        <a:xfrm>
          <a:off x="4459022" y="2895388"/>
          <a:ext cx="2971251" cy="18867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500" kern="1200">
              <a:solidFill>
                <a:srgbClr val="001F46"/>
              </a:solidFill>
            </a:rPr>
            <a:t>Financial</a:t>
          </a:r>
        </a:p>
      </dsp:txBody>
      <dsp:txXfrm>
        <a:off x="4459022" y="2895388"/>
        <a:ext cx="2971251" cy="18867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D8EE19-66FA-457E-8264-4EB2DEA55CCF}">
      <dsp:nvSpPr>
        <dsp:cNvPr id="0" name=""/>
        <dsp:cNvSpPr/>
      </dsp:nvSpPr>
      <dsp:spPr>
        <a:xfrm>
          <a:off x="2264626" y="3916237"/>
          <a:ext cx="4458733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C9FDA2-A8AA-449B-8AF0-AD20DE86E9FC}">
      <dsp:nvSpPr>
        <dsp:cNvPr id="0" name=""/>
        <dsp:cNvSpPr/>
      </dsp:nvSpPr>
      <dsp:spPr>
        <a:xfrm>
          <a:off x="2264626" y="2816265"/>
          <a:ext cx="3711839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64CBB6-5427-47F2-AD8A-77C423184B30}">
      <dsp:nvSpPr>
        <dsp:cNvPr id="0" name=""/>
        <dsp:cNvSpPr/>
      </dsp:nvSpPr>
      <dsp:spPr>
        <a:xfrm>
          <a:off x="2264626" y="1485435"/>
          <a:ext cx="3711839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45B8C9-FA45-4EDF-8D58-A75405C918D2}">
      <dsp:nvSpPr>
        <dsp:cNvPr id="0" name=""/>
        <dsp:cNvSpPr/>
      </dsp:nvSpPr>
      <dsp:spPr>
        <a:xfrm>
          <a:off x="2264626" y="385463"/>
          <a:ext cx="4458733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109E95-1163-43F8-9E96-749C5A5B5578}">
      <dsp:nvSpPr>
        <dsp:cNvPr id="0" name=""/>
        <dsp:cNvSpPr/>
      </dsp:nvSpPr>
      <dsp:spPr>
        <a:xfrm>
          <a:off x="1310" y="-112465"/>
          <a:ext cx="4526633" cy="4526633"/>
        </a:xfrm>
        <a:prstGeom prst="ellipse">
          <a:avLst/>
        </a:prstGeom>
        <a:solidFill>
          <a:srgbClr val="001F4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24B455-5EA2-4244-8565-9BB03D8DC194}">
      <dsp:nvSpPr>
        <dsp:cNvPr id="0" name=""/>
        <dsp:cNvSpPr/>
      </dsp:nvSpPr>
      <dsp:spPr>
        <a:xfrm>
          <a:off x="812917" y="221412"/>
          <a:ext cx="2897045" cy="3202055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Improving customer retention management</a:t>
          </a:r>
          <a:r>
            <a:rPr lang="en-US" sz="1600" kern="1200" dirty="0">
              <a:solidFill>
                <a:schemeClr val="bg1"/>
              </a:solidFill>
              <a:latin typeface="Calibri Light" panose="020F0302020204030204"/>
            </a:rPr>
            <a:t> </a:t>
          </a:r>
          <a:endParaRPr lang="en-US" sz="1600" kern="1200" dirty="0">
            <a:solidFill>
              <a:schemeClr val="bg1"/>
            </a:solidFill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solidFill>
              <a:schemeClr val="bg1"/>
            </a:solidFill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solidFill>
              <a:srgbClr val="010000"/>
            </a:solidFill>
            <a:latin typeface="Calibri Light" panose="020F0302020204030204"/>
          </a:endParaRPr>
        </a:p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1600" kern="1200" dirty="0">
              <a:solidFill>
                <a:schemeClr val="bg1"/>
              </a:solidFill>
            </a:rPr>
          </a:br>
          <a:r>
            <a:rPr lang="en-US" sz="1600" kern="1200" dirty="0">
              <a:solidFill>
                <a:schemeClr val="bg1"/>
              </a:solidFill>
            </a:rPr>
            <a:t>Misclassifying the customer as a non-churner results in</a:t>
          </a:r>
          <a:r>
            <a:rPr lang="en-US" sz="1600" kern="1200" dirty="0">
              <a:solidFill>
                <a:schemeClr val="bg1"/>
              </a:solidFill>
              <a:latin typeface="Calibri Light" panose="020F0302020204030204"/>
            </a:rPr>
            <a:t> </a:t>
          </a:r>
          <a:endParaRPr lang="en-US" sz="1600" kern="1200" dirty="0">
            <a:solidFill>
              <a:schemeClr val="bg1"/>
            </a:solidFill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higher cost than predicting a customer will churn</a:t>
          </a:r>
          <a:endParaRPr lang="fr-FR" sz="1600" kern="1200" dirty="0">
            <a:solidFill>
              <a:schemeClr val="bg1"/>
            </a:solidFill>
          </a:endParaRPr>
        </a:p>
      </dsp:txBody>
      <dsp:txXfrm>
        <a:off x="954339" y="362834"/>
        <a:ext cx="2614201" cy="2919211"/>
      </dsp:txXfrm>
    </dsp:sp>
    <dsp:sp modelId="{3CF7B89D-BC9F-4C85-9738-A55D445B1134}">
      <dsp:nvSpPr>
        <dsp:cNvPr id="0" name=""/>
        <dsp:cNvSpPr/>
      </dsp:nvSpPr>
      <dsp:spPr>
        <a:xfrm>
          <a:off x="6443872" y="-112465"/>
          <a:ext cx="995859" cy="99585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045654-30E5-4E83-9982-13BF7E09BD37}">
      <dsp:nvSpPr>
        <dsp:cNvPr id="0" name=""/>
        <dsp:cNvSpPr/>
      </dsp:nvSpPr>
      <dsp:spPr>
        <a:xfrm>
          <a:off x="7221289" y="-112465"/>
          <a:ext cx="2855256" cy="99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0" rIns="60960" bIns="0" numCol="1" spcCol="1270" anchor="ctr" anchorCtr="0">
          <a:noAutofit/>
        </a:bodyPr>
        <a:lstStyle/>
        <a:p>
          <a:pPr marL="0" lvl="0" indent="0" algn="l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solidFill>
                <a:srgbClr val="001F46"/>
              </a:solidFill>
              <a:latin typeface="+mn-lt"/>
            </a:rPr>
            <a:t>GENERAL MODEL </a:t>
          </a:r>
          <a:r>
            <a:rPr lang="fr-FR" sz="1600" kern="1200" dirty="0" err="1">
              <a:solidFill>
                <a:srgbClr val="001F46"/>
              </a:solidFill>
              <a:latin typeface="+mn-lt"/>
            </a:rPr>
            <a:t>worst</a:t>
          </a:r>
          <a:r>
            <a:rPr lang="fr-FR" sz="1600" kern="1200" dirty="0">
              <a:solidFill>
                <a:srgbClr val="001F46"/>
              </a:solidFill>
              <a:latin typeface="+mn-lt"/>
            </a:rPr>
            <a:t> performance &gt;0.5 - </a:t>
          </a:r>
          <a:r>
            <a:rPr lang="fr-FR" sz="1600" kern="1200" dirty="0" err="1">
              <a:solidFill>
                <a:srgbClr val="001F46"/>
              </a:solidFill>
              <a:latin typeface="+mn-lt"/>
            </a:rPr>
            <a:t>churner</a:t>
          </a:r>
          <a:endParaRPr lang="fr-FR" sz="1600" kern="1200" dirty="0">
            <a:solidFill>
              <a:srgbClr val="001F46"/>
            </a:solidFill>
            <a:latin typeface="+mn-lt"/>
          </a:endParaRPr>
        </a:p>
      </dsp:txBody>
      <dsp:txXfrm>
        <a:off x="7221289" y="-112465"/>
        <a:ext cx="2855256" cy="995859"/>
      </dsp:txXfrm>
    </dsp:sp>
    <dsp:sp modelId="{60605C17-C4A4-433E-95B5-048B05E27A3F}">
      <dsp:nvSpPr>
        <dsp:cNvPr id="0" name=""/>
        <dsp:cNvSpPr/>
      </dsp:nvSpPr>
      <dsp:spPr>
        <a:xfrm>
          <a:off x="5711736" y="1011785"/>
          <a:ext cx="995859" cy="99585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533D45-B1BC-4FC0-AD0B-E20D642B3CD8}">
      <dsp:nvSpPr>
        <dsp:cNvPr id="0" name=""/>
        <dsp:cNvSpPr/>
      </dsp:nvSpPr>
      <dsp:spPr>
        <a:xfrm>
          <a:off x="6474395" y="987506"/>
          <a:ext cx="3601466" cy="99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0" rIns="60960" bIns="0" numCol="1" spcCol="1270" anchor="ctr" anchorCtr="0">
          <a:noAutofit/>
        </a:bodyPr>
        <a:lstStyle/>
        <a:p>
          <a:pPr marL="0" lvl="0" indent="0" algn="l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1F46"/>
              </a:solidFill>
              <a:latin typeface="+mn-lt"/>
            </a:rPr>
            <a:t>A subfield of ML that takes the costs of prediction errors into account when training a model. </a:t>
          </a:r>
          <a:endParaRPr lang="fr-FR" sz="1600" kern="1200" dirty="0">
            <a:solidFill>
              <a:srgbClr val="001F46"/>
            </a:solidFill>
            <a:latin typeface="+mn-lt"/>
          </a:endParaRPr>
        </a:p>
      </dsp:txBody>
      <dsp:txXfrm>
        <a:off x="6474395" y="987506"/>
        <a:ext cx="3601466" cy="995859"/>
      </dsp:txXfrm>
    </dsp:sp>
    <dsp:sp modelId="{8E4F44BC-CD66-47DB-89A1-B034F29F113D}">
      <dsp:nvSpPr>
        <dsp:cNvPr id="0" name=""/>
        <dsp:cNvSpPr/>
      </dsp:nvSpPr>
      <dsp:spPr>
        <a:xfrm>
          <a:off x="5664622" y="2318336"/>
          <a:ext cx="995859" cy="99585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B8ED64-C888-4FCC-BBF9-ABCF9C899052}">
      <dsp:nvSpPr>
        <dsp:cNvPr id="0" name=""/>
        <dsp:cNvSpPr/>
      </dsp:nvSpPr>
      <dsp:spPr>
        <a:xfrm>
          <a:off x="6474395" y="2318336"/>
          <a:ext cx="3600627" cy="99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0" rIns="60960" bIns="0" numCol="1" spcCol="1270" anchor="ctr" anchorCtr="0">
          <a:noAutofit/>
        </a:bodyPr>
        <a:lstStyle/>
        <a:p>
          <a:pPr marL="0" lvl="0" indent="0" algn="l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 err="1">
              <a:solidFill>
                <a:srgbClr val="001F46"/>
              </a:solidFill>
              <a:latin typeface="+mn-lt"/>
            </a:rPr>
            <a:t>Customers</a:t>
          </a:r>
          <a:r>
            <a:rPr lang="fr-FR" sz="1600" kern="1200" dirty="0">
              <a:solidFill>
                <a:srgbClr val="001F46"/>
              </a:solidFill>
              <a:latin typeface="+mn-lt"/>
            </a:rPr>
            <a:t> at </a:t>
          </a:r>
          <a:r>
            <a:rPr lang="fr-FR" sz="1600" kern="1200" dirty="0" err="1">
              <a:solidFill>
                <a:srgbClr val="001F46"/>
              </a:solidFill>
              <a:latin typeface="+mn-lt"/>
            </a:rPr>
            <a:t>risk</a:t>
          </a:r>
          <a:r>
            <a:rPr lang="fr-FR" sz="1600" kern="1200" dirty="0">
              <a:solidFill>
                <a:srgbClr val="001F46"/>
              </a:solidFill>
              <a:latin typeface="+mn-lt"/>
            </a:rPr>
            <a:t> 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 err="1">
              <a:solidFill>
                <a:srgbClr val="001F46"/>
              </a:solidFill>
              <a:latin typeface="+mn-lt"/>
            </a:rPr>
            <a:t>Fp</a:t>
          </a:r>
          <a:r>
            <a:rPr lang="fr-FR" sz="1600" kern="1200" dirty="0">
              <a:solidFill>
                <a:srgbClr val="001F46"/>
              </a:solidFill>
              <a:latin typeface="+mn-lt"/>
            </a:rPr>
            <a:t> </a:t>
          </a:r>
          <a:r>
            <a:rPr lang="fr-FR" sz="1600" kern="1200" dirty="0" err="1">
              <a:solidFill>
                <a:srgbClr val="001F46"/>
              </a:solidFill>
              <a:latin typeface="+mn-lt"/>
            </a:rPr>
            <a:t>redundant</a:t>
          </a:r>
          <a:r>
            <a:rPr lang="fr-FR" sz="1600" kern="1200" dirty="0">
              <a:solidFill>
                <a:srgbClr val="001F46"/>
              </a:solidFill>
              <a:latin typeface="+mn-lt"/>
            </a:rPr>
            <a:t> </a:t>
          </a:r>
          <a:r>
            <a:rPr lang="fr-FR" sz="1600" kern="1200" dirty="0" err="1">
              <a:solidFill>
                <a:srgbClr val="001F46"/>
              </a:solidFill>
              <a:latin typeface="+mn-lt"/>
            </a:rPr>
            <a:t>pampering</a:t>
          </a:r>
          <a:r>
            <a:rPr lang="fr-FR" sz="1600" kern="1200" dirty="0">
              <a:solidFill>
                <a:srgbClr val="001F46"/>
              </a:solidFill>
              <a:latin typeface="+mn-lt"/>
            </a:rPr>
            <a:t> </a:t>
          </a:r>
          <a:r>
            <a:rPr lang="fr-FR" sz="1600" kern="1200" dirty="0" err="1">
              <a:solidFill>
                <a:srgbClr val="001F46"/>
              </a:solidFill>
              <a:latin typeface="+mn-lt"/>
            </a:rPr>
            <a:t>cost</a:t>
          </a:r>
          <a:endParaRPr lang="fr-FR" sz="1600" kern="1200" dirty="0">
            <a:solidFill>
              <a:srgbClr val="001F46"/>
            </a:solidFill>
            <a:latin typeface="+mn-lt"/>
          </a:endParaRPr>
        </a:p>
        <a:p>
          <a:pPr marL="0" lvl="0" indent="0" algn="l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solidFill>
                <a:srgbClr val="001F46"/>
              </a:solidFill>
              <a:latin typeface="+mn-lt"/>
            </a:rPr>
            <a:t>Fn </a:t>
          </a:r>
          <a:r>
            <a:rPr lang="fr-FR" sz="1600" kern="1200" dirty="0" err="1">
              <a:solidFill>
                <a:srgbClr val="001F46"/>
              </a:solidFill>
              <a:latin typeface="+mn-lt"/>
            </a:rPr>
            <a:t>forgoes</a:t>
          </a:r>
          <a:r>
            <a:rPr lang="fr-FR" sz="1600" kern="1200" dirty="0">
              <a:solidFill>
                <a:srgbClr val="001F46"/>
              </a:solidFill>
              <a:latin typeface="+mn-lt"/>
            </a:rPr>
            <a:t> profit </a:t>
          </a:r>
        </a:p>
      </dsp:txBody>
      <dsp:txXfrm>
        <a:off x="6474395" y="2318336"/>
        <a:ext cx="3600627" cy="995859"/>
      </dsp:txXfrm>
    </dsp:sp>
    <dsp:sp modelId="{9D6E7D56-F01C-41EC-AEA6-F73CFAEDCCD0}">
      <dsp:nvSpPr>
        <dsp:cNvPr id="0" name=""/>
        <dsp:cNvSpPr/>
      </dsp:nvSpPr>
      <dsp:spPr>
        <a:xfrm>
          <a:off x="6411516" y="3394038"/>
          <a:ext cx="995859" cy="99585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4BB5EB-4556-48F2-9E63-E50166041FFD}">
      <dsp:nvSpPr>
        <dsp:cNvPr id="0" name=""/>
        <dsp:cNvSpPr/>
      </dsp:nvSpPr>
      <dsp:spPr>
        <a:xfrm>
          <a:off x="7221289" y="3418307"/>
          <a:ext cx="2855256" cy="99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0" rIns="6096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1F46"/>
              </a:solidFill>
              <a:latin typeface="+mn-lt"/>
            </a:rPr>
            <a:t>Optimize the accuracy minimize the total misclassification cost which can change the prediction results</a:t>
          </a:r>
          <a:endParaRPr lang="fr-FR" sz="1600" kern="1200" dirty="0">
            <a:solidFill>
              <a:srgbClr val="001F46"/>
            </a:solidFill>
            <a:latin typeface="+mn-lt"/>
          </a:endParaRPr>
        </a:p>
      </dsp:txBody>
      <dsp:txXfrm>
        <a:off x="7221289" y="3418307"/>
        <a:ext cx="2855256" cy="9958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206CB3-62D5-4E62-9754-79E4D209AA92}">
      <dsp:nvSpPr>
        <dsp:cNvPr id="0" name=""/>
        <dsp:cNvSpPr/>
      </dsp:nvSpPr>
      <dsp:spPr>
        <a:xfrm>
          <a:off x="1580403" y="1519"/>
          <a:ext cx="1777954" cy="1002696"/>
        </a:xfrm>
        <a:prstGeom prst="rect">
          <a:avLst/>
        </a:prstGeom>
        <a:solidFill>
          <a:srgbClr val="00B0F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400" kern="1200" dirty="0"/>
            <a:t>Error </a:t>
          </a:r>
          <a:r>
            <a:rPr lang="es-419" sz="2400" kern="1200" dirty="0" err="1"/>
            <a:t>rate</a:t>
          </a:r>
          <a:endParaRPr lang="en-US" sz="2400" kern="1200" dirty="0"/>
        </a:p>
      </dsp:txBody>
      <dsp:txXfrm>
        <a:off x="1580403" y="1519"/>
        <a:ext cx="1777954" cy="1002696"/>
      </dsp:txXfrm>
    </dsp:sp>
    <dsp:sp modelId="{9C658CA1-E7F6-4BA6-85EE-5359E79014FF}">
      <dsp:nvSpPr>
        <dsp:cNvPr id="0" name=""/>
        <dsp:cNvSpPr/>
      </dsp:nvSpPr>
      <dsp:spPr>
        <a:xfrm>
          <a:off x="1580403" y="1054351"/>
          <a:ext cx="1777954" cy="1002696"/>
        </a:xfrm>
        <a:prstGeom prst="rect">
          <a:avLst/>
        </a:prstGeom>
        <a:solidFill>
          <a:srgbClr val="00B0F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400" kern="1200" dirty="0"/>
            <a:t>AUC</a:t>
          </a:r>
          <a:endParaRPr lang="en-US" sz="2400" kern="1200" dirty="0"/>
        </a:p>
      </dsp:txBody>
      <dsp:txXfrm>
        <a:off x="1580403" y="1054351"/>
        <a:ext cx="1777954" cy="1002696"/>
      </dsp:txXfrm>
    </dsp:sp>
    <dsp:sp modelId="{2CAB3960-0D0C-4B9C-B179-178108FF2225}">
      <dsp:nvSpPr>
        <dsp:cNvPr id="0" name=""/>
        <dsp:cNvSpPr/>
      </dsp:nvSpPr>
      <dsp:spPr>
        <a:xfrm>
          <a:off x="1580403" y="2107182"/>
          <a:ext cx="1777954" cy="1002696"/>
        </a:xfrm>
        <a:prstGeom prst="rect">
          <a:avLst/>
        </a:prstGeom>
        <a:solidFill>
          <a:srgbClr val="00B0F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 Light" panose="020F0302020204030204"/>
            </a:rPr>
            <a:t>Top-decile</a:t>
          </a:r>
          <a:r>
            <a:rPr lang="en-US" sz="2400" kern="1200" dirty="0"/>
            <a:t> lift</a:t>
          </a:r>
        </a:p>
      </dsp:txBody>
      <dsp:txXfrm>
        <a:off x="1580403" y="2107182"/>
        <a:ext cx="1777954" cy="10026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5A58DF-B0D1-4775-B02F-33DE3A12A948}">
      <dsp:nvSpPr>
        <dsp:cNvPr id="0" name=""/>
        <dsp:cNvSpPr/>
      </dsp:nvSpPr>
      <dsp:spPr>
        <a:xfrm>
          <a:off x="1096323" y="2428611"/>
          <a:ext cx="605404" cy="11535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2702" y="0"/>
              </a:lnTo>
              <a:lnTo>
                <a:pt x="302702" y="1153590"/>
              </a:lnTo>
              <a:lnTo>
                <a:pt x="605404" y="1153590"/>
              </a:lnTo>
            </a:path>
          </a:pathLst>
        </a:custGeom>
        <a:noFill/>
        <a:ln w="28575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1366455" y="2972836"/>
        <a:ext cx="65139" cy="65139"/>
      </dsp:txXfrm>
    </dsp:sp>
    <dsp:sp modelId="{A5A8A064-3E7D-467F-969E-A5BBF968D200}">
      <dsp:nvSpPr>
        <dsp:cNvPr id="0" name=""/>
        <dsp:cNvSpPr/>
      </dsp:nvSpPr>
      <dsp:spPr>
        <a:xfrm>
          <a:off x="1096323" y="2382891"/>
          <a:ext cx="6054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5404" y="45720"/>
              </a:lnTo>
            </a:path>
          </a:pathLst>
        </a:custGeom>
        <a:noFill/>
        <a:ln w="28575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1383890" y="2413476"/>
        <a:ext cx="30270" cy="30270"/>
      </dsp:txXfrm>
    </dsp:sp>
    <dsp:sp modelId="{1BE04611-F42C-460F-AE9A-DA8FDE41E3FD}">
      <dsp:nvSpPr>
        <dsp:cNvPr id="0" name=""/>
        <dsp:cNvSpPr/>
      </dsp:nvSpPr>
      <dsp:spPr>
        <a:xfrm>
          <a:off x="1096323" y="1275021"/>
          <a:ext cx="605404" cy="1153590"/>
        </a:xfrm>
        <a:custGeom>
          <a:avLst/>
          <a:gdLst/>
          <a:ahLst/>
          <a:cxnLst/>
          <a:rect l="0" t="0" r="0" b="0"/>
          <a:pathLst>
            <a:path>
              <a:moveTo>
                <a:pt x="0" y="1153590"/>
              </a:moveTo>
              <a:lnTo>
                <a:pt x="302702" y="1153590"/>
              </a:lnTo>
              <a:lnTo>
                <a:pt x="302702" y="0"/>
              </a:lnTo>
              <a:lnTo>
                <a:pt x="605404" y="0"/>
              </a:lnTo>
            </a:path>
          </a:pathLst>
        </a:custGeom>
        <a:noFill/>
        <a:ln w="28575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1366455" y="1819246"/>
        <a:ext cx="65139" cy="65139"/>
      </dsp:txXfrm>
    </dsp:sp>
    <dsp:sp modelId="{9A6A0947-11F6-4DA7-97C8-A3D2E3E6C8C4}">
      <dsp:nvSpPr>
        <dsp:cNvPr id="0" name=""/>
        <dsp:cNvSpPr/>
      </dsp:nvSpPr>
      <dsp:spPr>
        <a:xfrm rot="16200000">
          <a:off x="-1793724" y="1967175"/>
          <a:ext cx="4857223" cy="922872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0" kern="1200">
              <a:solidFill>
                <a:schemeClr val="bg1"/>
              </a:solidFill>
            </a:rPr>
            <a:t>DRAWBACKS</a:t>
          </a:r>
        </a:p>
      </dsp:txBody>
      <dsp:txXfrm>
        <a:off x="-1793724" y="1967175"/>
        <a:ext cx="4857223" cy="922872"/>
      </dsp:txXfrm>
    </dsp:sp>
    <dsp:sp modelId="{E9B6ED37-0FA1-45A3-9FF1-23041A12AD15}">
      <dsp:nvSpPr>
        <dsp:cNvPr id="0" name=""/>
        <dsp:cNvSpPr/>
      </dsp:nvSpPr>
      <dsp:spPr>
        <a:xfrm>
          <a:off x="1701727" y="813584"/>
          <a:ext cx="3027021" cy="9228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err="1"/>
            <a:t>Distorted</a:t>
          </a:r>
          <a:r>
            <a:rPr lang="fr-FR" sz="3100" kern="1200"/>
            <a:t> distribution</a:t>
          </a:r>
        </a:p>
      </dsp:txBody>
      <dsp:txXfrm>
        <a:off x="1701727" y="813584"/>
        <a:ext cx="3027021" cy="922872"/>
      </dsp:txXfrm>
    </dsp:sp>
    <dsp:sp modelId="{9C1CC7F7-D230-454F-84EF-04FA0504442D}">
      <dsp:nvSpPr>
        <dsp:cNvPr id="0" name=""/>
        <dsp:cNvSpPr/>
      </dsp:nvSpPr>
      <dsp:spPr>
        <a:xfrm>
          <a:off x="1701727" y="1967175"/>
          <a:ext cx="3027021" cy="9228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err="1"/>
            <a:t>Reduced</a:t>
          </a:r>
          <a:r>
            <a:rPr lang="fr-FR" sz="3100" kern="1200"/>
            <a:t> training data</a:t>
          </a:r>
        </a:p>
      </dsp:txBody>
      <dsp:txXfrm>
        <a:off x="1701727" y="1967175"/>
        <a:ext cx="3027021" cy="922872"/>
      </dsp:txXfrm>
    </dsp:sp>
    <dsp:sp modelId="{297874C3-6E8A-4CA7-A20A-8CC2B8637148}">
      <dsp:nvSpPr>
        <dsp:cNvPr id="0" name=""/>
        <dsp:cNvSpPr/>
      </dsp:nvSpPr>
      <dsp:spPr>
        <a:xfrm>
          <a:off x="1701727" y="3120765"/>
          <a:ext cx="3027021" cy="9228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err="1"/>
            <a:t>Increased</a:t>
          </a:r>
          <a:r>
            <a:rPr lang="fr-FR" sz="3100" kern="1200"/>
            <a:t> </a:t>
          </a:r>
          <a:r>
            <a:rPr lang="fr-FR" sz="3100" kern="1200" err="1"/>
            <a:t>learning</a:t>
          </a:r>
          <a:r>
            <a:rPr lang="fr-FR" sz="3100" kern="1200"/>
            <a:t> time of </a:t>
          </a:r>
          <a:r>
            <a:rPr lang="fr-FR" sz="3100" kern="1200" err="1"/>
            <a:t>classifiers</a:t>
          </a:r>
          <a:endParaRPr lang="fr-FR" sz="3100" kern="1200"/>
        </a:p>
      </dsp:txBody>
      <dsp:txXfrm>
        <a:off x="1701727" y="3120765"/>
        <a:ext cx="3027021" cy="9228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306F2E-3CED-4DEA-9990-0297227D921E}">
      <dsp:nvSpPr>
        <dsp:cNvPr id="0" name=""/>
        <dsp:cNvSpPr/>
      </dsp:nvSpPr>
      <dsp:spPr>
        <a:xfrm>
          <a:off x="0" y="644444"/>
          <a:ext cx="6339839" cy="5040806"/>
        </a:xfrm>
        <a:prstGeom prst="triangl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B3EE28-95FF-403E-9AF0-54307676762F}">
      <dsp:nvSpPr>
        <dsp:cNvPr id="0" name=""/>
        <dsp:cNvSpPr/>
      </dsp:nvSpPr>
      <dsp:spPr>
        <a:xfrm>
          <a:off x="4329655" y="672364"/>
          <a:ext cx="3600014" cy="144997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001F4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err="1">
              <a:solidFill>
                <a:srgbClr val="001F46"/>
              </a:solidFill>
            </a:rPr>
            <a:t>Relabeling</a:t>
          </a:r>
          <a:endParaRPr lang="fr-FR" sz="3000" kern="1200">
            <a:solidFill>
              <a:srgbClr val="001F46"/>
            </a:solidFill>
          </a:endParaRPr>
        </a:p>
      </dsp:txBody>
      <dsp:txXfrm>
        <a:off x="4329655" y="672364"/>
        <a:ext cx="3600014" cy="1449970"/>
      </dsp:txXfrm>
    </dsp:sp>
    <dsp:sp modelId="{01E23927-D81F-4B39-84B7-B1AFFEC4A8FC}">
      <dsp:nvSpPr>
        <dsp:cNvPr id="0" name=""/>
        <dsp:cNvSpPr/>
      </dsp:nvSpPr>
      <dsp:spPr>
        <a:xfrm>
          <a:off x="4350012" y="2324824"/>
          <a:ext cx="3600014" cy="144997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001F4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err="1">
              <a:solidFill>
                <a:srgbClr val="001F46"/>
              </a:solidFill>
            </a:rPr>
            <a:t>Threshold</a:t>
          </a:r>
          <a:r>
            <a:rPr lang="fr-FR" sz="3000" kern="1200">
              <a:solidFill>
                <a:srgbClr val="001F46"/>
              </a:solidFill>
            </a:rPr>
            <a:t> </a:t>
          </a:r>
          <a:r>
            <a:rPr lang="fr-FR" sz="3000" kern="1200" err="1">
              <a:solidFill>
                <a:srgbClr val="001F46"/>
              </a:solidFill>
            </a:rPr>
            <a:t>adjusting</a:t>
          </a:r>
          <a:endParaRPr lang="fr-FR" sz="3000" kern="1200">
            <a:solidFill>
              <a:srgbClr val="001F46"/>
            </a:solidFill>
          </a:endParaRPr>
        </a:p>
      </dsp:txBody>
      <dsp:txXfrm>
        <a:off x="4350012" y="2324824"/>
        <a:ext cx="3600014" cy="1449970"/>
      </dsp:txXfrm>
    </dsp:sp>
    <dsp:sp modelId="{2ED79A1A-79A1-49C6-AE33-B894BD2D3B6E}">
      <dsp:nvSpPr>
        <dsp:cNvPr id="0" name=""/>
        <dsp:cNvSpPr/>
      </dsp:nvSpPr>
      <dsp:spPr>
        <a:xfrm>
          <a:off x="4350012" y="4015015"/>
          <a:ext cx="3600014" cy="144997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001F4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err="1">
              <a:solidFill>
                <a:srgbClr val="001F46"/>
              </a:solidFill>
            </a:rPr>
            <a:t>Weighting</a:t>
          </a:r>
          <a:endParaRPr lang="fr-FR" sz="3000" kern="1200">
            <a:solidFill>
              <a:srgbClr val="001F46"/>
            </a:solidFill>
          </a:endParaRPr>
        </a:p>
      </dsp:txBody>
      <dsp:txXfrm>
        <a:off x="4350012" y="4015015"/>
        <a:ext cx="3600014" cy="14499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6845F-ED99-4B69-8ED7-5D2FBDC369F3}">
      <dsp:nvSpPr>
        <dsp:cNvPr id="0" name=""/>
        <dsp:cNvSpPr/>
      </dsp:nvSpPr>
      <dsp:spPr>
        <a:xfrm>
          <a:off x="0" y="4227317"/>
          <a:ext cx="10396738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340011-0873-4CF3-886A-F7D4D9C1450A}">
      <dsp:nvSpPr>
        <dsp:cNvPr id="0" name=""/>
        <dsp:cNvSpPr/>
      </dsp:nvSpPr>
      <dsp:spPr>
        <a:xfrm>
          <a:off x="0" y="2411617"/>
          <a:ext cx="10396738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35DA43-A35D-4AC8-A0DA-9A138BBBC2AA}">
      <dsp:nvSpPr>
        <dsp:cNvPr id="0" name=""/>
        <dsp:cNvSpPr/>
      </dsp:nvSpPr>
      <dsp:spPr>
        <a:xfrm>
          <a:off x="0" y="595917"/>
          <a:ext cx="10396738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96281A-4897-4C30-87BF-A038B360661E}">
      <dsp:nvSpPr>
        <dsp:cNvPr id="0" name=""/>
        <dsp:cNvSpPr/>
      </dsp:nvSpPr>
      <dsp:spPr>
        <a:xfrm>
          <a:off x="2703151" y="664"/>
          <a:ext cx="7693586" cy="595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b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300" kern="1200" dirty="0">
              <a:latin typeface="Calibri Light" panose="020F0302020204030204"/>
            </a:rPr>
            <a:t> </a:t>
          </a:r>
          <a:r>
            <a:rPr lang="es-419" sz="2300" kern="1200" dirty="0" err="1"/>
            <a:t>Cost</a:t>
          </a:r>
          <a:r>
            <a:rPr lang="es-419" sz="2300" kern="1200" dirty="0"/>
            <a:t>-Sensitive </a:t>
          </a:r>
          <a:r>
            <a:rPr lang="es-419" sz="2300" kern="1200" dirty="0" err="1"/>
            <a:t>Learning</a:t>
          </a:r>
          <a:endParaRPr lang="en-US" sz="2300" kern="1200" dirty="0"/>
        </a:p>
      </dsp:txBody>
      <dsp:txXfrm>
        <a:off x="2703151" y="664"/>
        <a:ext cx="7693586" cy="595253"/>
      </dsp:txXfrm>
    </dsp:sp>
    <dsp:sp modelId="{231C063F-8FC8-460F-AFE4-AD40383B93A9}">
      <dsp:nvSpPr>
        <dsp:cNvPr id="0" name=""/>
        <dsp:cNvSpPr/>
      </dsp:nvSpPr>
      <dsp:spPr>
        <a:xfrm>
          <a:off x="0" y="664"/>
          <a:ext cx="2703151" cy="595253"/>
        </a:xfrm>
        <a:prstGeom prst="round2SameRect">
          <a:avLst>
            <a:gd name="adj1" fmla="val 16670"/>
            <a:gd name="adj2" fmla="val 0"/>
          </a:avLst>
        </a:prstGeom>
        <a:solidFill>
          <a:srgbClr val="00B0F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300" kern="1200" dirty="0"/>
            <a:t>New </a:t>
          </a:r>
          <a:r>
            <a:rPr lang="es-419" sz="2300" kern="1200" dirty="0" err="1"/>
            <a:t>approaches</a:t>
          </a:r>
          <a:endParaRPr lang="en-US" sz="2300" kern="1200" dirty="0"/>
        </a:p>
      </dsp:txBody>
      <dsp:txXfrm>
        <a:off x="29063" y="29727"/>
        <a:ext cx="2645025" cy="566190"/>
      </dsp:txXfrm>
    </dsp:sp>
    <dsp:sp modelId="{A5141C6D-F269-4586-B259-9FDB00F05166}">
      <dsp:nvSpPr>
        <dsp:cNvPr id="0" name=""/>
        <dsp:cNvSpPr/>
      </dsp:nvSpPr>
      <dsp:spPr>
        <a:xfrm>
          <a:off x="0" y="595917"/>
          <a:ext cx="10396738" cy="11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419" sz="1800" kern="1200" dirty="0" err="1"/>
            <a:t>AdaBoostWithCost</a:t>
          </a:r>
          <a:r>
            <a:rPr lang="es-419" sz="1800" kern="1200" dirty="0"/>
            <a:t> </a:t>
          </a:r>
          <a:r>
            <a:rPr lang="es-419" sz="1800" kern="1200" dirty="0" err="1"/>
            <a:t>classifier</a:t>
          </a:r>
          <a:r>
            <a:rPr lang="es-419" sz="1800" kern="1200" dirty="0"/>
            <a:t> - r</a:t>
          </a:r>
          <a:r>
            <a:rPr lang="en-US" sz="1800" kern="1200" dirty="0"/>
            <a:t>educe false-negative error and the misclassification cost more significantly than the other algorithms.</a:t>
          </a:r>
        </a:p>
      </dsp:txBody>
      <dsp:txXfrm>
        <a:off x="0" y="595917"/>
        <a:ext cx="10396738" cy="1190684"/>
      </dsp:txXfrm>
    </dsp:sp>
    <dsp:sp modelId="{8441447E-6D89-4E9F-BE48-BB9E881FCBD4}">
      <dsp:nvSpPr>
        <dsp:cNvPr id="0" name=""/>
        <dsp:cNvSpPr/>
      </dsp:nvSpPr>
      <dsp:spPr>
        <a:xfrm>
          <a:off x="2703151" y="1816364"/>
          <a:ext cx="7693586" cy="595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System Security Problem</a:t>
          </a:r>
          <a:endParaRPr lang="en-US" sz="2300" kern="1200" dirty="0"/>
        </a:p>
      </dsp:txBody>
      <dsp:txXfrm>
        <a:off x="2703151" y="1816364"/>
        <a:ext cx="7693586" cy="595253"/>
      </dsp:txXfrm>
    </dsp:sp>
    <dsp:sp modelId="{32139E11-41A1-40EB-B2C2-547F4DAD9EF4}">
      <dsp:nvSpPr>
        <dsp:cNvPr id="0" name=""/>
        <dsp:cNvSpPr/>
      </dsp:nvSpPr>
      <dsp:spPr>
        <a:xfrm>
          <a:off x="0" y="1816364"/>
          <a:ext cx="2703151" cy="595253"/>
        </a:xfrm>
        <a:prstGeom prst="round2SameRect">
          <a:avLst>
            <a:gd name="adj1" fmla="val 16670"/>
            <a:gd name="adj2" fmla="val 0"/>
          </a:avLst>
        </a:prstGeom>
        <a:solidFill>
          <a:schemeClr val="bg1">
            <a:lumMod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300" kern="1200" dirty="0" err="1"/>
            <a:t>Different</a:t>
          </a:r>
          <a:r>
            <a:rPr lang="es-419" sz="2300" kern="1200" dirty="0"/>
            <a:t> </a:t>
          </a:r>
          <a:r>
            <a:rPr lang="es-419" sz="2300" kern="1200" dirty="0" err="1"/>
            <a:t>applications</a:t>
          </a:r>
          <a:endParaRPr lang="en-US" sz="2300" kern="1200" dirty="0"/>
        </a:p>
      </dsp:txBody>
      <dsp:txXfrm>
        <a:off x="29063" y="1845427"/>
        <a:ext cx="2645025" cy="566190"/>
      </dsp:txXfrm>
    </dsp:sp>
    <dsp:sp modelId="{CD5823D4-E4A8-4D16-A254-958B94D43272}">
      <dsp:nvSpPr>
        <dsp:cNvPr id="0" name=""/>
        <dsp:cNvSpPr/>
      </dsp:nvSpPr>
      <dsp:spPr>
        <a:xfrm>
          <a:off x="0" y="2411617"/>
          <a:ext cx="10396738" cy="11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419" sz="1800" kern="1200" dirty="0" err="1"/>
            <a:t>This</a:t>
          </a:r>
          <a:r>
            <a:rPr lang="es-419" sz="1800" kern="1200" dirty="0"/>
            <a:t> </a:t>
          </a:r>
          <a:r>
            <a:rPr lang="es-419" sz="1800" kern="1200" dirty="0" err="1"/>
            <a:t>approach</a:t>
          </a:r>
          <a:r>
            <a:rPr lang="es-419" sz="1800" kern="1200" dirty="0"/>
            <a:t> </a:t>
          </a:r>
          <a:r>
            <a:rPr lang="es-419" sz="1800" kern="1200" dirty="0" err="1"/>
            <a:t>is</a:t>
          </a:r>
          <a:r>
            <a:rPr lang="es-419" sz="1800" kern="1200" dirty="0"/>
            <a:t> </a:t>
          </a:r>
          <a:r>
            <a:rPr lang="es-419" sz="1800" kern="1200" dirty="0" err="1"/>
            <a:t>also</a:t>
          </a:r>
          <a:r>
            <a:rPr lang="es-419" sz="1800" kern="1200" dirty="0"/>
            <a:t> </a:t>
          </a:r>
          <a:r>
            <a:rPr lang="es-419" sz="1800" kern="1200" dirty="0" err="1"/>
            <a:t>critical</a:t>
          </a:r>
          <a:r>
            <a:rPr lang="es-419" sz="1800" kern="1200" dirty="0"/>
            <a:t> in </a:t>
          </a:r>
          <a:r>
            <a:rPr lang="es-419" sz="1800" kern="1200" dirty="0" err="1"/>
            <a:t>automatic</a:t>
          </a:r>
          <a:r>
            <a:rPr lang="es-419" sz="1800" kern="1200" dirty="0"/>
            <a:t> </a:t>
          </a:r>
          <a:r>
            <a:rPr lang="es-419" sz="1800" kern="1200" dirty="0" err="1">
              <a:latin typeface="Calibri Light" panose="020F0302020204030204"/>
            </a:rPr>
            <a:t>intrusion</a:t>
          </a:r>
          <a:r>
            <a:rPr lang="es-419" sz="1800" kern="1200" dirty="0"/>
            <a:t> </a:t>
          </a:r>
          <a:r>
            <a:rPr lang="es-419" sz="1800" kern="1200" dirty="0" err="1"/>
            <a:t>detection</a:t>
          </a:r>
          <a:r>
            <a:rPr lang="es-419" sz="1800" kern="1200" dirty="0"/>
            <a:t> </a:t>
          </a:r>
          <a:r>
            <a:rPr lang="es-419" sz="1800" kern="1200" dirty="0" err="1"/>
            <a:t>systems</a:t>
          </a:r>
          <a:r>
            <a:rPr lang="es-419" sz="1800" kern="1200" dirty="0"/>
            <a:t>.</a:t>
          </a:r>
          <a:endParaRPr lang="en-US" sz="1800" kern="1200" dirty="0"/>
        </a:p>
      </dsp:txBody>
      <dsp:txXfrm>
        <a:off x="0" y="2411617"/>
        <a:ext cx="10396738" cy="1190684"/>
      </dsp:txXfrm>
    </dsp:sp>
    <dsp:sp modelId="{C552DD53-AD46-4A1A-A0C2-384A05A1266A}">
      <dsp:nvSpPr>
        <dsp:cNvPr id="0" name=""/>
        <dsp:cNvSpPr/>
      </dsp:nvSpPr>
      <dsp:spPr>
        <a:xfrm>
          <a:off x="2703151" y="3632064"/>
          <a:ext cx="7693586" cy="595253"/>
        </a:xfrm>
        <a:prstGeom prst="rect">
          <a:avLst/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b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Calibri Light" panose="020F0302020204030204"/>
            </a:rPr>
            <a:t>Broader reach</a:t>
          </a:r>
          <a:endParaRPr lang="en-US" sz="2300" kern="1200" dirty="0"/>
        </a:p>
      </dsp:txBody>
      <dsp:txXfrm>
        <a:off x="2703151" y="3632064"/>
        <a:ext cx="7693586" cy="595253"/>
      </dsp:txXfrm>
    </dsp:sp>
    <dsp:sp modelId="{38D9F4F0-EC53-41F9-8214-A3D8EA1D153E}">
      <dsp:nvSpPr>
        <dsp:cNvPr id="0" name=""/>
        <dsp:cNvSpPr/>
      </dsp:nvSpPr>
      <dsp:spPr>
        <a:xfrm>
          <a:off x="0" y="3632064"/>
          <a:ext cx="2703151" cy="59525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Calibri Light" panose="020F0302020204030204"/>
            </a:rPr>
            <a:t>Considerations</a:t>
          </a:r>
        </a:p>
      </dsp:txBody>
      <dsp:txXfrm>
        <a:off x="29063" y="3661127"/>
        <a:ext cx="2645025" cy="566190"/>
      </dsp:txXfrm>
    </dsp:sp>
    <dsp:sp modelId="{B0D95666-C864-450D-88E1-1EAD1AE639DE}">
      <dsp:nvSpPr>
        <dsp:cNvPr id="0" name=""/>
        <dsp:cNvSpPr/>
      </dsp:nvSpPr>
      <dsp:spPr>
        <a:xfrm>
          <a:off x="0" y="4227317"/>
          <a:ext cx="10396738" cy="11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 Light" panose="020F0302020204030204"/>
            </a:rPr>
            <a:t>Outliers might effect efficiency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 Light" panose="020F0302020204030204"/>
            </a:rPr>
            <a:t>Imbalanced datasets can be treated with this approach</a:t>
          </a:r>
        </a:p>
      </dsp:txBody>
      <dsp:txXfrm>
        <a:off x="0" y="4227317"/>
        <a:ext cx="10396738" cy="11906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A8781-2047-44AC-A9C2-BD4110F7F548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D08B21-1D6F-40F6-856C-24FD3A2D8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47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123661" cy="365125"/>
          </a:xfrm>
        </p:spPr>
        <p:txBody>
          <a:bodyPr/>
          <a:lstStyle/>
          <a:p>
            <a:fld id="{4501D4EF-F946-4E5F-9901-A3EBE2756EF5}" type="datetime1">
              <a:rPr lang="fr-FR" smtClean="0"/>
              <a:t>14/09/2022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309731" y="6356350"/>
            <a:ext cx="5864086" cy="365125"/>
          </a:xfrm>
        </p:spPr>
        <p:txBody>
          <a:bodyPr/>
          <a:lstStyle/>
          <a:p>
            <a:r>
              <a:rPr lang="en-US"/>
              <a:t>Improving customer retention management through cost-sensitive learning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501808" y="6356350"/>
            <a:ext cx="1851991" cy="365125"/>
          </a:xfrm>
        </p:spPr>
        <p:txBody>
          <a:bodyPr/>
          <a:lstStyle/>
          <a:p>
            <a:fld id="{77A3AA5C-5D5D-4014-9F02-AD0D1DA2E953}" type="slidenum">
              <a:rPr lang="fr-FR" smtClean="0"/>
              <a:t>‹#›</a:t>
            </a:fld>
            <a:endParaRPr lang="fr-FR"/>
          </a:p>
        </p:txBody>
      </p:sp>
      <p:pic>
        <p:nvPicPr>
          <p:cNvPr id="7" name="Image 5">
            <a:extLst>
              <a:ext uri="{FF2B5EF4-FFF2-40B4-BE49-F238E27FC236}">
                <a16:creationId xmlns:a16="http://schemas.microsoft.com/office/drawing/2014/main" id="{4E0C9555-E207-4BC6-B0A5-588AB4B798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139" y="117018"/>
            <a:ext cx="1733704" cy="54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109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99BC-8875-4FBE-931D-0D3E08FB8FEF}" type="datetime1">
              <a:rPr lang="fr-FR" smtClean="0"/>
              <a:t>14/09/2022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Improving customer retention management through cost-sensitive learning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AA5C-5D5D-4014-9F02-AD0D1DA2E9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5421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6EA7-90B4-45B5-9190-E3CC90384C69}" type="datetime1">
              <a:rPr lang="fr-FR" smtClean="0"/>
              <a:t>14/09/2022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Improving customer retention management through cost-sensitive learning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AA5C-5D5D-4014-9F02-AD0D1DA2E9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792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7039953" y="1520480"/>
            <a:ext cx="4260713" cy="4182654"/>
          </a:xfrm>
          <a:prstGeom prst="roundRect">
            <a:avLst>
              <a:gd name="adj" fmla="val 4825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3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936BE-3674-4267-BF4E-5198A7BFFDA9}" type="datetime1">
              <a:rPr lang="fr-FR" smtClean="0"/>
              <a:t>14/09/2022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Improving customer retention management through cost-sensitive learning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AA5C-5D5D-4014-9F02-AD0D1DA2E9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131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754DB-13D9-4346-A79D-8EDDBCB5AE3E}" type="datetime1">
              <a:rPr lang="fr-FR" smtClean="0"/>
              <a:t>14/09/2022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Improving customer retention management through cost-sensitive learning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AA5C-5D5D-4014-9F02-AD0D1DA2E9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6838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B362-8EDF-4712-A77E-6E4A573FC22B}" type="datetime1">
              <a:rPr lang="fr-FR" smtClean="0"/>
              <a:t>14/09/2022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Improving customer retention management through cost-sensitive learning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AA5C-5D5D-4014-9F02-AD0D1DA2E9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7132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A1CF-322A-4840-B647-382F7DBC6A1E}" type="datetime1">
              <a:rPr lang="fr-FR" smtClean="0"/>
              <a:t>14/09/2022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Improving customer retention management through cost-sensitive learning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AA5C-5D5D-4014-9F02-AD0D1DA2E9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9389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EBC7-CC40-49D1-997B-246E903BE419}" type="datetime1">
              <a:rPr lang="fr-FR" smtClean="0"/>
              <a:t>14/09/2022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Improving customer retention management through cost-sensitive learning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AA5C-5D5D-4014-9F02-AD0D1DA2E9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6031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91D12-8FFE-4A06-837A-EDB2F113E92F}" type="datetime1">
              <a:rPr lang="fr-FR" smtClean="0"/>
              <a:t>14/09/2022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Improving customer retention management through cost-sensitive learning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AA5C-5D5D-4014-9F02-AD0D1DA2E9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3078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1BF0-F7C8-455D-9DA3-0AD06CAE6021}" type="datetime1">
              <a:rPr lang="fr-FR" smtClean="0"/>
              <a:t>14/09/2022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Improving customer retention management through cost-sensitive learning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AA5C-5D5D-4014-9F02-AD0D1DA2E9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7262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6762-2318-443F-9154-605ECDBC7EFE}" type="datetime1">
              <a:rPr lang="fr-FR" smtClean="0"/>
              <a:t>14/09/2022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Improving customer retention management through cost-sensitive learning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AA5C-5D5D-4014-9F02-AD0D1DA2E9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847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981F5-68E9-4428-AC31-62F014B2E41A}" type="datetime1">
              <a:rPr lang="fr-FR" smtClean="0"/>
              <a:t>14/09/2022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Improving customer retention management through cost-sensitive learning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3AA5C-5D5D-4014-9F02-AD0D1DA2E953}" type="slidenum">
              <a:rPr lang="fr-FR" smtClean="0"/>
              <a:t>‹#›</a:t>
            </a:fld>
            <a:endParaRPr lang="fr-FR"/>
          </a:p>
        </p:txBody>
      </p:sp>
      <p:pic>
        <p:nvPicPr>
          <p:cNvPr id="7" name="Image 5">
            <a:extLst>
              <a:ext uri="{FF2B5EF4-FFF2-40B4-BE49-F238E27FC236}">
                <a16:creationId xmlns:a16="http://schemas.microsoft.com/office/drawing/2014/main" id="{A8AAE1C8-B57F-443D-97A3-165F11C73BEE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139" y="117018"/>
            <a:ext cx="1733704" cy="54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362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cost-sensitive-learning-for-imbalanced-classification/" TargetMode="External"/><Relationship Id="rId2" Type="http://schemas.openxmlformats.org/officeDocument/2006/relationships/hyperlink" Target="https://www.sciencedirect.com/science/article/abs/pii/S187454822030021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eeexplore.ieee.org/document/5596486" TargetMode="External"/><Relationship Id="rId4" Type="http://schemas.openxmlformats.org/officeDocument/2006/relationships/hyperlink" Target="https://www.researchgate.net/publication/239551988_An_empirical_study_of_the_effect_of_outliers_on_the_misclassification_error_rat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Nandini.gantayat1@ieseg.fr" TargetMode="External"/><Relationship Id="rId2" Type="http://schemas.openxmlformats.org/officeDocument/2006/relationships/hyperlink" Target="mailto:Mariadomenica.quinones@ieseg.fr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9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2027766" y="6467633"/>
            <a:ext cx="813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>
                <a:solidFill>
                  <a:srgbClr val="001F46"/>
                </a:solidFill>
                <a:latin typeface="Calibri Light" panose="020F0302020204030204" pitchFamily="34" charset="0"/>
              </a:rPr>
              <a:t>IÉSEG - </a:t>
            </a:r>
            <a:r>
              <a:rPr lang="fr-FR" sz="2000" err="1">
                <a:solidFill>
                  <a:srgbClr val="001F46"/>
                </a:solidFill>
                <a:latin typeface="Calibri Light" panose="020F0302020204030204" pitchFamily="34" charset="0"/>
              </a:rPr>
              <a:t>School</a:t>
            </a:r>
            <a:r>
              <a:rPr lang="fr-FR" sz="2000">
                <a:solidFill>
                  <a:srgbClr val="001F46"/>
                </a:solidFill>
                <a:latin typeface="Calibri Light" panose="020F0302020204030204" pitchFamily="34" charset="0"/>
              </a:rPr>
              <a:t> of Management, </a:t>
            </a:r>
            <a:r>
              <a:rPr lang="fr-FR" sz="2000">
                <a:solidFill>
                  <a:srgbClr val="FF9900"/>
                </a:solidFill>
                <a:latin typeface="Calibri Light" panose="020F0302020204030204" pitchFamily="34" charset="0"/>
              </a:rPr>
              <a:t>Campus de Lille et Paris</a:t>
            </a:r>
            <a:endParaRPr lang="fr-FR" sz="2000" b="1">
              <a:solidFill>
                <a:srgbClr val="FF9900"/>
              </a:solidFill>
              <a:latin typeface="Calibri Light" panose="020F030202020403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701" y="125580"/>
            <a:ext cx="1733704" cy="541867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05157" y="387951"/>
            <a:ext cx="10059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rgbClr val="001F46"/>
                </a:solidFill>
              </a:rPr>
              <a:t>IMPROVING CUSTOMER RETENTION MANAGEMENT THROUGH COST-SENSITIVE LEARNING</a:t>
            </a:r>
            <a:endParaRPr lang="fr-FR" sz="3600">
              <a:solidFill>
                <a:srgbClr val="001F46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A7F918-5DBA-4E35-9630-434F9C011A5E}"/>
              </a:ext>
            </a:extLst>
          </p:cNvPr>
          <p:cNvSpPr txBox="1"/>
          <p:nvPr/>
        </p:nvSpPr>
        <p:spPr>
          <a:xfrm>
            <a:off x="3722231" y="5326602"/>
            <a:ext cx="4734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rgbClr val="001F46"/>
                </a:solidFill>
              </a:rPr>
              <a:t>BUSINESS ANALYTICS IN A SUSTAINABLE WORLD </a:t>
            </a:r>
          </a:p>
          <a:p>
            <a:pPr algn="ctr"/>
            <a:r>
              <a:rPr lang="en-US">
                <a:solidFill>
                  <a:srgbClr val="001F46"/>
                </a:solidFill>
              </a:rPr>
              <a:t>September 2022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ED2FCEA-485B-654D-66BE-8AEF23489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9259" y="1632730"/>
            <a:ext cx="5586502" cy="352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036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2869" y="-22676"/>
            <a:ext cx="6556834" cy="814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3600">
                <a:solidFill>
                  <a:srgbClr val="001F46"/>
                </a:solidFill>
              </a:rPr>
              <a:t>METHODOLOGICAL PERSPECTIVE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3251543-3AF7-4A89-B956-91ABE6318123}"/>
              </a:ext>
            </a:extLst>
          </p:cNvPr>
          <p:cNvSpPr/>
          <p:nvPr/>
        </p:nvSpPr>
        <p:spPr>
          <a:xfrm>
            <a:off x="1305146" y="1167237"/>
            <a:ext cx="2366433" cy="141393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Historical profile Information</a:t>
            </a:r>
            <a:endParaRPr lang="zh-CN" altLang="en-US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977D237C-4C64-4F84-B936-30DF17E3FB22}"/>
              </a:ext>
            </a:extLst>
          </p:cNvPr>
          <p:cNvSpPr/>
          <p:nvPr/>
        </p:nvSpPr>
        <p:spPr>
          <a:xfrm>
            <a:off x="7986706" y="4410389"/>
            <a:ext cx="2366433" cy="141393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Non-churners</a:t>
            </a:r>
            <a:endParaRPr lang="zh-CN" altLang="en-US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447CE6B1-38E9-49C7-85BD-A1982F5B6489}"/>
              </a:ext>
            </a:extLst>
          </p:cNvPr>
          <p:cNvSpPr/>
          <p:nvPr/>
        </p:nvSpPr>
        <p:spPr>
          <a:xfrm>
            <a:off x="1250145" y="4410389"/>
            <a:ext cx="2366433" cy="141393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Churners</a:t>
            </a:r>
            <a:endParaRPr lang="zh-CN" altLang="en-US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2DB464B6-9BD6-4BAD-888B-8BE2709146E7}"/>
              </a:ext>
            </a:extLst>
          </p:cNvPr>
          <p:cNvSpPr/>
          <p:nvPr/>
        </p:nvSpPr>
        <p:spPr>
          <a:xfrm>
            <a:off x="7871681" y="1170367"/>
            <a:ext cx="2366433" cy="141393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Target Classes</a:t>
            </a:r>
            <a:endParaRPr lang="zh-CN" altLang="en-US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0A5323A0-66CA-4362-B293-48C1DDC8C613}"/>
              </a:ext>
            </a:extLst>
          </p:cNvPr>
          <p:cNvSpPr/>
          <p:nvPr/>
        </p:nvSpPr>
        <p:spPr>
          <a:xfrm>
            <a:off x="4583492" y="1456416"/>
            <a:ext cx="2366433" cy="14139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Classification Model:</a:t>
            </a:r>
          </a:p>
          <a:p>
            <a:pPr algn="ctr"/>
            <a:r>
              <a:rPr lang="en-US" altLang="zh-CN" sz="1800" b="1">
                <a:solidFill>
                  <a:schemeClr val="bg2">
                    <a:lumMod val="50000"/>
                  </a:schemeClr>
                </a:solidFill>
                <a:latin typeface="Calibri" panose="020F0502020204030204" charset="0"/>
                <a:ea typeface="阿里巴巴普惠体" panose="00020600040101010101" pitchFamily="18" charset="-122"/>
                <a:cs typeface="Calibri" panose="020F0502020204030204" charset="0"/>
              </a:rPr>
              <a:t>logistic regression</a:t>
            </a:r>
            <a:endParaRPr lang="zh-CN" altLang="en-US" b="1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733F4C7F-A646-4C58-B25B-B04D5A343A03}"/>
              </a:ext>
            </a:extLst>
          </p:cNvPr>
          <p:cNvSpPr/>
          <p:nvPr/>
        </p:nvSpPr>
        <p:spPr>
          <a:xfrm>
            <a:off x="4608244" y="3717430"/>
            <a:ext cx="2366433" cy="14139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dirty="0">
                <a:ea typeface="宋体"/>
              </a:rPr>
              <a:t>Assessing the probability of customer churn</a:t>
            </a:r>
            <a:endParaRPr lang="zh-CN" altLang="en-US" dirty="0">
              <a:ea typeface="宋体"/>
            </a:endParaRPr>
          </a:p>
        </p:txBody>
      </p:sp>
      <p:cxnSp>
        <p:nvCxnSpPr>
          <p:cNvPr id="16" name="Connecteur droit 23">
            <a:extLst>
              <a:ext uri="{FF2B5EF4-FFF2-40B4-BE49-F238E27FC236}">
                <a16:creationId xmlns:a16="http://schemas.microsoft.com/office/drawing/2014/main" id="{2DE6BB0C-2832-4591-9402-DD8E48AF4B82}"/>
              </a:ext>
            </a:extLst>
          </p:cNvPr>
          <p:cNvCxnSpPr>
            <a:cxnSpLocks/>
          </p:cNvCxnSpPr>
          <p:nvPr/>
        </p:nvCxnSpPr>
        <p:spPr>
          <a:xfrm>
            <a:off x="0" y="609600"/>
            <a:ext cx="6300000" cy="0"/>
          </a:xfrm>
          <a:prstGeom prst="line">
            <a:avLst/>
          </a:prstGeom>
          <a:ln>
            <a:solidFill>
              <a:srgbClr val="001F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row: Right 2">
            <a:extLst>
              <a:ext uri="{FF2B5EF4-FFF2-40B4-BE49-F238E27FC236}">
                <a16:creationId xmlns:a16="http://schemas.microsoft.com/office/drawing/2014/main" id="{98019269-4DF8-496C-9AEF-414EFFD22854}"/>
              </a:ext>
            </a:extLst>
          </p:cNvPr>
          <p:cNvSpPr/>
          <p:nvPr/>
        </p:nvSpPr>
        <p:spPr>
          <a:xfrm rot="1091595">
            <a:off x="3905111" y="1874203"/>
            <a:ext cx="435006" cy="292388"/>
          </a:xfrm>
          <a:prstGeom prst="rightArrow">
            <a:avLst/>
          </a:prstGeom>
          <a:solidFill>
            <a:srgbClr val="FFBF00"/>
          </a:solidFill>
          <a:ln>
            <a:solidFill>
              <a:srgbClr val="FFB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724A8C1-FE25-4938-997E-46108D0C3203}"/>
              </a:ext>
            </a:extLst>
          </p:cNvPr>
          <p:cNvSpPr/>
          <p:nvPr/>
        </p:nvSpPr>
        <p:spPr>
          <a:xfrm rot="20508405" flipH="1">
            <a:off x="7193299" y="1934805"/>
            <a:ext cx="435006" cy="292388"/>
          </a:xfrm>
          <a:prstGeom prst="rightArrow">
            <a:avLst/>
          </a:prstGeom>
          <a:solidFill>
            <a:srgbClr val="FFBF00"/>
          </a:solidFill>
          <a:ln>
            <a:solidFill>
              <a:srgbClr val="FFB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DBDF70D-ACC5-4ADE-9366-A9832D04B2D6}"/>
              </a:ext>
            </a:extLst>
          </p:cNvPr>
          <p:cNvSpPr/>
          <p:nvPr/>
        </p:nvSpPr>
        <p:spPr>
          <a:xfrm rot="16200000" flipH="1">
            <a:off x="5549205" y="3202899"/>
            <a:ext cx="435006" cy="292388"/>
          </a:xfrm>
          <a:prstGeom prst="rightArrow">
            <a:avLst/>
          </a:prstGeom>
          <a:solidFill>
            <a:srgbClr val="FFBF00"/>
          </a:solidFill>
          <a:ln>
            <a:solidFill>
              <a:srgbClr val="FFB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CB1AE4-A43A-4475-8AEE-679479163247}"/>
              </a:ext>
            </a:extLst>
          </p:cNvPr>
          <p:cNvSpPr/>
          <p:nvPr/>
        </p:nvSpPr>
        <p:spPr>
          <a:xfrm rot="1091595">
            <a:off x="7282087" y="4700250"/>
            <a:ext cx="435006" cy="292388"/>
          </a:xfrm>
          <a:prstGeom prst="rightArrow">
            <a:avLst/>
          </a:prstGeom>
          <a:solidFill>
            <a:srgbClr val="FFBF00"/>
          </a:solidFill>
          <a:ln>
            <a:solidFill>
              <a:srgbClr val="FFB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3867B1EB-ECE8-4D3A-A8A1-0322EF440A71}"/>
              </a:ext>
            </a:extLst>
          </p:cNvPr>
          <p:cNvSpPr/>
          <p:nvPr/>
        </p:nvSpPr>
        <p:spPr>
          <a:xfrm rot="20508405" flipH="1">
            <a:off x="3894908" y="4691409"/>
            <a:ext cx="435006" cy="292388"/>
          </a:xfrm>
          <a:prstGeom prst="rightArrow">
            <a:avLst/>
          </a:prstGeom>
          <a:solidFill>
            <a:srgbClr val="FFBF00"/>
          </a:solidFill>
          <a:ln>
            <a:solidFill>
              <a:srgbClr val="FFB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ate Placeholder 2">
            <a:extLst>
              <a:ext uri="{FF2B5EF4-FFF2-40B4-BE49-F238E27FC236}">
                <a16:creationId xmlns:a16="http://schemas.microsoft.com/office/drawing/2014/main" id="{53174319-73F2-4125-AF82-7A66293186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7099"/>
            <a:ext cx="2743200" cy="365125"/>
          </a:xfrm>
        </p:spPr>
        <p:txBody>
          <a:bodyPr/>
          <a:lstStyle/>
          <a:p>
            <a:fld id="{D36970BD-E70E-4D0E-9B67-1505AB0ADC88}" type="datetime1">
              <a:rPr lang="fr-FR" smtClean="0"/>
              <a:t>14/09/2022</a:t>
            </a:fld>
            <a:endParaRPr lang="fr-FR"/>
          </a:p>
        </p:txBody>
      </p:sp>
      <p:sp>
        <p:nvSpPr>
          <p:cNvPr id="26" name="Footer Placeholder 3">
            <a:extLst>
              <a:ext uri="{FF2B5EF4-FFF2-40B4-BE49-F238E27FC236}">
                <a16:creationId xmlns:a16="http://schemas.microsoft.com/office/drawing/2014/main" id="{3878604C-9EAA-4062-8478-866B4A725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517099"/>
            <a:ext cx="5029200" cy="365125"/>
          </a:xfrm>
        </p:spPr>
        <p:txBody>
          <a:bodyPr/>
          <a:lstStyle/>
          <a:p>
            <a:r>
              <a:rPr lang="en-US"/>
              <a:t>Improving customer retention management through cost-sensitive learning</a:t>
            </a:r>
            <a:endParaRPr lang="fr-FR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62540ED7-D252-466A-9979-22E01FD0A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7099"/>
            <a:ext cx="2743200" cy="365125"/>
          </a:xfrm>
        </p:spPr>
        <p:txBody>
          <a:bodyPr/>
          <a:lstStyle/>
          <a:p>
            <a:fld id="{77A3AA5C-5D5D-4014-9F02-AD0D1DA2E95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7955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24C64F-1168-47DD-ACDF-5959759602C3}"/>
              </a:ext>
            </a:extLst>
          </p:cNvPr>
          <p:cNvSpPr/>
          <p:nvPr/>
        </p:nvSpPr>
        <p:spPr>
          <a:xfrm>
            <a:off x="566057" y="2400300"/>
            <a:ext cx="5088707" cy="20574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4E6623-5111-B909-969D-59F86D234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6624"/>
            <a:ext cx="9601940" cy="674702"/>
          </a:xfrm>
        </p:spPr>
        <p:txBody>
          <a:bodyPr>
            <a:normAutofit/>
          </a:bodyPr>
          <a:lstStyle/>
          <a:p>
            <a:r>
              <a:rPr lang="fr-FR" sz="2800">
                <a:latin typeface="+mn-lt"/>
                <a:cs typeface="Arial" panose="020B0604020202020204" pitchFamily="34" charset="0"/>
              </a:rPr>
              <a:t>DRAWBACKS OF SAMPLING BASED COST-SENSITIVE TECHNIQUES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B71350A-6531-F577-7BD7-8E9C3468F1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8331323"/>
              </p:ext>
            </p:extLst>
          </p:nvPr>
        </p:nvGraphicFramePr>
        <p:xfrm>
          <a:off x="6537237" y="1162577"/>
          <a:ext cx="4902200" cy="4857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DD05F17-F8EF-4A50-102B-9F1D12BF7EB6}"/>
              </a:ext>
            </a:extLst>
          </p:cNvPr>
          <p:cNvSpPr txBox="1"/>
          <p:nvPr/>
        </p:nvSpPr>
        <p:spPr>
          <a:xfrm flipH="1">
            <a:off x="625566" y="2644170"/>
            <a:ext cx="50291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err="1">
                <a:solidFill>
                  <a:schemeClr val="bg1"/>
                </a:solidFill>
              </a:rPr>
              <a:t>Increases</a:t>
            </a:r>
            <a:r>
              <a:rPr lang="fr-FR" sz="2400">
                <a:solidFill>
                  <a:schemeClr val="bg1"/>
                </a:solidFill>
              </a:rPr>
              <a:t> the proportion of </a:t>
            </a:r>
            <a:r>
              <a:rPr lang="fr-FR" sz="2400" err="1">
                <a:solidFill>
                  <a:schemeClr val="bg1"/>
                </a:solidFill>
              </a:rPr>
              <a:t>churners</a:t>
            </a:r>
            <a:endParaRPr lang="fr-FR" sz="2400">
              <a:solidFill>
                <a:schemeClr val="bg1"/>
              </a:solidFill>
            </a:endParaRPr>
          </a:p>
          <a:p>
            <a:pPr algn="ctr"/>
            <a:r>
              <a:rPr lang="fr-FR" sz="2400">
                <a:solidFill>
                  <a:schemeClr val="bg1"/>
                </a:solidFill>
              </a:rPr>
              <a:t>Duplicates the variables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2400">
                <a:solidFill>
                  <a:schemeClr val="bg1"/>
                </a:solidFill>
              </a:rPr>
              <a:t>OVERFITTING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2400">
                <a:solidFill>
                  <a:schemeClr val="bg1"/>
                </a:solidFill>
              </a:rPr>
              <a:t>UNDERFITTING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52447-6586-4B4D-AC9E-E9F386D7B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6B40E-61D5-461A-AC32-E875E217AD52}" type="datetime1">
              <a:rPr lang="fr-FR" smtClean="0"/>
              <a:t>14/09/2022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5CC28E-6AE6-4857-B16E-47CF62B5F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Improving customer retention management through cost-sensitive learning</a:t>
            </a:r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E5B7DB-A5F5-44AE-9B37-5827D81BE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AA5C-5D5D-4014-9F02-AD0D1DA2E953}" type="slidenum">
              <a:rPr lang="fr-FR" smtClean="0"/>
              <a:t>11</a:t>
            </a:fld>
            <a:endParaRPr lang="fr-FR"/>
          </a:p>
        </p:txBody>
      </p:sp>
      <p:cxnSp>
        <p:nvCxnSpPr>
          <p:cNvPr id="8" name="Connecteur droit 23">
            <a:extLst>
              <a:ext uri="{FF2B5EF4-FFF2-40B4-BE49-F238E27FC236}">
                <a16:creationId xmlns:a16="http://schemas.microsoft.com/office/drawing/2014/main" id="{D7FF8C6D-D59C-4933-836E-3F531FB76F4F}"/>
              </a:ext>
            </a:extLst>
          </p:cNvPr>
          <p:cNvCxnSpPr>
            <a:cxnSpLocks/>
          </p:cNvCxnSpPr>
          <p:nvPr/>
        </p:nvCxnSpPr>
        <p:spPr>
          <a:xfrm>
            <a:off x="0" y="609600"/>
            <a:ext cx="9720000" cy="0"/>
          </a:xfrm>
          <a:prstGeom prst="line">
            <a:avLst/>
          </a:prstGeom>
          <a:ln>
            <a:solidFill>
              <a:srgbClr val="001F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220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8E0CE44-0D12-3CD9-87A0-18F9D33EF7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3243463"/>
              </p:ext>
            </p:extLst>
          </p:nvPr>
        </p:nvGraphicFramePr>
        <p:xfrm>
          <a:off x="558799" y="259080"/>
          <a:ext cx="8869680" cy="6339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136C82B-95EE-B166-A91C-AC0FDCB74F7E}"/>
              </a:ext>
            </a:extLst>
          </p:cNvPr>
          <p:cNvSpPr/>
          <p:nvPr/>
        </p:nvSpPr>
        <p:spPr>
          <a:xfrm>
            <a:off x="2108200" y="3145245"/>
            <a:ext cx="3251199" cy="199208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>
                <a:solidFill>
                  <a:schemeClr val="bg1"/>
                </a:solidFill>
              </a:rPr>
              <a:t>Non sampling based </a:t>
            </a:r>
            <a:r>
              <a:rPr lang="fr-FR" sz="3200" err="1">
                <a:solidFill>
                  <a:schemeClr val="bg1"/>
                </a:solidFill>
              </a:rPr>
              <a:t>cost</a:t>
            </a:r>
            <a:r>
              <a:rPr lang="fr-FR" sz="3200">
                <a:solidFill>
                  <a:schemeClr val="bg1"/>
                </a:solidFill>
              </a:rPr>
              <a:t>-sensitive techniques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3D34730-34C8-6F91-446D-CFFD741CFED2}"/>
              </a:ext>
            </a:extLst>
          </p:cNvPr>
          <p:cNvGrpSpPr/>
          <p:nvPr/>
        </p:nvGrpSpPr>
        <p:grpSpPr>
          <a:xfrm>
            <a:off x="9263744" y="2142024"/>
            <a:ext cx="2001521" cy="791424"/>
            <a:chOff x="4309319" y="691317"/>
            <a:chExt cx="3627130" cy="1450769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6E8D218-DDD3-05EB-9F38-94E637472932}"/>
                </a:ext>
              </a:extLst>
            </p:cNvPr>
            <p:cNvSpPr/>
            <p:nvPr/>
          </p:nvSpPr>
          <p:spPr>
            <a:xfrm>
              <a:off x="4309319" y="691317"/>
              <a:ext cx="3627130" cy="1450769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20" name="Rectangle: Rounded Corners 4">
              <a:extLst>
                <a:ext uri="{FF2B5EF4-FFF2-40B4-BE49-F238E27FC236}">
                  <a16:creationId xmlns:a16="http://schemas.microsoft.com/office/drawing/2014/main" id="{7A4285DA-08C6-71A8-316B-652FB5618339}"/>
                </a:ext>
              </a:extLst>
            </p:cNvPr>
            <p:cNvSpPr txBox="1"/>
            <p:nvPr/>
          </p:nvSpPr>
          <p:spPr>
            <a:xfrm>
              <a:off x="4380140" y="762138"/>
              <a:ext cx="3485488" cy="1309127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kern="1200" err="1">
                  <a:solidFill>
                    <a:srgbClr val="001F46"/>
                  </a:solidFill>
                </a:rPr>
                <a:t>Wrappers</a:t>
              </a:r>
              <a:endParaRPr lang="fr-FR" sz="2400" kern="1200">
                <a:solidFill>
                  <a:srgbClr val="001F46"/>
                </a:solidFill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B4482-DC82-45BA-860E-B336BE6D91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33910"/>
            <a:ext cx="2743200" cy="365125"/>
          </a:xfrm>
        </p:spPr>
        <p:txBody>
          <a:bodyPr/>
          <a:lstStyle/>
          <a:p>
            <a:fld id="{5F7971DD-D788-4335-A394-032F68B40E72}" type="datetime1">
              <a:rPr lang="fr-FR" smtClean="0"/>
              <a:t>14/09/2022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C0988-1C01-470E-A77F-C4B5CEF43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533910"/>
            <a:ext cx="5029200" cy="365125"/>
          </a:xfrm>
        </p:spPr>
        <p:txBody>
          <a:bodyPr/>
          <a:lstStyle/>
          <a:p>
            <a:r>
              <a:rPr lang="en-US"/>
              <a:t>Improving customer retention management through cost-sensitive learning</a:t>
            </a:r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25816-995F-41EC-B6F2-9CD0A4580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33910"/>
            <a:ext cx="2743200" cy="365125"/>
          </a:xfrm>
        </p:spPr>
        <p:txBody>
          <a:bodyPr/>
          <a:lstStyle/>
          <a:p>
            <a:fld id="{77A3AA5C-5D5D-4014-9F02-AD0D1DA2E953}" type="slidenum">
              <a:rPr lang="fr-FR" smtClean="0"/>
              <a:t>12</a:t>
            </a:fld>
            <a:endParaRPr lang="fr-FR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1889BB12-DAAA-41AE-8745-3AD3F86C2673}"/>
              </a:ext>
            </a:extLst>
          </p:cNvPr>
          <p:cNvSpPr/>
          <p:nvPr/>
        </p:nvSpPr>
        <p:spPr>
          <a:xfrm>
            <a:off x="8501744" y="1646473"/>
            <a:ext cx="762000" cy="1782527"/>
          </a:xfrm>
          <a:prstGeom prst="rightBrace">
            <a:avLst>
              <a:gd name="adj1" fmla="val 0"/>
              <a:gd name="adj2" fmla="val 50000"/>
            </a:avLst>
          </a:prstGeom>
          <a:ln w="28575">
            <a:solidFill>
              <a:srgbClr val="001F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98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/>
        </p:nvSpPr>
        <p:spPr>
          <a:xfrm>
            <a:off x="8712084" y="3346939"/>
            <a:ext cx="2443597" cy="2596095"/>
          </a:xfrm>
          <a:custGeom>
            <a:avLst/>
            <a:gdLst>
              <a:gd name="connsiteX0" fmla="*/ 0 w 5117176"/>
              <a:gd name="connsiteY0" fmla="*/ 0 h 5436524"/>
              <a:gd name="connsiteX1" fmla="*/ 5117176 w 5117176"/>
              <a:gd name="connsiteY1" fmla="*/ 0 h 5436524"/>
              <a:gd name="connsiteX2" fmla="*/ 5117176 w 5117176"/>
              <a:gd name="connsiteY2" fmla="*/ 5436524 h 5436524"/>
              <a:gd name="connsiteX3" fmla="*/ 0 w 5117176"/>
              <a:gd name="connsiteY3" fmla="*/ 5436524 h 543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7176" h="5436524">
                <a:moveTo>
                  <a:pt x="0" y="0"/>
                </a:moveTo>
                <a:lnTo>
                  <a:pt x="5117176" y="0"/>
                </a:lnTo>
                <a:lnTo>
                  <a:pt x="5117176" y="5436524"/>
                </a:lnTo>
                <a:lnTo>
                  <a:pt x="0" y="5436524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825500" dist="3810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阿里巴巴普惠体" panose="00020600040101010101" pitchFamily="18" charset="-122"/>
            </a:endParaRPr>
          </a:p>
        </p:txBody>
      </p:sp>
      <p:sp>
        <p:nvSpPr>
          <p:cNvPr id="2" name="任意多边形: 形状 1"/>
          <p:cNvSpPr/>
          <p:nvPr/>
        </p:nvSpPr>
        <p:spPr>
          <a:xfrm>
            <a:off x="1036321" y="3346939"/>
            <a:ext cx="2443597" cy="2596095"/>
          </a:xfrm>
          <a:custGeom>
            <a:avLst/>
            <a:gdLst>
              <a:gd name="connsiteX0" fmla="*/ 0 w 5117177"/>
              <a:gd name="connsiteY0" fmla="*/ 0 h 5436524"/>
              <a:gd name="connsiteX1" fmla="*/ 5117177 w 5117177"/>
              <a:gd name="connsiteY1" fmla="*/ 0 h 5436524"/>
              <a:gd name="connsiteX2" fmla="*/ 5117177 w 5117177"/>
              <a:gd name="connsiteY2" fmla="*/ 5436524 h 5436524"/>
              <a:gd name="connsiteX3" fmla="*/ 0 w 5117177"/>
              <a:gd name="connsiteY3" fmla="*/ 5436524 h 543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7177" h="5436524">
                <a:moveTo>
                  <a:pt x="0" y="0"/>
                </a:moveTo>
                <a:lnTo>
                  <a:pt x="5117177" y="0"/>
                </a:lnTo>
                <a:lnTo>
                  <a:pt x="5117177" y="5436524"/>
                </a:lnTo>
                <a:lnTo>
                  <a:pt x="0" y="54365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9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任意多边形: 形状 2"/>
          <p:cNvSpPr/>
          <p:nvPr/>
        </p:nvSpPr>
        <p:spPr>
          <a:xfrm>
            <a:off x="3594909" y="3346939"/>
            <a:ext cx="2443596" cy="2596095"/>
          </a:xfrm>
          <a:custGeom>
            <a:avLst/>
            <a:gdLst>
              <a:gd name="connsiteX0" fmla="*/ 0 w 5117175"/>
              <a:gd name="connsiteY0" fmla="*/ 0 h 5436524"/>
              <a:gd name="connsiteX1" fmla="*/ 5117175 w 5117175"/>
              <a:gd name="connsiteY1" fmla="*/ 0 h 5436524"/>
              <a:gd name="connsiteX2" fmla="*/ 5117175 w 5117175"/>
              <a:gd name="connsiteY2" fmla="*/ 5436524 h 5436524"/>
              <a:gd name="connsiteX3" fmla="*/ 0 w 5117175"/>
              <a:gd name="connsiteY3" fmla="*/ 5436524 h 543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7175" h="5436524">
                <a:moveTo>
                  <a:pt x="0" y="0"/>
                </a:moveTo>
                <a:lnTo>
                  <a:pt x="5117175" y="0"/>
                </a:lnTo>
                <a:lnTo>
                  <a:pt x="5117175" y="5436524"/>
                </a:lnTo>
                <a:lnTo>
                  <a:pt x="0" y="54365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900">
              <a:latin typeface="阿里巴巴普惠体" panose="00020600040101010101" pitchFamily="18" charset="-122"/>
            </a:endParaRPr>
          </a:p>
        </p:txBody>
      </p:sp>
      <p:sp>
        <p:nvSpPr>
          <p:cNvPr id="4" name="任意多边形: 形状 3"/>
          <p:cNvSpPr/>
          <p:nvPr/>
        </p:nvSpPr>
        <p:spPr>
          <a:xfrm>
            <a:off x="6153496" y="3346939"/>
            <a:ext cx="2443597" cy="2596095"/>
          </a:xfrm>
          <a:custGeom>
            <a:avLst/>
            <a:gdLst>
              <a:gd name="connsiteX0" fmla="*/ 0 w 5117176"/>
              <a:gd name="connsiteY0" fmla="*/ 0 h 5436524"/>
              <a:gd name="connsiteX1" fmla="*/ 5117176 w 5117176"/>
              <a:gd name="connsiteY1" fmla="*/ 0 h 5436524"/>
              <a:gd name="connsiteX2" fmla="*/ 5117176 w 5117176"/>
              <a:gd name="connsiteY2" fmla="*/ 5436524 h 5436524"/>
              <a:gd name="connsiteX3" fmla="*/ 0 w 5117176"/>
              <a:gd name="connsiteY3" fmla="*/ 5436524 h 543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7176" h="5436524">
                <a:moveTo>
                  <a:pt x="0" y="0"/>
                </a:moveTo>
                <a:lnTo>
                  <a:pt x="5117176" y="0"/>
                </a:lnTo>
                <a:lnTo>
                  <a:pt x="5117176" y="5436524"/>
                </a:lnTo>
                <a:lnTo>
                  <a:pt x="0" y="54365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9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12136" y="3440660"/>
            <a:ext cx="891967" cy="699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3300" b="1">
                <a:latin typeface="Calibri" panose="020F0502020204030204" charset="0"/>
                <a:ea typeface="阿里巴巴普惠体" panose="00020600040101010101" pitchFamily="18" charset="-122"/>
                <a:cs typeface="Calibri" panose="020F0502020204030204" charset="0"/>
              </a:rPr>
              <a:t>01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096328" y="4146550"/>
            <a:ext cx="2332673" cy="150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b="1">
                <a:latin typeface="Calibri" panose="020F0502020204030204" charset="0"/>
                <a:ea typeface="阿里巴巴普惠体" panose="00020600040101010101" pitchFamily="18" charset="-122"/>
                <a:cs typeface="Calibri" panose="020F0502020204030204" charset="0"/>
              </a:rPr>
              <a:t>Better serve their current customer base rather than trying to find new customers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371041" y="3440660"/>
            <a:ext cx="891967" cy="699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3300" b="1">
                <a:latin typeface="Calibri" panose="020F0502020204030204" charset="0"/>
                <a:ea typeface="阿里巴巴普惠体" panose="00020600040101010101" pitchFamily="18" charset="-122"/>
                <a:cs typeface="Calibri" panose="020F0502020204030204" charset="0"/>
              </a:rPr>
              <a:t>02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539925" y="4355773"/>
            <a:ext cx="2505710" cy="745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700" b="1">
                <a:latin typeface="Calibri" panose="020F0502020204030204" charset="0"/>
                <a:ea typeface="阿里巴巴普惠体" panose="00020600040101010101" pitchFamily="18" charset="-122"/>
                <a:cs typeface="Calibri" panose="020F0502020204030204" charset="0"/>
              </a:rPr>
              <a:t> Long-term customers spend pattern is higher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929628" y="3486062"/>
            <a:ext cx="891967" cy="699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3300" b="1">
                <a:latin typeface="Calibri" panose="020F0502020204030204" charset="0"/>
                <a:ea typeface="阿里巴巴普惠体" panose="00020600040101010101" pitchFamily="18" charset="-122"/>
                <a:cs typeface="Calibri" panose="020F0502020204030204" charset="0"/>
              </a:rPr>
              <a:t>03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265228" y="4191953"/>
            <a:ext cx="2220913" cy="1143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b="1">
                <a:latin typeface="Calibri" panose="020F0502020204030204" charset="0"/>
                <a:ea typeface="阿里巴巴普惠体" panose="00020600040101010101" pitchFamily="18" charset="-122"/>
                <a:cs typeface="Calibri" panose="020F0502020204030204" charset="0"/>
              </a:rPr>
              <a:t>Old customers less prone to competitive marketing actions 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036321" y="1376494"/>
            <a:ext cx="10119360" cy="1359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3300">
                <a:solidFill>
                  <a:schemeClr val="bg2">
                    <a:lumMod val="50000"/>
                  </a:schemeClr>
                </a:solidFill>
                <a:latin typeface="Calibri" panose="020F0502020204030204" charset="0"/>
                <a:ea typeface="阿里巴巴普惠体" panose="00020600040101010101" pitchFamily="18" charset="-122"/>
                <a:cs typeface="Calibri" panose="020F0502020204030204" charset="0"/>
              </a:rPr>
              <a:t>Various management and financial implications of customer retention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487726" y="3486062"/>
            <a:ext cx="891967" cy="699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3300" b="1">
                <a:latin typeface="Calibri" panose="020F0502020204030204" charset="0"/>
                <a:ea typeface="阿里巴巴普惠体" panose="00020600040101010101" pitchFamily="18" charset="-122"/>
                <a:cs typeface="Calibri" panose="020F0502020204030204" charset="0"/>
              </a:rPr>
              <a:t>04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808085" y="4191953"/>
            <a:ext cx="2251710" cy="150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b="1">
                <a:latin typeface="Calibri" panose="020F0502020204030204" charset="0"/>
                <a:ea typeface="阿里巴巴普惠体" panose="00020600040101010101" pitchFamily="18" charset="-122"/>
                <a:cs typeface="Calibri" panose="020F0502020204030204" charset="0"/>
              </a:rPr>
              <a:t>Losing customers can lead to opportunity costs and increased costs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5BCF81EB-46F9-497C-8DDB-FC7D16A5A39C}"/>
              </a:ext>
            </a:extLst>
          </p:cNvPr>
          <p:cNvSpPr/>
          <p:nvPr/>
        </p:nvSpPr>
        <p:spPr>
          <a:xfrm>
            <a:off x="-22869" y="-5743"/>
            <a:ext cx="8241432" cy="797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en-US" altLang="zh-CN" sz="3600">
                <a:solidFill>
                  <a:srgbClr val="001F46"/>
                </a:solidFill>
                <a:effectLst/>
              </a:rPr>
              <a:t>CUSTOMER RETENTIONS</a:t>
            </a:r>
            <a:endParaRPr lang="zh-CN" altLang="en-US" sz="3600" err="1">
              <a:solidFill>
                <a:srgbClr val="001F46"/>
              </a:solidFill>
              <a:ea typeface="宋体"/>
              <a:cs typeface="Calibri"/>
            </a:endParaRPr>
          </a:p>
        </p:txBody>
      </p:sp>
      <p:cxnSp>
        <p:nvCxnSpPr>
          <p:cNvPr id="20" name="Connecteur droit 23">
            <a:extLst>
              <a:ext uri="{FF2B5EF4-FFF2-40B4-BE49-F238E27FC236}">
                <a16:creationId xmlns:a16="http://schemas.microsoft.com/office/drawing/2014/main" id="{23AD3B20-1DDF-4A79-8201-91BE36947888}"/>
              </a:ext>
            </a:extLst>
          </p:cNvPr>
          <p:cNvCxnSpPr>
            <a:cxnSpLocks/>
          </p:cNvCxnSpPr>
          <p:nvPr/>
        </p:nvCxnSpPr>
        <p:spPr>
          <a:xfrm>
            <a:off x="0" y="609600"/>
            <a:ext cx="4680000" cy="0"/>
          </a:xfrm>
          <a:prstGeom prst="line">
            <a:avLst/>
          </a:prstGeom>
          <a:ln>
            <a:solidFill>
              <a:srgbClr val="001F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ate Placeholder 2">
            <a:extLst>
              <a:ext uri="{FF2B5EF4-FFF2-40B4-BE49-F238E27FC236}">
                <a16:creationId xmlns:a16="http://schemas.microsoft.com/office/drawing/2014/main" id="{B9B4C544-A51C-403B-8EEB-9EDBEE3DFADE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oundRect">
            <a:avLst>
              <a:gd name="adj" fmla="val 4825"/>
            </a:avLst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fld id="{D36970BD-E70E-4D0E-9B67-1505AB0ADC88}" type="datetime1">
              <a:rPr lang="fr-FR" sz="1200" smtClean="0">
                <a:solidFill>
                  <a:schemeClr val="bg1">
                    <a:lumMod val="75000"/>
                  </a:schemeClr>
                </a:solidFill>
              </a:rPr>
              <a:pPr marL="0" indent="0">
                <a:buNone/>
              </a:pPr>
              <a:t>14/09/2022</a:t>
            </a:fld>
            <a:endParaRPr lang="fr-FR" sz="12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Footer Placeholder 3">
            <a:extLst>
              <a:ext uri="{FF2B5EF4-FFF2-40B4-BE49-F238E27FC236}">
                <a16:creationId xmlns:a16="http://schemas.microsoft.com/office/drawing/2014/main" id="{982010B0-F400-4CE7-A09C-734926FA9C0B}"/>
              </a:ext>
            </a:extLst>
          </p:cNvPr>
          <p:cNvSpPr txBox="1">
            <a:spLocks/>
          </p:cNvSpPr>
          <p:nvPr/>
        </p:nvSpPr>
        <p:spPr>
          <a:xfrm>
            <a:off x="3581400" y="6356350"/>
            <a:ext cx="5029200" cy="365125"/>
          </a:xfrm>
          <a:prstGeom prst="rect">
            <a:avLst/>
          </a:prstGeom>
          <a:noFill/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Improving customer retention management through cost-sensitive learning</a:t>
            </a:r>
            <a:endParaRPr lang="fr-FR" sz="12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FB6E48-F079-4834-A136-BAD079165428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7A3AA5C-5D5D-4014-9F02-AD0D1DA2E953}" type="slidenum">
              <a:rPr lang="fr-FR" sz="1200" smtClean="0">
                <a:solidFill>
                  <a:schemeClr val="bg1">
                    <a:lumMod val="75000"/>
                  </a:schemeClr>
                </a:solidFill>
              </a:rPr>
              <a:pPr algn="r"/>
              <a:t>13</a:t>
            </a:fld>
            <a:endParaRPr lang="fr-FR" sz="120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201B4A83-9517-4DB6-ADFE-E5D87A20C2CF}"/>
              </a:ext>
            </a:extLst>
          </p:cNvPr>
          <p:cNvSpPr/>
          <p:nvPr/>
        </p:nvSpPr>
        <p:spPr>
          <a:xfrm>
            <a:off x="6387073" y="1589106"/>
            <a:ext cx="4279037" cy="825623"/>
          </a:xfrm>
          <a:prstGeom prst="rect">
            <a:avLst/>
          </a:prstGeom>
          <a:solidFill>
            <a:srgbClr val="00B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1072F8-73A2-4618-902E-F8A01ABF512E}"/>
              </a:ext>
            </a:extLst>
          </p:cNvPr>
          <p:cNvSpPr/>
          <p:nvPr/>
        </p:nvSpPr>
        <p:spPr>
          <a:xfrm>
            <a:off x="6387072" y="3376555"/>
            <a:ext cx="4279037" cy="825623"/>
          </a:xfrm>
          <a:prstGeom prst="rect">
            <a:avLst/>
          </a:prstGeom>
          <a:solidFill>
            <a:srgbClr val="FFBF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10307AB-6EE1-4C6C-AF70-322E8CF01419}"/>
              </a:ext>
            </a:extLst>
          </p:cNvPr>
          <p:cNvSpPr/>
          <p:nvPr/>
        </p:nvSpPr>
        <p:spPr>
          <a:xfrm>
            <a:off x="6387071" y="5164004"/>
            <a:ext cx="4279037" cy="825623"/>
          </a:xfrm>
          <a:prstGeom prst="rect">
            <a:avLst/>
          </a:prstGeom>
          <a:solidFill>
            <a:srgbClr val="00B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C6BD82E-6AAD-4797-BF86-9719452E1142}"/>
              </a:ext>
            </a:extLst>
          </p:cNvPr>
          <p:cNvSpPr/>
          <p:nvPr/>
        </p:nvSpPr>
        <p:spPr>
          <a:xfrm>
            <a:off x="6387071" y="2482830"/>
            <a:ext cx="4279037" cy="825623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B37A9E3-32A8-4760-8EC2-BA00DCB8957E}"/>
              </a:ext>
            </a:extLst>
          </p:cNvPr>
          <p:cNvSpPr/>
          <p:nvPr/>
        </p:nvSpPr>
        <p:spPr>
          <a:xfrm>
            <a:off x="6387071" y="4268710"/>
            <a:ext cx="4279037" cy="825623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427C13-630D-4B7D-9142-BEE34175B81D}"/>
              </a:ext>
            </a:extLst>
          </p:cNvPr>
          <p:cNvSpPr txBox="1"/>
          <p:nvPr/>
        </p:nvSpPr>
        <p:spPr>
          <a:xfrm>
            <a:off x="87401" y="23710"/>
            <a:ext cx="5255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3600">
                <a:solidFill>
                  <a:srgbClr val="001F46"/>
                </a:solidFill>
              </a:rPr>
              <a:t>FINDINGS &amp; CONCLUSIONS</a:t>
            </a:r>
            <a:endParaRPr lang="en-US" sz="3600">
              <a:solidFill>
                <a:srgbClr val="001F46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7F7B389-87A6-469C-B371-9228422A1760}"/>
              </a:ext>
            </a:extLst>
          </p:cNvPr>
          <p:cNvGrpSpPr/>
          <p:nvPr/>
        </p:nvGrpSpPr>
        <p:grpSpPr>
          <a:xfrm>
            <a:off x="1121899" y="1589106"/>
            <a:ext cx="4279039" cy="4420319"/>
            <a:chOff x="887765" y="1597981"/>
            <a:chExt cx="4279039" cy="44203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EDC74D-E215-4DFC-94E9-29F5D07DCE4D}"/>
                </a:ext>
              </a:extLst>
            </p:cNvPr>
            <p:cNvSpPr/>
            <p:nvPr/>
          </p:nvSpPr>
          <p:spPr>
            <a:xfrm>
              <a:off x="887767" y="1597981"/>
              <a:ext cx="4279037" cy="825623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419" sz="2800" b="1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Weightning</a:t>
              </a:r>
              <a:endParaRPr lang="en-US" sz="28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D728FCA-CC0B-4F02-856B-5155661D1B0B}"/>
                </a:ext>
              </a:extLst>
            </p:cNvPr>
            <p:cNvSpPr/>
            <p:nvPr/>
          </p:nvSpPr>
          <p:spPr>
            <a:xfrm>
              <a:off x="887766" y="2496655"/>
              <a:ext cx="4279037" cy="825623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419" sz="2800" b="1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Metacost</a:t>
              </a:r>
              <a:endParaRPr lang="en-US" sz="28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FE5229D-DA11-4A99-B301-39FEF991E1DD}"/>
                </a:ext>
              </a:extLst>
            </p:cNvPr>
            <p:cNvSpPr/>
            <p:nvPr/>
          </p:nvSpPr>
          <p:spPr>
            <a:xfrm>
              <a:off x="887765" y="3395329"/>
              <a:ext cx="4279037" cy="825623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419" sz="28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DMECC</a:t>
              </a:r>
              <a:endParaRPr lang="en-US" sz="28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1D0682-125A-4D84-9CA4-6B994E5548FD}"/>
                </a:ext>
              </a:extLst>
            </p:cNvPr>
            <p:cNvSpPr/>
            <p:nvPr/>
          </p:nvSpPr>
          <p:spPr>
            <a:xfrm>
              <a:off x="887766" y="4294003"/>
              <a:ext cx="4279037" cy="825623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419" sz="2800" b="1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Thresholding</a:t>
              </a:r>
              <a:endParaRPr lang="en-US" sz="28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FDCFB59-20EF-42D6-9802-B607617EDB59}"/>
                </a:ext>
              </a:extLst>
            </p:cNvPr>
            <p:cNvSpPr/>
            <p:nvPr/>
          </p:nvSpPr>
          <p:spPr>
            <a:xfrm>
              <a:off x="887766" y="5192677"/>
              <a:ext cx="4279037" cy="825623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419" sz="28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P50</a:t>
              </a:r>
              <a:endParaRPr lang="en-US" sz="28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3" name="Graphic 12" descr="Badge with solid fill">
              <a:extLst>
                <a:ext uri="{FF2B5EF4-FFF2-40B4-BE49-F238E27FC236}">
                  <a16:creationId xmlns:a16="http://schemas.microsoft.com/office/drawing/2014/main" id="{F1FBBE6D-7F6D-4159-917B-6ECF88186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8786" y="2542737"/>
              <a:ext cx="720000" cy="720000"/>
            </a:xfrm>
            <a:prstGeom prst="rect">
              <a:avLst/>
            </a:prstGeom>
          </p:spPr>
        </p:pic>
        <p:pic>
          <p:nvPicPr>
            <p:cNvPr id="15" name="Graphic 14" descr="Badge 3 with solid fill">
              <a:extLst>
                <a:ext uri="{FF2B5EF4-FFF2-40B4-BE49-F238E27FC236}">
                  <a16:creationId xmlns:a16="http://schemas.microsoft.com/office/drawing/2014/main" id="{DED5461C-ED8D-48B0-B180-F0505E2A8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8786" y="3440963"/>
              <a:ext cx="720000" cy="720000"/>
            </a:xfrm>
            <a:prstGeom prst="rect">
              <a:avLst/>
            </a:prstGeom>
          </p:spPr>
        </p:pic>
        <p:pic>
          <p:nvPicPr>
            <p:cNvPr id="17" name="Graphic 16" descr="Badge 4 with solid fill">
              <a:extLst>
                <a:ext uri="{FF2B5EF4-FFF2-40B4-BE49-F238E27FC236}">
                  <a16:creationId xmlns:a16="http://schemas.microsoft.com/office/drawing/2014/main" id="{2DB6E359-2434-4087-9945-FF6D982A0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58786" y="4331811"/>
              <a:ext cx="720000" cy="720000"/>
            </a:xfrm>
            <a:prstGeom prst="rect">
              <a:avLst/>
            </a:prstGeom>
          </p:spPr>
        </p:pic>
        <p:pic>
          <p:nvPicPr>
            <p:cNvPr id="19" name="Graphic 18" descr="Badge 1 with solid fill">
              <a:extLst>
                <a:ext uri="{FF2B5EF4-FFF2-40B4-BE49-F238E27FC236}">
                  <a16:creationId xmlns:a16="http://schemas.microsoft.com/office/drawing/2014/main" id="{F2ED81A3-86FB-461F-BBFA-12FE462D1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58786" y="1640934"/>
              <a:ext cx="720000" cy="720000"/>
            </a:xfrm>
            <a:prstGeom prst="rect">
              <a:avLst/>
            </a:prstGeom>
          </p:spPr>
        </p:pic>
        <p:pic>
          <p:nvPicPr>
            <p:cNvPr id="21" name="Graphic 20" descr="Badge 5 with solid fill">
              <a:extLst>
                <a:ext uri="{FF2B5EF4-FFF2-40B4-BE49-F238E27FC236}">
                  <a16:creationId xmlns:a16="http://schemas.microsoft.com/office/drawing/2014/main" id="{BE124F2B-22C1-4FDD-A83F-525B2CE86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58786" y="5230485"/>
              <a:ext cx="720000" cy="720000"/>
            </a:xfrm>
            <a:prstGeom prst="rect">
              <a:avLst/>
            </a:prstGeom>
          </p:spPr>
        </p:pic>
      </p:grp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7C08DDE5-C349-4BFD-B703-D5D8064DA90F}"/>
              </a:ext>
            </a:extLst>
          </p:cNvPr>
          <p:cNvSpPr/>
          <p:nvPr/>
        </p:nvSpPr>
        <p:spPr>
          <a:xfrm>
            <a:off x="5619565" y="1737898"/>
            <a:ext cx="476435" cy="523220"/>
          </a:xfrm>
          <a:prstGeom prst="rightArrow">
            <a:avLst/>
          </a:prstGeom>
          <a:solidFill>
            <a:srgbClr val="FFB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03F053C7-5323-4632-9509-440658151642}"/>
              </a:ext>
            </a:extLst>
          </p:cNvPr>
          <p:cNvSpPr/>
          <p:nvPr/>
        </p:nvSpPr>
        <p:spPr>
          <a:xfrm>
            <a:off x="5619564" y="3529793"/>
            <a:ext cx="476435" cy="523220"/>
          </a:xfrm>
          <a:prstGeom prst="rightArrow">
            <a:avLst/>
          </a:prstGeom>
          <a:solidFill>
            <a:srgbClr val="FFB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53FFB1A2-5F7A-432C-8296-239B88DA1269}"/>
              </a:ext>
            </a:extLst>
          </p:cNvPr>
          <p:cNvSpPr/>
          <p:nvPr/>
        </p:nvSpPr>
        <p:spPr>
          <a:xfrm>
            <a:off x="5619563" y="5321688"/>
            <a:ext cx="476435" cy="523220"/>
          </a:xfrm>
          <a:prstGeom prst="rightArrow">
            <a:avLst/>
          </a:prstGeom>
          <a:solidFill>
            <a:srgbClr val="FFB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51F152F0-F380-4E4E-9FF4-29E7EA24F45D}"/>
              </a:ext>
            </a:extLst>
          </p:cNvPr>
          <p:cNvSpPr/>
          <p:nvPr/>
        </p:nvSpPr>
        <p:spPr>
          <a:xfrm>
            <a:off x="5619563" y="2633845"/>
            <a:ext cx="476435" cy="523220"/>
          </a:xfrm>
          <a:prstGeom prst="rightArrow">
            <a:avLst/>
          </a:prstGeom>
          <a:solidFill>
            <a:srgbClr val="FFB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448A6AB-A7A6-417A-A266-DFC45C278111}"/>
              </a:ext>
            </a:extLst>
          </p:cNvPr>
          <p:cNvSpPr/>
          <p:nvPr/>
        </p:nvSpPr>
        <p:spPr>
          <a:xfrm>
            <a:off x="5619562" y="4428775"/>
            <a:ext cx="476435" cy="523220"/>
          </a:xfrm>
          <a:prstGeom prst="rightArrow">
            <a:avLst/>
          </a:prstGeom>
          <a:solidFill>
            <a:srgbClr val="FFB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095D28-9609-4B23-9B55-490EA1685F75}"/>
              </a:ext>
            </a:extLst>
          </p:cNvPr>
          <p:cNvSpPr txBox="1"/>
          <p:nvPr/>
        </p:nvSpPr>
        <p:spPr>
          <a:xfrm>
            <a:off x="6387071" y="1825027"/>
            <a:ext cx="4279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Cost ratios high and churn levels medium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F97EFB8-0CBB-4283-AFCD-1BC11F16A229}"/>
              </a:ext>
            </a:extLst>
          </p:cNvPr>
          <p:cNvSpPr txBox="1"/>
          <p:nvPr/>
        </p:nvSpPr>
        <p:spPr>
          <a:xfrm>
            <a:off x="6387073" y="4376856"/>
            <a:ext cx="4279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Cost ratios low and churn level low to medium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7A6B64-014E-4F6C-B9F9-963EBF3F43AE}"/>
              </a:ext>
            </a:extLst>
          </p:cNvPr>
          <p:cNvSpPr txBox="1"/>
          <p:nvPr/>
        </p:nvSpPr>
        <p:spPr>
          <a:xfrm>
            <a:off x="6387073" y="2555546"/>
            <a:ext cx="4279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Cost ratios low and the churn level medium to high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F75BD1-E49F-4FF0-A785-76D5E6D33772}"/>
              </a:ext>
            </a:extLst>
          </p:cNvPr>
          <p:cNvSpPr txBox="1"/>
          <p:nvPr/>
        </p:nvSpPr>
        <p:spPr>
          <a:xfrm>
            <a:off x="6387074" y="3614599"/>
            <a:ext cx="4279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Most robust, cost-sensitive approach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77907A-85AA-4031-B0F6-FA62D72068ED}"/>
              </a:ext>
            </a:extLst>
          </p:cNvPr>
          <p:cNvSpPr txBox="1"/>
          <p:nvPr/>
        </p:nvSpPr>
        <p:spPr>
          <a:xfrm>
            <a:off x="6387073" y="5273447"/>
            <a:ext cx="4279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Not viable strategy when misclassification cost asymmetries are considered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BFC9CA4-0AA8-40BC-AC56-A8538D6663F5}"/>
              </a:ext>
            </a:extLst>
          </p:cNvPr>
          <p:cNvSpPr txBox="1"/>
          <p:nvPr/>
        </p:nvSpPr>
        <p:spPr>
          <a:xfrm>
            <a:off x="1121899" y="851122"/>
            <a:ext cx="42790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Ranking of the approaches based on wins/losses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BA6258B-2D24-40F3-93DB-401C23A58225}"/>
              </a:ext>
            </a:extLst>
          </p:cNvPr>
          <p:cNvSpPr txBox="1"/>
          <p:nvPr/>
        </p:nvSpPr>
        <p:spPr>
          <a:xfrm>
            <a:off x="6282421" y="974853"/>
            <a:ext cx="4279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Overview of the single best approach</a:t>
            </a:r>
          </a:p>
        </p:txBody>
      </p:sp>
      <p:cxnSp>
        <p:nvCxnSpPr>
          <p:cNvPr id="43" name="Connecteur droit 23">
            <a:extLst>
              <a:ext uri="{FF2B5EF4-FFF2-40B4-BE49-F238E27FC236}">
                <a16:creationId xmlns:a16="http://schemas.microsoft.com/office/drawing/2014/main" id="{E72FBCB3-44BD-4746-B897-0C97847ADC02}"/>
              </a:ext>
            </a:extLst>
          </p:cNvPr>
          <p:cNvCxnSpPr/>
          <p:nvPr/>
        </p:nvCxnSpPr>
        <p:spPr>
          <a:xfrm>
            <a:off x="0" y="609600"/>
            <a:ext cx="5400000" cy="0"/>
          </a:xfrm>
          <a:prstGeom prst="line">
            <a:avLst/>
          </a:prstGeom>
          <a:ln>
            <a:solidFill>
              <a:srgbClr val="001F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312156-D05B-4B81-9200-CEE4ACCA6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A8DA2-EA32-4CB3-AAC3-97E8C59FA20E}" type="datetime1">
              <a:rPr lang="fr-FR" smtClean="0"/>
              <a:t>14/09/2022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69E76-4D86-412C-8A44-D67CDE30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Improving customer retention management through cost-sensitive learning</a:t>
            </a:r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286BC3-D572-4B87-9A30-9D5859A3C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AA5C-5D5D-4014-9F02-AD0D1DA2E953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56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427C13-630D-4B7D-9142-BEE34175B81D}"/>
              </a:ext>
            </a:extLst>
          </p:cNvPr>
          <p:cNvSpPr txBox="1"/>
          <p:nvPr/>
        </p:nvSpPr>
        <p:spPr>
          <a:xfrm>
            <a:off x="87401" y="23710"/>
            <a:ext cx="5255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3600">
                <a:solidFill>
                  <a:srgbClr val="001F46"/>
                </a:solidFill>
              </a:rPr>
              <a:t>FINDINGS &amp; CONCLUSIONS</a:t>
            </a:r>
            <a:endParaRPr lang="en-US" sz="3600">
              <a:solidFill>
                <a:srgbClr val="001F46"/>
              </a:solidFill>
            </a:endParaRPr>
          </a:p>
        </p:txBody>
      </p:sp>
      <p:cxnSp>
        <p:nvCxnSpPr>
          <p:cNvPr id="43" name="Connecteur droit 23">
            <a:extLst>
              <a:ext uri="{FF2B5EF4-FFF2-40B4-BE49-F238E27FC236}">
                <a16:creationId xmlns:a16="http://schemas.microsoft.com/office/drawing/2014/main" id="{E72FBCB3-44BD-4746-B897-0C97847ADC02}"/>
              </a:ext>
            </a:extLst>
          </p:cNvPr>
          <p:cNvCxnSpPr/>
          <p:nvPr/>
        </p:nvCxnSpPr>
        <p:spPr>
          <a:xfrm>
            <a:off x="0" y="609600"/>
            <a:ext cx="5400000" cy="0"/>
          </a:xfrm>
          <a:prstGeom prst="line">
            <a:avLst/>
          </a:prstGeom>
          <a:ln>
            <a:solidFill>
              <a:srgbClr val="001F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AD10FA1-7C82-4A2C-8FAF-30A7A2ED6E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718"/>
          <a:stretch/>
        </p:blipFill>
        <p:spPr>
          <a:xfrm>
            <a:off x="241643" y="1649596"/>
            <a:ext cx="5609677" cy="10664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9F86F9-BB4F-4010-8F09-9E476A0B3A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576" r="32203"/>
          <a:stretch/>
        </p:blipFill>
        <p:spPr>
          <a:xfrm>
            <a:off x="241643" y="3379947"/>
            <a:ext cx="4670170" cy="52863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C1529FE-86AD-4EA5-B7A3-2D85590276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3873" y="1280050"/>
            <a:ext cx="3977728" cy="5430016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D72691A-6274-4DAE-8A02-6D549003F4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2888364" y="2017614"/>
            <a:ext cx="1603573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7AF35AE-388F-4708-A9B2-2FD240BAB005}"/>
              </a:ext>
            </a:extLst>
          </p:cNvPr>
          <p:cNvSpPr txBox="1"/>
          <p:nvPr/>
        </p:nvSpPr>
        <p:spPr>
          <a:xfrm>
            <a:off x="241643" y="1280050"/>
            <a:ext cx="560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F0"/>
                </a:solidFill>
              </a:rPr>
              <a:t>Summary of the empirical findings in terms of wins/losses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8C0562-03D6-4F98-874E-57C793F5D6A5}"/>
              </a:ext>
            </a:extLst>
          </p:cNvPr>
          <p:cNvSpPr txBox="1"/>
          <p:nvPr/>
        </p:nvSpPr>
        <p:spPr>
          <a:xfrm>
            <a:off x="241643" y="3028963"/>
            <a:ext cx="472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F0"/>
                </a:solidFill>
              </a:rPr>
              <a:t>Ranking of the approaches based on wins/losses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5FD665-CA61-4828-A556-ADAB10856A76}"/>
              </a:ext>
            </a:extLst>
          </p:cNvPr>
          <p:cNvSpPr txBox="1"/>
          <p:nvPr/>
        </p:nvSpPr>
        <p:spPr>
          <a:xfrm>
            <a:off x="241643" y="4259568"/>
            <a:ext cx="3670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F0"/>
                </a:solidFill>
              </a:rPr>
              <a:t>Overview of the single best approach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827B82-73CA-430C-B792-35332F60F272}"/>
              </a:ext>
            </a:extLst>
          </p:cNvPr>
          <p:cNvSpPr txBox="1"/>
          <p:nvPr/>
        </p:nvSpPr>
        <p:spPr>
          <a:xfrm>
            <a:off x="6873029" y="687311"/>
            <a:ext cx="53594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>
                <a:solidFill>
                  <a:srgbClr val="00B0F0"/>
                </a:solidFill>
              </a:rPr>
              <a:t>Absolute ranking of the cost-sensitive learners per dataset </a:t>
            </a:r>
          </a:p>
          <a:p>
            <a:r>
              <a:rPr lang="en-US" sz="1600">
                <a:solidFill>
                  <a:srgbClr val="00B0F0"/>
                </a:solidFill>
              </a:rPr>
              <a:t>(with rank 1 = lowest to rank 5 = highest misclassification cost)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15EE16-EA5D-4FAF-8605-2FDF286E1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2919-D36D-40D3-AF66-670DDAC79041}" type="datetime1">
              <a:rPr lang="fr-FR" smtClean="0"/>
              <a:t>14/09/2022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AA03D-D7B3-45E5-98C8-C62D04B58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Improving customer retention management through cost-sensitive learning</a:t>
            </a:r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C1D55-DEF8-4223-B0C6-FD2F8E4D0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AA5C-5D5D-4014-9F02-AD0D1DA2E953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2687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8CE6B6-3A4D-49CE-B499-E3FBC63D1117}"/>
              </a:ext>
            </a:extLst>
          </p:cNvPr>
          <p:cNvSpPr txBox="1"/>
          <p:nvPr/>
        </p:nvSpPr>
        <p:spPr>
          <a:xfrm>
            <a:off x="87401" y="23710"/>
            <a:ext cx="1940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3600"/>
              <a:t>INSIGHTS</a:t>
            </a:r>
            <a:endParaRPr lang="en-US" sz="3600"/>
          </a:p>
        </p:txBody>
      </p:sp>
      <p:cxnSp>
        <p:nvCxnSpPr>
          <p:cNvPr id="6" name="Connecteur droit 23">
            <a:extLst>
              <a:ext uri="{FF2B5EF4-FFF2-40B4-BE49-F238E27FC236}">
                <a16:creationId xmlns:a16="http://schemas.microsoft.com/office/drawing/2014/main" id="{BCEFB701-4BC9-4296-A9CE-2A6CA38118ED}"/>
              </a:ext>
            </a:extLst>
          </p:cNvPr>
          <p:cNvCxnSpPr/>
          <p:nvPr/>
        </p:nvCxnSpPr>
        <p:spPr>
          <a:xfrm>
            <a:off x="0" y="609600"/>
            <a:ext cx="2160000" cy="0"/>
          </a:xfrm>
          <a:prstGeom prst="line">
            <a:avLst/>
          </a:prstGeom>
          <a:ln>
            <a:solidFill>
              <a:srgbClr val="001F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E91B371-F85E-4936-99DE-F399A27E95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6079660"/>
              </p:ext>
            </p:extLst>
          </p:nvPr>
        </p:nvGraphicFramePr>
        <p:xfrm>
          <a:off x="780248" y="1166736"/>
          <a:ext cx="1039673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03DF4B-3535-4890-B6B4-A0CD13D07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B728-192D-41B7-B38A-50A3E27C3857}" type="datetime1">
              <a:rPr lang="fr-FR" smtClean="0"/>
              <a:t>14/09/2022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DCA43F-9FF5-4DD4-8ADD-4564EC721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Improving customer retention management through cost-sensitive learning</a:t>
            </a:r>
            <a:endParaRPr lang="fr-FR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5EB69B5-0A8B-43F6-9B53-A8A975B69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AA5C-5D5D-4014-9F02-AD0D1DA2E953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6115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9FD57-02ED-B5BC-76AA-2A7BFF63F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QUESTIONS?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EC023-D9C4-40DF-0E0A-D3B1E5BDD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936BE-3674-4267-BF4E-5198A7BFFDA9}" type="datetime1">
              <a:rPr lang="fr-FR" smtClean="0"/>
              <a:t>14/09/2022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7A9CB-F720-CD22-612A-7E9791FE9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Improving customer retention management through cost-sensitive learning</a:t>
            </a:r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7B9D4-20A8-5715-156C-E8C1989F5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AA5C-5D5D-4014-9F02-AD0D1DA2E953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6446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531E8-4806-8D9E-792D-C7CAFD8B2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2377440" y="3246120"/>
            <a:ext cx="56052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Improving customer retention management through cost-sensitive learning</a:t>
            </a:r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0115A3C2-7479-39B1-90EB-A28FB1F60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3087" y="918546"/>
            <a:ext cx="7402060" cy="530953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6B731-6008-FCDD-E720-A176FD4715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3680" y="5769864"/>
            <a:ext cx="22331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E8D936BE-3674-4267-BF4E-5198A7BFFDA9}" type="datetime1">
              <a:rPr lang="en-US" sz="115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9/14/2022</a:t>
            </a:fld>
            <a:endParaRPr lang="en-US" sz="115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335AF-963A-FD28-6430-DCA51995D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3496" y="4892040"/>
            <a:ext cx="1673352" cy="10058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7A3AA5C-5D5D-4014-9F02-AD0D1DA2E953}" type="slidenum">
              <a:rPr lang="en-US" sz="66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18</a:t>
            </a:fld>
            <a:endParaRPr lang="en-US" sz="6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878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8CE6B6-3A4D-49CE-B499-E3FBC63D1117}"/>
              </a:ext>
            </a:extLst>
          </p:cNvPr>
          <p:cNvSpPr txBox="1"/>
          <p:nvPr/>
        </p:nvSpPr>
        <p:spPr>
          <a:xfrm>
            <a:off x="87401" y="23710"/>
            <a:ext cx="2981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3600"/>
              <a:t>BIBLIOGRAPHY</a:t>
            </a:r>
            <a:endParaRPr lang="en-US" sz="3600"/>
          </a:p>
        </p:txBody>
      </p:sp>
      <p:cxnSp>
        <p:nvCxnSpPr>
          <p:cNvPr id="6" name="Connecteur droit 23">
            <a:extLst>
              <a:ext uri="{FF2B5EF4-FFF2-40B4-BE49-F238E27FC236}">
                <a16:creationId xmlns:a16="http://schemas.microsoft.com/office/drawing/2014/main" id="{BCEFB701-4BC9-4296-A9CE-2A6CA38118ED}"/>
              </a:ext>
            </a:extLst>
          </p:cNvPr>
          <p:cNvCxnSpPr/>
          <p:nvPr/>
        </p:nvCxnSpPr>
        <p:spPr>
          <a:xfrm>
            <a:off x="0" y="609600"/>
            <a:ext cx="3240000" cy="0"/>
          </a:xfrm>
          <a:prstGeom prst="line">
            <a:avLst/>
          </a:prstGeom>
          <a:ln>
            <a:solidFill>
              <a:srgbClr val="001F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98C32-AB62-41ED-92B1-6213C455D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316" y="94673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Thakkar et al. (2021). Clairvoyant: AdaBoost with Cost-Enabled Cost-Sensitive Classifier for Customer Churn Prediction. </a:t>
            </a:r>
            <a:r>
              <a:rPr lang="fr-FR" sz="1800" dirty="0" err="1"/>
              <a:t>Computational</a:t>
            </a:r>
            <a:r>
              <a:rPr lang="fr-FR" sz="1800" dirty="0"/>
              <a:t> Intelligence and Neuroscience Volume 2022, Article ID 9028580 </a:t>
            </a:r>
            <a:r>
              <a:rPr lang="fr-FR" sz="1800" dirty="0" err="1"/>
              <a:t>Retrieved</a:t>
            </a:r>
            <a:r>
              <a:rPr lang="fr-FR" sz="1800" dirty="0"/>
              <a:t> </a:t>
            </a:r>
            <a:r>
              <a:rPr lang="fr-FR" sz="1800" dirty="0" err="1"/>
              <a:t>from</a:t>
            </a:r>
            <a:r>
              <a:rPr lang="es-419" sz="1800" dirty="0"/>
              <a:t>:</a:t>
            </a:r>
            <a:r>
              <a:rPr lang="fr-FR" sz="1800" dirty="0"/>
              <a:t> https://www.researchgate.net/publication/358071516_Clairvoyant_AdaBoost_with_Cost-Enabled_Cost-Sensitive_Classifier_for_Customer_Churn_Prediction</a:t>
            </a:r>
          </a:p>
          <a:p>
            <a:r>
              <a:rPr lang="en-US" sz="1800" dirty="0" err="1"/>
              <a:t>Choubineh</a:t>
            </a:r>
            <a:r>
              <a:rPr lang="en-US" sz="1800" dirty="0"/>
              <a:t> et al. (2022) Applying separately cost-sensitive learning and Fisher's discriminant analysis to address the class imbalance problem: A case study involving a virtual gas pipeline SCADA system </a:t>
            </a:r>
            <a:r>
              <a:rPr lang="en-US" sz="1800" dirty="0" err="1"/>
              <a:t>Retrevied</a:t>
            </a:r>
            <a:r>
              <a:rPr lang="en-US" sz="1800" dirty="0"/>
              <a:t> from: </a:t>
            </a:r>
            <a:r>
              <a:rPr lang="en-US" sz="1800" dirty="0">
                <a:hlinkClick r:id="rId2"/>
              </a:rPr>
              <a:t>https://www.sciencedirect.com/science/article/abs/pii/S1874548220300214</a:t>
            </a:r>
            <a:endParaRPr lang="en-US" sz="1800" dirty="0">
              <a:cs typeface="Calibri"/>
              <a:hlinkClick r:id="rId2"/>
            </a:endParaRPr>
          </a:p>
          <a:p>
            <a:r>
              <a:rPr lang="en-US" sz="1800" dirty="0">
                <a:cs typeface="Calibri"/>
                <a:hlinkClick r:id="rId3"/>
              </a:rPr>
              <a:t>https://machinelearningmastery.com/cost-sensitive-learning-for-imbalanced-classification/</a:t>
            </a:r>
          </a:p>
          <a:p>
            <a:r>
              <a:rPr lang="en-US" sz="1800" dirty="0">
                <a:cs typeface="Calibri"/>
                <a:hlinkClick r:id="rId4"/>
              </a:rPr>
              <a:t>https://www.researchgate.net/publication/239551988_An_empirical_study_of_the_effect_of_outliers_on_the_misclassification_error_rate</a:t>
            </a:r>
          </a:p>
          <a:p>
            <a:r>
              <a:rPr lang="en-US" sz="1800" dirty="0">
                <a:cs typeface="Calibri"/>
                <a:hlinkClick r:id="rId5"/>
              </a:rPr>
              <a:t>https://ieeexplore.ieee.org/document/5596486</a:t>
            </a:r>
          </a:p>
          <a:p>
            <a:r>
              <a:rPr lang="en-US" sz="1800" dirty="0">
                <a:cs typeface="Calibri"/>
              </a:rPr>
              <a:t>Encyclopedia of machine learning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F393E2-B0B4-4453-A329-C6B675A59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1EF6-DC62-40B3-9967-D57AEA33403E}" type="datetime1">
              <a:rPr lang="fr-FR" smtClean="0"/>
              <a:t>14/09/2022</a:t>
            </a:fld>
            <a:endParaRPr lang="fr-FR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10D70AB-F2F0-4BA9-B407-F3C59A4D9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Improving customer retention management through cost-sensitive learning</a:t>
            </a:r>
            <a:endParaRPr lang="fr-FR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266D89-3515-4D23-92C3-2FE6E0905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AA5C-5D5D-4014-9F02-AD0D1DA2E953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8532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51941" y="-8467"/>
            <a:ext cx="4122761" cy="618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fr-FR" sz="3600" dirty="0">
                <a:solidFill>
                  <a:srgbClr val="001F46"/>
                </a:solidFill>
                <a:cs typeface="Calibri"/>
              </a:rPr>
              <a:t>OUR TEAM</a:t>
            </a:r>
          </a:p>
        </p:txBody>
      </p:sp>
      <p:cxnSp>
        <p:nvCxnSpPr>
          <p:cNvPr id="24" name="Connecteur droit 23"/>
          <p:cNvCxnSpPr/>
          <p:nvPr/>
        </p:nvCxnSpPr>
        <p:spPr>
          <a:xfrm>
            <a:off x="0" y="609600"/>
            <a:ext cx="2924713" cy="0"/>
          </a:xfrm>
          <a:prstGeom prst="line">
            <a:avLst/>
          </a:prstGeom>
          <a:ln>
            <a:solidFill>
              <a:srgbClr val="001F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5417770" y="1896641"/>
            <a:ext cx="1356462" cy="2469535"/>
            <a:chOff x="6008006" y="3610031"/>
            <a:chExt cx="1356462" cy="2469535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322" y="3610031"/>
              <a:ext cx="1156936" cy="159577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6008006" y="5417846"/>
              <a:ext cx="1356462" cy="6617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b="1">
                  <a:solidFill>
                    <a:srgbClr val="FDC300"/>
                  </a:solidFill>
                  <a:latin typeface="Calibri Light" panose="020F0302020204030204" pitchFamily="34" charset="0"/>
                </a:rPr>
                <a:t>Zhang ZHIBO</a:t>
              </a:r>
            </a:p>
            <a:p>
              <a:pPr algn="ctr"/>
              <a:endParaRPr lang="fr-FR" sz="300">
                <a:latin typeface="Calibri Light" panose="020F0302020204030204" pitchFamily="34" charset="0"/>
              </a:endParaRPr>
            </a:p>
            <a:p>
              <a:pPr algn="ctr"/>
              <a:r>
                <a:rPr lang="fr-FR" sz="1600" err="1">
                  <a:solidFill>
                    <a:srgbClr val="001F46"/>
                  </a:solidFill>
                  <a:latin typeface="Calibri Light" panose="020F0302020204030204" pitchFamily="34" charset="0"/>
                </a:rPr>
                <a:t>Student</a:t>
              </a:r>
              <a:endParaRPr lang="fr-FR" sz="1600">
                <a:solidFill>
                  <a:srgbClr val="001F46"/>
                </a:solidFill>
                <a:latin typeface="Calibri Light" panose="020F030202020403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596560" y="2089497"/>
            <a:ext cx="1865959" cy="2246996"/>
            <a:chOff x="1991738" y="3818950"/>
            <a:chExt cx="1865959" cy="2246996"/>
          </a:xfrm>
        </p:grpSpPr>
        <p:pic>
          <p:nvPicPr>
            <p:cNvPr id="25" name="Imag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5112" y="3818950"/>
              <a:ext cx="1159200" cy="1598896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1991738" y="5404226"/>
              <a:ext cx="1865959" cy="6617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b="1">
                  <a:solidFill>
                    <a:srgbClr val="FDC300"/>
                  </a:solidFill>
                  <a:latin typeface="Calibri Light" panose="020F0302020204030204" pitchFamily="34" charset="0"/>
                </a:rPr>
                <a:t>Nandini GANTAYAT</a:t>
              </a:r>
            </a:p>
            <a:p>
              <a:pPr algn="ctr"/>
              <a:endParaRPr lang="fr-FR" sz="300">
                <a:latin typeface="Calibri Light" panose="020F0302020204030204" pitchFamily="34" charset="0"/>
              </a:endParaRPr>
            </a:p>
            <a:p>
              <a:pPr algn="ctr"/>
              <a:r>
                <a:rPr lang="fr-FR" sz="1600" err="1">
                  <a:solidFill>
                    <a:srgbClr val="001F46"/>
                  </a:solidFill>
                  <a:latin typeface="Calibri Light" panose="020F0302020204030204" pitchFamily="34" charset="0"/>
                </a:rPr>
                <a:t>Student</a:t>
              </a:r>
              <a:endParaRPr lang="fr-FR" sz="1600">
                <a:solidFill>
                  <a:srgbClr val="001F46"/>
                </a:solidFill>
                <a:latin typeface="Calibri Light" panose="020F030202020403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587334" y="1996965"/>
            <a:ext cx="2150269" cy="2302909"/>
            <a:chOff x="9247098" y="3735275"/>
            <a:chExt cx="2150269" cy="2302909"/>
          </a:xfrm>
        </p:grpSpPr>
        <p:pic>
          <p:nvPicPr>
            <p:cNvPr id="17" name="Imag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2630" y="3735275"/>
              <a:ext cx="1159200" cy="1598896"/>
            </a:xfrm>
            <a:prstGeom prst="rect">
              <a:avLst/>
            </a:prstGeom>
          </p:spPr>
        </p:pic>
        <p:sp>
          <p:nvSpPr>
            <p:cNvPr id="35" name="Rectangle 34"/>
            <p:cNvSpPr/>
            <p:nvPr/>
          </p:nvSpPr>
          <p:spPr>
            <a:xfrm>
              <a:off x="9247098" y="5376464"/>
              <a:ext cx="2150269" cy="6617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b="1" err="1">
                  <a:solidFill>
                    <a:srgbClr val="FDC300"/>
                  </a:solidFill>
                  <a:latin typeface="Calibri Light" panose="020F0302020204030204" pitchFamily="34" charset="0"/>
                </a:rPr>
                <a:t>Doménica</a:t>
              </a:r>
              <a:r>
                <a:rPr lang="fr-FR" b="1">
                  <a:solidFill>
                    <a:srgbClr val="FDC300"/>
                  </a:solidFill>
                  <a:latin typeface="Calibri Light" panose="020F0302020204030204" pitchFamily="34" charset="0"/>
                </a:rPr>
                <a:t> QUIÑONES</a:t>
              </a:r>
            </a:p>
            <a:p>
              <a:pPr algn="ctr"/>
              <a:endParaRPr lang="fr-FR" sz="300">
                <a:latin typeface="Calibri Light" panose="020F0302020204030204" pitchFamily="34" charset="0"/>
              </a:endParaRPr>
            </a:p>
            <a:p>
              <a:pPr algn="ctr"/>
              <a:r>
                <a:rPr lang="fr-FR" sz="1600" err="1">
                  <a:solidFill>
                    <a:srgbClr val="001F46"/>
                  </a:solidFill>
                  <a:latin typeface="Calibri Light" panose="020F0302020204030204" pitchFamily="34" charset="0"/>
                </a:rPr>
                <a:t>Student</a:t>
              </a:r>
              <a:endParaRPr lang="fr-FR" sz="1600">
                <a:solidFill>
                  <a:srgbClr val="001F46"/>
                </a:solidFill>
                <a:latin typeface="Calibri Light" panose="020F0302020204030204" pitchFamily="34" charset="0"/>
              </a:endParaRPr>
            </a:p>
          </p:txBody>
        </p:sp>
      </p:grpSp>
      <p:sp>
        <p:nvSpPr>
          <p:cNvPr id="30" name="Date Placeholder 2">
            <a:extLst>
              <a:ext uri="{FF2B5EF4-FFF2-40B4-BE49-F238E27FC236}">
                <a16:creationId xmlns:a16="http://schemas.microsoft.com/office/drawing/2014/main" id="{DDE19986-59FC-4E44-BE41-F789D5EE93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36970BD-E70E-4D0E-9B67-1505AB0ADC88}" type="datetime1">
              <a:rPr lang="fr-FR" smtClean="0"/>
              <a:t>14/09/2022</a:t>
            </a:fld>
            <a:endParaRPr lang="fr-FR"/>
          </a:p>
        </p:txBody>
      </p:sp>
      <p:sp>
        <p:nvSpPr>
          <p:cNvPr id="31" name="Footer Placeholder 3">
            <a:extLst>
              <a:ext uri="{FF2B5EF4-FFF2-40B4-BE49-F238E27FC236}">
                <a16:creationId xmlns:a16="http://schemas.microsoft.com/office/drawing/2014/main" id="{26CE0231-1DFA-49B2-834F-A9D66610E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/>
              <a:t>Improving customer retention management through cost-sensitive learning</a:t>
            </a:r>
            <a:endParaRPr lang="fr-FR"/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D98088DB-F160-41C7-A307-1D1F2DC50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7A3AA5C-5D5D-4014-9F02-AD0D1DA2E953}" type="slidenum">
              <a:rPr lang="fr-FR" smtClean="0"/>
              <a:t>2</a:t>
            </a:fld>
            <a:endParaRPr lang="fr-FR"/>
          </a:p>
        </p:txBody>
      </p:sp>
      <p:pic>
        <p:nvPicPr>
          <p:cNvPr id="1026" name="Picture 2" descr="Young executive woman profile icon Royalty Free Vector Image">
            <a:extLst>
              <a:ext uri="{FF2B5EF4-FFF2-40B4-BE49-F238E27FC236}">
                <a16:creationId xmlns:a16="http://schemas.microsoft.com/office/drawing/2014/main" id="{7ED898CE-6695-4A9C-A220-3B0CD5C39D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95"/>
          <a:stretch/>
        </p:blipFill>
        <p:spPr bwMode="auto">
          <a:xfrm>
            <a:off x="7869903" y="1727103"/>
            <a:ext cx="1585126" cy="180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Young executive woman profile icon Royalty Free Vector Image">
            <a:extLst>
              <a:ext uri="{FF2B5EF4-FFF2-40B4-BE49-F238E27FC236}">
                <a16:creationId xmlns:a16="http://schemas.microsoft.com/office/drawing/2014/main" id="{D3FE6D5F-E673-47CC-9A8D-958BA73724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15"/>
          <a:stretch/>
        </p:blipFill>
        <p:spPr bwMode="auto">
          <a:xfrm>
            <a:off x="2794480" y="1727103"/>
            <a:ext cx="1566235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Young male profile colorful icon Royalty Free Vector Image">
            <a:extLst>
              <a:ext uri="{FF2B5EF4-FFF2-40B4-BE49-F238E27FC236}">
                <a16:creationId xmlns:a16="http://schemas.microsoft.com/office/drawing/2014/main" id="{7A8CD427-4D2A-45FE-A27A-95F35434E3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15"/>
          <a:stretch/>
        </p:blipFill>
        <p:spPr bwMode="auto">
          <a:xfrm>
            <a:off x="5287708" y="1727103"/>
            <a:ext cx="1616584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08C56B96-F70E-5AB3-34D4-D4E3F830F7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551" y="4105204"/>
            <a:ext cx="2096220" cy="19256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85F892-1F38-03AC-7349-EA61170C075D}"/>
              </a:ext>
            </a:extLst>
          </p:cNvPr>
          <p:cNvSpPr txBox="1"/>
          <p:nvPr/>
        </p:nvSpPr>
        <p:spPr>
          <a:xfrm>
            <a:off x="2791214" y="5341691"/>
            <a:ext cx="307082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 Kristof </a:t>
            </a:r>
            <a:r>
              <a:rPr lang="en-US" dirty="0" err="1">
                <a:cs typeface="Calibri"/>
              </a:rPr>
              <a:t>Coussement</a:t>
            </a:r>
          </a:p>
          <a:p>
            <a:r>
              <a:rPr lang="en-US" dirty="0">
                <a:cs typeface="Calibri"/>
              </a:rPr>
              <a:t>Professor, Academic director</a:t>
            </a:r>
          </a:p>
        </p:txBody>
      </p:sp>
    </p:spTree>
    <p:extLst>
      <p:ext uri="{BB962C8B-B14F-4D97-AF65-F5344CB8AC3E}">
        <p14:creationId xmlns:p14="http://schemas.microsoft.com/office/powerpoint/2010/main" val="2794758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8467"/>
            <a:ext cx="4122761" cy="618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3600">
                <a:solidFill>
                  <a:srgbClr val="001F46"/>
                </a:solidFill>
              </a:rPr>
              <a:t>NOUS CONTACTER</a:t>
            </a:r>
          </a:p>
        </p:txBody>
      </p:sp>
      <p:cxnSp>
        <p:nvCxnSpPr>
          <p:cNvPr id="24" name="Connecteur droit 23"/>
          <p:cNvCxnSpPr/>
          <p:nvPr/>
        </p:nvCxnSpPr>
        <p:spPr>
          <a:xfrm>
            <a:off x="0" y="609600"/>
            <a:ext cx="3600000" cy="0"/>
          </a:xfrm>
          <a:prstGeom prst="line">
            <a:avLst/>
          </a:prstGeom>
          <a:ln>
            <a:solidFill>
              <a:srgbClr val="001F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3027834" y="1266641"/>
            <a:ext cx="6136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>
                <a:solidFill>
                  <a:srgbClr val="001F46"/>
                </a:solidFill>
                <a:latin typeface="Calibri Light" panose="020F0302020204030204" pitchFamily="34" charset="0"/>
              </a:rPr>
              <a:t>NOM DU </a:t>
            </a:r>
            <a:r>
              <a:rPr lang="fr-FR" sz="3600">
                <a:solidFill>
                  <a:srgbClr val="FFBF00"/>
                </a:solidFill>
                <a:latin typeface="Calibri Light" panose="020F0302020204030204" pitchFamily="34" charset="0"/>
              </a:rPr>
              <a:t> SERVICE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3558000" y="2368986"/>
            <a:ext cx="5076000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b="1" dirty="0">
                <a:solidFill>
                  <a:srgbClr val="FDC300"/>
                </a:solidFill>
                <a:latin typeface="Calibri Light"/>
                <a:cs typeface="Calibri Light"/>
              </a:rPr>
              <a:t>IÉSEG </a:t>
            </a:r>
            <a:r>
              <a:rPr lang="fr-FR" b="1" dirty="0" err="1">
                <a:solidFill>
                  <a:srgbClr val="FDC300"/>
                </a:solidFill>
                <a:latin typeface="Calibri Light"/>
                <a:cs typeface="Calibri Light"/>
              </a:rPr>
              <a:t>School</a:t>
            </a:r>
            <a:r>
              <a:rPr lang="fr-FR" b="1" dirty="0">
                <a:solidFill>
                  <a:srgbClr val="FDC300"/>
                </a:solidFill>
                <a:latin typeface="Calibri Light"/>
                <a:cs typeface="Calibri Light"/>
              </a:rPr>
              <a:t> of Management</a:t>
            </a:r>
          </a:p>
          <a:p>
            <a:pPr algn="ctr"/>
            <a:r>
              <a:rPr lang="fr-FR" dirty="0">
                <a:solidFill>
                  <a:srgbClr val="001F46"/>
                </a:solidFill>
                <a:latin typeface="Calibri Light"/>
                <a:cs typeface="Calibri Light"/>
              </a:rPr>
              <a:t>Campus Lille: </a:t>
            </a:r>
            <a:endParaRPr lang="fr-FR" dirty="0">
              <a:solidFill>
                <a:srgbClr val="001F46"/>
              </a:solidFill>
              <a:latin typeface="Calibri Light" panose="020F0302020204030204" pitchFamily="34" charset="0"/>
              <a:cs typeface="Calibri Light"/>
            </a:endParaRPr>
          </a:p>
          <a:p>
            <a:pPr algn="ctr"/>
            <a:r>
              <a:rPr lang="fr-FR" dirty="0">
                <a:solidFill>
                  <a:srgbClr val="001F46"/>
                </a:solidFill>
                <a:latin typeface="Calibri Light"/>
                <a:cs typeface="Calibri Light"/>
              </a:rPr>
              <a:t>3 rue de la digue </a:t>
            </a:r>
            <a:endParaRPr lang="fr-FR" dirty="0">
              <a:solidFill>
                <a:srgbClr val="001F46"/>
              </a:solidFill>
              <a:latin typeface="Calibri Light" panose="020F0302020204030204" pitchFamily="34" charset="0"/>
              <a:cs typeface="Calibri Light"/>
            </a:endParaRPr>
          </a:p>
          <a:p>
            <a:pPr algn="ctr"/>
            <a:r>
              <a:rPr lang="fr-FR" dirty="0">
                <a:solidFill>
                  <a:srgbClr val="001F46"/>
                </a:solidFill>
                <a:latin typeface="Calibri Light"/>
                <a:cs typeface="Calibri Light"/>
              </a:rPr>
              <a:t>59000 Lille</a:t>
            </a:r>
          </a:p>
          <a:p>
            <a:pPr algn="ctr"/>
            <a:endParaRPr lang="fr-FR">
              <a:solidFill>
                <a:srgbClr val="001F46"/>
              </a:solidFill>
              <a:latin typeface="Calibri Light" panose="020F0302020204030204" pitchFamily="34" charset="0"/>
            </a:endParaRPr>
          </a:p>
          <a:p>
            <a:pPr algn="ctr"/>
            <a:endParaRPr lang="fr-FR" b="1">
              <a:latin typeface="Calibri Light" panose="020F0302020204030204" pitchFamily="34" charset="0"/>
            </a:endParaRPr>
          </a:p>
          <a:p>
            <a:pPr algn="ctr"/>
            <a:endParaRPr lang="fr-FR" b="1" dirty="0">
              <a:solidFill>
                <a:srgbClr val="FDC300"/>
              </a:solidFill>
              <a:latin typeface="Calibri Light" panose="020F0302020204030204" pitchFamily="34" charset="0"/>
              <a:cs typeface="Calibri Light"/>
            </a:endParaRPr>
          </a:p>
          <a:p>
            <a:pPr algn="ctr"/>
            <a:r>
              <a:rPr lang="fr-FR" u="sng" dirty="0">
                <a:solidFill>
                  <a:srgbClr val="001F46"/>
                </a:solidFill>
                <a:latin typeface="Calibri Light"/>
                <a:cs typeface="Calibri Light"/>
                <a:hlinkClick r:id="rId2"/>
              </a:rPr>
              <a:t>Mariadomenica.quinones@ieseg.fr</a:t>
            </a:r>
            <a:endParaRPr lang="fr-FR" u="sng" dirty="0">
              <a:solidFill>
                <a:srgbClr val="001F46"/>
              </a:solidFill>
              <a:latin typeface="Calibri Light" panose="020F0302020204030204" pitchFamily="34" charset="0"/>
              <a:cs typeface="Calibri Light"/>
              <a:hlinkClick r:id="rId2"/>
            </a:endParaRPr>
          </a:p>
          <a:p>
            <a:pPr algn="ctr"/>
            <a:endParaRPr lang="fr-FR" u="sng" dirty="0">
              <a:solidFill>
                <a:srgbClr val="001F46"/>
              </a:solidFill>
              <a:latin typeface="Calibri Light" panose="020F0302020204030204" pitchFamily="34" charset="0"/>
              <a:cs typeface="Calibri Light"/>
            </a:endParaRPr>
          </a:p>
          <a:p>
            <a:pPr algn="ctr"/>
            <a:r>
              <a:rPr lang="fr-FR" u="sng" dirty="0">
                <a:solidFill>
                  <a:srgbClr val="001F46"/>
                </a:solidFill>
                <a:latin typeface="Calibri Light"/>
                <a:cs typeface="Calibri Light"/>
                <a:hlinkClick r:id="rId3"/>
              </a:rPr>
              <a:t>Nandini.gantayat1@ieseg.fr</a:t>
            </a:r>
            <a:endParaRPr lang="fr-FR" u="sng" dirty="0">
              <a:solidFill>
                <a:srgbClr val="001F46"/>
              </a:solidFill>
              <a:latin typeface="Calibri Light" panose="020F0302020204030204" pitchFamily="34" charset="0"/>
              <a:cs typeface="Calibri Light"/>
            </a:endParaRPr>
          </a:p>
          <a:p>
            <a:pPr algn="ctr"/>
            <a:endParaRPr lang="fr-FR" u="sng" dirty="0">
              <a:solidFill>
                <a:srgbClr val="001F46"/>
              </a:solidFill>
              <a:latin typeface="Calibri Light" panose="020F0302020204030204" pitchFamily="34" charset="0"/>
              <a:cs typeface="Calibri Light"/>
            </a:endParaRPr>
          </a:p>
          <a:p>
            <a:pPr algn="ctr"/>
            <a:r>
              <a:rPr lang="fr-FR" u="sng" dirty="0">
                <a:solidFill>
                  <a:srgbClr val="001F46"/>
                </a:solidFill>
                <a:latin typeface="Calibri Light"/>
                <a:cs typeface="Calibri Light"/>
              </a:rPr>
              <a:t>Zhang7.zhibo@ieseg.fr</a:t>
            </a:r>
            <a:endParaRPr lang="fr-FR" u="sng" dirty="0">
              <a:solidFill>
                <a:srgbClr val="001F46"/>
              </a:solidFill>
              <a:latin typeface="Calibri Light" panose="020F0302020204030204" pitchFamily="34" charset="0"/>
              <a:cs typeface="Calibri Light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0056003" y="6565612"/>
            <a:ext cx="213599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300">
                <a:solidFill>
                  <a:srgbClr val="001F46"/>
                </a:solidFill>
                <a:latin typeface="Calibri" panose="020F0502020204030204" pitchFamily="34" charset="0"/>
              </a:rPr>
              <a:t>Crédits : ceti@ieseg.fr</a:t>
            </a:r>
            <a:endParaRPr lang="fr-FR" sz="1300" b="1">
              <a:solidFill>
                <a:srgbClr val="001F46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ZoneTexte 15"/>
          <p:cNvSpPr txBox="1"/>
          <p:nvPr/>
        </p:nvSpPr>
        <p:spPr>
          <a:xfrm>
            <a:off x="2027767" y="6560998"/>
            <a:ext cx="81364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>
                <a:solidFill>
                  <a:srgbClr val="001F46"/>
                </a:solidFill>
              </a:rPr>
              <a:t>Service – 2015 – email_du_service@ieseg.fr</a:t>
            </a:r>
            <a:endParaRPr lang="fr-FR" sz="1300" b="1">
              <a:solidFill>
                <a:srgbClr val="001F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888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2869" y="-22676"/>
            <a:ext cx="4419749" cy="814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3600">
                <a:solidFill>
                  <a:srgbClr val="001F46"/>
                </a:solidFill>
              </a:rPr>
              <a:t>AGENDA</a:t>
            </a:r>
            <a:endParaRPr lang="fr-FR" sz="3600">
              <a:solidFill>
                <a:srgbClr val="FDC300"/>
              </a:solidFill>
            </a:endParaRPr>
          </a:p>
        </p:txBody>
      </p:sp>
      <p:cxnSp>
        <p:nvCxnSpPr>
          <p:cNvPr id="24" name="Connecteur droit 23"/>
          <p:cNvCxnSpPr/>
          <p:nvPr/>
        </p:nvCxnSpPr>
        <p:spPr>
          <a:xfrm>
            <a:off x="0" y="609600"/>
            <a:ext cx="2523067" cy="0"/>
          </a:xfrm>
          <a:prstGeom prst="line">
            <a:avLst/>
          </a:prstGeom>
          <a:ln>
            <a:solidFill>
              <a:srgbClr val="001F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49C99D5-23E8-401F-9510-8C0A7599F19C}"/>
              </a:ext>
            </a:extLst>
          </p:cNvPr>
          <p:cNvSpPr txBox="1"/>
          <p:nvPr/>
        </p:nvSpPr>
        <p:spPr>
          <a:xfrm>
            <a:off x="1406396" y="878762"/>
            <a:ext cx="8637973" cy="57554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2400" dirty="0">
                <a:solidFill>
                  <a:srgbClr val="001F46"/>
                </a:solidFill>
              </a:rPr>
              <a:t>Executive </a:t>
            </a:r>
            <a:r>
              <a:rPr lang="es-419" sz="2400" dirty="0" err="1">
                <a:solidFill>
                  <a:srgbClr val="001F46"/>
                </a:solidFill>
              </a:rPr>
              <a:t>Summary</a:t>
            </a:r>
            <a:endParaRPr lang="es-419" sz="2400" dirty="0">
              <a:solidFill>
                <a:srgbClr val="001F46"/>
              </a:solidFill>
              <a:cs typeface="Calibri"/>
            </a:endParaRPr>
          </a:p>
          <a:p>
            <a:endParaRPr lang="es-419" sz="2400" dirty="0">
              <a:solidFill>
                <a:srgbClr val="001F46"/>
              </a:solidFill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2400" dirty="0" err="1">
                <a:solidFill>
                  <a:srgbClr val="001F46"/>
                </a:solidFill>
              </a:rPr>
              <a:t>Purpose</a:t>
            </a:r>
            <a:endParaRPr lang="es-419" sz="2400" dirty="0">
              <a:solidFill>
                <a:srgbClr val="001F46"/>
              </a:solidFill>
              <a:cs typeface="Calibri"/>
            </a:endParaRPr>
          </a:p>
          <a:p>
            <a:endParaRPr lang="es-419" sz="2400" dirty="0">
              <a:solidFill>
                <a:srgbClr val="001F46"/>
              </a:solidFill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1F46"/>
                </a:solidFill>
              </a:rPr>
              <a:t>Customer retention and churn prediction</a:t>
            </a:r>
            <a:endParaRPr lang="en-US" sz="2400" dirty="0">
              <a:solidFill>
                <a:srgbClr val="001F46"/>
              </a:solidFill>
              <a:cs typeface="Calibri"/>
            </a:endParaRPr>
          </a:p>
          <a:p>
            <a:endParaRPr lang="en-US" sz="2400" dirty="0">
              <a:solidFill>
                <a:srgbClr val="001F46"/>
              </a:solidFill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1F46"/>
                </a:solidFill>
              </a:rPr>
              <a:t>Methodology</a:t>
            </a:r>
            <a:endParaRPr lang="en-US" sz="2400" dirty="0">
              <a:solidFill>
                <a:srgbClr val="001F46"/>
              </a:solidFill>
              <a:cs typeface="Calibri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1F46"/>
                </a:solidFill>
              </a:rPr>
              <a:t>Misclassification cost as a performance measure</a:t>
            </a:r>
            <a:endParaRPr lang="en-US" sz="2000" dirty="0">
              <a:solidFill>
                <a:srgbClr val="001F46"/>
              </a:solidFill>
              <a:cs typeface="Calibri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1F46"/>
                </a:solidFill>
              </a:rPr>
              <a:t>Classification technique</a:t>
            </a:r>
            <a:endParaRPr lang="en-US" sz="2000" dirty="0">
              <a:solidFill>
                <a:srgbClr val="001F46"/>
              </a:solidFill>
              <a:cs typeface="Calibri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1F46"/>
                </a:solidFill>
              </a:rPr>
              <a:t>Drawbacks of sampling-based cost-sensitive techniques </a:t>
            </a:r>
            <a:endParaRPr lang="en-US" sz="2000" dirty="0">
              <a:solidFill>
                <a:srgbClr val="001F46"/>
              </a:solidFill>
              <a:cs typeface="Calibri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1F46"/>
                </a:solidFill>
              </a:rPr>
              <a:t>Non-sampling based cost-sensitive learning techniques</a:t>
            </a:r>
            <a:endParaRPr lang="en-US" sz="2000" dirty="0">
              <a:solidFill>
                <a:srgbClr val="001F46"/>
              </a:solidFill>
              <a:cs typeface="Calibri"/>
            </a:endParaRPr>
          </a:p>
          <a:p>
            <a:pPr lvl="1"/>
            <a:endParaRPr lang="en-US" sz="2000" dirty="0">
              <a:solidFill>
                <a:srgbClr val="001F46"/>
              </a:solidFill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1F46"/>
                </a:solidFill>
              </a:rPr>
              <a:t>Findings and Conclusions</a:t>
            </a:r>
            <a:endParaRPr lang="en-US" sz="2400" dirty="0">
              <a:solidFill>
                <a:srgbClr val="001F46"/>
              </a:solidFill>
              <a:cs typeface="Calibri"/>
            </a:endParaRPr>
          </a:p>
          <a:p>
            <a:endParaRPr lang="en-US" sz="2400" dirty="0">
              <a:solidFill>
                <a:srgbClr val="001F46"/>
              </a:solidFill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1F46"/>
                </a:solidFill>
              </a:rPr>
              <a:t>Insights</a:t>
            </a:r>
            <a:endParaRPr lang="es-419" sz="2400" dirty="0">
              <a:solidFill>
                <a:srgbClr val="001F46"/>
              </a:solidFill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>
              <a:solidFill>
                <a:srgbClr val="001F46"/>
              </a:solidFill>
            </a:endParaRPr>
          </a:p>
        </p:txBody>
      </p:sp>
      <p:sp>
        <p:nvSpPr>
          <p:cNvPr id="22" name="Date Placeholder 2">
            <a:extLst>
              <a:ext uri="{FF2B5EF4-FFF2-40B4-BE49-F238E27FC236}">
                <a16:creationId xmlns:a16="http://schemas.microsoft.com/office/drawing/2014/main" id="{1A8DE180-773A-4766-A651-09D56A7962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36970BD-E70E-4D0E-9B67-1505AB0ADC88}" type="datetime1">
              <a:rPr lang="fr-FR" smtClean="0"/>
              <a:t>14/09/2022</a:t>
            </a:fld>
            <a:endParaRPr lang="fr-FR"/>
          </a:p>
        </p:txBody>
      </p:sp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73C7D350-9B30-4E3B-91F6-4E20FC9E5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/>
              <a:t>Improving customer retention management through cost-sensitive learning</a:t>
            </a:r>
            <a:endParaRPr lang="fr-FR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7F46487C-E49E-4F0D-BB10-0251FB129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7A3AA5C-5D5D-4014-9F02-AD0D1DA2E95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7524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A7F1E-9CD5-CF0B-03F8-B429A7AF0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590"/>
            <a:ext cx="4062274" cy="584786"/>
          </a:xfrm>
        </p:spPr>
        <p:txBody>
          <a:bodyPr>
            <a:normAutofit/>
          </a:bodyPr>
          <a:lstStyle/>
          <a:p>
            <a:r>
              <a:rPr lang="fr-FR" sz="3200">
                <a:solidFill>
                  <a:srgbClr val="001F46"/>
                </a:solidFill>
                <a:latin typeface="Calibri "/>
              </a:rPr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BA9F0-CC64-07B7-BB4F-4F875B60B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280" y="1321194"/>
            <a:ext cx="10515600" cy="43513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just"/>
            <a:r>
              <a:rPr lang="fr-FR" dirty="0" err="1">
                <a:solidFill>
                  <a:schemeClr val="accent1"/>
                </a:solidFill>
              </a:rPr>
              <a:t>Overview</a:t>
            </a:r>
            <a:r>
              <a:rPr lang="fr-FR" dirty="0">
                <a:solidFill>
                  <a:srgbClr val="001F46"/>
                </a:solidFill>
              </a:rPr>
              <a:t> - </a:t>
            </a:r>
            <a:r>
              <a:rPr lang="en-US" dirty="0">
                <a:solidFill>
                  <a:srgbClr val="001F46"/>
                </a:solidFill>
              </a:rPr>
              <a:t>relevance of incorporating different misclassification costs in churn prediction and managerial and financial implications</a:t>
            </a:r>
          </a:p>
          <a:p>
            <a:pPr marL="0" indent="0" algn="just">
              <a:buNone/>
            </a:pPr>
            <a:endParaRPr lang="en-US" dirty="0">
              <a:solidFill>
                <a:srgbClr val="001F46"/>
              </a:solidFill>
              <a:cs typeface="Calibri" panose="020F0502020204030204"/>
            </a:endParaRPr>
          </a:p>
          <a:p>
            <a:pPr algn="just"/>
            <a:r>
              <a:rPr lang="en-US" dirty="0">
                <a:solidFill>
                  <a:schemeClr val="accent1"/>
                </a:solidFill>
              </a:rPr>
              <a:t>Methodology/approach</a:t>
            </a:r>
            <a:r>
              <a:rPr lang="en-US" dirty="0">
                <a:solidFill>
                  <a:srgbClr val="001F46"/>
                </a:solidFill>
              </a:rPr>
              <a:t> – </a:t>
            </a:r>
            <a:r>
              <a:rPr lang="en-US" dirty="0">
                <a:solidFill>
                  <a:srgbClr val="001F46"/>
                </a:solidFill>
                <a:latin typeface="-apple-system"/>
              </a:rPr>
              <a:t>Cost-sensitive methodologies</a:t>
            </a:r>
            <a:r>
              <a:rPr lang="en-US" b="0" i="0" dirty="0">
                <a:solidFill>
                  <a:srgbClr val="001F46"/>
                </a:solidFill>
                <a:effectLst/>
                <a:latin typeface="-apple-system"/>
              </a:rPr>
              <a:t> are tested in churn datasets from the retail industry</a:t>
            </a:r>
            <a:endParaRPr lang="en-US" dirty="0">
              <a:solidFill>
                <a:srgbClr val="001F46"/>
              </a:solidFill>
            </a:endParaRPr>
          </a:p>
          <a:p>
            <a:pPr algn="just"/>
            <a:endParaRPr lang="en-US" dirty="0">
              <a:solidFill>
                <a:srgbClr val="001F46"/>
              </a:solidFill>
              <a:latin typeface="-apple-system"/>
            </a:endParaRPr>
          </a:p>
          <a:p>
            <a:pPr algn="just"/>
            <a:r>
              <a:rPr lang="en-US" dirty="0">
                <a:solidFill>
                  <a:schemeClr val="accent1"/>
                </a:solidFill>
              </a:rPr>
              <a:t>Findings</a:t>
            </a:r>
            <a:r>
              <a:rPr lang="en-US" dirty="0">
                <a:solidFill>
                  <a:srgbClr val="001F46"/>
                </a:solidFill>
              </a:rPr>
              <a:t>– Normally used models(P50) are not viable when misclassification cost asymmetries are considered. DMECC is the most robust, cost-sensitive approach</a:t>
            </a:r>
            <a:endParaRPr lang="en-US" dirty="0">
              <a:solidFill>
                <a:srgbClr val="001F46"/>
              </a:solidFill>
              <a:cs typeface="Calibri"/>
            </a:endParaRPr>
          </a:p>
          <a:p>
            <a:pPr algn="just"/>
            <a:endParaRPr lang="en-US" dirty="0">
              <a:solidFill>
                <a:srgbClr val="001F46"/>
              </a:solidFill>
            </a:endParaRPr>
          </a:p>
          <a:p>
            <a:pPr algn="just"/>
            <a:r>
              <a:rPr lang="en-US" dirty="0">
                <a:solidFill>
                  <a:schemeClr val="accent1"/>
                </a:solidFill>
              </a:rPr>
              <a:t>Suggestions </a:t>
            </a:r>
            <a:r>
              <a:rPr lang="en-US" dirty="0">
                <a:solidFill>
                  <a:srgbClr val="001F46"/>
                </a:solidFill>
              </a:rPr>
              <a:t>– expansion of this research area into new domains, applying new approaches and considerations will lead to efficient models</a:t>
            </a:r>
            <a:endParaRPr lang="en-US" dirty="0">
              <a:solidFill>
                <a:srgbClr val="001F46"/>
              </a:solidFill>
              <a:cs typeface="Calibri"/>
            </a:endParaRPr>
          </a:p>
          <a:p>
            <a:pPr algn="just"/>
            <a:endParaRPr lang="en-US">
              <a:solidFill>
                <a:srgbClr val="001F46"/>
              </a:solidFill>
            </a:endParaRPr>
          </a:p>
          <a:p>
            <a:pPr marL="0" indent="0" algn="just">
              <a:buNone/>
            </a:pPr>
            <a:endParaRPr lang="fr-FR">
              <a:solidFill>
                <a:srgbClr val="001F46"/>
              </a:solidFill>
              <a:cs typeface="Calibri" panose="020F0502020204030204"/>
            </a:endParaRPr>
          </a:p>
          <a:p>
            <a:pPr algn="just"/>
            <a:endParaRPr lang="fr-FR">
              <a:solidFill>
                <a:srgbClr val="001F46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9AF66-AE0F-483D-9F9B-DFEA7AC55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5CF4A-319C-4BC8-9AAE-95E130C87E07}" type="datetime1">
              <a:rPr lang="fr-FR" smtClean="0"/>
              <a:t>14/09/2022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4EB7F-385B-435B-8BFB-A1CDB5EA3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Improving customer retention management through cost-sensitive learning</a:t>
            </a:r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B1795-89C7-4D1D-A4AA-E6EB8F633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AA5C-5D5D-4014-9F02-AD0D1DA2E953}" type="slidenum">
              <a:rPr lang="fr-FR" smtClean="0"/>
              <a:t>4</a:t>
            </a:fld>
            <a:endParaRPr lang="fr-FR"/>
          </a:p>
        </p:txBody>
      </p:sp>
      <p:cxnSp>
        <p:nvCxnSpPr>
          <p:cNvPr id="7" name="Connecteur droit 23">
            <a:extLst>
              <a:ext uri="{FF2B5EF4-FFF2-40B4-BE49-F238E27FC236}">
                <a16:creationId xmlns:a16="http://schemas.microsoft.com/office/drawing/2014/main" id="{E747BC43-E944-4813-AA27-58E05E37123E}"/>
              </a:ext>
            </a:extLst>
          </p:cNvPr>
          <p:cNvCxnSpPr>
            <a:cxnSpLocks/>
          </p:cNvCxnSpPr>
          <p:nvPr/>
        </p:nvCxnSpPr>
        <p:spPr>
          <a:xfrm>
            <a:off x="0" y="609600"/>
            <a:ext cx="3960000" cy="0"/>
          </a:xfrm>
          <a:prstGeom prst="line">
            <a:avLst/>
          </a:prstGeom>
          <a:ln>
            <a:solidFill>
              <a:srgbClr val="001F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552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D8EB9-A06B-532E-63DB-5DCA36A99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76292"/>
            <a:ext cx="7546019" cy="433308"/>
          </a:xfrm>
        </p:spPr>
        <p:txBody>
          <a:bodyPr>
            <a:normAutofit fontScale="90000"/>
          </a:bodyPr>
          <a:lstStyle/>
          <a:p>
            <a:r>
              <a:rPr lang="fr-FR" sz="3200">
                <a:latin typeface="+mn-lt"/>
              </a:rPr>
              <a:t>IMPORTANCE OF CONSIDERING THIS APPROACH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D596CCD-177F-E35D-31D3-C0BC4BD484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2737495"/>
              </p:ext>
            </p:extLst>
          </p:nvPr>
        </p:nvGraphicFramePr>
        <p:xfrm>
          <a:off x="2578102" y="1297063"/>
          <a:ext cx="8285842" cy="49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F5D513-0D3B-4946-9779-7D1933AD1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70BD-E70E-4D0E-9B67-1505AB0ADC88}" type="datetime1">
              <a:rPr lang="fr-FR" smtClean="0"/>
              <a:t>14/09/2022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BA7AAC-506A-4BBF-B67E-7242F8375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Improving customer retention management through cost-sensitive learning</a:t>
            </a:r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4D9B4-A6D6-4CB0-A634-B8112E847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AA5C-5D5D-4014-9F02-AD0D1DA2E953}" type="slidenum">
              <a:rPr lang="fr-FR" smtClean="0"/>
              <a:t>5</a:t>
            </a:fld>
            <a:endParaRPr lang="fr-FR"/>
          </a:p>
        </p:txBody>
      </p:sp>
      <p:cxnSp>
        <p:nvCxnSpPr>
          <p:cNvPr id="8" name="Connecteur droit 23">
            <a:extLst>
              <a:ext uri="{FF2B5EF4-FFF2-40B4-BE49-F238E27FC236}">
                <a16:creationId xmlns:a16="http://schemas.microsoft.com/office/drawing/2014/main" id="{C775E446-6AD8-4079-8B08-4C0DDF81BF9A}"/>
              </a:ext>
            </a:extLst>
          </p:cNvPr>
          <p:cNvCxnSpPr>
            <a:cxnSpLocks/>
          </p:cNvCxnSpPr>
          <p:nvPr/>
        </p:nvCxnSpPr>
        <p:spPr>
          <a:xfrm>
            <a:off x="0" y="609600"/>
            <a:ext cx="7344000" cy="0"/>
          </a:xfrm>
          <a:prstGeom prst="line">
            <a:avLst/>
          </a:prstGeom>
          <a:ln>
            <a:solidFill>
              <a:srgbClr val="001F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Danger Sign Attention Icon Danger Symbol : image vectorielle de stock  (libre de droits) 1141319603 | Shutterstock">
            <a:extLst>
              <a:ext uri="{FF2B5EF4-FFF2-40B4-BE49-F238E27FC236}">
                <a16:creationId xmlns:a16="http://schemas.microsoft.com/office/drawing/2014/main" id="{A31141E4-C88C-4147-8206-0F55223A6C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6" t="9184" r="4726" b="15306"/>
          <a:stretch/>
        </p:blipFill>
        <p:spPr bwMode="auto">
          <a:xfrm>
            <a:off x="1306285" y="1189113"/>
            <a:ext cx="2275115" cy="201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811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7E891-9A1C-2222-E9FC-452315F73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0676"/>
            <a:ext cx="2160000" cy="547518"/>
          </a:xfrm>
        </p:spPr>
        <p:txBody>
          <a:bodyPr>
            <a:normAutofit/>
          </a:bodyPr>
          <a:lstStyle/>
          <a:p>
            <a:r>
              <a:rPr lang="fr-FR" sz="3200">
                <a:solidFill>
                  <a:srgbClr val="001F46"/>
                </a:solidFill>
                <a:latin typeface="+mn-lt"/>
              </a:rPr>
              <a:t>PURPOSE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70028B57-8BC4-003C-5643-F80453580D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0064094"/>
              </p:ext>
            </p:extLst>
          </p:nvPr>
        </p:nvGraphicFramePr>
        <p:xfrm>
          <a:off x="1079999" y="1180060"/>
          <a:ext cx="10077857" cy="45266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Connecteur droit 23">
            <a:extLst>
              <a:ext uri="{FF2B5EF4-FFF2-40B4-BE49-F238E27FC236}">
                <a16:creationId xmlns:a16="http://schemas.microsoft.com/office/drawing/2014/main" id="{A838ECA1-C734-4134-B916-A2BE741BFED2}"/>
              </a:ext>
            </a:extLst>
          </p:cNvPr>
          <p:cNvCxnSpPr>
            <a:cxnSpLocks/>
          </p:cNvCxnSpPr>
          <p:nvPr/>
        </p:nvCxnSpPr>
        <p:spPr>
          <a:xfrm>
            <a:off x="0" y="609600"/>
            <a:ext cx="2160000" cy="0"/>
          </a:xfrm>
          <a:prstGeom prst="line">
            <a:avLst/>
          </a:prstGeom>
          <a:ln>
            <a:solidFill>
              <a:srgbClr val="001F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A56CE7C7-ADB5-4F89-AEC3-98AE1B01CE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36970BD-E70E-4D0E-9B67-1505AB0ADC88}" type="datetime1">
              <a:rPr lang="fr-FR" smtClean="0"/>
              <a:t>14/09/2022</a:t>
            </a:fld>
            <a:endParaRPr lang="fr-FR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C9AA84C-A127-4E5B-BDD4-63A097A40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/>
              <a:t>Improving customer retention management through cost-sensitive learning</a:t>
            </a:r>
            <a:endParaRPr lang="fr-FR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CE0992A-9894-417E-BEE6-CA74A0687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7A3AA5C-5D5D-4014-9F02-AD0D1DA2E953}" type="slidenum">
              <a:rPr lang="fr-FR" smtClean="0"/>
              <a:t>6</a:t>
            </a:fld>
            <a:endParaRPr lang="fr-FR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5BA96CD-3ADB-0A4D-FE11-2D4C8216E372}"/>
              </a:ext>
            </a:extLst>
          </p:cNvPr>
          <p:cNvSpPr txBox="1"/>
          <p:nvPr/>
        </p:nvSpPr>
        <p:spPr>
          <a:xfrm>
            <a:off x="100013" y="5699446"/>
            <a:ext cx="224565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Fp</a:t>
            </a:r>
            <a:r>
              <a:rPr lang="en-US" dirty="0">
                <a:cs typeface="Calibri"/>
              </a:rPr>
              <a:t> – false positive</a:t>
            </a:r>
          </a:p>
          <a:p>
            <a:r>
              <a:rPr lang="en-US" dirty="0" err="1">
                <a:cs typeface="Calibri"/>
              </a:rPr>
              <a:t>Fn</a:t>
            </a:r>
            <a:r>
              <a:rPr lang="en-US" dirty="0">
                <a:cs typeface="Calibri"/>
              </a:rPr>
              <a:t>- false negative</a:t>
            </a:r>
          </a:p>
        </p:txBody>
      </p:sp>
    </p:spTree>
    <p:extLst>
      <p:ext uri="{BB962C8B-B14F-4D97-AF65-F5344CB8AC3E}">
        <p14:creationId xmlns:p14="http://schemas.microsoft.com/office/powerpoint/2010/main" val="3126056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5">
            <a:extLst>
              <a:ext uri="{FF2B5EF4-FFF2-40B4-BE49-F238E27FC236}">
                <a16:creationId xmlns:a16="http://schemas.microsoft.com/office/drawing/2014/main" id="{A7D5665A-E572-4E48-BDE9-BEE1CB095558}"/>
              </a:ext>
            </a:extLst>
          </p:cNvPr>
          <p:cNvSpPr/>
          <p:nvPr/>
        </p:nvSpPr>
        <p:spPr>
          <a:xfrm>
            <a:off x="2134630" y="3319795"/>
            <a:ext cx="2709030" cy="2709029"/>
          </a:xfrm>
          <a:prstGeom prst="roundRect">
            <a:avLst>
              <a:gd name="adj" fmla="val 5661"/>
            </a:avLst>
          </a:prstGeom>
          <a:solidFill>
            <a:schemeClr val="tx2"/>
          </a:solidFill>
          <a:ln>
            <a:noFill/>
          </a:ln>
          <a:effectLst>
            <a:outerShdw blurRad="825500" dist="3810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2"/>
              </a:solidFill>
              <a:latin typeface="阿里巴巴普惠体" panose="00020600040101010101" pitchFamily="18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22870" y="-5743"/>
            <a:ext cx="8527677" cy="797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en-US" altLang="zh-CN" sz="3200">
                <a:solidFill>
                  <a:srgbClr val="001F46"/>
                </a:solidFill>
                <a:effectLst/>
              </a:rPr>
              <a:t>CUSTOMER RETENTION AND CHURN PREDICTION</a:t>
            </a:r>
            <a:endParaRPr lang="zh-CN" altLang="en-US" sz="3200" err="1">
              <a:solidFill>
                <a:srgbClr val="001F46"/>
              </a:solidFill>
              <a:ea typeface="宋体"/>
              <a:cs typeface="Calibri"/>
            </a:endParaRPr>
          </a:p>
        </p:txBody>
      </p:sp>
      <p:sp>
        <p:nvSpPr>
          <p:cNvPr id="6" name="文本框 3">
            <a:extLst>
              <a:ext uri="{FF2B5EF4-FFF2-40B4-BE49-F238E27FC236}">
                <a16:creationId xmlns:a16="http://schemas.microsoft.com/office/drawing/2014/main" id="{B198AD7B-7DE6-4FE3-BD60-07E8B5804C96}"/>
              </a:ext>
            </a:extLst>
          </p:cNvPr>
          <p:cNvSpPr txBox="1"/>
          <p:nvPr/>
        </p:nvSpPr>
        <p:spPr>
          <a:xfrm>
            <a:off x="1429437" y="1467398"/>
            <a:ext cx="9333126" cy="112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80000"/>
              </a:lnSpc>
            </a:pPr>
            <a:r>
              <a:rPr lang="en-US" altLang="zh-CN" sz="2000" b="1">
                <a:solidFill>
                  <a:schemeClr val="bg2">
                    <a:lumMod val="50000"/>
                  </a:schemeClr>
                </a:solidFill>
                <a:latin typeface="Calibri" panose="020F0502020204030204" charset="0"/>
                <a:ea typeface="阿里巴巴普惠体" panose="00020600040101010101" pitchFamily="18" charset="-122"/>
                <a:cs typeface="Calibri" panose="020F0502020204030204" charset="0"/>
                <a:sym typeface="+mn-ea"/>
              </a:rPr>
              <a:t>Retailers acknowledge that customer retention management becomes increasingly</a:t>
            </a:r>
          </a:p>
          <a:p>
            <a:pPr algn="ctr">
              <a:lnSpc>
                <a:spcPct val="180000"/>
              </a:lnSpc>
            </a:pPr>
            <a:r>
              <a:rPr lang="en-US" altLang="zh-CN" sz="2000" b="1">
                <a:solidFill>
                  <a:schemeClr val="bg2">
                    <a:lumMod val="50000"/>
                  </a:schemeClr>
                </a:solidFill>
                <a:latin typeface="Calibri" panose="020F0502020204030204" charset="0"/>
                <a:ea typeface="阿里巴巴普惠体" panose="00020600040101010101" pitchFamily="18" charset="-122"/>
                <a:cs typeface="Calibri" panose="020F0502020204030204" charset="0"/>
                <a:sym typeface="+mn-ea"/>
              </a:rPr>
              <a:t>important when markets become </a:t>
            </a:r>
            <a:r>
              <a:rPr lang="en-US" altLang="zh-CN" sz="2000" b="1">
                <a:solidFill>
                  <a:schemeClr val="tx2"/>
                </a:solidFill>
                <a:latin typeface="Calibri" panose="020F0502020204030204" charset="0"/>
                <a:ea typeface="阿里巴巴普惠体" panose="00020600040101010101" pitchFamily="18" charset="-122"/>
                <a:cs typeface="Calibri" panose="020F0502020204030204" charset="0"/>
                <a:sym typeface="+mn-ea"/>
              </a:rPr>
              <a:t>saturated </a:t>
            </a:r>
            <a:r>
              <a:rPr lang="en-US" altLang="zh-CN" sz="2000" b="1">
                <a:solidFill>
                  <a:schemeClr val="bg2">
                    <a:lumMod val="50000"/>
                  </a:schemeClr>
                </a:solidFill>
                <a:latin typeface="Calibri" panose="020F0502020204030204" charset="0"/>
                <a:ea typeface="阿里巴巴普惠体" panose="00020600040101010101" pitchFamily="18" charset="-122"/>
                <a:cs typeface="Calibri" panose="020F0502020204030204" charset="0"/>
                <a:sym typeface="+mn-ea"/>
              </a:rPr>
              <a:t>and </a:t>
            </a:r>
            <a:r>
              <a:rPr lang="en-US" altLang="zh-CN" sz="2000" b="1">
                <a:solidFill>
                  <a:srgbClr val="FFC000"/>
                </a:solidFill>
                <a:latin typeface="Calibri" panose="020F0502020204030204" charset="0"/>
                <a:ea typeface="阿里巴巴普惠体" panose="00020600040101010101" pitchFamily="18" charset="-122"/>
                <a:cs typeface="Calibri" panose="020F0502020204030204" charset="0"/>
                <a:sym typeface="+mn-ea"/>
              </a:rPr>
              <a:t>highly competitive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CCD37AF7-8CF6-4AC8-AC7A-D5C103F1BE32}"/>
              </a:ext>
            </a:extLst>
          </p:cNvPr>
          <p:cNvSpPr txBox="1"/>
          <p:nvPr/>
        </p:nvSpPr>
        <p:spPr bwMode="auto">
          <a:xfrm>
            <a:off x="2493375" y="4810097"/>
            <a:ext cx="1991541" cy="320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/>
          <a:lstStyle/>
          <a:p>
            <a:pPr algn="ctr" eaLnBrk="1">
              <a:defRPr/>
            </a:pPr>
            <a:r>
              <a:rPr lang="en-US" altLang="x-none" sz="2400" b="1">
                <a:solidFill>
                  <a:schemeClr val="bg1"/>
                </a:solidFill>
                <a:ea typeface="阿里巴巴普惠体" panose="00020600040101010101" pitchFamily="18" charset="-122"/>
                <a:cs typeface="阿里巴巴普惠体" panose="00020600040101010101" pitchFamily="18" charset="-122"/>
                <a:sym typeface="Poppins Medium" charset="0"/>
              </a:rPr>
              <a:t>Defection</a:t>
            </a:r>
          </a:p>
          <a:p>
            <a:pPr algn="ctr" eaLnBrk="1">
              <a:defRPr/>
            </a:pPr>
            <a:r>
              <a:rPr lang="en-US" altLang="x-none" sz="2400" b="1">
                <a:solidFill>
                  <a:schemeClr val="bg1"/>
                </a:solidFill>
                <a:ea typeface="阿里巴巴普惠体" panose="00020600040101010101" pitchFamily="18" charset="-122"/>
                <a:cs typeface="阿里巴巴普惠体" panose="00020600040101010101" pitchFamily="18" charset="-122"/>
                <a:sym typeface="Poppins Medium" charset="0"/>
              </a:rPr>
              <a:t>Rate</a:t>
            </a:r>
          </a:p>
        </p:txBody>
      </p:sp>
      <p:sp>
        <p:nvSpPr>
          <p:cNvPr id="10" name="任意多边形: 形状 20">
            <a:extLst>
              <a:ext uri="{FF2B5EF4-FFF2-40B4-BE49-F238E27FC236}">
                <a16:creationId xmlns:a16="http://schemas.microsoft.com/office/drawing/2014/main" id="{2668A6EF-688F-4506-8FC2-2E837E4EF969}"/>
              </a:ext>
            </a:extLst>
          </p:cNvPr>
          <p:cNvSpPr/>
          <p:nvPr/>
        </p:nvSpPr>
        <p:spPr>
          <a:xfrm>
            <a:off x="3113690" y="3856372"/>
            <a:ext cx="750909" cy="682258"/>
          </a:xfrm>
          <a:custGeom>
            <a:avLst/>
            <a:gdLst>
              <a:gd name="connsiteX0" fmla="*/ 449580 w 464819"/>
              <a:gd name="connsiteY0" fmla="*/ 272415 h 439102"/>
              <a:gd name="connsiteX1" fmla="*/ 321945 w 464819"/>
              <a:gd name="connsiteY1" fmla="*/ 400050 h 439102"/>
              <a:gd name="connsiteX2" fmla="*/ 284797 w 464819"/>
              <a:gd name="connsiteY2" fmla="*/ 415290 h 439102"/>
              <a:gd name="connsiteX3" fmla="*/ 240030 w 464819"/>
              <a:gd name="connsiteY3" fmla="*/ 396240 h 439102"/>
              <a:gd name="connsiteX4" fmla="*/ 68580 w 464819"/>
              <a:gd name="connsiteY4" fmla="*/ 224790 h 439102"/>
              <a:gd name="connsiteX5" fmla="*/ 49530 w 464819"/>
              <a:gd name="connsiteY5" fmla="*/ 183832 h 439102"/>
              <a:gd name="connsiteX6" fmla="*/ 50482 w 464819"/>
              <a:gd name="connsiteY6" fmla="*/ 170497 h 439102"/>
              <a:gd name="connsiteX7" fmla="*/ 65722 w 464819"/>
              <a:gd name="connsiteY7" fmla="*/ 53340 h 439102"/>
              <a:gd name="connsiteX8" fmla="*/ 101917 w 464819"/>
              <a:gd name="connsiteY8" fmla="*/ 16192 h 439102"/>
              <a:gd name="connsiteX9" fmla="*/ 220027 w 464819"/>
              <a:gd name="connsiteY9" fmla="*/ 952 h 439102"/>
              <a:gd name="connsiteX10" fmla="*/ 229552 w 464819"/>
              <a:gd name="connsiteY10" fmla="*/ 0 h 439102"/>
              <a:gd name="connsiteX11" fmla="*/ 274320 w 464819"/>
              <a:gd name="connsiteY11" fmla="*/ 19050 h 439102"/>
              <a:gd name="connsiteX12" fmla="*/ 445770 w 464819"/>
              <a:gd name="connsiteY12" fmla="*/ 190500 h 439102"/>
              <a:gd name="connsiteX13" fmla="*/ 464820 w 464819"/>
              <a:gd name="connsiteY13" fmla="*/ 231457 h 439102"/>
              <a:gd name="connsiteX14" fmla="*/ 449580 w 464819"/>
              <a:gd name="connsiteY14" fmla="*/ 272415 h 439102"/>
              <a:gd name="connsiteX15" fmla="*/ 431482 w 464819"/>
              <a:gd name="connsiteY15" fmla="*/ 204788 h 439102"/>
              <a:gd name="connsiteX16" fmla="*/ 260032 w 464819"/>
              <a:gd name="connsiteY16" fmla="*/ 33338 h 439102"/>
              <a:gd name="connsiteX17" fmla="*/ 229552 w 464819"/>
              <a:gd name="connsiteY17" fmla="*/ 20002 h 439102"/>
              <a:gd name="connsiteX18" fmla="*/ 222885 w 464819"/>
              <a:gd name="connsiteY18" fmla="*/ 20955 h 439102"/>
              <a:gd name="connsiteX19" fmla="*/ 104775 w 464819"/>
              <a:gd name="connsiteY19" fmla="*/ 36195 h 439102"/>
              <a:gd name="connsiteX20" fmla="*/ 83820 w 464819"/>
              <a:gd name="connsiteY20" fmla="*/ 57150 h 439102"/>
              <a:gd name="connsiteX21" fmla="*/ 68580 w 464819"/>
              <a:gd name="connsiteY21" fmla="*/ 174307 h 439102"/>
              <a:gd name="connsiteX22" fmla="*/ 67627 w 464819"/>
              <a:gd name="connsiteY22" fmla="*/ 182880 h 439102"/>
              <a:gd name="connsiteX23" fmla="*/ 80963 w 464819"/>
              <a:gd name="connsiteY23" fmla="*/ 211455 h 439102"/>
              <a:gd name="connsiteX24" fmla="*/ 252413 w 464819"/>
              <a:gd name="connsiteY24" fmla="*/ 382905 h 439102"/>
              <a:gd name="connsiteX25" fmla="*/ 283845 w 464819"/>
              <a:gd name="connsiteY25" fmla="*/ 396240 h 439102"/>
              <a:gd name="connsiteX26" fmla="*/ 307657 w 464819"/>
              <a:gd name="connsiteY26" fmla="*/ 386715 h 439102"/>
              <a:gd name="connsiteX27" fmla="*/ 435292 w 464819"/>
              <a:gd name="connsiteY27" fmla="*/ 259080 h 439102"/>
              <a:gd name="connsiteX28" fmla="*/ 444817 w 464819"/>
              <a:gd name="connsiteY28" fmla="*/ 233363 h 439102"/>
              <a:gd name="connsiteX29" fmla="*/ 431482 w 464819"/>
              <a:gd name="connsiteY29" fmla="*/ 204788 h 439102"/>
              <a:gd name="connsiteX30" fmla="*/ 187642 w 464819"/>
              <a:gd name="connsiteY30" fmla="*/ 184785 h 439102"/>
              <a:gd name="connsiteX31" fmla="*/ 141922 w 464819"/>
              <a:gd name="connsiteY31" fmla="*/ 139065 h 439102"/>
              <a:gd name="connsiteX32" fmla="*/ 187642 w 464819"/>
              <a:gd name="connsiteY32" fmla="*/ 93345 h 439102"/>
              <a:gd name="connsiteX33" fmla="*/ 233363 w 464819"/>
              <a:gd name="connsiteY33" fmla="*/ 139065 h 439102"/>
              <a:gd name="connsiteX34" fmla="*/ 187642 w 464819"/>
              <a:gd name="connsiteY34" fmla="*/ 184785 h 439102"/>
              <a:gd name="connsiteX35" fmla="*/ 187642 w 464819"/>
              <a:gd name="connsiteY35" fmla="*/ 112395 h 439102"/>
              <a:gd name="connsiteX36" fmla="*/ 160972 w 464819"/>
              <a:gd name="connsiteY36" fmla="*/ 139065 h 439102"/>
              <a:gd name="connsiteX37" fmla="*/ 187642 w 464819"/>
              <a:gd name="connsiteY37" fmla="*/ 165735 h 439102"/>
              <a:gd name="connsiteX38" fmla="*/ 214313 w 464819"/>
              <a:gd name="connsiteY38" fmla="*/ 139065 h 439102"/>
              <a:gd name="connsiteX39" fmla="*/ 187642 w 464819"/>
              <a:gd name="connsiteY39" fmla="*/ 112395 h 439102"/>
              <a:gd name="connsiteX40" fmla="*/ 35242 w 464819"/>
              <a:gd name="connsiteY40" fmla="*/ 80963 h 439102"/>
              <a:gd name="connsiteX41" fmla="*/ 20002 w 464819"/>
              <a:gd name="connsiteY41" fmla="*/ 198120 h 439102"/>
              <a:gd name="connsiteX42" fmla="*/ 19050 w 464819"/>
              <a:gd name="connsiteY42" fmla="*/ 206692 h 439102"/>
              <a:gd name="connsiteX43" fmla="*/ 32385 w 464819"/>
              <a:gd name="connsiteY43" fmla="*/ 235267 h 439102"/>
              <a:gd name="connsiteX44" fmla="*/ 203835 w 464819"/>
              <a:gd name="connsiteY44" fmla="*/ 406717 h 439102"/>
              <a:gd name="connsiteX45" fmla="*/ 235267 w 464819"/>
              <a:gd name="connsiteY45" fmla="*/ 420052 h 439102"/>
              <a:gd name="connsiteX46" fmla="*/ 235267 w 464819"/>
              <a:gd name="connsiteY46" fmla="*/ 420052 h 439102"/>
              <a:gd name="connsiteX47" fmla="*/ 244792 w 464819"/>
              <a:gd name="connsiteY47" fmla="*/ 429577 h 439102"/>
              <a:gd name="connsiteX48" fmla="*/ 235267 w 464819"/>
              <a:gd name="connsiteY48" fmla="*/ 439102 h 439102"/>
              <a:gd name="connsiteX49" fmla="*/ 235267 w 464819"/>
              <a:gd name="connsiteY49" fmla="*/ 439102 h 439102"/>
              <a:gd name="connsiteX50" fmla="*/ 190500 w 464819"/>
              <a:gd name="connsiteY50" fmla="*/ 420052 h 439102"/>
              <a:gd name="connsiteX51" fmla="*/ 19050 w 464819"/>
              <a:gd name="connsiteY51" fmla="*/ 248602 h 439102"/>
              <a:gd name="connsiteX52" fmla="*/ 0 w 464819"/>
              <a:gd name="connsiteY52" fmla="*/ 207645 h 439102"/>
              <a:gd name="connsiteX53" fmla="*/ 952 w 464819"/>
              <a:gd name="connsiteY53" fmla="*/ 194310 h 439102"/>
              <a:gd name="connsiteX54" fmla="*/ 16192 w 464819"/>
              <a:gd name="connsiteY54" fmla="*/ 77152 h 439102"/>
              <a:gd name="connsiteX55" fmla="*/ 27622 w 464819"/>
              <a:gd name="connsiteY55" fmla="*/ 51435 h 439102"/>
              <a:gd name="connsiteX56" fmla="*/ 40957 w 464819"/>
              <a:gd name="connsiteY56" fmla="*/ 51435 h 439102"/>
              <a:gd name="connsiteX57" fmla="*/ 40957 w 464819"/>
              <a:gd name="connsiteY57" fmla="*/ 64770 h 439102"/>
              <a:gd name="connsiteX58" fmla="*/ 35242 w 464819"/>
              <a:gd name="connsiteY58" fmla="*/ 80963 h 439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464819" h="439102">
                <a:moveTo>
                  <a:pt x="449580" y="272415"/>
                </a:moveTo>
                <a:lnTo>
                  <a:pt x="321945" y="400050"/>
                </a:lnTo>
                <a:cubicBezTo>
                  <a:pt x="312420" y="409575"/>
                  <a:pt x="299085" y="415290"/>
                  <a:pt x="284797" y="415290"/>
                </a:cubicBezTo>
                <a:cubicBezTo>
                  <a:pt x="268605" y="415290"/>
                  <a:pt x="252413" y="408622"/>
                  <a:pt x="240030" y="396240"/>
                </a:cubicBezTo>
                <a:lnTo>
                  <a:pt x="68580" y="224790"/>
                </a:lnTo>
                <a:cubicBezTo>
                  <a:pt x="57150" y="213360"/>
                  <a:pt x="50482" y="199072"/>
                  <a:pt x="49530" y="183832"/>
                </a:cubicBezTo>
                <a:cubicBezTo>
                  <a:pt x="49530" y="179070"/>
                  <a:pt x="49530" y="175260"/>
                  <a:pt x="50482" y="170497"/>
                </a:cubicBezTo>
                <a:lnTo>
                  <a:pt x="65722" y="53340"/>
                </a:lnTo>
                <a:cubicBezTo>
                  <a:pt x="69532" y="31432"/>
                  <a:pt x="80010" y="20002"/>
                  <a:pt x="101917" y="16192"/>
                </a:cubicBezTo>
                <a:lnTo>
                  <a:pt x="220027" y="952"/>
                </a:lnTo>
                <a:cubicBezTo>
                  <a:pt x="222885" y="0"/>
                  <a:pt x="225742" y="0"/>
                  <a:pt x="229552" y="0"/>
                </a:cubicBezTo>
                <a:cubicBezTo>
                  <a:pt x="245745" y="0"/>
                  <a:pt x="261938" y="6667"/>
                  <a:pt x="274320" y="19050"/>
                </a:cubicBezTo>
                <a:lnTo>
                  <a:pt x="445770" y="190500"/>
                </a:lnTo>
                <a:cubicBezTo>
                  <a:pt x="457200" y="201930"/>
                  <a:pt x="463867" y="216217"/>
                  <a:pt x="464820" y="231457"/>
                </a:cubicBezTo>
                <a:cubicBezTo>
                  <a:pt x="464820" y="247650"/>
                  <a:pt x="460057" y="261938"/>
                  <a:pt x="449580" y="272415"/>
                </a:cubicBezTo>
                <a:close/>
                <a:moveTo>
                  <a:pt x="431482" y="204788"/>
                </a:moveTo>
                <a:lnTo>
                  <a:pt x="260032" y="33338"/>
                </a:lnTo>
                <a:cubicBezTo>
                  <a:pt x="251460" y="24765"/>
                  <a:pt x="240030" y="20002"/>
                  <a:pt x="229552" y="20002"/>
                </a:cubicBezTo>
                <a:cubicBezTo>
                  <a:pt x="227647" y="20002"/>
                  <a:pt x="225742" y="20002"/>
                  <a:pt x="222885" y="20955"/>
                </a:cubicBezTo>
                <a:lnTo>
                  <a:pt x="104775" y="36195"/>
                </a:lnTo>
                <a:cubicBezTo>
                  <a:pt x="91440" y="38100"/>
                  <a:pt x="86677" y="43815"/>
                  <a:pt x="83820" y="57150"/>
                </a:cubicBezTo>
                <a:lnTo>
                  <a:pt x="68580" y="174307"/>
                </a:lnTo>
                <a:cubicBezTo>
                  <a:pt x="67627" y="177165"/>
                  <a:pt x="67627" y="180022"/>
                  <a:pt x="67627" y="182880"/>
                </a:cubicBezTo>
                <a:cubicBezTo>
                  <a:pt x="68580" y="193357"/>
                  <a:pt x="73342" y="203835"/>
                  <a:pt x="80963" y="211455"/>
                </a:cubicBezTo>
                <a:lnTo>
                  <a:pt x="252413" y="382905"/>
                </a:lnTo>
                <a:cubicBezTo>
                  <a:pt x="260985" y="391477"/>
                  <a:pt x="272415" y="396240"/>
                  <a:pt x="283845" y="396240"/>
                </a:cubicBezTo>
                <a:cubicBezTo>
                  <a:pt x="293370" y="396240"/>
                  <a:pt x="300990" y="393382"/>
                  <a:pt x="307657" y="386715"/>
                </a:cubicBezTo>
                <a:lnTo>
                  <a:pt x="435292" y="259080"/>
                </a:lnTo>
                <a:cubicBezTo>
                  <a:pt x="441960" y="252413"/>
                  <a:pt x="444817" y="242888"/>
                  <a:pt x="444817" y="233363"/>
                </a:cubicBezTo>
                <a:cubicBezTo>
                  <a:pt x="444817" y="222885"/>
                  <a:pt x="440055" y="212407"/>
                  <a:pt x="431482" y="204788"/>
                </a:cubicBezTo>
                <a:close/>
                <a:moveTo>
                  <a:pt x="187642" y="184785"/>
                </a:moveTo>
                <a:cubicBezTo>
                  <a:pt x="162877" y="184785"/>
                  <a:pt x="141922" y="163830"/>
                  <a:pt x="141922" y="139065"/>
                </a:cubicBezTo>
                <a:cubicBezTo>
                  <a:pt x="141922" y="114300"/>
                  <a:pt x="162877" y="93345"/>
                  <a:pt x="187642" y="93345"/>
                </a:cubicBezTo>
                <a:cubicBezTo>
                  <a:pt x="212407" y="93345"/>
                  <a:pt x="233363" y="114300"/>
                  <a:pt x="233363" y="139065"/>
                </a:cubicBezTo>
                <a:cubicBezTo>
                  <a:pt x="233363" y="164782"/>
                  <a:pt x="213360" y="184785"/>
                  <a:pt x="187642" y="184785"/>
                </a:cubicBezTo>
                <a:close/>
                <a:moveTo>
                  <a:pt x="187642" y="112395"/>
                </a:moveTo>
                <a:cubicBezTo>
                  <a:pt x="173355" y="112395"/>
                  <a:pt x="160972" y="124777"/>
                  <a:pt x="160972" y="139065"/>
                </a:cubicBezTo>
                <a:cubicBezTo>
                  <a:pt x="160972" y="153352"/>
                  <a:pt x="173355" y="165735"/>
                  <a:pt x="187642" y="165735"/>
                </a:cubicBezTo>
                <a:cubicBezTo>
                  <a:pt x="201930" y="165735"/>
                  <a:pt x="214313" y="153352"/>
                  <a:pt x="214313" y="139065"/>
                </a:cubicBezTo>
                <a:cubicBezTo>
                  <a:pt x="214313" y="124777"/>
                  <a:pt x="202882" y="112395"/>
                  <a:pt x="187642" y="112395"/>
                </a:cubicBezTo>
                <a:close/>
                <a:moveTo>
                  <a:pt x="35242" y="80963"/>
                </a:moveTo>
                <a:lnTo>
                  <a:pt x="20002" y="198120"/>
                </a:lnTo>
                <a:cubicBezTo>
                  <a:pt x="19050" y="200977"/>
                  <a:pt x="19050" y="203835"/>
                  <a:pt x="19050" y="206692"/>
                </a:cubicBezTo>
                <a:cubicBezTo>
                  <a:pt x="20002" y="217170"/>
                  <a:pt x="24765" y="227647"/>
                  <a:pt x="32385" y="235267"/>
                </a:cubicBezTo>
                <a:lnTo>
                  <a:pt x="203835" y="406717"/>
                </a:lnTo>
                <a:cubicBezTo>
                  <a:pt x="212407" y="415290"/>
                  <a:pt x="223838" y="420052"/>
                  <a:pt x="235267" y="420052"/>
                </a:cubicBezTo>
                <a:lnTo>
                  <a:pt x="235267" y="420052"/>
                </a:lnTo>
                <a:cubicBezTo>
                  <a:pt x="240982" y="420052"/>
                  <a:pt x="244792" y="423863"/>
                  <a:pt x="244792" y="429577"/>
                </a:cubicBezTo>
                <a:cubicBezTo>
                  <a:pt x="244792" y="435292"/>
                  <a:pt x="240982" y="439102"/>
                  <a:pt x="235267" y="439102"/>
                </a:cubicBezTo>
                <a:lnTo>
                  <a:pt x="235267" y="439102"/>
                </a:lnTo>
                <a:cubicBezTo>
                  <a:pt x="219075" y="439102"/>
                  <a:pt x="202882" y="432435"/>
                  <a:pt x="190500" y="420052"/>
                </a:cubicBezTo>
                <a:lnTo>
                  <a:pt x="19050" y="248602"/>
                </a:lnTo>
                <a:cubicBezTo>
                  <a:pt x="7620" y="237172"/>
                  <a:pt x="952" y="222885"/>
                  <a:pt x="0" y="207645"/>
                </a:cubicBezTo>
                <a:cubicBezTo>
                  <a:pt x="0" y="202882"/>
                  <a:pt x="0" y="199072"/>
                  <a:pt x="952" y="194310"/>
                </a:cubicBezTo>
                <a:lnTo>
                  <a:pt x="16192" y="77152"/>
                </a:lnTo>
                <a:cubicBezTo>
                  <a:pt x="18097" y="65722"/>
                  <a:pt x="21907" y="58102"/>
                  <a:pt x="27622" y="51435"/>
                </a:cubicBezTo>
                <a:cubicBezTo>
                  <a:pt x="31432" y="47625"/>
                  <a:pt x="37147" y="47625"/>
                  <a:pt x="40957" y="51435"/>
                </a:cubicBezTo>
                <a:cubicBezTo>
                  <a:pt x="44767" y="55245"/>
                  <a:pt x="44767" y="60960"/>
                  <a:pt x="40957" y="64770"/>
                </a:cubicBezTo>
                <a:cubicBezTo>
                  <a:pt x="38100" y="68580"/>
                  <a:pt x="36195" y="73342"/>
                  <a:pt x="35242" y="8096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900">
              <a:solidFill>
                <a:schemeClr val="bg1"/>
              </a:solidFill>
              <a:latin typeface="阿里巴巴普惠体" panose="00020600040101010101" pitchFamily="18" charset="-122"/>
            </a:endParaRPr>
          </a:p>
        </p:txBody>
      </p:sp>
      <p:pic>
        <p:nvPicPr>
          <p:cNvPr id="11" name="图片占位符 4" descr="client-retention-scaled">
            <a:extLst>
              <a:ext uri="{FF2B5EF4-FFF2-40B4-BE49-F238E27FC236}">
                <a16:creationId xmlns:a16="http://schemas.microsoft.com/office/drawing/2014/main" id="{2DF6E403-814F-4A7D-879C-B8C2EE96B65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767388" y="3229928"/>
            <a:ext cx="4665980" cy="2847975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effectLst>
            <a:outerShdw blurRad="762000" dist="381000" dir="2700000" algn="tl" rotWithShape="0">
              <a:prstClr val="black">
                <a:alpha val="25000"/>
              </a:prstClr>
            </a:outerShdw>
            <a:softEdge rad="190500"/>
          </a:effectLst>
        </p:spPr>
      </p:pic>
      <p:cxnSp>
        <p:nvCxnSpPr>
          <p:cNvPr id="13" name="Connecteur droit 23">
            <a:extLst>
              <a:ext uri="{FF2B5EF4-FFF2-40B4-BE49-F238E27FC236}">
                <a16:creationId xmlns:a16="http://schemas.microsoft.com/office/drawing/2014/main" id="{6222D677-5371-4DAC-9434-4F7BA0566888}"/>
              </a:ext>
            </a:extLst>
          </p:cNvPr>
          <p:cNvCxnSpPr>
            <a:cxnSpLocks/>
          </p:cNvCxnSpPr>
          <p:nvPr/>
        </p:nvCxnSpPr>
        <p:spPr>
          <a:xfrm>
            <a:off x="0" y="609600"/>
            <a:ext cx="8280000" cy="0"/>
          </a:xfrm>
          <a:prstGeom prst="line">
            <a:avLst/>
          </a:prstGeom>
          <a:ln>
            <a:solidFill>
              <a:srgbClr val="001F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2">
            <a:extLst>
              <a:ext uri="{FF2B5EF4-FFF2-40B4-BE49-F238E27FC236}">
                <a16:creationId xmlns:a16="http://schemas.microsoft.com/office/drawing/2014/main" id="{49450F9F-A98E-4C52-8CE6-88483227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65228"/>
            <a:ext cx="2743200" cy="365125"/>
          </a:xfrm>
        </p:spPr>
        <p:txBody>
          <a:bodyPr/>
          <a:lstStyle/>
          <a:p>
            <a:fld id="{D36970BD-E70E-4D0E-9B67-1505AB0ADC88}" type="datetime1">
              <a:rPr lang="fr-FR" smtClean="0"/>
              <a:t>14/09/2022</a:t>
            </a:fld>
            <a:endParaRPr lang="fr-FR"/>
          </a:p>
        </p:txBody>
      </p:sp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6434DD3E-CE6F-465B-B557-F2008BC8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365228"/>
            <a:ext cx="5029200" cy="365125"/>
          </a:xfrm>
        </p:spPr>
        <p:txBody>
          <a:bodyPr/>
          <a:lstStyle/>
          <a:p>
            <a:r>
              <a:rPr lang="en-US"/>
              <a:t>Improving customer retention management through cost-sensitive learning</a:t>
            </a:r>
            <a:endParaRPr lang="fr-FR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D8CADF4-8083-40E5-BA48-7914B1732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65228"/>
            <a:ext cx="2743200" cy="365125"/>
          </a:xfrm>
        </p:spPr>
        <p:txBody>
          <a:bodyPr/>
          <a:lstStyle/>
          <a:p>
            <a:fld id="{77A3AA5C-5D5D-4014-9F02-AD0D1DA2E95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298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Freeform 39">
            <a:extLst>
              <a:ext uri="{FF2B5EF4-FFF2-40B4-BE49-F238E27FC236}">
                <a16:creationId xmlns:a16="http://schemas.microsoft.com/office/drawing/2014/main" id="{7DE11CE1-B391-4642-9097-F3A3CF69D7A1}"/>
              </a:ext>
            </a:extLst>
          </p:cNvPr>
          <p:cNvSpPr/>
          <p:nvPr/>
        </p:nvSpPr>
        <p:spPr bwMode="auto">
          <a:xfrm>
            <a:off x="7208625" y="3809134"/>
            <a:ext cx="1546192" cy="2733979"/>
          </a:xfrm>
          <a:custGeom>
            <a:avLst/>
            <a:gdLst>
              <a:gd name="T0" fmla="*/ 0 w 605"/>
              <a:gd name="T1" fmla="*/ 590 h 1496"/>
              <a:gd name="T2" fmla="*/ 0 w 605"/>
              <a:gd name="T3" fmla="*/ 1496 h 1496"/>
              <a:gd name="T4" fmla="*/ 605 w 605"/>
              <a:gd name="T5" fmla="*/ 1496 h 1496"/>
              <a:gd name="T6" fmla="*/ 605 w 605"/>
              <a:gd name="T7" fmla="*/ 590 h 1496"/>
              <a:gd name="T8" fmla="*/ 605 w 605"/>
              <a:gd name="T9" fmla="*/ 265 h 1496"/>
              <a:gd name="T10" fmla="*/ 302 w 605"/>
              <a:gd name="T11" fmla="*/ 0 h 1496"/>
              <a:gd name="T12" fmla="*/ 0 w 605"/>
              <a:gd name="T13" fmla="*/ 265 h 1496"/>
              <a:gd name="T14" fmla="*/ 0 w 605"/>
              <a:gd name="T15" fmla="*/ 590 h 1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5" h="1496">
                <a:moveTo>
                  <a:pt x="0" y="590"/>
                </a:moveTo>
                <a:lnTo>
                  <a:pt x="0" y="1496"/>
                </a:lnTo>
                <a:lnTo>
                  <a:pt x="605" y="1496"/>
                </a:lnTo>
                <a:lnTo>
                  <a:pt x="605" y="590"/>
                </a:lnTo>
                <a:lnTo>
                  <a:pt x="605" y="265"/>
                </a:lnTo>
                <a:lnTo>
                  <a:pt x="302" y="0"/>
                </a:lnTo>
                <a:lnTo>
                  <a:pt x="0" y="265"/>
                </a:lnTo>
                <a:lnTo>
                  <a:pt x="0" y="59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4" name="Freeform 39">
            <a:extLst>
              <a:ext uri="{FF2B5EF4-FFF2-40B4-BE49-F238E27FC236}">
                <a16:creationId xmlns:a16="http://schemas.microsoft.com/office/drawing/2014/main" id="{E6FFEAF4-B1BF-43C3-A8FD-8ED856A3DDFD}"/>
              </a:ext>
            </a:extLst>
          </p:cNvPr>
          <p:cNvSpPr/>
          <p:nvPr/>
        </p:nvSpPr>
        <p:spPr bwMode="auto">
          <a:xfrm>
            <a:off x="5322904" y="3818888"/>
            <a:ext cx="1546192" cy="2733979"/>
          </a:xfrm>
          <a:custGeom>
            <a:avLst/>
            <a:gdLst>
              <a:gd name="T0" fmla="*/ 0 w 605"/>
              <a:gd name="T1" fmla="*/ 590 h 1496"/>
              <a:gd name="T2" fmla="*/ 0 w 605"/>
              <a:gd name="T3" fmla="*/ 1496 h 1496"/>
              <a:gd name="T4" fmla="*/ 605 w 605"/>
              <a:gd name="T5" fmla="*/ 1496 h 1496"/>
              <a:gd name="T6" fmla="*/ 605 w 605"/>
              <a:gd name="T7" fmla="*/ 590 h 1496"/>
              <a:gd name="T8" fmla="*/ 605 w 605"/>
              <a:gd name="T9" fmla="*/ 265 h 1496"/>
              <a:gd name="T10" fmla="*/ 302 w 605"/>
              <a:gd name="T11" fmla="*/ 0 h 1496"/>
              <a:gd name="T12" fmla="*/ 0 w 605"/>
              <a:gd name="T13" fmla="*/ 265 h 1496"/>
              <a:gd name="T14" fmla="*/ 0 w 605"/>
              <a:gd name="T15" fmla="*/ 590 h 1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5" h="1496">
                <a:moveTo>
                  <a:pt x="0" y="590"/>
                </a:moveTo>
                <a:lnTo>
                  <a:pt x="0" y="1496"/>
                </a:lnTo>
                <a:lnTo>
                  <a:pt x="605" y="1496"/>
                </a:lnTo>
                <a:lnTo>
                  <a:pt x="605" y="590"/>
                </a:lnTo>
                <a:lnTo>
                  <a:pt x="605" y="265"/>
                </a:lnTo>
                <a:lnTo>
                  <a:pt x="302" y="0"/>
                </a:lnTo>
                <a:lnTo>
                  <a:pt x="0" y="265"/>
                </a:lnTo>
                <a:lnTo>
                  <a:pt x="0" y="59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3" name="Freeform 72">
            <a:extLst>
              <a:ext uri="{FF2B5EF4-FFF2-40B4-BE49-F238E27FC236}">
                <a16:creationId xmlns:a16="http://schemas.microsoft.com/office/drawing/2014/main" id="{17A1553E-1C81-4689-93EC-DBDC2B941551}"/>
              </a:ext>
            </a:extLst>
          </p:cNvPr>
          <p:cNvSpPr/>
          <p:nvPr/>
        </p:nvSpPr>
        <p:spPr bwMode="auto">
          <a:xfrm>
            <a:off x="8178078" y="841358"/>
            <a:ext cx="1550068" cy="2730599"/>
          </a:xfrm>
          <a:custGeom>
            <a:avLst/>
            <a:gdLst>
              <a:gd name="T0" fmla="*/ 0 w 607"/>
              <a:gd name="T1" fmla="*/ 905 h 1494"/>
              <a:gd name="T2" fmla="*/ 0 w 607"/>
              <a:gd name="T3" fmla="*/ 0 h 1494"/>
              <a:gd name="T4" fmla="*/ 607 w 607"/>
              <a:gd name="T5" fmla="*/ 0 h 1494"/>
              <a:gd name="T6" fmla="*/ 607 w 607"/>
              <a:gd name="T7" fmla="*/ 905 h 1494"/>
              <a:gd name="T8" fmla="*/ 607 w 607"/>
              <a:gd name="T9" fmla="*/ 1230 h 1494"/>
              <a:gd name="T10" fmla="*/ 303 w 607"/>
              <a:gd name="T11" fmla="*/ 1494 h 1494"/>
              <a:gd name="T12" fmla="*/ 0 w 607"/>
              <a:gd name="T13" fmla="*/ 1230 h 1494"/>
              <a:gd name="T14" fmla="*/ 0 w 607"/>
              <a:gd name="T15" fmla="*/ 905 h 1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7" h="1494">
                <a:moveTo>
                  <a:pt x="0" y="905"/>
                </a:moveTo>
                <a:lnTo>
                  <a:pt x="0" y="0"/>
                </a:lnTo>
                <a:lnTo>
                  <a:pt x="607" y="0"/>
                </a:lnTo>
                <a:lnTo>
                  <a:pt x="607" y="905"/>
                </a:lnTo>
                <a:lnTo>
                  <a:pt x="607" y="1230"/>
                </a:lnTo>
                <a:lnTo>
                  <a:pt x="303" y="1494"/>
                </a:lnTo>
                <a:lnTo>
                  <a:pt x="0" y="1230"/>
                </a:lnTo>
                <a:lnTo>
                  <a:pt x="0" y="90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2" name="Freeform 72">
            <a:extLst>
              <a:ext uri="{FF2B5EF4-FFF2-40B4-BE49-F238E27FC236}">
                <a16:creationId xmlns:a16="http://schemas.microsoft.com/office/drawing/2014/main" id="{FC7B727D-6FAC-4266-95D7-81417F9FBE42}"/>
              </a:ext>
            </a:extLst>
          </p:cNvPr>
          <p:cNvSpPr/>
          <p:nvPr/>
        </p:nvSpPr>
        <p:spPr bwMode="auto">
          <a:xfrm>
            <a:off x="6279252" y="833396"/>
            <a:ext cx="1550068" cy="2730599"/>
          </a:xfrm>
          <a:custGeom>
            <a:avLst/>
            <a:gdLst>
              <a:gd name="T0" fmla="*/ 0 w 607"/>
              <a:gd name="T1" fmla="*/ 905 h 1494"/>
              <a:gd name="T2" fmla="*/ 0 w 607"/>
              <a:gd name="T3" fmla="*/ 0 h 1494"/>
              <a:gd name="T4" fmla="*/ 607 w 607"/>
              <a:gd name="T5" fmla="*/ 0 h 1494"/>
              <a:gd name="T6" fmla="*/ 607 w 607"/>
              <a:gd name="T7" fmla="*/ 905 h 1494"/>
              <a:gd name="T8" fmla="*/ 607 w 607"/>
              <a:gd name="T9" fmla="*/ 1230 h 1494"/>
              <a:gd name="T10" fmla="*/ 303 w 607"/>
              <a:gd name="T11" fmla="*/ 1494 h 1494"/>
              <a:gd name="T12" fmla="*/ 0 w 607"/>
              <a:gd name="T13" fmla="*/ 1230 h 1494"/>
              <a:gd name="T14" fmla="*/ 0 w 607"/>
              <a:gd name="T15" fmla="*/ 905 h 1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7" h="1494">
                <a:moveTo>
                  <a:pt x="0" y="905"/>
                </a:moveTo>
                <a:lnTo>
                  <a:pt x="0" y="0"/>
                </a:lnTo>
                <a:lnTo>
                  <a:pt x="607" y="0"/>
                </a:lnTo>
                <a:lnTo>
                  <a:pt x="607" y="905"/>
                </a:lnTo>
                <a:lnTo>
                  <a:pt x="607" y="1230"/>
                </a:lnTo>
                <a:lnTo>
                  <a:pt x="303" y="1494"/>
                </a:lnTo>
                <a:lnTo>
                  <a:pt x="0" y="1230"/>
                </a:lnTo>
                <a:lnTo>
                  <a:pt x="0" y="90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1" name="Freeform 72">
            <a:extLst>
              <a:ext uri="{FF2B5EF4-FFF2-40B4-BE49-F238E27FC236}">
                <a16:creationId xmlns:a16="http://schemas.microsoft.com/office/drawing/2014/main" id="{3E43765F-55E2-41E1-8C25-404A44D8A0CC}"/>
              </a:ext>
            </a:extLst>
          </p:cNvPr>
          <p:cNvSpPr/>
          <p:nvPr/>
        </p:nvSpPr>
        <p:spPr bwMode="auto">
          <a:xfrm>
            <a:off x="4376092" y="826363"/>
            <a:ext cx="1550068" cy="2730599"/>
          </a:xfrm>
          <a:custGeom>
            <a:avLst/>
            <a:gdLst>
              <a:gd name="T0" fmla="*/ 0 w 607"/>
              <a:gd name="T1" fmla="*/ 905 h 1494"/>
              <a:gd name="T2" fmla="*/ 0 w 607"/>
              <a:gd name="T3" fmla="*/ 0 h 1494"/>
              <a:gd name="T4" fmla="*/ 607 w 607"/>
              <a:gd name="T5" fmla="*/ 0 h 1494"/>
              <a:gd name="T6" fmla="*/ 607 w 607"/>
              <a:gd name="T7" fmla="*/ 905 h 1494"/>
              <a:gd name="T8" fmla="*/ 607 w 607"/>
              <a:gd name="T9" fmla="*/ 1230 h 1494"/>
              <a:gd name="T10" fmla="*/ 303 w 607"/>
              <a:gd name="T11" fmla="*/ 1494 h 1494"/>
              <a:gd name="T12" fmla="*/ 0 w 607"/>
              <a:gd name="T13" fmla="*/ 1230 h 1494"/>
              <a:gd name="T14" fmla="*/ 0 w 607"/>
              <a:gd name="T15" fmla="*/ 905 h 1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7" h="1494">
                <a:moveTo>
                  <a:pt x="0" y="905"/>
                </a:moveTo>
                <a:lnTo>
                  <a:pt x="0" y="0"/>
                </a:lnTo>
                <a:lnTo>
                  <a:pt x="607" y="0"/>
                </a:lnTo>
                <a:lnTo>
                  <a:pt x="607" y="905"/>
                </a:lnTo>
                <a:lnTo>
                  <a:pt x="607" y="1230"/>
                </a:lnTo>
                <a:lnTo>
                  <a:pt x="303" y="1494"/>
                </a:lnTo>
                <a:lnTo>
                  <a:pt x="0" y="1230"/>
                </a:lnTo>
                <a:lnTo>
                  <a:pt x="0" y="90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FFB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22869" y="39470"/>
            <a:ext cx="10511575" cy="814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en-US" sz="2800" dirty="0">
                <a:solidFill>
                  <a:srgbClr val="001F46"/>
                </a:solidFill>
              </a:rPr>
              <a:t>CUSTOMER RETENTION DRIVERS</a:t>
            </a:r>
            <a:endParaRPr lang="fr-FR" sz="2800" dirty="0">
              <a:solidFill>
                <a:srgbClr val="001F46"/>
              </a:solidFill>
            </a:endParaRPr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E2EF5A00-0E05-4BC2-AD5C-6FB65A6BD765}"/>
              </a:ext>
            </a:extLst>
          </p:cNvPr>
          <p:cNvSpPr/>
          <p:nvPr/>
        </p:nvSpPr>
        <p:spPr bwMode="auto">
          <a:xfrm>
            <a:off x="4760507" y="2793374"/>
            <a:ext cx="790578" cy="687388"/>
          </a:xfrm>
          <a:custGeom>
            <a:avLst/>
            <a:gdLst>
              <a:gd name="T0" fmla="*/ 498 w 498"/>
              <a:gd name="T1" fmla="*/ 217 h 433"/>
              <a:gd name="T2" fmla="*/ 249 w 498"/>
              <a:gd name="T3" fmla="*/ 433 h 433"/>
              <a:gd name="T4" fmla="*/ 0 w 498"/>
              <a:gd name="T5" fmla="*/ 217 h 433"/>
              <a:gd name="T6" fmla="*/ 249 w 498"/>
              <a:gd name="T7" fmla="*/ 0 h 433"/>
              <a:gd name="T8" fmla="*/ 498 w 498"/>
              <a:gd name="T9" fmla="*/ 217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8" h="433">
                <a:moveTo>
                  <a:pt x="498" y="217"/>
                </a:moveTo>
                <a:lnTo>
                  <a:pt x="249" y="433"/>
                </a:lnTo>
                <a:lnTo>
                  <a:pt x="0" y="217"/>
                </a:lnTo>
                <a:lnTo>
                  <a:pt x="249" y="0"/>
                </a:lnTo>
                <a:lnTo>
                  <a:pt x="498" y="21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5FC8EC0E-55DC-4575-9F6D-9709E100CB8A}"/>
              </a:ext>
            </a:extLst>
          </p:cNvPr>
          <p:cNvSpPr>
            <a:spLocks noEditPoints="1"/>
          </p:cNvSpPr>
          <p:nvPr/>
        </p:nvSpPr>
        <p:spPr bwMode="auto">
          <a:xfrm>
            <a:off x="5016095" y="3009274"/>
            <a:ext cx="268289" cy="255588"/>
          </a:xfrm>
          <a:custGeom>
            <a:avLst/>
            <a:gdLst>
              <a:gd name="T0" fmla="*/ 46 w 112"/>
              <a:gd name="T1" fmla="*/ 84 h 107"/>
              <a:gd name="T2" fmla="*/ 68 w 112"/>
              <a:gd name="T3" fmla="*/ 78 h 107"/>
              <a:gd name="T4" fmla="*/ 98 w 112"/>
              <a:gd name="T5" fmla="*/ 107 h 107"/>
              <a:gd name="T6" fmla="*/ 112 w 112"/>
              <a:gd name="T7" fmla="*/ 94 h 107"/>
              <a:gd name="T8" fmla="*/ 82 w 112"/>
              <a:gd name="T9" fmla="*/ 64 h 107"/>
              <a:gd name="T10" fmla="*/ 76 w 112"/>
              <a:gd name="T11" fmla="*/ 12 h 107"/>
              <a:gd name="T12" fmla="*/ 46 w 112"/>
              <a:gd name="T13" fmla="*/ 0 h 107"/>
              <a:gd name="T14" fmla="*/ 46 w 112"/>
              <a:gd name="T15" fmla="*/ 15 h 107"/>
              <a:gd name="T16" fmla="*/ 73 w 112"/>
              <a:gd name="T17" fmla="*/ 42 h 107"/>
              <a:gd name="T18" fmla="*/ 46 w 112"/>
              <a:gd name="T19" fmla="*/ 69 h 107"/>
              <a:gd name="T20" fmla="*/ 46 w 112"/>
              <a:gd name="T21" fmla="*/ 84 h 107"/>
              <a:gd name="T22" fmla="*/ 16 w 112"/>
              <a:gd name="T23" fmla="*/ 72 h 107"/>
              <a:gd name="T24" fmla="*/ 46 w 112"/>
              <a:gd name="T25" fmla="*/ 84 h 107"/>
              <a:gd name="T26" fmla="*/ 46 w 112"/>
              <a:gd name="T27" fmla="*/ 69 h 107"/>
              <a:gd name="T28" fmla="*/ 46 w 112"/>
              <a:gd name="T29" fmla="*/ 69 h 107"/>
              <a:gd name="T30" fmla="*/ 19 w 112"/>
              <a:gd name="T31" fmla="*/ 42 h 107"/>
              <a:gd name="T32" fmla="*/ 46 w 112"/>
              <a:gd name="T33" fmla="*/ 15 h 107"/>
              <a:gd name="T34" fmla="*/ 46 w 112"/>
              <a:gd name="T35" fmla="*/ 15 h 107"/>
              <a:gd name="T36" fmla="*/ 46 w 112"/>
              <a:gd name="T37" fmla="*/ 0 h 107"/>
              <a:gd name="T38" fmla="*/ 16 w 112"/>
              <a:gd name="T39" fmla="*/ 12 h 107"/>
              <a:gd name="T40" fmla="*/ 16 w 112"/>
              <a:gd name="T41" fmla="*/ 72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2" h="107">
                <a:moveTo>
                  <a:pt x="46" y="84"/>
                </a:moveTo>
                <a:cubicBezTo>
                  <a:pt x="54" y="84"/>
                  <a:pt x="62" y="82"/>
                  <a:pt x="68" y="78"/>
                </a:cubicBezTo>
                <a:cubicBezTo>
                  <a:pt x="98" y="107"/>
                  <a:pt x="98" y="107"/>
                  <a:pt x="98" y="107"/>
                </a:cubicBezTo>
                <a:cubicBezTo>
                  <a:pt x="112" y="94"/>
                  <a:pt x="112" y="94"/>
                  <a:pt x="112" y="94"/>
                </a:cubicBezTo>
                <a:cubicBezTo>
                  <a:pt x="82" y="64"/>
                  <a:pt x="82" y="64"/>
                  <a:pt x="82" y="64"/>
                </a:cubicBezTo>
                <a:cubicBezTo>
                  <a:pt x="92" y="48"/>
                  <a:pt x="90" y="26"/>
                  <a:pt x="76" y="12"/>
                </a:cubicBezTo>
                <a:cubicBezTo>
                  <a:pt x="68" y="4"/>
                  <a:pt x="57" y="0"/>
                  <a:pt x="46" y="0"/>
                </a:cubicBezTo>
                <a:cubicBezTo>
                  <a:pt x="46" y="15"/>
                  <a:pt x="46" y="15"/>
                  <a:pt x="46" y="15"/>
                </a:cubicBezTo>
                <a:cubicBezTo>
                  <a:pt x="61" y="15"/>
                  <a:pt x="73" y="27"/>
                  <a:pt x="73" y="42"/>
                </a:cubicBezTo>
                <a:cubicBezTo>
                  <a:pt x="73" y="57"/>
                  <a:pt x="61" y="69"/>
                  <a:pt x="46" y="69"/>
                </a:cubicBezTo>
                <a:lnTo>
                  <a:pt x="46" y="84"/>
                </a:lnTo>
                <a:close/>
                <a:moveTo>
                  <a:pt x="16" y="72"/>
                </a:moveTo>
                <a:cubicBezTo>
                  <a:pt x="25" y="80"/>
                  <a:pt x="35" y="84"/>
                  <a:pt x="46" y="84"/>
                </a:cubicBezTo>
                <a:cubicBezTo>
                  <a:pt x="46" y="69"/>
                  <a:pt x="46" y="69"/>
                  <a:pt x="46" y="69"/>
                </a:cubicBezTo>
                <a:cubicBezTo>
                  <a:pt x="46" y="69"/>
                  <a:pt x="46" y="69"/>
                  <a:pt x="46" y="69"/>
                </a:cubicBezTo>
                <a:cubicBezTo>
                  <a:pt x="31" y="69"/>
                  <a:pt x="19" y="57"/>
                  <a:pt x="19" y="42"/>
                </a:cubicBezTo>
                <a:cubicBezTo>
                  <a:pt x="19" y="27"/>
                  <a:pt x="31" y="15"/>
                  <a:pt x="46" y="15"/>
                </a:cubicBezTo>
                <a:cubicBezTo>
                  <a:pt x="46" y="15"/>
                  <a:pt x="46" y="15"/>
                  <a:pt x="46" y="15"/>
                </a:cubicBezTo>
                <a:cubicBezTo>
                  <a:pt x="46" y="0"/>
                  <a:pt x="46" y="0"/>
                  <a:pt x="46" y="0"/>
                </a:cubicBezTo>
                <a:cubicBezTo>
                  <a:pt x="35" y="0"/>
                  <a:pt x="25" y="4"/>
                  <a:pt x="16" y="12"/>
                </a:cubicBezTo>
                <a:cubicBezTo>
                  <a:pt x="0" y="29"/>
                  <a:pt x="0" y="55"/>
                  <a:pt x="16" y="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06E728EA-E4CC-45F9-A280-DCFBD2932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8511" y="1838916"/>
            <a:ext cx="15076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rgbClr val="FFB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FFBF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atisfaction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rgbClr val="FFBF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9DB7BE65-FF56-4409-8B7E-56BA664EF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6882" y="939349"/>
            <a:ext cx="41678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03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C3068BE1-2D3B-4292-978B-0740E7094223}"/>
              </a:ext>
            </a:extLst>
          </p:cNvPr>
          <p:cNvSpPr/>
          <p:nvPr/>
        </p:nvSpPr>
        <p:spPr bwMode="auto">
          <a:xfrm>
            <a:off x="6655990" y="2793374"/>
            <a:ext cx="792166" cy="687388"/>
          </a:xfrm>
          <a:custGeom>
            <a:avLst/>
            <a:gdLst>
              <a:gd name="T0" fmla="*/ 499 w 499"/>
              <a:gd name="T1" fmla="*/ 217 h 433"/>
              <a:gd name="T2" fmla="*/ 249 w 499"/>
              <a:gd name="T3" fmla="*/ 433 h 433"/>
              <a:gd name="T4" fmla="*/ 0 w 499"/>
              <a:gd name="T5" fmla="*/ 217 h 433"/>
              <a:gd name="T6" fmla="*/ 249 w 499"/>
              <a:gd name="T7" fmla="*/ 0 h 433"/>
              <a:gd name="T8" fmla="*/ 499 w 499"/>
              <a:gd name="T9" fmla="*/ 217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9" h="433">
                <a:moveTo>
                  <a:pt x="499" y="217"/>
                </a:moveTo>
                <a:lnTo>
                  <a:pt x="249" y="433"/>
                </a:lnTo>
                <a:lnTo>
                  <a:pt x="0" y="217"/>
                </a:lnTo>
                <a:lnTo>
                  <a:pt x="249" y="0"/>
                </a:lnTo>
                <a:lnTo>
                  <a:pt x="499" y="21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Oval 17">
            <a:extLst>
              <a:ext uri="{FF2B5EF4-FFF2-40B4-BE49-F238E27FC236}">
                <a16:creationId xmlns:a16="http://schemas.microsoft.com/office/drawing/2014/main" id="{9FC87051-ECB5-44EC-BF41-3E5FB4DA2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6979" y="2994987"/>
            <a:ext cx="57150" cy="571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Freeform 18">
            <a:extLst>
              <a:ext uri="{FF2B5EF4-FFF2-40B4-BE49-F238E27FC236}">
                <a16:creationId xmlns:a16="http://schemas.microsoft.com/office/drawing/2014/main" id="{D6A751C1-E47F-4208-B741-BE85CE4D9B11}"/>
              </a:ext>
            </a:extLst>
          </p:cNvPr>
          <p:cNvSpPr/>
          <p:nvPr/>
        </p:nvSpPr>
        <p:spPr bwMode="auto">
          <a:xfrm>
            <a:off x="6894116" y="3064837"/>
            <a:ext cx="142876" cy="217488"/>
          </a:xfrm>
          <a:custGeom>
            <a:avLst/>
            <a:gdLst>
              <a:gd name="T0" fmla="*/ 16 w 90"/>
              <a:gd name="T1" fmla="*/ 24 h 137"/>
              <a:gd name="T2" fmla="*/ 21 w 90"/>
              <a:gd name="T3" fmla="*/ 24 h 137"/>
              <a:gd name="T4" fmla="*/ 21 w 90"/>
              <a:gd name="T5" fmla="*/ 69 h 137"/>
              <a:gd name="T6" fmla="*/ 21 w 90"/>
              <a:gd name="T7" fmla="*/ 69 h 137"/>
              <a:gd name="T8" fmla="*/ 21 w 90"/>
              <a:gd name="T9" fmla="*/ 137 h 137"/>
              <a:gd name="T10" fmla="*/ 42 w 90"/>
              <a:gd name="T11" fmla="*/ 137 h 137"/>
              <a:gd name="T12" fmla="*/ 42 w 90"/>
              <a:gd name="T13" fmla="*/ 64 h 137"/>
              <a:gd name="T14" fmla="*/ 48 w 90"/>
              <a:gd name="T15" fmla="*/ 64 h 137"/>
              <a:gd name="T16" fmla="*/ 48 w 90"/>
              <a:gd name="T17" fmla="*/ 137 h 137"/>
              <a:gd name="T18" fmla="*/ 71 w 90"/>
              <a:gd name="T19" fmla="*/ 137 h 137"/>
              <a:gd name="T20" fmla="*/ 71 w 90"/>
              <a:gd name="T21" fmla="*/ 64 h 137"/>
              <a:gd name="T22" fmla="*/ 71 w 90"/>
              <a:gd name="T23" fmla="*/ 64 h 137"/>
              <a:gd name="T24" fmla="*/ 71 w 90"/>
              <a:gd name="T25" fmla="*/ 24 h 137"/>
              <a:gd name="T26" fmla="*/ 75 w 90"/>
              <a:gd name="T27" fmla="*/ 24 h 137"/>
              <a:gd name="T28" fmla="*/ 75 w 90"/>
              <a:gd name="T29" fmla="*/ 64 h 137"/>
              <a:gd name="T30" fmla="*/ 90 w 90"/>
              <a:gd name="T31" fmla="*/ 64 h 137"/>
              <a:gd name="T32" fmla="*/ 90 w 90"/>
              <a:gd name="T33" fmla="*/ 0 h 137"/>
              <a:gd name="T34" fmla="*/ 0 w 90"/>
              <a:gd name="T35" fmla="*/ 0 h 137"/>
              <a:gd name="T36" fmla="*/ 0 w 90"/>
              <a:gd name="T37" fmla="*/ 64 h 137"/>
              <a:gd name="T38" fmla="*/ 16 w 90"/>
              <a:gd name="T39" fmla="*/ 64 h 137"/>
              <a:gd name="T40" fmla="*/ 16 w 90"/>
              <a:gd name="T41" fmla="*/ 24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0" h="137">
                <a:moveTo>
                  <a:pt x="16" y="24"/>
                </a:moveTo>
                <a:lnTo>
                  <a:pt x="21" y="24"/>
                </a:lnTo>
                <a:lnTo>
                  <a:pt x="21" y="69"/>
                </a:lnTo>
                <a:lnTo>
                  <a:pt x="21" y="69"/>
                </a:lnTo>
                <a:lnTo>
                  <a:pt x="21" y="137"/>
                </a:lnTo>
                <a:lnTo>
                  <a:pt x="42" y="137"/>
                </a:lnTo>
                <a:lnTo>
                  <a:pt x="42" y="64"/>
                </a:lnTo>
                <a:lnTo>
                  <a:pt x="48" y="64"/>
                </a:lnTo>
                <a:lnTo>
                  <a:pt x="48" y="137"/>
                </a:lnTo>
                <a:lnTo>
                  <a:pt x="71" y="137"/>
                </a:lnTo>
                <a:lnTo>
                  <a:pt x="71" y="64"/>
                </a:lnTo>
                <a:lnTo>
                  <a:pt x="71" y="64"/>
                </a:lnTo>
                <a:lnTo>
                  <a:pt x="71" y="24"/>
                </a:lnTo>
                <a:lnTo>
                  <a:pt x="75" y="24"/>
                </a:lnTo>
                <a:lnTo>
                  <a:pt x="75" y="64"/>
                </a:lnTo>
                <a:lnTo>
                  <a:pt x="90" y="64"/>
                </a:lnTo>
                <a:lnTo>
                  <a:pt x="90" y="0"/>
                </a:lnTo>
                <a:lnTo>
                  <a:pt x="0" y="0"/>
                </a:lnTo>
                <a:lnTo>
                  <a:pt x="0" y="64"/>
                </a:lnTo>
                <a:lnTo>
                  <a:pt x="16" y="64"/>
                </a:lnTo>
                <a:lnTo>
                  <a:pt x="16" y="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Oval 19">
            <a:extLst>
              <a:ext uri="{FF2B5EF4-FFF2-40B4-BE49-F238E27FC236}">
                <a16:creationId xmlns:a16="http://schemas.microsoft.com/office/drawing/2014/main" id="{A1C14E15-1461-45B8-ACDB-CCC002ABE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7317" y="2994987"/>
            <a:ext cx="57150" cy="571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Freeform 20">
            <a:extLst>
              <a:ext uri="{FF2B5EF4-FFF2-40B4-BE49-F238E27FC236}">
                <a16:creationId xmlns:a16="http://schemas.microsoft.com/office/drawing/2014/main" id="{D71110E9-8558-48E6-B3EC-3B7A09806BA7}"/>
              </a:ext>
            </a:extLst>
          </p:cNvPr>
          <p:cNvSpPr/>
          <p:nvPr/>
        </p:nvSpPr>
        <p:spPr bwMode="auto">
          <a:xfrm>
            <a:off x="7044929" y="3064837"/>
            <a:ext cx="163513" cy="217488"/>
          </a:xfrm>
          <a:custGeom>
            <a:avLst/>
            <a:gdLst>
              <a:gd name="T0" fmla="*/ 89 w 103"/>
              <a:gd name="T1" fmla="*/ 64 h 137"/>
              <a:gd name="T2" fmla="*/ 103 w 103"/>
              <a:gd name="T3" fmla="*/ 64 h 137"/>
              <a:gd name="T4" fmla="*/ 85 w 103"/>
              <a:gd name="T5" fmla="*/ 0 h 137"/>
              <a:gd name="T6" fmla="*/ 20 w 103"/>
              <a:gd name="T7" fmla="*/ 0 h 137"/>
              <a:gd name="T8" fmla="*/ 0 w 103"/>
              <a:gd name="T9" fmla="*/ 64 h 137"/>
              <a:gd name="T10" fmla="*/ 15 w 103"/>
              <a:gd name="T11" fmla="*/ 64 h 137"/>
              <a:gd name="T12" fmla="*/ 26 w 103"/>
              <a:gd name="T13" fmla="*/ 24 h 137"/>
              <a:gd name="T14" fmla="*/ 30 w 103"/>
              <a:gd name="T15" fmla="*/ 24 h 137"/>
              <a:gd name="T16" fmla="*/ 11 w 103"/>
              <a:gd name="T17" fmla="*/ 98 h 137"/>
              <a:gd name="T18" fmla="*/ 27 w 103"/>
              <a:gd name="T19" fmla="*/ 98 h 137"/>
              <a:gd name="T20" fmla="*/ 27 w 103"/>
              <a:gd name="T21" fmla="*/ 137 h 137"/>
              <a:gd name="T22" fmla="*/ 48 w 103"/>
              <a:gd name="T23" fmla="*/ 137 h 137"/>
              <a:gd name="T24" fmla="*/ 48 w 103"/>
              <a:gd name="T25" fmla="*/ 98 h 137"/>
              <a:gd name="T26" fmla="*/ 54 w 103"/>
              <a:gd name="T27" fmla="*/ 98 h 137"/>
              <a:gd name="T28" fmla="*/ 54 w 103"/>
              <a:gd name="T29" fmla="*/ 137 h 137"/>
              <a:gd name="T30" fmla="*/ 77 w 103"/>
              <a:gd name="T31" fmla="*/ 137 h 137"/>
              <a:gd name="T32" fmla="*/ 77 w 103"/>
              <a:gd name="T33" fmla="*/ 98 h 137"/>
              <a:gd name="T34" fmla="*/ 92 w 103"/>
              <a:gd name="T35" fmla="*/ 98 h 137"/>
              <a:gd name="T36" fmla="*/ 72 w 103"/>
              <a:gd name="T37" fmla="*/ 25 h 137"/>
              <a:gd name="T38" fmla="*/ 77 w 103"/>
              <a:gd name="T39" fmla="*/ 25 h 137"/>
              <a:gd name="T40" fmla="*/ 89 w 103"/>
              <a:gd name="T41" fmla="*/ 64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3" h="137">
                <a:moveTo>
                  <a:pt x="89" y="64"/>
                </a:moveTo>
                <a:lnTo>
                  <a:pt x="103" y="64"/>
                </a:lnTo>
                <a:lnTo>
                  <a:pt x="85" y="0"/>
                </a:lnTo>
                <a:lnTo>
                  <a:pt x="20" y="0"/>
                </a:lnTo>
                <a:lnTo>
                  <a:pt x="0" y="64"/>
                </a:lnTo>
                <a:lnTo>
                  <a:pt x="15" y="64"/>
                </a:lnTo>
                <a:lnTo>
                  <a:pt x="26" y="24"/>
                </a:lnTo>
                <a:lnTo>
                  <a:pt x="30" y="24"/>
                </a:lnTo>
                <a:lnTo>
                  <a:pt x="11" y="98"/>
                </a:lnTo>
                <a:lnTo>
                  <a:pt x="27" y="98"/>
                </a:lnTo>
                <a:lnTo>
                  <a:pt x="27" y="137"/>
                </a:lnTo>
                <a:lnTo>
                  <a:pt x="48" y="137"/>
                </a:lnTo>
                <a:lnTo>
                  <a:pt x="48" y="98"/>
                </a:lnTo>
                <a:lnTo>
                  <a:pt x="54" y="98"/>
                </a:lnTo>
                <a:lnTo>
                  <a:pt x="54" y="137"/>
                </a:lnTo>
                <a:lnTo>
                  <a:pt x="77" y="137"/>
                </a:lnTo>
                <a:lnTo>
                  <a:pt x="77" y="98"/>
                </a:lnTo>
                <a:lnTo>
                  <a:pt x="92" y="98"/>
                </a:lnTo>
                <a:lnTo>
                  <a:pt x="72" y="25"/>
                </a:lnTo>
                <a:lnTo>
                  <a:pt x="77" y="25"/>
                </a:lnTo>
                <a:lnTo>
                  <a:pt x="89" y="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Rectangle 26">
            <a:extLst>
              <a:ext uri="{FF2B5EF4-FFF2-40B4-BE49-F238E27FC236}">
                <a16:creationId xmlns:a16="http://schemas.microsoft.com/office/drawing/2014/main" id="{D592CB57-C3EB-4829-A383-862049D64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8745" y="1519129"/>
            <a:ext cx="118665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chemeClr val="accent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ustomer </a:t>
            </a:r>
            <a:r>
              <a:rPr lang="en-US" altLang="zh-CN" sz="200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chemeClr val="accent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sage </a:t>
            </a:r>
            <a:r>
              <a:rPr lang="en-US" altLang="zh-CN" sz="200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chemeClr val="accent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atterns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accent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31A7E922-7636-42D3-969B-264F759C1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3953" y="939349"/>
            <a:ext cx="41678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05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Freeform 29">
            <a:extLst>
              <a:ext uri="{FF2B5EF4-FFF2-40B4-BE49-F238E27FC236}">
                <a16:creationId xmlns:a16="http://schemas.microsoft.com/office/drawing/2014/main" id="{1124C8EA-762F-4B11-8A72-225C88D9A983}"/>
              </a:ext>
            </a:extLst>
          </p:cNvPr>
          <p:cNvSpPr/>
          <p:nvPr/>
        </p:nvSpPr>
        <p:spPr bwMode="auto">
          <a:xfrm>
            <a:off x="8557823" y="2793374"/>
            <a:ext cx="790578" cy="687388"/>
          </a:xfrm>
          <a:custGeom>
            <a:avLst/>
            <a:gdLst>
              <a:gd name="T0" fmla="*/ 498 w 498"/>
              <a:gd name="T1" fmla="*/ 217 h 433"/>
              <a:gd name="T2" fmla="*/ 249 w 498"/>
              <a:gd name="T3" fmla="*/ 433 h 433"/>
              <a:gd name="T4" fmla="*/ 0 w 498"/>
              <a:gd name="T5" fmla="*/ 217 h 433"/>
              <a:gd name="T6" fmla="*/ 249 w 498"/>
              <a:gd name="T7" fmla="*/ 0 h 433"/>
              <a:gd name="T8" fmla="*/ 498 w 498"/>
              <a:gd name="T9" fmla="*/ 217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8" h="433">
                <a:moveTo>
                  <a:pt x="498" y="217"/>
                </a:moveTo>
                <a:lnTo>
                  <a:pt x="249" y="433"/>
                </a:lnTo>
                <a:lnTo>
                  <a:pt x="0" y="217"/>
                </a:lnTo>
                <a:lnTo>
                  <a:pt x="249" y="0"/>
                </a:lnTo>
                <a:lnTo>
                  <a:pt x="498" y="21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Freeform 30">
            <a:extLst>
              <a:ext uri="{FF2B5EF4-FFF2-40B4-BE49-F238E27FC236}">
                <a16:creationId xmlns:a16="http://schemas.microsoft.com/office/drawing/2014/main" id="{48667C47-7D65-40AD-BAAA-DF6BF38841E2}"/>
              </a:ext>
            </a:extLst>
          </p:cNvPr>
          <p:cNvSpPr/>
          <p:nvPr/>
        </p:nvSpPr>
        <p:spPr bwMode="auto">
          <a:xfrm>
            <a:off x="8808649" y="3079124"/>
            <a:ext cx="200026" cy="169863"/>
          </a:xfrm>
          <a:custGeom>
            <a:avLst/>
            <a:gdLst>
              <a:gd name="T0" fmla="*/ 14 w 126"/>
              <a:gd name="T1" fmla="*/ 107 h 107"/>
              <a:gd name="T2" fmla="*/ 35 w 126"/>
              <a:gd name="T3" fmla="*/ 83 h 107"/>
              <a:gd name="T4" fmla="*/ 126 w 126"/>
              <a:gd name="T5" fmla="*/ 83 h 107"/>
              <a:gd name="T6" fmla="*/ 126 w 126"/>
              <a:gd name="T7" fmla="*/ 58 h 107"/>
              <a:gd name="T8" fmla="*/ 44 w 126"/>
              <a:gd name="T9" fmla="*/ 58 h 107"/>
              <a:gd name="T10" fmla="*/ 40 w 126"/>
              <a:gd name="T11" fmla="*/ 58 h 107"/>
              <a:gd name="T12" fmla="*/ 40 w 126"/>
              <a:gd name="T13" fmla="*/ 54 h 107"/>
              <a:gd name="T14" fmla="*/ 40 w 126"/>
              <a:gd name="T15" fmla="*/ 0 h 107"/>
              <a:gd name="T16" fmla="*/ 0 w 126"/>
              <a:gd name="T17" fmla="*/ 0 h 107"/>
              <a:gd name="T18" fmla="*/ 0 w 126"/>
              <a:gd name="T19" fmla="*/ 83 h 107"/>
              <a:gd name="T20" fmla="*/ 14 w 126"/>
              <a:gd name="T21" fmla="*/ 83 h 107"/>
              <a:gd name="T22" fmla="*/ 14 w 126"/>
              <a:gd name="T23" fmla="*/ 107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6" h="107">
                <a:moveTo>
                  <a:pt x="14" y="107"/>
                </a:moveTo>
                <a:lnTo>
                  <a:pt x="35" y="83"/>
                </a:lnTo>
                <a:lnTo>
                  <a:pt x="126" y="83"/>
                </a:lnTo>
                <a:lnTo>
                  <a:pt x="126" y="58"/>
                </a:lnTo>
                <a:lnTo>
                  <a:pt x="44" y="58"/>
                </a:lnTo>
                <a:lnTo>
                  <a:pt x="40" y="58"/>
                </a:lnTo>
                <a:lnTo>
                  <a:pt x="40" y="54"/>
                </a:lnTo>
                <a:lnTo>
                  <a:pt x="40" y="0"/>
                </a:lnTo>
                <a:lnTo>
                  <a:pt x="0" y="0"/>
                </a:lnTo>
                <a:lnTo>
                  <a:pt x="0" y="83"/>
                </a:lnTo>
                <a:lnTo>
                  <a:pt x="14" y="83"/>
                </a:lnTo>
                <a:lnTo>
                  <a:pt x="14" y="1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Freeform 31">
            <a:extLst>
              <a:ext uri="{FF2B5EF4-FFF2-40B4-BE49-F238E27FC236}">
                <a16:creationId xmlns:a16="http://schemas.microsoft.com/office/drawing/2014/main" id="{37238D53-4500-4F38-B904-8E1C8FCD61AA}"/>
              </a:ext>
            </a:extLst>
          </p:cNvPr>
          <p:cNvSpPr/>
          <p:nvPr/>
        </p:nvSpPr>
        <p:spPr bwMode="auto">
          <a:xfrm>
            <a:off x="8878500" y="3025149"/>
            <a:ext cx="206376" cy="177800"/>
          </a:xfrm>
          <a:custGeom>
            <a:avLst/>
            <a:gdLst>
              <a:gd name="T0" fmla="*/ 130 w 130"/>
              <a:gd name="T1" fmla="*/ 0 h 112"/>
              <a:gd name="T2" fmla="*/ 0 w 130"/>
              <a:gd name="T3" fmla="*/ 0 h 112"/>
              <a:gd name="T4" fmla="*/ 0 w 130"/>
              <a:gd name="T5" fmla="*/ 34 h 112"/>
              <a:gd name="T6" fmla="*/ 0 w 130"/>
              <a:gd name="T7" fmla="*/ 88 h 112"/>
              <a:gd name="T8" fmla="*/ 82 w 130"/>
              <a:gd name="T9" fmla="*/ 88 h 112"/>
              <a:gd name="T10" fmla="*/ 94 w 130"/>
              <a:gd name="T11" fmla="*/ 88 h 112"/>
              <a:gd name="T12" fmla="*/ 117 w 130"/>
              <a:gd name="T13" fmla="*/ 112 h 112"/>
              <a:gd name="T14" fmla="*/ 117 w 130"/>
              <a:gd name="T15" fmla="*/ 88 h 112"/>
              <a:gd name="T16" fmla="*/ 130 w 130"/>
              <a:gd name="T17" fmla="*/ 88 h 112"/>
              <a:gd name="T18" fmla="*/ 130 w 130"/>
              <a:gd name="T19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0" h="112">
                <a:moveTo>
                  <a:pt x="130" y="0"/>
                </a:moveTo>
                <a:lnTo>
                  <a:pt x="0" y="0"/>
                </a:lnTo>
                <a:lnTo>
                  <a:pt x="0" y="34"/>
                </a:lnTo>
                <a:lnTo>
                  <a:pt x="0" y="88"/>
                </a:lnTo>
                <a:lnTo>
                  <a:pt x="82" y="88"/>
                </a:lnTo>
                <a:lnTo>
                  <a:pt x="94" y="88"/>
                </a:lnTo>
                <a:lnTo>
                  <a:pt x="117" y="112"/>
                </a:lnTo>
                <a:lnTo>
                  <a:pt x="117" y="88"/>
                </a:lnTo>
                <a:lnTo>
                  <a:pt x="130" y="88"/>
                </a:lnTo>
                <a:lnTo>
                  <a:pt x="13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Rectangle 37">
            <a:extLst>
              <a:ext uri="{FF2B5EF4-FFF2-40B4-BE49-F238E27FC236}">
                <a16:creationId xmlns:a16="http://schemas.microsoft.com/office/drawing/2014/main" id="{58C36D15-BF1A-4063-B489-CA0463326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8078" y="1646100"/>
            <a:ext cx="155006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chemeClr val="accent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ustomer </a:t>
            </a:r>
            <a:r>
              <a:rPr lang="en-US" altLang="zh-CN" sz="200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chemeClr val="accent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haracteristics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accent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Rectangle 38">
            <a:extLst>
              <a:ext uri="{FF2B5EF4-FFF2-40B4-BE49-F238E27FC236}">
                <a16:creationId xmlns:a16="http://schemas.microsoft.com/office/drawing/2014/main" id="{A06FB6F9-32E2-467C-9CE7-2EA18C814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1024" y="939349"/>
            <a:ext cx="41678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07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Freeform 39">
            <a:extLst>
              <a:ext uri="{FF2B5EF4-FFF2-40B4-BE49-F238E27FC236}">
                <a16:creationId xmlns:a16="http://schemas.microsoft.com/office/drawing/2014/main" id="{41DC8E8A-664C-4BC9-933D-3634B42B2B40}"/>
              </a:ext>
            </a:extLst>
          </p:cNvPr>
          <p:cNvSpPr/>
          <p:nvPr/>
        </p:nvSpPr>
        <p:spPr bwMode="auto">
          <a:xfrm>
            <a:off x="3420690" y="3817311"/>
            <a:ext cx="1546192" cy="2733979"/>
          </a:xfrm>
          <a:custGeom>
            <a:avLst/>
            <a:gdLst>
              <a:gd name="T0" fmla="*/ 0 w 605"/>
              <a:gd name="T1" fmla="*/ 590 h 1496"/>
              <a:gd name="T2" fmla="*/ 0 w 605"/>
              <a:gd name="T3" fmla="*/ 1496 h 1496"/>
              <a:gd name="T4" fmla="*/ 605 w 605"/>
              <a:gd name="T5" fmla="*/ 1496 h 1496"/>
              <a:gd name="T6" fmla="*/ 605 w 605"/>
              <a:gd name="T7" fmla="*/ 590 h 1496"/>
              <a:gd name="T8" fmla="*/ 605 w 605"/>
              <a:gd name="T9" fmla="*/ 265 h 1496"/>
              <a:gd name="T10" fmla="*/ 302 w 605"/>
              <a:gd name="T11" fmla="*/ 0 h 1496"/>
              <a:gd name="T12" fmla="*/ 0 w 605"/>
              <a:gd name="T13" fmla="*/ 265 h 1496"/>
              <a:gd name="T14" fmla="*/ 0 w 605"/>
              <a:gd name="T15" fmla="*/ 590 h 1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5" h="1496">
                <a:moveTo>
                  <a:pt x="0" y="590"/>
                </a:moveTo>
                <a:lnTo>
                  <a:pt x="0" y="1496"/>
                </a:lnTo>
                <a:lnTo>
                  <a:pt x="605" y="1496"/>
                </a:lnTo>
                <a:lnTo>
                  <a:pt x="605" y="590"/>
                </a:lnTo>
                <a:lnTo>
                  <a:pt x="605" y="265"/>
                </a:lnTo>
                <a:lnTo>
                  <a:pt x="302" y="0"/>
                </a:lnTo>
                <a:lnTo>
                  <a:pt x="0" y="265"/>
                </a:lnTo>
                <a:lnTo>
                  <a:pt x="0" y="59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Freeform 40">
            <a:extLst>
              <a:ext uri="{FF2B5EF4-FFF2-40B4-BE49-F238E27FC236}">
                <a16:creationId xmlns:a16="http://schemas.microsoft.com/office/drawing/2014/main" id="{32808AD3-E074-42A1-B428-D258C8471FB2}"/>
              </a:ext>
            </a:extLst>
          </p:cNvPr>
          <p:cNvSpPr/>
          <p:nvPr/>
        </p:nvSpPr>
        <p:spPr bwMode="auto">
          <a:xfrm>
            <a:off x="3796890" y="3879224"/>
            <a:ext cx="790578" cy="688975"/>
          </a:xfrm>
          <a:custGeom>
            <a:avLst/>
            <a:gdLst>
              <a:gd name="T0" fmla="*/ 498 w 498"/>
              <a:gd name="T1" fmla="*/ 218 h 434"/>
              <a:gd name="T2" fmla="*/ 249 w 498"/>
              <a:gd name="T3" fmla="*/ 434 h 434"/>
              <a:gd name="T4" fmla="*/ 0 w 498"/>
              <a:gd name="T5" fmla="*/ 218 h 434"/>
              <a:gd name="T6" fmla="*/ 249 w 498"/>
              <a:gd name="T7" fmla="*/ 0 h 434"/>
              <a:gd name="T8" fmla="*/ 498 w 498"/>
              <a:gd name="T9" fmla="*/ 218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8" h="434">
                <a:moveTo>
                  <a:pt x="498" y="218"/>
                </a:moveTo>
                <a:lnTo>
                  <a:pt x="249" y="434"/>
                </a:lnTo>
                <a:lnTo>
                  <a:pt x="0" y="218"/>
                </a:lnTo>
                <a:lnTo>
                  <a:pt x="249" y="0"/>
                </a:lnTo>
                <a:lnTo>
                  <a:pt x="498" y="21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Freeform 41">
            <a:extLst>
              <a:ext uri="{FF2B5EF4-FFF2-40B4-BE49-F238E27FC236}">
                <a16:creationId xmlns:a16="http://schemas.microsoft.com/office/drawing/2014/main" id="{AA385517-579B-4585-A399-CEB699341728}"/>
              </a:ext>
            </a:extLst>
          </p:cNvPr>
          <p:cNvSpPr/>
          <p:nvPr/>
        </p:nvSpPr>
        <p:spPr bwMode="auto">
          <a:xfrm>
            <a:off x="4066766" y="4188787"/>
            <a:ext cx="252414" cy="65088"/>
          </a:xfrm>
          <a:custGeom>
            <a:avLst/>
            <a:gdLst>
              <a:gd name="T0" fmla="*/ 21 w 159"/>
              <a:gd name="T1" fmla="*/ 41 h 41"/>
              <a:gd name="T2" fmla="*/ 26 w 159"/>
              <a:gd name="T3" fmla="*/ 41 h 41"/>
              <a:gd name="T4" fmla="*/ 133 w 159"/>
              <a:gd name="T5" fmla="*/ 41 h 41"/>
              <a:gd name="T6" fmla="*/ 136 w 159"/>
              <a:gd name="T7" fmla="*/ 41 h 41"/>
              <a:gd name="T8" fmla="*/ 159 w 159"/>
              <a:gd name="T9" fmla="*/ 0 h 41"/>
              <a:gd name="T10" fmla="*/ 157 w 159"/>
              <a:gd name="T11" fmla="*/ 0 h 41"/>
              <a:gd name="T12" fmla="*/ 135 w 159"/>
              <a:gd name="T13" fmla="*/ 0 h 41"/>
              <a:gd name="T14" fmla="*/ 117 w 159"/>
              <a:gd name="T15" fmla="*/ 0 h 41"/>
              <a:gd name="T16" fmla="*/ 43 w 159"/>
              <a:gd name="T17" fmla="*/ 0 h 41"/>
              <a:gd name="T18" fmla="*/ 24 w 159"/>
              <a:gd name="T19" fmla="*/ 0 h 41"/>
              <a:gd name="T20" fmla="*/ 0 w 159"/>
              <a:gd name="T21" fmla="*/ 0 h 41"/>
              <a:gd name="T22" fmla="*/ 21 w 159"/>
              <a:gd name="T23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9" h="41">
                <a:moveTo>
                  <a:pt x="21" y="41"/>
                </a:moveTo>
                <a:lnTo>
                  <a:pt x="26" y="41"/>
                </a:lnTo>
                <a:lnTo>
                  <a:pt x="133" y="41"/>
                </a:lnTo>
                <a:lnTo>
                  <a:pt x="136" y="41"/>
                </a:lnTo>
                <a:lnTo>
                  <a:pt x="159" y="0"/>
                </a:lnTo>
                <a:lnTo>
                  <a:pt x="157" y="0"/>
                </a:lnTo>
                <a:lnTo>
                  <a:pt x="135" y="0"/>
                </a:lnTo>
                <a:lnTo>
                  <a:pt x="117" y="0"/>
                </a:lnTo>
                <a:lnTo>
                  <a:pt x="43" y="0"/>
                </a:lnTo>
                <a:lnTo>
                  <a:pt x="24" y="0"/>
                </a:lnTo>
                <a:lnTo>
                  <a:pt x="0" y="0"/>
                </a:lnTo>
                <a:lnTo>
                  <a:pt x="21" y="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Freeform 42">
            <a:extLst>
              <a:ext uri="{FF2B5EF4-FFF2-40B4-BE49-F238E27FC236}">
                <a16:creationId xmlns:a16="http://schemas.microsoft.com/office/drawing/2014/main" id="{74DFFC70-7889-4000-853B-008B57327AA7}"/>
              </a:ext>
            </a:extLst>
          </p:cNvPr>
          <p:cNvSpPr/>
          <p:nvPr/>
        </p:nvSpPr>
        <p:spPr bwMode="auto">
          <a:xfrm>
            <a:off x="4066766" y="4203074"/>
            <a:ext cx="249239" cy="146050"/>
          </a:xfrm>
          <a:custGeom>
            <a:avLst/>
            <a:gdLst>
              <a:gd name="T0" fmla="*/ 0 w 104"/>
              <a:gd name="T1" fmla="*/ 61 h 61"/>
              <a:gd name="T2" fmla="*/ 104 w 104"/>
              <a:gd name="T3" fmla="*/ 61 h 61"/>
              <a:gd name="T4" fmla="*/ 104 w 104"/>
              <a:gd name="T5" fmla="*/ 0 h 61"/>
              <a:gd name="T6" fmla="*/ 92 w 104"/>
              <a:gd name="T7" fmla="*/ 23 h 61"/>
              <a:gd name="T8" fmla="*/ 92 w 104"/>
              <a:gd name="T9" fmla="*/ 25 h 61"/>
              <a:gd name="T10" fmla="*/ 90 w 104"/>
              <a:gd name="T11" fmla="*/ 25 h 61"/>
              <a:gd name="T12" fmla="*/ 86 w 104"/>
              <a:gd name="T13" fmla="*/ 25 h 61"/>
              <a:gd name="T14" fmla="*/ 60 w 104"/>
              <a:gd name="T15" fmla="*/ 25 h 61"/>
              <a:gd name="T16" fmla="*/ 61 w 104"/>
              <a:gd name="T17" fmla="*/ 26 h 61"/>
              <a:gd name="T18" fmla="*/ 59 w 104"/>
              <a:gd name="T19" fmla="*/ 30 h 61"/>
              <a:gd name="T20" fmla="*/ 52 w 104"/>
              <a:gd name="T21" fmla="*/ 34 h 61"/>
              <a:gd name="T22" fmla="*/ 46 w 104"/>
              <a:gd name="T23" fmla="*/ 30 h 61"/>
              <a:gd name="T24" fmla="*/ 44 w 104"/>
              <a:gd name="T25" fmla="*/ 26 h 61"/>
              <a:gd name="T26" fmla="*/ 45 w 104"/>
              <a:gd name="T27" fmla="*/ 25 h 61"/>
              <a:gd name="T28" fmla="*/ 19 w 104"/>
              <a:gd name="T29" fmla="*/ 25 h 61"/>
              <a:gd name="T30" fmla="*/ 14 w 104"/>
              <a:gd name="T31" fmla="*/ 25 h 61"/>
              <a:gd name="T32" fmla="*/ 13 w 104"/>
              <a:gd name="T33" fmla="*/ 25 h 61"/>
              <a:gd name="T34" fmla="*/ 12 w 104"/>
              <a:gd name="T35" fmla="*/ 23 h 61"/>
              <a:gd name="T36" fmla="*/ 0 w 104"/>
              <a:gd name="T37" fmla="*/ 0 h 61"/>
              <a:gd name="T38" fmla="*/ 0 w 104"/>
              <a:gd name="T39" fmla="*/ 6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4" h="61">
                <a:moveTo>
                  <a:pt x="0" y="61"/>
                </a:moveTo>
                <a:cubicBezTo>
                  <a:pt x="104" y="61"/>
                  <a:pt x="104" y="61"/>
                  <a:pt x="104" y="61"/>
                </a:cubicBezTo>
                <a:cubicBezTo>
                  <a:pt x="104" y="0"/>
                  <a:pt x="104" y="0"/>
                  <a:pt x="104" y="0"/>
                </a:cubicBezTo>
                <a:cubicBezTo>
                  <a:pt x="92" y="23"/>
                  <a:pt x="92" y="23"/>
                  <a:pt x="92" y="23"/>
                </a:cubicBezTo>
                <a:cubicBezTo>
                  <a:pt x="92" y="25"/>
                  <a:pt x="92" y="25"/>
                  <a:pt x="92" y="25"/>
                </a:cubicBezTo>
                <a:cubicBezTo>
                  <a:pt x="90" y="25"/>
                  <a:pt x="90" y="25"/>
                  <a:pt x="90" y="25"/>
                </a:cubicBezTo>
                <a:cubicBezTo>
                  <a:pt x="86" y="25"/>
                  <a:pt x="86" y="25"/>
                  <a:pt x="86" y="25"/>
                </a:cubicBezTo>
                <a:cubicBezTo>
                  <a:pt x="60" y="25"/>
                  <a:pt x="60" y="25"/>
                  <a:pt x="60" y="25"/>
                </a:cubicBezTo>
                <a:cubicBezTo>
                  <a:pt x="61" y="25"/>
                  <a:pt x="61" y="25"/>
                  <a:pt x="61" y="26"/>
                </a:cubicBezTo>
                <a:cubicBezTo>
                  <a:pt x="61" y="27"/>
                  <a:pt x="60" y="29"/>
                  <a:pt x="59" y="30"/>
                </a:cubicBezTo>
                <a:cubicBezTo>
                  <a:pt x="58" y="33"/>
                  <a:pt x="55" y="34"/>
                  <a:pt x="52" y="34"/>
                </a:cubicBezTo>
                <a:cubicBezTo>
                  <a:pt x="50" y="34"/>
                  <a:pt x="47" y="33"/>
                  <a:pt x="46" y="30"/>
                </a:cubicBezTo>
                <a:cubicBezTo>
                  <a:pt x="45" y="29"/>
                  <a:pt x="44" y="27"/>
                  <a:pt x="44" y="26"/>
                </a:cubicBezTo>
                <a:cubicBezTo>
                  <a:pt x="44" y="25"/>
                  <a:pt x="44" y="25"/>
                  <a:pt x="45" y="25"/>
                </a:cubicBezTo>
                <a:cubicBezTo>
                  <a:pt x="19" y="25"/>
                  <a:pt x="19" y="25"/>
                  <a:pt x="19" y="25"/>
                </a:cubicBezTo>
                <a:cubicBezTo>
                  <a:pt x="14" y="25"/>
                  <a:pt x="14" y="25"/>
                  <a:pt x="14" y="25"/>
                </a:cubicBezTo>
                <a:cubicBezTo>
                  <a:pt x="13" y="25"/>
                  <a:pt x="13" y="25"/>
                  <a:pt x="13" y="25"/>
                </a:cubicBezTo>
                <a:cubicBezTo>
                  <a:pt x="12" y="23"/>
                  <a:pt x="12" y="23"/>
                  <a:pt x="12" y="23"/>
                </a:cubicBezTo>
                <a:cubicBezTo>
                  <a:pt x="0" y="0"/>
                  <a:pt x="0" y="0"/>
                  <a:pt x="0" y="0"/>
                </a:cubicBezTo>
                <a:lnTo>
                  <a:pt x="0" y="6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Freeform 43">
            <a:extLst>
              <a:ext uri="{FF2B5EF4-FFF2-40B4-BE49-F238E27FC236}">
                <a16:creationId xmlns:a16="http://schemas.microsoft.com/office/drawing/2014/main" id="{710DE764-897E-4BFF-8D66-2DC639EC8D20}"/>
              </a:ext>
            </a:extLst>
          </p:cNvPr>
          <p:cNvSpPr/>
          <p:nvPr/>
        </p:nvSpPr>
        <p:spPr bwMode="auto">
          <a:xfrm>
            <a:off x="4104866" y="4099887"/>
            <a:ext cx="176213" cy="82550"/>
          </a:xfrm>
          <a:custGeom>
            <a:avLst/>
            <a:gdLst>
              <a:gd name="T0" fmla="*/ 73 w 73"/>
              <a:gd name="T1" fmla="*/ 34 h 34"/>
              <a:gd name="T2" fmla="*/ 73 w 73"/>
              <a:gd name="T3" fmla="*/ 14 h 34"/>
              <a:gd name="T4" fmla="*/ 59 w 73"/>
              <a:gd name="T5" fmla="*/ 0 h 34"/>
              <a:gd name="T6" fmla="*/ 14 w 73"/>
              <a:gd name="T7" fmla="*/ 0 h 34"/>
              <a:gd name="T8" fmla="*/ 0 w 73"/>
              <a:gd name="T9" fmla="*/ 14 h 34"/>
              <a:gd name="T10" fmla="*/ 0 w 73"/>
              <a:gd name="T11" fmla="*/ 34 h 34"/>
              <a:gd name="T12" fmla="*/ 12 w 73"/>
              <a:gd name="T13" fmla="*/ 34 h 34"/>
              <a:gd name="T14" fmla="*/ 12 w 73"/>
              <a:gd name="T15" fmla="*/ 14 h 34"/>
              <a:gd name="T16" fmla="*/ 14 w 73"/>
              <a:gd name="T17" fmla="*/ 12 h 34"/>
              <a:gd name="T18" fmla="*/ 59 w 73"/>
              <a:gd name="T19" fmla="*/ 12 h 34"/>
              <a:gd name="T20" fmla="*/ 61 w 73"/>
              <a:gd name="T21" fmla="*/ 14 h 34"/>
              <a:gd name="T22" fmla="*/ 61 w 73"/>
              <a:gd name="T23" fmla="*/ 34 h 34"/>
              <a:gd name="T24" fmla="*/ 73 w 73"/>
              <a:gd name="T25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3" h="34">
                <a:moveTo>
                  <a:pt x="73" y="34"/>
                </a:moveTo>
                <a:cubicBezTo>
                  <a:pt x="73" y="14"/>
                  <a:pt x="73" y="14"/>
                  <a:pt x="73" y="14"/>
                </a:cubicBezTo>
                <a:cubicBezTo>
                  <a:pt x="73" y="6"/>
                  <a:pt x="67" y="0"/>
                  <a:pt x="59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6" y="0"/>
                  <a:pt x="0" y="6"/>
                  <a:pt x="0" y="14"/>
                </a:cubicBezTo>
                <a:cubicBezTo>
                  <a:pt x="0" y="34"/>
                  <a:pt x="0" y="34"/>
                  <a:pt x="0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3"/>
                  <a:pt x="13" y="12"/>
                  <a:pt x="14" y="12"/>
                </a:cubicBezTo>
                <a:cubicBezTo>
                  <a:pt x="59" y="12"/>
                  <a:pt x="59" y="12"/>
                  <a:pt x="59" y="12"/>
                </a:cubicBezTo>
                <a:cubicBezTo>
                  <a:pt x="60" y="12"/>
                  <a:pt x="61" y="13"/>
                  <a:pt x="61" y="14"/>
                </a:cubicBezTo>
                <a:cubicBezTo>
                  <a:pt x="61" y="34"/>
                  <a:pt x="61" y="34"/>
                  <a:pt x="61" y="34"/>
                </a:cubicBezTo>
                <a:lnTo>
                  <a:pt x="73" y="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Rectangle 49">
            <a:extLst>
              <a:ext uri="{FF2B5EF4-FFF2-40B4-BE49-F238E27FC236}">
                <a16:creationId xmlns:a16="http://schemas.microsoft.com/office/drawing/2014/main" id="{22F47784-0FBE-4118-887D-CA585C653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0732" y="4658065"/>
            <a:ext cx="1414888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ultichannel Relational </a:t>
            </a:r>
            <a:r>
              <a:rPr lang="en-US" altLang="zh-CN" sz="2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ommunication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Rectangle 50">
            <a:extLst>
              <a:ext uri="{FF2B5EF4-FFF2-40B4-BE49-F238E27FC236}">
                <a16:creationId xmlns:a16="http://schemas.microsoft.com/office/drawing/2014/main" id="{11E0CA5C-6F75-4814-B63E-727182B02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9953" y="5840469"/>
            <a:ext cx="41678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02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Freeform 52">
            <a:extLst>
              <a:ext uri="{FF2B5EF4-FFF2-40B4-BE49-F238E27FC236}">
                <a16:creationId xmlns:a16="http://schemas.microsoft.com/office/drawing/2014/main" id="{9BC9EEE2-A01C-4CCA-813D-AF097AA8ABAE}"/>
              </a:ext>
            </a:extLst>
          </p:cNvPr>
          <p:cNvSpPr/>
          <p:nvPr/>
        </p:nvSpPr>
        <p:spPr bwMode="auto">
          <a:xfrm>
            <a:off x="5692373" y="3879224"/>
            <a:ext cx="792166" cy="688975"/>
          </a:xfrm>
          <a:custGeom>
            <a:avLst/>
            <a:gdLst>
              <a:gd name="T0" fmla="*/ 499 w 499"/>
              <a:gd name="T1" fmla="*/ 218 h 434"/>
              <a:gd name="T2" fmla="*/ 249 w 499"/>
              <a:gd name="T3" fmla="*/ 434 h 434"/>
              <a:gd name="T4" fmla="*/ 0 w 499"/>
              <a:gd name="T5" fmla="*/ 218 h 434"/>
              <a:gd name="T6" fmla="*/ 249 w 499"/>
              <a:gd name="T7" fmla="*/ 0 h 434"/>
              <a:gd name="T8" fmla="*/ 499 w 499"/>
              <a:gd name="T9" fmla="*/ 218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9" h="434">
                <a:moveTo>
                  <a:pt x="499" y="218"/>
                </a:moveTo>
                <a:lnTo>
                  <a:pt x="249" y="434"/>
                </a:lnTo>
                <a:lnTo>
                  <a:pt x="0" y="218"/>
                </a:lnTo>
                <a:lnTo>
                  <a:pt x="249" y="0"/>
                </a:lnTo>
                <a:lnTo>
                  <a:pt x="499" y="21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Freeform 53">
            <a:extLst>
              <a:ext uri="{FF2B5EF4-FFF2-40B4-BE49-F238E27FC236}">
                <a16:creationId xmlns:a16="http://schemas.microsoft.com/office/drawing/2014/main" id="{91FE9811-7D5D-44B2-89F7-9E2E105493AD}"/>
              </a:ext>
            </a:extLst>
          </p:cNvPr>
          <p:cNvSpPr>
            <a:spLocks noEditPoints="1"/>
          </p:cNvSpPr>
          <p:nvPr/>
        </p:nvSpPr>
        <p:spPr bwMode="auto">
          <a:xfrm>
            <a:off x="5949549" y="4244349"/>
            <a:ext cx="119063" cy="119063"/>
          </a:xfrm>
          <a:custGeom>
            <a:avLst/>
            <a:gdLst>
              <a:gd name="T0" fmla="*/ 25 w 50"/>
              <a:gd name="T1" fmla="*/ 12 h 50"/>
              <a:gd name="T2" fmla="*/ 27 w 50"/>
              <a:gd name="T3" fmla="*/ 5 h 50"/>
              <a:gd name="T4" fmla="*/ 32 w 50"/>
              <a:gd name="T5" fmla="*/ 0 h 50"/>
              <a:gd name="T6" fmla="*/ 37 w 50"/>
              <a:gd name="T7" fmla="*/ 5 h 50"/>
              <a:gd name="T8" fmla="*/ 41 w 50"/>
              <a:gd name="T9" fmla="*/ 12 h 50"/>
              <a:gd name="T10" fmla="*/ 48 w 50"/>
              <a:gd name="T11" fmla="*/ 13 h 50"/>
              <a:gd name="T12" fmla="*/ 48 w 50"/>
              <a:gd name="T13" fmla="*/ 20 h 50"/>
              <a:gd name="T14" fmla="*/ 45 w 50"/>
              <a:gd name="T15" fmla="*/ 27 h 50"/>
              <a:gd name="T16" fmla="*/ 50 w 50"/>
              <a:gd name="T17" fmla="*/ 32 h 50"/>
              <a:gd name="T18" fmla="*/ 47 w 50"/>
              <a:gd name="T19" fmla="*/ 37 h 50"/>
              <a:gd name="T20" fmla="*/ 42 w 50"/>
              <a:gd name="T21" fmla="*/ 36 h 50"/>
              <a:gd name="T22" fmla="*/ 39 w 50"/>
              <a:gd name="T23" fmla="*/ 43 h 50"/>
              <a:gd name="T24" fmla="*/ 34 w 50"/>
              <a:gd name="T25" fmla="*/ 49 h 50"/>
              <a:gd name="T26" fmla="*/ 29 w 50"/>
              <a:gd name="T27" fmla="*/ 45 h 50"/>
              <a:gd name="T28" fmla="*/ 25 w 50"/>
              <a:gd name="T29" fmla="*/ 38 h 50"/>
              <a:gd name="T30" fmla="*/ 30 w 50"/>
              <a:gd name="T31" fmla="*/ 36 h 50"/>
              <a:gd name="T32" fmla="*/ 25 w 50"/>
              <a:gd name="T33" fmla="*/ 12 h 50"/>
              <a:gd name="T34" fmla="*/ 20 w 50"/>
              <a:gd name="T35" fmla="*/ 13 h 50"/>
              <a:gd name="T36" fmla="*/ 25 w 50"/>
              <a:gd name="T37" fmla="*/ 38 h 50"/>
              <a:gd name="T38" fmla="*/ 23 w 50"/>
              <a:gd name="T39" fmla="*/ 45 h 50"/>
              <a:gd name="T40" fmla="*/ 20 w 50"/>
              <a:gd name="T41" fmla="*/ 50 h 50"/>
              <a:gd name="T42" fmla="*/ 14 w 50"/>
              <a:gd name="T43" fmla="*/ 48 h 50"/>
              <a:gd name="T44" fmla="*/ 12 w 50"/>
              <a:gd name="T45" fmla="*/ 44 h 50"/>
              <a:gd name="T46" fmla="*/ 9 w 50"/>
              <a:gd name="T47" fmla="*/ 38 h 50"/>
              <a:gd name="T48" fmla="*/ 2 w 50"/>
              <a:gd name="T49" fmla="*/ 37 h 50"/>
              <a:gd name="T50" fmla="*/ 2 w 50"/>
              <a:gd name="T51" fmla="*/ 30 h 50"/>
              <a:gd name="T52" fmla="*/ 5 w 50"/>
              <a:gd name="T53" fmla="*/ 23 h 50"/>
              <a:gd name="T54" fmla="*/ 0 w 50"/>
              <a:gd name="T55" fmla="*/ 20 h 50"/>
              <a:gd name="T56" fmla="*/ 1 w 50"/>
              <a:gd name="T57" fmla="*/ 14 h 50"/>
              <a:gd name="T58" fmla="*/ 8 w 50"/>
              <a:gd name="T59" fmla="*/ 13 h 50"/>
              <a:gd name="T60" fmla="*/ 11 w 50"/>
              <a:gd name="T61" fmla="*/ 6 h 50"/>
              <a:gd name="T62" fmla="*/ 16 w 50"/>
              <a:gd name="T63" fmla="*/ 1 h 50"/>
              <a:gd name="T64" fmla="*/ 21 w 50"/>
              <a:gd name="T65" fmla="*/ 5 h 50"/>
              <a:gd name="T66" fmla="*/ 25 w 50"/>
              <a:gd name="T67" fmla="*/ 12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0" h="50">
                <a:moveTo>
                  <a:pt x="25" y="12"/>
                </a:moveTo>
                <a:cubicBezTo>
                  <a:pt x="25" y="12"/>
                  <a:pt x="25" y="12"/>
                  <a:pt x="25" y="12"/>
                </a:cubicBezTo>
                <a:cubicBezTo>
                  <a:pt x="25" y="5"/>
                  <a:pt x="25" y="5"/>
                  <a:pt x="25" y="5"/>
                </a:cubicBezTo>
                <a:cubicBezTo>
                  <a:pt x="26" y="5"/>
                  <a:pt x="26" y="5"/>
                  <a:pt x="27" y="5"/>
                </a:cubicBezTo>
                <a:cubicBezTo>
                  <a:pt x="28" y="2"/>
                  <a:pt x="28" y="2"/>
                  <a:pt x="28" y="2"/>
                </a:cubicBezTo>
                <a:cubicBezTo>
                  <a:pt x="29" y="0"/>
                  <a:pt x="31" y="0"/>
                  <a:pt x="32" y="0"/>
                </a:cubicBezTo>
                <a:cubicBezTo>
                  <a:pt x="36" y="1"/>
                  <a:pt x="36" y="1"/>
                  <a:pt x="36" y="1"/>
                </a:cubicBezTo>
                <a:cubicBezTo>
                  <a:pt x="37" y="2"/>
                  <a:pt x="38" y="4"/>
                  <a:pt x="37" y="5"/>
                </a:cubicBezTo>
                <a:cubicBezTo>
                  <a:pt x="36" y="8"/>
                  <a:pt x="36" y="8"/>
                  <a:pt x="36" y="8"/>
                </a:cubicBezTo>
                <a:cubicBezTo>
                  <a:pt x="38" y="9"/>
                  <a:pt x="40" y="11"/>
                  <a:pt x="41" y="12"/>
                </a:cubicBezTo>
                <a:cubicBezTo>
                  <a:pt x="43" y="11"/>
                  <a:pt x="43" y="11"/>
                  <a:pt x="43" y="11"/>
                </a:cubicBezTo>
                <a:cubicBezTo>
                  <a:pt x="45" y="10"/>
                  <a:pt x="47" y="11"/>
                  <a:pt x="48" y="1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7"/>
                  <a:pt x="49" y="19"/>
                  <a:pt x="48" y="20"/>
                </a:cubicBezTo>
                <a:cubicBezTo>
                  <a:pt x="45" y="21"/>
                  <a:pt x="45" y="21"/>
                  <a:pt x="45" y="21"/>
                </a:cubicBezTo>
                <a:cubicBezTo>
                  <a:pt x="45" y="23"/>
                  <a:pt x="45" y="25"/>
                  <a:pt x="45" y="27"/>
                </a:cubicBezTo>
                <a:cubicBezTo>
                  <a:pt x="48" y="28"/>
                  <a:pt x="48" y="28"/>
                  <a:pt x="48" y="28"/>
                </a:cubicBezTo>
                <a:cubicBezTo>
                  <a:pt x="50" y="29"/>
                  <a:pt x="50" y="30"/>
                  <a:pt x="50" y="32"/>
                </a:cubicBezTo>
                <a:cubicBezTo>
                  <a:pt x="48" y="36"/>
                  <a:pt x="48" y="36"/>
                  <a:pt x="48" y="36"/>
                </a:cubicBezTo>
                <a:cubicBezTo>
                  <a:pt x="48" y="36"/>
                  <a:pt x="48" y="37"/>
                  <a:pt x="47" y="37"/>
                </a:cubicBezTo>
                <a:cubicBezTo>
                  <a:pt x="46" y="38"/>
                  <a:pt x="45" y="38"/>
                  <a:pt x="44" y="37"/>
                </a:cubicBezTo>
                <a:cubicBezTo>
                  <a:pt x="42" y="36"/>
                  <a:pt x="42" y="36"/>
                  <a:pt x="42" y="36"/>
                </a:cubicBezTo>
                <a:cubicBezTo>
                  <a:pt x="41" y="38"/>
                  <a:pt x="39" y="39"/>
                  <a:pt x="38" y="41"/>
                </a:cubicBezTo>
                <a:cubicBezTo>
                  <a:pt x="39" y="43"/>
                  <a:pt x="39" y="43"/>
                  <a:pt x="39" y="43"/>
                </a:cubicBezTo>
                <a:cubicBezTo>
                  <a:pt x="40" y="45"/>
                  <a:pt x="39" y="47"/>
                  <a:pt x="37" y="48"/>
                </a:cubicBezTo>
                <a:cubicBezTo>
                  <a:pt x="34" y="49"/>
                  <a:pt x="34" y="49"/>
                  <a:pt x="34" y="49"/>
                </a:cubicBezTo>
                <a:cubicBezTo>
                  <a:pt x="33" y="50"/>
                  <a:pt x="31" y="49"/>
                  <a:pt x="30" y="47"/>
                </a:cubicBezTo>
                <a:cubicBezTo>
                  <a:pt x="29" y="45"/>
                  <a:pt x="29" y="45"/>
                  <a:pt x="29" y="45"/>
                </a:cubicBezTo>
                <a:cubicBezTo>
                  <a:pt x="27" y="45"/>
                  <a:pt x="26" y="45"/>
                  <a:pt x="25" y="45"/>
                </a:cubicBezTo>
                <a:cubicBezTo>
                  <a:pt x="25" y="38"/>
                  <a:pt x="25" y="38"/>
                  <a:pt x="25" y="38"/>
                </a:cubicBezTo>
                <a:cubicBezTo>
                  <a:pt x="25" y="38"/>
                  <a:pt x="25" y="38"/>
                  <a:pt x="25" y="38"/>
                </a:cubicBezTo>
                <a:cubicBezTo>
                  <a:pt x="27" y="38"/>
                  <a:pt x="29" y="37"/>
                  <a:pt x="30" y="36"/>
                </a:cubicBezTo>
                <a:cubicBezTo>
                  <a:pt x="37" y="33"/>
                  <a:pt x="39" y="26"/>
                  <a:pt x="36" y="20"/>
                </a:cubicBezTo>
                <a:cubicBezTo>
                  <a:pt x="34" y="15"/>
                  <a:pt x="30" y="12"/>
                  <a:pt x="25" y="12"/>
                </a:cubicBezTo>
                <a:close/>
                <a:moveTo>
                  <a:pt x="25" y="12"/>
                </a:moveTo>
                <a:cubicBezTo>
                  <a:pt x="23" y="12"/>
                  <a:pt x="21" y="13"/>
                  <a:pt x="20" y="13"/>
                </a:cubicBezTo>
                <a:cubicBezTo>
                  <a:pt x="13" y="16"/>
                  <a:pt x="11" y="24"/>
                  <a:pt x="13" y="30"/>
                </a:cubicBezTo>
                <a:cubicBezTo>
                  <a:pt x="16" y="35"/>
                  <a:pt x="20" y="38"/>
                  <a:pt x="25" y="38"/>
                </a:cubicBezTo>
                <a:cubicBezTo>
                  <a:pt x="25" y="45"/>
                  <a:pt x="25" y="45"/>
                  <a:pt x="25" y="45"/>
                </a:cubicBezTo>
                <a:cubicBezTo>
                  <a:pt x="24" y="45"/>
                  <a:pt x="24" y="45"/>
                  <a:pt x="23" y="45"/>
                </a:cubicBezTo>
                <a:cubicBezTo>
                  <a:pt x="22" y="48"/>
                  <a:pt x="22" y="48"/>
                  <a:pt x="22" y="48"/>
                </a:cubicBezTo>
                <a:cubicBezTo>
                  <a:pt x="22" y="49"/>
                  <a:pt x="21" y="49"/>
                  <a:pt x="20" y="50"/>
                </a:cubicBezTo>
                <a:cubicBezTo>
                  <a:pt x="19" y="50"/>
                  <a:pt x="19" y="50"/>
                  <a:pt x="18" y="50"/>
                </a:cubicBezTo>
                <a:cubicBezTo>
                  <a:pt x="14" y="48"/>
                  <a:pt x="14" y="48"/>
                  <a:pt x="14" y="48"/>
                </a:cubicBezTo>
                <a:cubicBezTo>
                  <a:pt x="14" y="48"/>
                  <a:pt x="13" y="48"/>
                  <a:pt x="13" y="47"/>
                </a:cubicBezTo>
                <a:cubicBezTo>
                  <a:pt x="12" y="46"/>
                  <a:pt x="12" y="45"/>
                  <a:pt x="12" y="44"/>
                </a:cubicBezTo>
                <a:cubicBezTo>
                  <a:pt x="13" y="42"/>
                  <a:pt x="13" y="42"/>
                  <a:pt x="13" y="42"/>
                </a:cubicBezTo>
                <a:cubicBezTo>
                  <a:pt x="12" y="41"/>
                  <a:pt x="10" y="39"/>
                  <a:pt x="9" y="38"/>
                </a:cubicBezTo>
                <a:cubicBezTo>
                  <a:pt x="7" y="39"/>
                  <a:pt x="7" y="39"/>
                  <a:pt x="7" y="39"/>
                </a:cubicBezTo>
                <a:cubicBezTo>
                  <a:pt x="5" y="40"/>
                  <a:pt x="3" y="39"/>
                  <a:pt x="2" y="37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2"/>
                  <a:pt x="1" y="31"/>
                  <a:pt x="2" y="30"/>
                </a:cubicBezTo>
                <a:cubicBezTo>
                  <a:pt x="5" y="29"/>
                  <a:pt x="5" y="29"/>
                  <a:pt x="5" y="29"/>
                </a:cubicBezTo>
                <a:cubicBezTo>
                  <a:pt x="5" y="27"/>
                  <a:pt x="5" y="25"/>
                  <a:pt x="5" y="23"/>
                </a:cubicBezTo>
                <a:cubicBezTo>
                  <a:pt x="2" y="22"/>
                  <a:pt x="2" y="22"/>
                  <a:pt x="2" y="22"/>
                </a:cubicBezTo>
                <a:cubicBezTo>
                  <a:pt x="1" y="21"/>
                  <a:pt x="1" y="21"/>
                  <a:pt x="0" y="20"/>
                </a:cubicBezTo>
                <a:cubicBezTo>
                  <a:pt x="0" y="19"/>
                  <a:pt x="0" y="18"/>
                  <a:pt x="0" y="18"/>
                </a:cubicBezTo>
                <a:cubicBezTo>
                  <a:pt x="1" y="14"/>
                  <a:pt x="1" y="14"/>
                  <a:pt x="1" y="14"/>
                </a:cubicBezTo>
                <a:cubicBezTo>
                  <a:pt x="2" y="13"/>
                  <a:pt x="4" y="12"/>
                  <a:pt x="6" y="12"/>
                </a:cubicBezTo>
                <a:cubicBezTo>
                  <a:pt x="8" y="13"/>
                  <a:pt x="8" y="13"/>
                  <a:pt x="8" y="13"/>
                </a:cubicBezTo>
                <a:cubicBezTo>
                  <a:pt x="9" y="12"/>
                  <a:pt x="11" y="10"/>
                  <a:pt x="12" y="9"/>
                </a:cubicBezTo>
                <a:cubicBezTo>
                  <a:pt x="11" y="6"/>
                  <a:pt x="11" y="6"/>
                  <a:pt x="11" y="6"/>
                </a:cubicBezTo>
                <a:cubicBezTo>
                  <a:pt x="10" y="5"/>
                  <a:pt x="11" y="3"/>
                  <a:pt x="13" y="2"/>
                </a:cubicBezTo>
                <a:cubicBezTo>
                  <a:pt x="16" y="1"/>
                  <a:pt x="16" y="1"/>
                  <a:pt x="16" y="1"/>
                </a:cubicBezTo>
                <a:cubicBezTo>
                  <a:pt x="17" y="0"/>
                  <a:pt x="19" y="1"/>
                  <a:pt x="20" y="2"/>
                </a:cubicBezTo>
                <a:cubicBezTo>
                  <a:pt x="21" y="5"/>
                  <a:pt x="21" y="5"/>
                  <a:pt x="21" y="5"/>
                </a:cubicBezTo>
                <a:cubicBezTo>
                  <a:pt x="22" y="5"/>
                  <a:pt x="24" y="5"/>
                  <a:pt x="25" y="5"/>
                </a:cubicBezTo>
                <a:lnTo>
                  <a:pt x="25" y="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Freeform 54">
            <a:extLst>
              <a:ext uri="{FF2B5EF4-FFF2-40B4-BE49-F238E27FC236}">
                <a16:creationId xmlns:a16="http://schemas.microsoft.com/office/drawing/2014/main" id="{A666DF4D-613E-45C4-81AC-CC3F955360E3}"/>
              </a:ext>
            </a:extLst>
          </p:cNvPr>
          <p:cNvSpPr>
            <a:spLocks noEditPoints="1"/>
          </p:cNvSpPr>
          <p:nvPr/>
        </p:nvSpPr>
        <p:spPr bwMode="auto">
          <a:xfrm>
            <a:off x="6025750" y="4084012"/>
            <a:ext cx="203201" cy="203200"/>
          </a:xfrm>
          <a:custGeom>
            <a:avLst/>
            <a:gdLst>
              <a:gd name="T0" fmla="*/ 82 w 85"/>
              <a:gd name="T1" fmla="*/ 60 h 85"/>
              <a:gd name="T2" fmla="*/ 75 w 85"/>
              <a:gd name="T3" fmla="*/ 64 h 85"/>
              <a:gd name="T4" fmla="*/ 64 w 85"/>
              <a:gd name="T5" fmla="*/ 69 h 85"/>
              <a:gd name="T6" fmla="*/ 63 w 85"/>
              <a:gd name="T7" fmla="*/ 81 h 85"/>
              <a:gd name="T8" fmla="*/ 51 w 85"/>
              <a:gd name="T9" fmla="*/ 81 h 85"/>
              <a:gd name="T10" fmla="*/ 43 w 85"/>
              <a:gd name="T11" fmla="*/ 77 h 85"/>
              <a:gd name="T12" fmla="*/ 43 w 85"/>
              <a:gd name="T13" fmla="*/ 64 h 85"/>
              <a:gd name="T14" fmla="*/ 62 w 85"/>
              <a:gd name="T15" fmla="*/ 34 h 85"/>
              <a:gd name="T16" fmla="*/ 43 w 85"/>
              <a:gd name="T17" fmla="*/ 8 h 85"/>
              <a:gd name="T18" fmla="*/ 48 w 85"/>
              <a:gd name="T19" fmla="*/ 4 h 85"/>
              <a:gd name="T20" fmla="*/ 60 w 85"/>
              <a:gd name="T21" fmla="*/ 3 h 85"/>
              <a:gd name="T22" fmla="*/ 62 w 85"/>
              <a:gd name="T23" fmla="*/ 14 h 85"/>
              <a:gd name="T24" fmla="*/ 74 w 85"/>
              <a:gd name="T25" fmla="*/ 19 h 85"/>
              <a:gd name="T26" fmla="*/ 83 w 85"/>
              <a:gd name="T27" fmla="*/ 27 h 85"/>
              <a:gd name="T28" fmla="*/ 76 w 85"/>
              <a:gd name="T29" fmla="*/ 36 h 85"/>
              <a:gd name="T30" fmla="*/ 81 w 85"/>
              <a:gd name="T31" fmla="*/ 48 h 85"/>
              <a:gd name="T32" fmla="*/ 43 w 85"/>
              <a:gd name="T33" fmla="*/ 77 h 85"/>
              <a:gd name="T34" fmla="*/ 37 w 85"/>
              <a:gd name="T35" fmla="*/ 81 h 85"/>
              <a:gd name="T36" fmla="*/ 30 w 85"/>
              <a:gd name="T37" fmla="*/ 84 h 85"/>
              <a:gd name="T38" fmla="*/ 22 w 85"/>
              <a:gd name="T39" fmla="*/ 79 h 85"/>
              <a:gd name="T40" fmla="*/ 23 w 85"/>
              <a:gd name="T41" fmla="*/ 71 h 85"/>
              <a:gd name="T42" fmla="*/ 12 w 85"/>
              <a:gd name="T43" fmla="*/ 66 h 85"/>
              <a:gd name="T44" fmla="*/ 2 w 85"/>
              <a:gd name="T45" fmla="*/ 58 h 85"/>
              <a:gd name="T46" fmla="*/ 9 w 85"/>
              <a:gd name="T47" fmla="*/ 49 h 85"/>
              <a:gd name="T48" fmla="*/ 4 w 85"/>
              <a:gd name="T49" fmla="*/ 37 h 85"/>
              <a:gd name="T50" fmla="*/ 1 w 85"/>
              <a:gd name="T51" fmla="*/ 30 h 85"/>
              <a:gd name="T52" fmla="*/ 10 w 85"/>
              <a:gd name="T53" fmla="*/ 22 h 85"/>
              <a:gd name="T54" fmla="*/ 21 w 85"/>
              <a:gd name="T55" fmla="*/ 16 h 85"/>
              <a:gd name="T56" fmla="*/ 22 w 85"/>
              <a:gd name="T57" fmla="*/ 5 h 85"/>
              <a:gd name="T58" fmla="*/ 34 w 85"/>
              <a:gd name="T59" fmla="*/ 5 h 85"/>
              <a:gd name="T60" fmla="*/ 43 w 85"/>
              <a:gd name="T61" fmla="*/ 8 h 85"/>
              <a:gd name="T62" fmla="*/ 43 w 85"/>
              <a:gd name="T63" fmla="*/ 21 h 85"/>
              <a:gd name="T64" fmla="*/ 23 w 85"/>
              <a:gd name="T65" fmla="*/ 51 h 85"/>
              <a:gd name="T66" fmla="*/ 43 w 85"/>
              <a:gd name="T67" fmla="*/ 77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5" h="85">
                <a:moveTo>
                  <a:pt x="84" y="55"/>
                </a:moveTo>
                <a:cubicBezTo>
                  <a:pt x="82" y="60"/>
                  <a:pt x="82" y="60"/>
                  <a:pt x="82" y="60"/>
                </a:cubicBezTo>
                <a:cubicBezTo>
                  <a:pt x="82" y="62"/>
                  <a:pt x="81" y="63"/>
                  <a:pt x="79" y="63"/>
                </a:cubicBezTo>
                <a:cubicBezTo>
                  <a:pt x="78" y="64"/>
                  <a:pt x="77" y="64"/>
                  <a:pt x="75" y="64"/>
                </a:cubicBezTo>
                <a:cubicBezTo>
                  <a:pt x="71" y="62"/>
                  <a:pt x="71" y="62"/>
                  <a:pt x="71" y="62"/>
                </a:cubicBezTo>
                <a:cubicBezTo>
                  <a:pt x="69" y="65"/>
                  <a:pt x="67" y="67"/>
                  <a:pt x="64" y="69"/>
                </a:cubicBezTo>
                <a:cubicBezTo>
                  <a:pt x="66" y="74"/>
                  <a:pt x="66" y="74"/>
                  <a:pt x="66" y="74"/>
                </a:cubicBezTo>
                <a:cubicBezTo>
                  <a:pt x="67" y="76"/>
                  <a:pt x="66" y="79"/>
                  <a:pt x="63" y="81"/>
                </a:cubicBezTo>
                <a:cubicBezTo>
                  <a:pt x="58" y="83"/>
                  <a:pt x="58" y="83"/>
                  <a:pt x="58" y="83"/>
                </a:cubicBezTo>
                <a:cubicBezTo>
                  <a:pt x="55" y="84"/>
                  <a:pt x="52" y="83"/>
                  <a:pt x="51" y="81"/>
                </a:cubicBezTo>
                <a:cubicBezTo>
                  <a:pt x="49" y="76"/>
                  <a:pt x="49" y="76"/>
                  <a:pt x="49" y="76"/>
                </a:cubicBezTo>
                <a:cubicBezTo>
                  <a:pt x="47" y="77"/>
                  <a:pt x="45" y="77"/>
                  <a:pt x="43" y="77"/>
                </a:cubicBezTo>
                <a:cubicBezTo>
                  <a:pt x="43" y="64"/>
                  <a:pt x="43" y="64"/>
                  <a:pt x="43" y="64"/>
                </a:cubicBezTo>
                <a:cubicBezTo>
                  <a:pt x="43" y="64"/>
                  <a:pt x="43" y="64"/>
                  <a:pt x="43" y="64"/>
                </a:cubicBezTo>
                <a:cubicBezTo>
                  <a:pt x="46" y="64"/>
                  <a:pt x="49" y="63"/>
                  <a:pt x="51" y="62"/>
                </a:cubicBezTo>
                <a:cubicBezTo>
                  <a:pt x="62" y="57"/>
                  <a:pt x="67" y="44"/>
                  <a:pt x="62" y="34"/>
                </a:cubicBezTo>
                <a:cubicBezTo>
                  <a:pt x="58" y="26"/>
                  <a:pt x="51" y="21"/>
                  <a:pt x="43" y="21"/>
                </a:cubicBezTo>
                <a:cubicBezTo>
                  <a:pt x="43" y="8"/>
                  <a:pt x="43" y="8"/>
                  <a:pt x="43" y="8"/>
                </a:cubicBezTo>
                <a:cubicBezTo>
                  <a:pt x="44" y="8"/>
                  <a:pt x="45" y="8"/>
                  <a:pt x="46" y="9"/>
                </a:cubicBezTo>
                <a:cubicBezTo>
                  <a:pt x="48" y="4"/>
                  <a:pt x="48" y="4"/>
                  <a:pt x="48" y="4"/>
                </a:cubicBezTo>
                <a:cubicBezTo>
                  <a:pt x="49" y="1"/>
                  <a:pt x="52" y="0"/>
                  <a:pt x="55" y="1"/>
                </a:cubicBezTo>
                <a:cubicBezTo>
                  <a:pt x="60" y="3"/>
                  <a:pt x="60" y="3"/>
                  <a:pt x="60" y="3"/>
                </a:cubicBezTo>
                <a:cubicBezTo>
                  <a:pt x="63" y="4"/>
                  <a:pt x="65" y="7"/>
                  <a:pt x="64" y="10"/>
                </a:cubicBezTo>
                <a:cubicBezTo>
                  <a:pt x="62" y="14"/>
                  <a:pt x="62" y="14"/>
                  <a:pt x="62" y="14"/>
                </a:cubicBezTo>
                <a:cubicBezTo>
                  <a:pt x="65" y="16"/>
                  <a:pt x="67" y="18"/>
                  <a:pt x="69" y="21"/>
                </a:cubicBezTo>
                <a:cubicBezTo>
                  <a:pt x="74" y="19"/>
                  <a:pt x="74" y="19"/>
                  <a:pt x="74" y="19"/>
                </a:cubicBezTo>
                <a:cubicBezTo>
                  <a:pt x="76" y="18"/>
                  <a:pt x="79" y="19"/>
                  <a:pt x="81" y="22"/>
                </a:cubicBezTo>
                <a:cubicBezTo>
                  <a:pt x="83" y="27"/>
                  <a:pt x="83" y="27"/>
                  <a:pt x="83" y="27"/>
                </a:cubicBezTo>
                <a:cubicBezTo>
                  <a:pt x="84" y="30"/>
                  <a:pt x="83" y="33"/>
                  <a:pt x="81" y="34"/>
                </a:cubicBezTo>
                <a:cubicBezTo>
                  <a:pt x="76" y="36"/>
                  <a:pt x="76" y="36"/>
                  <a:pt x="76" y="36"/>
                </a:cubicBezTo>
                <a:cubicBezTo>
                  <a:pt x="77" y="40"/>
                  <a:pt x="77" y="43"/>
                  <a:pt x="77" y="46"/>
                </a:cubicBezTo>
                <a:cubicBezTo>
                  <a:pt x="81" y="48"/>
                  <a:pt x="81" y="48"/>
                  <a:pt x="81" y="48"/>
                </a:cubicBezTo>
                <a:cubicBezTo>
                  <a:pt x="84" y="49"/>
                  <a:pt x="85" y="52"/>
                  <a:pt x="84" y="55"/>
                </a:cubicBezTo>
                <a:close/>
                <a:moveTo>
                  <a:pt x="43" y="77"/>
                </a:moveTo>
                <a:cubicBezTo>
                  <a:pt x="41" y="77"/>
                  <a:pt x="40" y="77"/>
                  <a:pt x="39" y="77"/>
                </a:cubicBezTo>
                <a:cubicBezTo>
                  <a:pt x="37" y="81"/>
                  <a:pt x="37" y="81"/>
                  <a:pt x="37" y="81"/>
                </a:cubicBezTo>
                <a:cubicBezTo>
                  <a:pt x="37" y="82"/>
                  <a:pt x="36" y="84"/>
                  <a:pt x="35" y="84"/>
                </a:cubicBezTo>
                <a:cubicBezTo>
                  <a:pt x="33" y="85"/>
                  <a:pt x="32" y="85"/>
                  <a:pt x="30" y="84"/>
                </a:cubicBezTo>
                <a:cubicBezTo>
                  <a:pt x="25" y="82"/>
                  <a:pt x="25" y="82"/>
                  <a:pt x="25" y="82"/>
                </a:cubicBezTo>
                <a:cubicBezTo>
                  <a:pt x="23" y="82"/>
                  <a:pt x="22" y="81"/>
                  <a:pt x="22" y="79"/>
                </a:cubicBezTo>
                <a:cubicBezTo>
                  <a:pt x="21" y="78"/>
                  <a:pt x="21" y="77"/>
                  <a:pt x="22" y="75"/>
                </a:cubicBezTo>
                <a:cubicBezTo>
                  <a:pt x="23" y="71"/>
                  <a:pt x="23" y="71"/>
                  <a:pt x="23" y="71"/>
                </a:cubicBezTo>
                <a:cubicBezTo>
                  <a:pt x="21" y="69"/>
                  <a:pt x="18" y="67"/>
                  <a:pt x="16" y="64"/>
                </a:cubicBezTo>
                <a:cubicBezTo>
                  <a:pt x="12" y="66"/>
                  <a:pt x="12" y="66"/>
                  <a:pt x="12" y="66"/>
                </a:cubicBezTo>
                <a:cubicBezTo>
                  <a:pt x="9" y="67"/>
                  <a:pt x="6" y="66"/>
                  <a:pt x="4" y="63"/>
                </a:cubicBezTo>
                <a:cubicBezTo>
                  <a:pt x="2" y="58"/>
                  <a:pt x="2" y="58"/>
                  <a:pt x="2" y="58"/>
                </a:cubicBezTo>
                <a:cubicBezTo>
                  <a:pt x="1" y="55"/>
                  <a:pt x="2" y="52"/>
                  <a:pt x="5" y="51"/>
                </a:cubicBezTo>
                <a:cubicBezTo>
                  <a:pt x="9" y="49"/>
                  <a:pt x="9" y="49"/>
                  <a:pt x="9" y="49"/>
                </a:cubicBezTo>
                <a:cubicBezTo>
                  <a:pt x="8" y="46"/>
                  <a:pt x="8" y="42"/>
                  <a:pt x="9" y="39"/>
                </a:cubicBezTo>
                <a:cubicBezTo>
                  <a:pt x="4" y="37"/>
                  <a:pt x="4" y="37"/>
                  <a:pt x="4" y="37"/>
                </a:cubicBezTo>
                <a:cubicBezTo>
                  <a:pt x="3" y="37"/>
                  <a:pt x="2" y="36"/>
                  <a:pt x="1" y="35"/>
                </a:cubicBezTo>
                <a:cubicBezTo>
                  <a:pt x="0" y="33"/>
                  <a:pt x="0" y="32"/>
                  <a:pt x="1" y="30"/>
                </a:cubicBezTo>
                <a:cubicBezTo>
                  <a:pt x="3" y="25"/>
                  <a:pt x="3" y="25"/>
                  <a:pt x="3" y="25"/>
                </a:cubicBezTo>
                <a:cubicBezTo>
                  <a:pt x="4" y="22"/>
                  <a:pt x="7" y="21"/>
                  <a:pt x="10" y="22"/>
                </a:cubicBezTo>
                <a:cubicBezTo>
                  <a:pt x="14" y="23"/>
                  <a:pt x="14" y="23"/>
                  <a:pt x="14" y="23"/>
                </a:cubicBezTo>
                <a:cubicBezTo>
                  <a:pt x="16" y="21"/>
                  <a:pt x="18" y="18"/>
                  <a:pt x="21" y="16"/>
                </a:cubicBezTo>
                <a:cubicBezTo>
                  <a:pt x="19" y="12"/>
                  <a:pt x="19" y="12"/>
                  <a:pt x="19" y="12"/>
                </a:cubicBezTo>
                <a:cubicBezTo>
                  <a:pt x="18" y="9"/>
                  <a:pt x="19" y="6"/>
                  <a:pt x="22" y="5"/>
                </a:cubicBezTo>
                <a:cubicBezTo>
                  <a:pt x="27" y="2"/>
                  <a:pt x="27" y="2"/>
                  <a:pt x="27" y="2"/>
                </a:cubicBezTo>
                <a:cubicBezTo>
                  <a:pt x="30" y="1"/>
                  <a:pt x="33" y="2"/>
                  <a:pt x="34" y="5"/>
                </a:cubicBezTo>
                <a:cubicBezTo>
                  <a:pt x="36" y="9"/>
                  <a:pt x="36" y="9"/>
                  <a:pt x="36" y="9"/>
                </a:cubicBezTo>
                <a:cubicBezTo>
                  <a:pt x="38" y="9"/>
                  <a:pt x="40" y="8"/>
                  <a:pt x="43" y="8"/>
                </a:cubicBezTo>
                <a:cubicBezTo>
                  <a:pt x="43" y="21"/>
                  <a:pt x="43" y="21"/>
                  <a:pt x="43" y="21"/>
                </a:cubicBezTo>
                <a:cubicBezTo>
                  <a:pt x="43" y="21"/>
                  <a:pt x="43" y="21"/>
                  <a:pt x="43" y="21"/>
                </a:cubicBezTo>
                <a:cubicBezTo>
                  <a:pt x="39" y="21"/>
                  <a:pt x="36" y="22"/>
                  <a:pt x="34" y="23"/>
                </a:cubicBezTo>
                <a:cubicBezTo>
                  <a:pt x="23" y="28"/>
                  <a:pt x="18" y="41"/>
                  <a:pt x="23" y="51"/>
                </a:cubicBezTo>
                <a:cubicBezTo>
                  <a:pt x="27" y="59"/>
                  <a:pt x="34" y="64"/>
                  <a:pt x="43" y="64"/>
                </a:cubicBezTo>
                <a:lnTo>
                  <a:pt x="43" y="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7422F91-1A9D-42D3-ACDE-453F7A6B7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2972" y="4889544"/>
            <a:ext cx="1090966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Loyalty Programs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85E9FCB-A15D-4E4C-AC38-A0476E31D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5677" y="5836031"/>
            <a:ext cx="41678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04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9F1A34CC-C681-406C-8049-ACE1382DAF34}"/>
              </a:ext>
            </a:extLst>
          </p:cNvPr>
          <p:cNvSpPr/>
          <p:nvPr/>
        </p:nvSpPr>
        <p:spPr bwMode="auto">
          <a:xfrm>
            <a:off x="7589444" y="3879224"/>
            <a:ext cx="790578" cy="688975"/>
          </a:xfrm>
          <a:custGeom>
            <a:avLst/>
            <a:gdLst>
              <a:gd name="T0" fmla="*/ 498 w 498"/>
              <a:gd name="T1" fmla="*/ 218 h 434"/>
              <a:gd name="T2" fmla="*/ 249 w 498"/>
              <a:gd name="T3" fmla="*/ 434 h 434"/>
              <a:gd name="T4" fmla="*/ 0 w 498"/>
              <a:gd name="T5" fmla="*/ 218 h 434"/>
              <a:gd name="T6" fmla="*/ 249 w 498"/>
              <a:gd name="T7" fmla="*/ 0 h 434"/>
              <a:gd name="T8" fmla="*/ 498 w 498"/>
              <a:gd name="T9" fmla="*/ 218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8" h="434">
                <a:moveTo>
                  <a:pt x="498" y="218"/>
                </a:moveTo>
                <a:lnTo>
                  <a:pt x="249" y="434"/>
                </a:lnTo>
                <a:lnTo>
                  <a:pt x="0" y="218"/>
                </a:lnTo>
                <a:lnTo>
                  <a:pt x="249" y="0"/>
                </a:lnTo>
                <a:lnTo>
                  <a:pt x="498" y="21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Freeform 64">
            <a:extLst>
              <a:ext uri="{FF2B5EF4-FFF2-40B4-BE49-F238E27FC236}">
                <a16:creationId xmlns:a16="http://schemas.microsoft.com/office/drawing/2014/main" id="{6A2F033D-F463-4C83-907D-08A2A562C5A2}"/>
              </a:ext>
            </a:extLst>
          </p:cNvPr>
          <p:cNvSpPr>
            <a:spLocks noEditPoints="1"/>
          </p:cNvSpPr>
          <p:nvPr/>
        </p:nvSpPr>
        <p:spPr bwMode="auto">
          <a:xfrm>
            <a:off x="7835508" y="4076074"/>
            <a:ext cx="298451" cy="296863"/>
          </a:xfrm>
          <a:custGeom>
            <a:avLst/>
            <a:gdLst>
              <a:gd name="T0" fmla="*/ 124 w 124"/>
              <a:gd name="T1" fmla="*/ 62 h 124"/>
              <a:gd name="T2" fmla="*/ 111 w 124"/>
              <a:gd name="T3" fmla="*/ 58 h 124"/>
              <a:gd name="T4" fmla="*/ 119 w 124"/>
              <a:gd name="T5" fmla="*/ 58 h 124"/>
              <a:gd name="T6" fmla="*/ 111 w 124"/>
              <a:gd name="T7" fmla="*/ 65 h 124"/>
              <a:gd name="T8" fmla="*/ 97 w 124"/>
              <a:gd name="T9" fmla="*/ 114 h 124"/>
              <a:gd name="T10" fmla="*/ 111 w 124"/>
              <a:gd name="T11" fmla="*/ 65 h 124"/>
              <a:gd name="T12" fmla="*/ 103 w 124"/>
              <a:gd name="T13" fmla="*/ 58 h 124"/>
              <a:gd name="T14" fmla="*/ 111 w 124"/>
              <a:gd name="T15" fmla="*/ 23 h 124"/>
              <a:gd name="T16" fmla="*/ 97 w 124"/>
              <a:gd name="T17" fmla="*/ 22 h 124"/>
              <a:gd name="T18" fmla="*/ 100 w 124"/>
              <a:gd name="T19" fmla="*/ 19 h 124"/>
              <a:gd name="T20" fmla="*/ 97 w 124"/>
              <a:gd name="T21" fmla="*/ 32 h 124"/>
              <a:gd name="T22" fmla="*/ 105 w 124"/>
              <a:gd name="T23" fmla="*/ 99 h 124"/>
              <a:gd name="T24" fmla="*/ 97 w 124"/>
              <a:gd name="T25" fmla="*/ 101 h 124"/>
              <a:gd name="T26" fmla="*/ 62 w 124"/>
              <a:gd name="T27" fmla="*/ 124 h 124"/>
              <a:gd name="T28" fmla="*/ 97 w 124"/>
              <a:gd name="T29" fmla="*/ 101 h 124"/>
              <a:gd name="T30" fmla="*/ 93 w 124"/>
              <a:gd name="T31" fmla="*/ 88 h 124"/>
              <a:gd name="T32" fmla="*/ 97 w 124"/>
              <a:gd name="T33" fmla="*/ 91 h 124"/>
              <a:gd name="T34" fmla="*/ 93 w 124"/>
              <a:gd name="T35" fmla="*/ 36 h 124"/>
              <a:gd name="T36" fmla="*/ 97 w 124"/>
              <a:gd name="T37" fmla="*/ 22 h 124"/>
              <a:gd name="T38" fmla="*/ 62 w 124"/>
              <a:gd name="T39" fmla="*/ 0 h 124"/>
              <a:gd name="T40" fmla="*/ 62 w 124"/>
              <a:gd name="T41" fmla="*/ 5 h 124"/>
              <a:gd name="T42" fmla="*/ 66 w 124"/>
              <a:gd name="T43" fmla="*/ 21 h 124"/>
              <a:gd name="T44" fmla="*/ 62 w 124"/>
              <a:gd name="T45" fmla="*/ 57 h 124"/>
              <a:gd name="T46" fmla="*/ 82 w 124"/>
              <a:gd name="T47" fmla="*/ 38 h 124"/>
              <a:gd name="T48" fmla="*/ 63 w 124"/>
              <a:gd name="T49" fmla="*/ 68 h 124"/>
              <a:gd name="T50" fmla="*/ 62 w 124"/>
              <a:gd name="T51" fmla="*/ 102 h 124"/>
              <a:gd name="T52" fmla="*/ 66 w 124"/>
              <a:gd name="T53" fmla="*/ 119 h 124"/>
              <a:gd name="T54" fmla="*/ 62 w 124"/>
              <a:gd name="T55" fmla="*/ 119 h 124"/>
              <a:gd name="T56" fmla="*/ 62 w 124"/>
              <a:gd name="T57" fmla="*/ 0 h 124"/>
              <a:gd name="T58" fmla="*/ 28 w 124"/>
              <a:gd name="T59" fmla="*/ 22 h 124"/>
              <a:gd name="T60" fmla="*/ 31 w 124"/>
              <a:gd name="T61" fmla="*/ 36 h 124"/>
              <a:gd name="T62" fmla="*/ 28 w 124"/>
              <a:gd name="T63" fmla="*/ 91 h 124"/>
              <a:gd name="T64" fmla="*/ 36 w 124"/>
              <a:gd name="T65" fmla="*/ 93 h 124"/>
              <a:gd name="T66" fmla="*/ 28 w 124"/>
              <a:gd name="T67" fmla="*/ 114 h 124"/>
              <a:gd name="T68" fmla="*/ 62 w 124"/>
              <a:gd name="T69" fmla="*/ 119 h 124"/>
              <a:gd name="T70" fmla="*/ 59 w 124"/>
              <a:gd name="T71" fmla="*/ 102 h 124"/>
              <a:gd name="T72" fmla="*/ 62 w 124"/>
              <a:gd name="T73" fmla="*/ 67 h 124"/>
              <a:gd name="T74" fmla="*/ 52 w 124"/>
              <a:gd name="T75" fmla="*/ 47 h 124"/>
              <a:gd name="T76" fmla="*/ 62 w 124"/>
              <a:gd name="T77" fmla="*/ 57 h 124"/>
              <a:gd name="T78" fmla="*/ 59 w 124"/>
              <a:gd name="T79" fmla="*/ 21 h 124"/>
              <a:gd name="T80" fmla="*/ 59 w 124"/>
              <a:gd name="T81" fmla="*/ 5 h 124"/>
              <a:gd name="T82" fmla="*/ 62 w 124"/>
              <a:gd name="T83" fmla="*/ 0 h 124"/>
              <a:gd name="T84" fmla="*/ 14 w 124"/>
              <a:gd name="T85" fmla="*/ 23 h 124"/>
              <a:gd name="T86" fmla="*/ 22 w 124"/>
              <a:gd name="T87" fmla="*/ 58 h 124"/>
              <a:gd name="T88" fmla="*/ 22 w 124"/>
              <a:gd name="T89" fmla="*/ 65 h 124"/>
              <a:gd name="T90" fmla="*/ 14 w 124"/>
              <a:gd name="T91" fmla="*/ 100 h 124"/>
              <a:gd name="T92" fmla="*/ 28 w 124"/>
              <a:gd name="T93" fmla="*/ 101 h 124"/>
              <a:gd name="T94" fmla="*/ 25 w 124"/>
              <a:gd name="T95" fmla="*/ 105 h 124"/>
              <a:gd name="T96" fmla="*/ 28 w 124"/>
              <a:gd name="T97" fmla="*/ 91 h 124"/>
              <a:gd name="T98" fmla="*/ 19 w 124"/>
              <a:gd name="T99" fmla="*/ 24 h 124"/>
              <a:gd name="T100" fmla="*/ 25 w 124"/>
              <a:gd name="T101" fmla="*/ 19 h 124"/>
              <a:gd name="T102" fmla="*/ 28 w 124"/>
              <a:gd name="T103" fmla="*/ 10 h 124"/>
              <a:gd name="T104" fmla="*/ 0 w 124"/>
              <a:gd name="T105" fmla="*/ 62 h 124"/>
              <a:gd name="T106" fmla="*/ 14 w 124"/>
              <a:gd name="T107" fmla="*/ 65 h 124"/>
              <a:gd name="T108" fmla="*/ 5 w 124"/>
              <a:gd name="T109" fmla="*/ 58 h 124"/>
              <a:gd name="T110" fmla="*/ 14 w 124"/>
              <a:gd name="T111" fmla="*/ 2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24" h="124">
                <a:moveTo>
                  <a:pt x="111" y="100"/>
                </a:moveTo>
                <a:cubicBezTo>
                  <a:pt x="119" y="90"/>
                  <a:pt x="124" y="76"/>
                  <a:pt x="124" y="62"/>
                </a:cubicBezTo>
                <a:cubicBezTo>
                  <a:pt x="124" y="47"/>
                  <a:pt x="119" y="34"/>
                  <a:pt x="111" y="23"/>
                </a:cubicBezTo>
                <a:cubicBezTo>
                  <a:pt x="111" y="58"/>
                  <a:pt x="111" y="58"/>
                  <a:pt x="111" y="58"/>
                </a:cubicBezTo>
                <a:cubicBezTo>
                  <a:pt x="119" y="58"/>
                  <a:pt x="119" y="58"/>
                  <a:pt x="119" y="58"/>
                </a:cubicBezTo>
                <a:cubicBezTo>
                  <a:pt x="119" y="58"/>
                  <a:pt x="119" y="58"/>
                  <a:pt x="119" y="58"/>
                </a:cubicBezTo>
                <a:cubicBezTo>
                  <a:pt x="119" y="65"/>
                  <a:pt x="119" y="65"/>
                  <a:pt x="119" y="65"/>
                </a:cubicBezTo>
                <a:cubicBezTo>
                  <a:pt x="111" y="65"/>
                  <a:pt x="111" y="65"/>
                  <a:pt x="111" y="65"/>
                </a:cubicBezTo>
                <a:lnTo>
                  <a:pt x="111" y="100"/>
                </a:lnTo>
                <a:close/>
                <a:moveTo>
                  <a:pt x="97" y="114"/>
                </a:moveTo>
                <a:cubicBezTo>
                  <a:pt x="102" y="110"/>
                  <a:pt x="107" y="106"/>
                  <a:pt x="111" y="100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3" y="65"/>
                  <a:pt x="103" y="65"/>
                  <a:pt x="103" y="65"/>
                </a:cubicBezTo>
                <a:cubicBezTo>
                  <a:pt x="103" y="58"/>
                  <a:pt x="103" y="58"/>
                  <a:pt x="103" y="58"/>
                </a:cubicBezTo>
                <a:cubicBezTo>
                  <a:pt x="111" y="58"/>
                  <a:pt x="111" y="58"/>
                  <a:pt x="111" y="58"/>
                </a:cubicBezTo>
                <a:cubicBezTo>
                  <a:pt x="111" y="23"/>
                  <a:pt x="111" y="23"/>
                  <a:pt x="111" y="23"/>
                </a:cubicBezTo>
                <a:cubicBezTo>
                  <a:pt x="107" y="18"/>
                  <a:pt x="102" y="14"/>
                  <a:pt x="97" y="10"/>
                </a:cubicBezTo>
                <a:cubicBezTo>
                  <a:pt x="97" y="22"/>
                  <a:pt x="97" y="22"/>
                  <a:pt x="97" y="22"/>
                </a:cubicBezTo>
                <a:cubicBezTo>
                  <a:pt x="100" y="19"/>
                  <a:pt x="100" y="19"/>
                  <a:pt x="100" y="19"/>
                </a:cubicBezTo>
                <a:cubicBezTo>
                  <a:pt x="100" y="19"/>
                  <a:pt x="100" y="19"/>
                  <a:pt x="100" y="19"/>
                </a:cubicBezTo>
                <a:cubicBezTo>
                  <a:pt x="105" y="24"/>
                  <a:pt x="105" y="24"/>
                  <a:pt x="105" y="24"/>
                </a:cubicBezTo>
                <a:cubicBezTo>
                  <a:pt x="97" y="32"/>
                  <a:pt x="97" y="32"/>
                  <a:pt x="97" y="32"/>
                </a:cubicBezTo>
                <a:cubicBezTo>
                  <a:pt x="97" y="91"/>
                  <a:pt x="97" y="91"/>
                  <a:pt x="97" y="91"/>
                </a:cubicBezTo>
                <a:cubicBezTo>
                  <a:pt x="105" y="99"/>
                  <a:pt x="105" y="99"/>
                  <a:pt x="105" y="99"/>
                </a:cubicBezTo>
                <a:cubicBezTo>
                  <a:pt x="100" y="105"/>
                  <a:pt x="100" y="105"/>
                  <a:pt x="100" y="105"/>
                </a:cubicBezTo>
                <a:cubicBezTo>
                  <a:pt x="97" y="101"/>
                  <a:pt x="97" y="101"/>
                  <a:pt x="97" y="101"/>
                </a:cubicBezTo>
                <a:lnTo>
                  <a:pt x="97" y="114"/>
                </a:lnTo>
                <a:close/>
                <a:moveTo>
                  <a:pt x="62" y="124"/>
                </a:moveTo>
                <a:cubicBezTo>
                  <a:pt x="75" y="124"/>
                  <a:pt x="87" y="120"/>
                  <a:pt x="97" y="114"/>
                </a:cubicBezTo>
                <a:cubicBezTo>
                  <a:pt x="97" y="101"/>
                  <a:pt x="97" y="101"/>
                  <a:pt x="97" y="101"/>
                </a:cubicBezTo>
                <a:cubicBezTo>
                  <a:pt x="88" y="93"/>
                  <a:pt x="88" y="93"/>
                  <a:pt x="88" y="93"/>
                </a:cubicBezTo>
                <a:cubicBezTo>
                  <a:pt x="93" y="88"/>
                  <a:pt x="93" y="88"/>
                  <a:pt x="93" y="88"/>
                </a:cubicBezTo>
                <a:cubicBezTo>
                  <a:pt x="93" y="88"/>
                  <a:pt x="93" y="88"/>
                  <a:pt x="93" y="88"/>
                </a:cubicBezTo>
                <a:cubicBezTo>
                  <a:pt x="97" y="91"/>
                  <a:pt x="97" y="91"/>
                  <a:pt x="97" y="91"/>
                </a:cubicBezTo>
                <a:cubicBezTo>
                  <a:pt x="97" y="32"/>
                  <a:pt x="97" y="32"/>
                  <a:pt x="97" y="32"/>
                </a:cubicBezTo>
                <a:cubicBezTo>
                  <a:pt x="93" y="36"/>
                  <a:pt x="93" y="36"/>
                  <a:pt x="93" y="36"/>
                </a:cubicBezTo>
                <a:cubicBezTo>
                  <a:pt x="88" y="31"/>
                  <a:pt x="88" y="31"/>
                  <a:pt x="88" y="31"/>
                </a:cubicBezTo>
                <a:cubicBezTo>
                  <a:pt x="97" y="22"/>
                  <a:pt x="97" y="22"/>
                  <a:pt x="97" y="22"/>
                </a:cubicBezTo>
                <a:cubicBezTo>
                  <a:pt x="97" y="10"/>
                  <a:pt x="97" y="10"/>
                  <a:pt x="97" y="10"/>
                </a:cubicBezTo>
                <a:cubicBezTo>
                  <a:pt x="87" y="3"/>
                  <a:pt x="75" y="0"/>
                  <a:pt x="62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62" y="5"/>
                  <a:pt x="62" y="5"/>
                  <a:pt x="62" y="5"/>
                </a:cubicBezTo>
                <a:cubicBezTo>
                  <a:pt x="66" y="5"/>
                  <a:pt x="66" y="5"/>
                  <a:pt x="66" y="5"/>
                </a:cubicBezTo>
                <a:cubicBezTo>
                  <a:pt x="66" y="21"/>
                  <a:pt x="66" y="21"/>
                  <a:pt x="66" y="21"/>
                </a:cubicBezTo>
                <a:cubicBezTo>
                  <a:pt x="62" y="21"/>
                  <a:pt x="62" y="21"/>
                  <a:pt x="62" y="21"/>
                </a:cubicBezTo>
                <a:cubicBezTo>
                  <a:pt x="62" y="57"/>
                  <a:pt x="62" y="57"/>
                  <a:pt x="62" y="57"/>
                </a:cubicBezTo>
                <a:cubicBezTo>
                  <a:pt x="63" y="58"/>
                  <a:pt x="63" y="58"/>
                  <a:pt x="63" y="58"/>
                </a:cubicBezTo>
                <a:cubicBezTo>
                  <a:pt x="82" y="38"/>
                  <a:pt x="82" y="38"/>
                  <a:pt x="82" y="38"/>
                </a:cubicBezTo>
                <a:cubicBezTo>
                  <a:pt x="87" y="44"/>
                  <a:pt x="87" y="44"/>
                  <a:pt x="87" y="44"/>
                </a:cubicBezTo>
                <a:cubicBezTo>
                  <a:pt x="63" y="68"/>
                  <a:pt x="63" y="68"/>
                  <a:pt x="63" y="68"/>
                </a:cubicBezTo>
                <a:cubicBezTo>
                  <a:pt x="62" y="67"/>
                  <a:pt x="62" y="67"/>
                  <a:pt x="62" y="67"/>
                </a:cubicBezTo>
                <a:cubicBezTo>
                  <a:pt x="62" y="102"/>
                  <a:pt x="62" y="102"/>
                  <a:pt x="62" y="102"/>
                </a:cubicBezTo>
                <a:cubicBezTo>
                  <a:pt x="66" y="102"/>
                  <a:pt x="66" y="102"/>
                  <a:pt x="66" y="102"/>
                </a:cubicBezTo>
                <a:cubicBezTo>
                  <a:pt x="66" y="119"/>
                  <a:pt x="66" y="119"/>
                  <a:pt x="66" y="119"/>
                </a:cubicBezTo>
                <a:cubicBezTo>
                  <a:pt x="66" y="119"/>
                  <a:pt x="66" y="119"/>
                  <a:pt x="66" y="119"/>
                </a:cubicBezTo>
                <a:cubicBezTo>
                  <a:pt x="62" y="119"/>
                  <a:pt x="62" y="119"/>
                  <a:pt x="62" y="119"/>
                </a:cubicBezTo>
                <a:cubicBezTo>
                  <a:pt x="62" y="124"/>
                  <a:pt x="62" y="124"/>
                  <a:pt x="62" y="124"/>
                </a:cubicBezTo>
                <a:close/>
                <a:moveTo>
                  <a:pt x="62" y="0"/>
                </a:moveTo>
                <a:cubicBezTo>
                  <a:pt x="49" y="0"/>
                  <a:pt x="38" y="3"/>
                  <a:pt x="28" y="10"/>
                </a:cubicBezTo>
                <a:cubicBezTo>
                  <a:pt x="28" y="22"/>
                  <a:pt x="28" y="22"/>
                  <a:pt x="28" y="22"/>
                </a:cubicBezTo>
                <a:cubicBezTo>
                  <a:pt x="36" y="31"/>
                  <a:pt x="36" y="31"/>
                  <a:pt x="36" y="31"/>
                </a:cubicBezTo>
                <a:cubicBezTo>
                  <a:pt x="31" y="36"/>
                  <a:pt x="31" y="36"/>
                  <a:pt x="31" y="36"/>
                </a:cubicBezTo>
                <a:cubicBezTo>
                  <a:pt x="28" y="32"/>
                  <a:pt x="28" y="32"/>
                  <a:pt x="28" y="32"/>
                </a:cubicBezTo>
                <a:cubicBezTo>
                  <a:pt x="28" y="91"/>
                  <a:pt x="28" y="91"/>
                  <a:pt x="28" y="91"/>
                </a:cubicBezTo>
                <a:cubicBezTo>
                  <a:pt x="31" y="88"/>
                  <a:pt x="31" y="88"/>
                  <a:pt x="31" y="88"/>
                </a:cubicBezTo>
                <a:cubicBezTo>
                  <a:pt x="36" y="93"/>
                  <a:pt x="36" y="93"/>
                  <a:pt x="36" y="93"/>
                </a:cubicBezTo>
                <a:cubicBezTo>
                  <a:pt x="28" y="101"/>
                  <a:pt x="28" y="101"/>
                  <a:pt x="28" y="101"/>
                </a:cubicBezTo>
                <a:cubicBezTo>
                  <a:pt x="28" y="114"/>
                  <a:pt x="28" y="114"/>
                  <a:pt x="28" y="114"/>
                </a:cubicBezTo>
                <a:cubicBezTo>
                  <a:pt x="38" y="120"/>
                  <a:pt x="49" y="124"/>
                  <a:pt x="62" y="124"/>
                </a:cubicBezTo>
                <a:cubicBezTo>
                  <a:pt x="62" y="119"/>
                  <a:pt x="62" y="119"/>
                  <a:pt x="62" y="119"/>
                </a:cubicBezTo>
                <a:cubicBezTo>
                  <a:pt x="59" y="119"/>
                  <a:pt x="59" y="119"/>
                  <a:pt x="59" y="119"/>
                </a:cubicBezTo>
                <a:cubicBezTo>
                  <a:pt x="59" y="102"/>
                  <a:pt x="59" y="102"/>
                  <a:pt x="59" y="102"/>
                </a:cubicBezTo>
                <a:cubicBezTo>
                  <a:pt x="62" y="102"/>
                  <a:pt x="62" y="102"/>
                  <a:pt x="62" y="102"/>
                </a:cubicBezTo>
                <a:cubicBezTo>
                  <a:pt x="62" y="67"/>
                  <a:pt x="62" y="67"/>
                  <a:pt x="62" y="67"/>
                </a:cubicBezTo>
                <a:cubicBezTo>
                  <a:pt x="47" y="52"/>
                  <a:pt x="47" y="52"/>
                  <a:pt x="47" y="52"/>
                </a:cubicBezTo>
                <a:cubicBezTo>
                  <a:pt x="52" y="47"/>
                  <a:pt x="52" y="47"/>
                  <a:pt x="52" y="47"/>
                </a:cubicBezTo>
                <a:cubicBezTo>
                  <a:pt x="52" y="47"/>
                  <a:pt x="52" y="47"/>
                  <a:pt x="52" y="47"/>
                </a:cubicBezTo>
                <a:cubicBezTo>
                  <a:pt x="62" y="57"/>
                  <a:pt x="62" y="57"/>
                  <a:pt x="62" y="57"/>
                </a:cubicBezTo>
                <a:cubicBezTo>
                  <a:pt x="62" y="21"/>
                  <a:pt x="62" y="21"/>
                  <a:pt x="62" y="21"/>
                </a:cubicBezTo>
                <a:cubicBezTo>
                  <a:pt x="59" y="21"/>
                  <a:pt x="59" y="21"/>
                  <a:pt x="59" y="21"/>
                </a:cubicBezTo>
                <a:cubicBezTo>
                  <a:pt x="59" y="5"/>
                  <a:pt x="59" y="5"/>
                  <a:pt x="59" y="5"/>
                </a:cubicBezTo>
                <a:cubicBezTo>
                  <a:pt x="59" y="5"/>
                  <a:pt x="59" y="5"/>
                  <a:pt x="59" y="5"/>
                </a:cubicBezTo>
                <a:cubicBezTo>
                  <a:pt x="62" y="5"/>
                  <a:pt x="62" y="5"/>
                  <a:pt x="62" y="5"/>
                </a:cubicBezTo>
                <a:lnTo>
                  <a:pt x="62" y="0"/>
                </a:lnTo>
                <a:close/>
                <a:moveTo>
                  <a:pt x="28" y="10"/>
                </a:moveTo>
                <a:cubicBezTo>
                  <a:pt x="22" y="14"/>
                  <a:pt x="18" y="18"/>
                  <a:pt x="14" y="23"/>
                </a:cubicBezTo>
                <a:cubicBezTo>
                  <a:pt x="14" y="58"/>
                  <a:pt x="14" y="58"/>
                  <a:pt x="14" y="58"/>
                </a:cubicBezTo>
                <a:cubicBezTo>
                  <a:pt x="22" y="58"/>
                  <a:pt x="22" y="58"/>
                  <a:pt x="22" y="58"/>
                </a:cubicBezTo>
                <a:cubicBezTo>
                  <a:pt x="22" y="58"/>
                  <a:pt x="22" y="58"/>
                  <a:pt x="22" y="58"/>
                </a:cubicBezTo>
                <a:cubicBezTo>
                  <a:pt x="22" y="65"/>
                  <a:pt x="22" y="65"/>
                  <a:pt x="22" y="65"/>
                </a:cubicBezTo>
                <a:cubicBezTo>
                  <a:pt x="14" y="65"/>
                  <a:pt x="14" y="65"/>
                  <a:pt x="14" y="65"/>
                </a:cubicBezTo>
                <a:cubicBezTo>
                  <a:pt x="14" y="100"/>
                  <a:pt x="14" y="100"/>
                  <a:pt x="14" y="100"/>
                </a:cubicBezTo>
                <a:cubicBezTo>
                  <a:pt x="18" y="106"/>
                  <a:pt x="22" y="110"/>
                  <a:pt x="28" y="114"/>
                </a:cubicBezTo>
                <a:cubicBezTo>
                  <a:pt x="28" y="101"/>
                  <a:pt x="28" y="101"/>
                  <a:pt x="28" y="101"/>
                </a:cubicBezTo>
                <a:cubicBezTo>
                  <a:pt x="25" y="105"/>
                  <a:pt x="25" y="105"/>
                  <a:pt x="25" y="105"/>
                </a:cubicBezTo>
                <a:cubicBezTo>
                  <a:pt x="25" y="105"/>
                  <a:pt x="25" y="105"/>
                  <a:pt x="25" y="105"/>
                </a:cubicBezTo>
                <a:cubicBezTo>
                  <a:pt x="19" y="99"/>
                  <a:pt x="19" y="99"/>
                  <a:pt x="19" y="99"/>
                </a:cubicBezTo>
                <a:cubicBezTo>
                  <a:pt x="28" y="91"/>
                  <a:pt x="28" y="91"/>
                  <a:pt x="28" y="91"/>
                </a:cubicBezTo>
                <a:cubicBezTo>
                  <a:pt x="28" y="32"/>
                  <a:pt x="28" y="32"/>
                  <a:pt x="28" y="32"/>
                </a:cubicBezTo>
                <a:cubicBezTo>
                  <a:pt x="19" y="24"/>
                  <a:pt x="19" y="24"/>
                  <a:pt x="19" y="24"/>
                </a:cubicBezTo>
                <a:cubicBezTo>
                  <a:pt x="25" y="19"/>
                  <a:pt x="25" y="19"/>
                  <a:pt x="25" y="19"/>
                </a:cubicBezTo>
                <a:cubicBezTo>
                  <a:pt x="25" y="19"/>
                  <a:pt x="25" y="19"/>
                  <a:pt x="25" y="19"/>
                </a:cubicBezTo>
                <a:cubicBezTo>
                  <a:pt x="28" y="22"/>
                  <a:pt x="28" y="22"/>
                  <a:pt x="28" y="22"/>
                </a:cubicBezTo>
                <a:lnTo>
                  <a:pt x="28" y="10"/>
                </a:lnTo>
                <a:close/>
                <a:moveTo>
                  <a:pt x="14" y="23"/>
                </a:moveTo>
                <a:cubicBezTo>
                  <a:pt x="5" y="34"/>
                  <a:pt x="0" y="47"/>
                  <a:pt x="0" y="62"/>
                </a:cubicBezTo>
                <a:cubicBezTo>
                  <a:pt x="0" y="76"/>
                  <a:pt x="5" y="90"/>
                  <a:pt x="14" y="100"/>
                </a:cubicBezTo>
                <a:cubicBezTo>
                  <a:pt x="14" y="65"/>
                  <a:pt x="14" y="65"/>
                  <a:pt x="14" y="65"/>
                </a:cubicBezTo>
                <a:cubicBezTo>
                  <a:pt x="5" y="65"/>
                  <a:pt x="5" y="65"/>
                  <a:pt x="5" y="65"/>
                </a:cubicBezTo>
                <a:cubicBezTo>
                  <a:pt x="5" y="58"/>
                  <a:pt x="5" y="58"/>
                  <a:pt x="5" y="58"/>
                </a:cubicBezTo>
                <a:cubicBezTo>
                  <a:pt x="14" y="58"/>
                  <a:pt x="14" y="58"/>
                  <a:pt x="14" y="58"/>
                </a:cubicBezTo>
                <a:lnTo>
                  <a:pt x="14" y="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Rectangle 70">
            <a:extLst>
              <a:ext uri="{FF2B5EF4-FFF2-40B4-BE49-F238E27FC236}">
                <a16:creationId xmlns:a16="http://schemas.microsoft.com/office/drawing/2014/main" id="{617DBE9D-65C3-4F05-88FA-33F2F303E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8590" y="5146418"/>
            <a:ext cx="13262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rand </a:t>
            </a:r>
            <a:r>
              <a:rPr lang="en-US" altLang="zh-CN" sz="2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quity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Rectangle 71">
            <a:extLst>
              <a:ext uri="{FF2B5EF4-FFF2-40B4-BE49-F238E27FC236}">
                <a16:creationId xmlns:a16="http://schemas.microsoft.com/office/drawing/2014/main" id="{557D6E07-BECB-4EC3-8280-F433F4BBF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6114" y="5836030"/>
            <a:ext cx="41678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06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Freeform 72">
            <a:extLst>
              <a:ext uri="{FF2B5EF4-FFF2-40B4-BE49-F238E27FC236}">
                <a16:creationId xmlns:a16="http://schemas.microsoft.com/office/drawing/2014/main" id="{AD0F149B-627F-4AC6-AC7B-1CB26918AD0E}"/>
              </a:ext>
            </a:extLst>
          </p:cNvPr>
          <p:cNvSpPr/>
          <p:nvPr/>
        </p:nvSpPr>
        <p:spPr bwMode="auto">
          <a:xfrm>
            <a:off x="2477487" y="833397"/>
            <a:ext cx="1550068" cy="2730599"/>
          </a:xfrm>
          <a:custGeom>
            <a:avLst/>
            <a:gdLst>
              <a:gd name="T0" fmla="*/ 0 w 607"/>
              <a:gd name="T1" fmla="*/ 905 h 1494"/>
              <a:gd name="T2" fmla="*/ 0 w 607"/>
              <a:gd name="T3" fmla="*/ 0 h 1494"/>
              <a:gd name="T4" fmla="*/ 607 w 607"/>
              <a:gd name="T5" fmla="*/ 0 h 1494"/>
              <a:gd name="T6" fmla="*/ 607 w 607"/>
              <a:gd name="T7" fmla="*/ 905 h 1494"/>
              <a:gd name="T8" fmla="*/ 607 w 607"/>
              <a:gd name="T9" fmla="*/ 1230 h 1494"/>
              <a:gd name="T10" fmla="*/ 303 w 607"/>
              <a:gd name="T11" fmla="*/ 1494 h 1494"/>
              <a:gd name="T12" fmla="*/ 0 w 607"/>
              <a:gd name="T13" fmla="*/ 1230 h 1494"/>
              <a:gd name="T14" fmla="*/ 0 w 607"/>
              <a:gd name="T15" fmla="*/ 905 h 1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7" h="1494">
                <a:moveTo>
                  <a:pt x="0" y="905"/>
                </a:moveTo>
                <a:lnTo>
                  <a:pt x="0" y="0"/>
                </a:lnTo>
                <a:lnTo>
                  <a:pt x="607" y="0"/>
                </a:lnTo>
                <a:lnTo>
                  <a:pt x="607" y="905"/>
                </a:lnTo>
                <a:lnTo>
                  <a:pt x="607" y="1230"/>
                </a:lnTo>
                <a:lnTo>
                  <a:pt x="303" y="1494"/>
                </a:lnTo>
                <a:lnTo>
                  <a:pt x="0" y="1230"/>
                </a:lnTo>
                <a:lnTo>
                  <a:pt x="0" y="90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Freeform 73">
            <a:extLst>
              <a:ext uri="{FF2B5EF4-FFF2-40B4-BE49-F238E27FC236}">
                <a16:creationId xmlns:a16="http://schemas.microsoft.com/office/drawing/2014/main" id="{5958294F-7296-4276-BAE2-F95E5BAFF3D1}"/>
              </a:ext>
            </a:extLst>
          </p:cNvPr>
          <p:cNvSpPr/>
          <p:nvPr/>
        </p:nvSpPr>
        <p:spPr bwMode="auto">
          <a:xfrm>
            <a:off x="2863436" y="2793374"/>
            <a:ext cx="752096" cy="687388"/>
          </a:xfrm>
          <a:custGeom>
            <a:avLst/>
            <a:gdLst>
              <a:gd name="T0" fmla="*/ 499 w 499"/>
              <a:gd name="T1" fmla="*/ 217 h 433"/>
              <a:gd name="T2" fmla="*/ 249 w 499"/>
              <a:gd name="T3" fmla="*/ 433 h 433"/>
              <a:gd name="T4" fmla="*/ 0 w 499"/>
              <a:gd name="T5" fmla="*/ 217 h 433"/>
              <a:gd name="T6" fmla="*/ 249 w 499"/>
              <a:gd name="T7" fmla="*/ 0 h 433"/>
              <a:gd name="T8" fmla="*/ 499 w 499"/>
              <a:gd name="T9" fmla="*/ 217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9" h="433">
                <a:moveTo>
                  <a:pt x="499" y="217"/>
                </a:moveTo>
                <a:lnTo>
                  <a:pt x="249" y="433"/>
                </a:lnTo>
                <a:lnTo>
                  <a:pt x="0" y="217"/>
                </a:lnTo>
                <a:lnTo>
                  <a:pt x="249" y="0"/>
                </a:lnTo>
                <a:lnTo>
                  <a:pt x="499" y="21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Freeform 74">
            <a:extLst>
              <a:ext uri="{FF2B5EF4-FFF2-40B4-BE49-F238E27FC236}">
                <a16:creationId xmlns:a16="http://schemas.microsoft.com/office/drawing/2014/main" id="{2FE2C901-9348-4625-B6E3-3BE7308BE684}"/>
              </a:ext>
            </a:extLst>
          </p:cNvPr>
          <p:cNvSpPr>
            <a:spLocks noEditPoints="1"/>
          </p:cNvSpPr>
          <p:nvPr/>
        </p:nvSpPr>
        <p:spPr bwMode="auto">
          <a:xfrm>
            <a:off x="3088862" y="3099762"/>
            <a:ext cx="341314" cy="158750"/>
          </a:xfrm>
          <a:custGeom>
            <a:avLst/>
            <a:gdLst>
              <a:gd name="T0" fmla="*/ 192 w 215"/>
              <a:gd name="T1" fmla="*/ 0 h 100"/>
              <a:gd name="T2" fmla="*/ 192 w 215"/>
              <a:gd name="T3" fmla="*/ 32 h 100"/>
              <a:gd name="T4" fmla="*/ 192 w 215"/>
              <a:gd name="T5" fmla="*/ 32 h 100"/>
              <a:gd name="T6" fmla="*/ 192 w 215"/>
              <a:gd name="T7" fmla="*/ 14 h 100"/>
              <a:gd name="T8" fmla="*/ 187 w 215"/>
              <a:gd name="T9" fmla="*/ 42 h 100"/>
              <a:gd name="T10" fmla="*/ 177 w 215"/>
              <a:gd name="T11" fmla="*/ 100 h 100"/>
              <a:gd name="T12" fmla="*/ 168 w 215"/>
              <a:gd name="T13" fmla="*/ 61 h 100"/>
              <a:gd name="T14" fmla="*/ 163 w 215"/>
              <a:gd name="T15" fmla="*/ 0 h 100"/>
              <a:gd name="T16" fmla="*/ 163 w 215"/>
              <a:gd name="T17" fmla="*/ 32 h 100"/>
              <a:gd name="T18" fmla="*/ 177 w 215"/>
              <a:gd name="T19" fmla="*/ 91 h 100"/>
              <a:gd name="T20" fmla="*/ 163 w 215"/>
              <a:gd name="T21" fmla="*/ 100 h 100"/>
              <a:gd name="T22" fmla="*/ 150 w 215"/>
              <a:gd name="T23" fmla="*/ 100 h 100"/>
              <a:gd name="T24" fmla="*/ 159 w 215"/>
              <a:gd name="T25" fmla="*/ 42 h 100"/>
              <a:gd name="T26" fmla="*/ 163 w 215"/>
              <a:gd name="T27" fmla="*/ 71 h 100"/>
              <a:gd name="T28" fmla="*/ 154 w 215"/>
              <a:gd name="T29" fmla="*/ 14 h 100"/>
              <a:gd name="T30" fmla="*/ 150 w 215"/>
              <a:gd name="T31" fmla="*/ 100 h 100"/>
              <a:gd name="T32" fmla="*/ 135 w 215"/>
              <a:gd name="T33" fmla="*/ 100 h 100"/>
              <a:gd name="T34" fmla="*/ 144 w 215"/>
              <a:gd name="T35" fmla="*/ 14 h 100"/>
              <a:gd name="T36" fmla="*/ 150 w 215"/>
              <a:gd name="T37" fmla="*/ 71 h 100"/>
              <a:gd name="T38" fmla="*/ 139 w 215"/>
              <a:gd name="T39" fmla="*/ 42 h 100"/>
              <a:gd name="T40" fmla="*/ 135 w 215"/>
              <a:gd name="T41" fmla="*/ 100 h 100"/>
              <a:gd name="T42" fmla="*/ 121 w 215"/>
              <a:gd name="T43" fmla="*/ 100 h 100"/>
              <a:gd name="T44" fmla="*/ 130 w 215"/>
              <a:gd name="T45" fmla="*/ 42 h 100"/>
              <a:gd name="T46" fmla="*/ 135 w 215"/>
              <a:gd name="T47" fmla="*/ 71 h 100"/>
              <a:gd name="T48" fmla="*/ 125 w 215"/>
              <a:gd name="T49" fmla="*/ 14 h 100"/>
              <a:gd name="T50" fmla="*/ 121 w 215"/>
              <a:gd name="T51" fmla="*/ 100 h 100"/>
              <a:gd name="T52" fmla="*/ 107 w 215"/>
              <a:gd name="T53" fmla="*/ 100 h 100"/>
              <a:gd name="T54" fmla="*/ 116 w 215"/>
              <a:gd name="T55" fmla="*/ 14 h 100"/>
              <a:gd name="T56" fmla="*/ 121 w 215"/>
              <a:gd name="T57" fmla="*/ 71 h 100"/>
              <a:gd name="T58" fmla="*/ 112 w 215"/>
              <a:gd name="T59" fmla="*/ 42 h 100"/>
              <a:gd name="T60" fmla="*/ 107 w 215"/>
              <a:gd name="T61" fmla="*/ 100 h 100"/>
              <a:gd name="T62" fmla="*/ 92 w 215"/>
              <a:gd name="T63" fmla="*/ 100 h 100"/>
              <a:gd name="T64" fmla="*/ 101 w 215"/>
              <a:gd name="T65" fmla="*/ 42 h 100"/>
              <a:gd name="T66" fmla="*/ 107 w 215"/>
              <a:gd name="T67" fmla="*/ 71 h 100"/>
              <a:gd name="T68" fmla="*/ 97 w 215"/>
              <a:gd name="T69" fmla="*/ 14 h 100"/>
              <a:gd name="T70" fmla="*/ 92 w 215"/>
              <a:gd name="T71" fmla="*/ 100 h 100"/>
              <a:gd name="T72" fmla="*/ 79 w 215"/>
              <a:gd name="T73" fmla="*/ 100 h 100"/>
              <a:gd name="T74" fmla="*/ 88 w 215"/>
              <a:gd name="T75" fmla="*/ 14 h 100"/>
              <a:gd name="T76" fmla="*/ 92 w 215"/>
              <a:gd name="T77" fmla="*/ 71 h 100"/>
              <a:gd name="T78" fmla="*/ 83 w 215"/>
              <a:gd name="T79" fmla="*/ 42 h 100"/>
              <a:gd name="T80" fmla="*/ 79 w 215"/>
              <a:gd name="T81" fmla="*/ 100 h 100"/>
              <a:gd name="T82" fmla="*/ 65 w 215"/>
              <a:gd name="T83" fmla="*/ 100 h 100"/>
              <a:gd name="T84" fmla="*/ 74 w 215"/>
              <a:gd name="T85" fmla="*/ 42 h 100"/>
              <a:gd name="T86" fmla="*/ 79 w 215"/>
              <a:gd name="T87" fmla="*/ 71 h 100"/>
              <a:gd name="T88" fmla="*/ 70 w 215"/>
              <a:gd name="T89" fmla="*/ 14 h 100"/>
              <a:gd name="T90" fmla="*/ 65 w 215"/>
              <a:gd name="T91" fmla="*/ 100 h 100"/>
              <a:gd name="T92" fmla="*/ 50 w 215"/>
              <a:gd name="T93" fmla="*/ 100 h 100"/>
              <a:gd name="T94" fmla="*/ 59 w 215"/>
              <a:gd name="T95" fmla="*/ 14 h 100"/>
              <a:gd name="T96" fmla="*/ 65 w 215"/>
              <a:gd name="T97" fmla="*/ 71 h 100"/>
              <a:gd name="T98" fmla="*/ 54 w 215"/>
              <a:gd name="T99" fmla="*/ 42 h 100"/>
              <a:gd name="T100" fmla="*/ 50 w 215"/>
              <a:gd name="T101" fmla="*/ 100 h 100"/>
              <a:gd name="T102" fmla="*/ 36 w 215"/>
              <a:gd name="T103" fmla="*/ 100 h 100"/>
              <a:gd name="T104" fmla="*/ 45 w 215"/>
              <a:gd name="T105" fmla="*/ 42 h 100"/>
              <a:gd name="T106" fmla="*/ 50 w 215"/>
              <a:gd name="T107" fmla="*/ 71 h 100"/>
              <a:gd name="T108" fmla="*/ 41 w 215"/>
              <a:gd name="T109" fmla="*/ 14 h 100"/>
              <a:gd name="T110" fmla="*/ 36 w 215"/>
              <a:gd name="T111" fmla="*/ 100 h 100"/>
              <a:gd name="T112" fmla="*/ 36 w 215"/>
              <a:gd name="T113" fmla="*/ 71 h 100"/>
              <a:gd name="T114" fmla="*/ 27 w 215"/>
              <a:gd name="T115" fmla="*/ 42 h 100"/>
              <a:gd name="T116" fmla="*/ 21 w 215"/>
              <a:gd name="T117" fmla="*/ 14 h 100"/>
              <a:gd name="T118" fmla="*/ 21 w 215"/>
              <a:gd name="T119" fmla="*/ 100 h 100"/>
              <a:gd name="T120" fmla="*/ 12 w 215"/>
              <a:gd name="T121" fmla="*/ 32 h 100"/>
              <a:gd name="T122" fmla="*/ 21 w 215"/>
              <a:gd name="T123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15" h="100">
                <a:moveTo>
                  <a:pt x="192" y="100"/>
                </a:moveTo>
                <a:lnTo>
                  <a:pt x="215" y="100"/>
                </a:lnTo>
                <a:lnTo>
                  <a:pt x="215" y="0"/>
                </a:lnTo>
                <a:lnTo>
                  <a:pt x="192" y="0"/>
                </a:lnTo>
                <a:lnTo>
                  <a:pt x="192" y="14"/>
                </a:lnTo>
                <a:lnTo>
                  <a:pt x="201" y="14"/>
                </a:lnTo>
                <a:lnTo>
                  <a:pt x="201" y="32"/>
                </a:lnTo>
                <a:lnTo>
                  <a:pt x="192" y="32"/>
                </a:lnTo>
                <a:lnTo>
                  <a:pt x="192" y="100"/>
                </a:lnTo>
                <a:close/>
                <a:moveTo>
                  <a:pt x="177" y="100"/>
                </a:moveTo>
                <a:lnTo>
                  <a:pt x="192" y="100"/>
                </a:lnTo>
                <a:lnTo>
                  <a:pt x="192" y="32"/>
                </a:lnTo>
                <a:lnTo>
                  <a:pt x="181" y="32"/>
                </a:lnTo>
                <a:lnTo>
                  <a:pt x="181" y="14"/>
                </a:lnTo>
                <a:lnTo>
                  <a:pt x="181" y="14"/>
                </a:lnTo>
                <a:lnTo>
                  <a:pt x="192" y="14"/>
                </a:lnTo>
                <a:lnTo>
                  <a:pt x="192" y="0"/>
                </a:lnTo>
                <a:lnTo>
                  <a:pt x="177" y="0"/>
                </a:lnTo>
                <a:lnTo>
                  <a:pt x="177" y="42"/>
                </a:lnTo>
                <a:lnTo>
                  <a:pt x="187" y="42"/>
                </a:lnTo>
                <a:lnTo>
                  <a:pt x="187" y="61"/>
                </a:lnTo>
                <a:lnTo>
                  <a:pt x="187" y="61"/>
                </a:lnTo>
                <a:lnTo>
                  <a:pt x="177" y="61"/>
                </a:lnTo>
                <a:lnTo>
                  <a:pt x="177" y="100"/>
                </a:lnTo>
                <a:close/>
                <a:moveTo>
                  <a:pt x="163" y="100"/>
                </a:moveTo>
                <a:lnTo>
                  <a:pt x="177" y="100"/>
                </a:lnTo>
                <a:lnTo>
                  <a:pt x="177" y="61"/>
                </a:lnTo>
                <a:lnTo>
                  <a:pt x="168" y="61"/>
                </a:lnTo>
                <a:lnTo>
                  <a:pt x="168" y="42"/>
                </a:lnTo>
                <a:lnTo>
                  <a:pt x="177" y="42"/>
                </a:lnTo>
                <a:lnTo>
                  <a:pt x="177" y="0"/>
                </a:lnTo>
                <a:lnTo>
                  <a:pt x="163" y="0"/>
                </a:lnTo>
                <a:lnTo>
                  <a:pt x="163" y="14"/>
                </a:lnTo>
                <a:lnTo>
                  <a:pt x="172" y="14"/>
                </a:lnTo>
                <a:lnTo>
                  <a:pt x="172" y="32"/>
                </a:lnTo>
                <a:lnTo>
                  <a:pt x="163" y="32"/>
                </a:lnTo>
                <a:lnTo>
                  <a:pt x="163" y="71"/>
                </a:lnTo>
                <a:lnTo>
                  <a:pt x="177" y="71"/>
                </a:lnTo>
                <a:lnTo>
                  <a:pt x="177" y="91"/>
                </a:lnTo>
                <a:lnTo>
                  <a:pt x="177" y="91"/>
                </a:lnTo>
                <a:lnTo>
                  <a:pt x="163" y="91"/>
                </a:lnTo>
                <a:lnTo>
                  <a:pt x="163" y="100"/>
                </a:lnTo>
                <a:close/>
                <a:moveTo>
                  <a:pt x="150" y="100"/>
                </a:moveTo>
                <a:lnTo>
                  <a:pt x="163" y="100"/>
                </a:lnTo>
                <a:lnTo>
                  <a:pt x="163" y="91"/>
                </a:lnTo>
                <a:lnTo>
                  <a:pt x="150" y="91"/>
                </a:lnTo>
                <a:lnTo>
                  <a:pt x="150" y="100"/>
                </a:lnTo>
                <a:lnTo>
                  <a:pt x="150" y="100"/>
                </a:lnTo>
                <a:close/>
                <a:moveTo>
                  <a:pt x="163" y="0"/>
                </a:moveTo>
                <a:lnTo>
                  <a:pt x="150" y="0"/>
                </a:lnTo>
                <a:lnTo>
                  <a:pt x="150" y="42"/>
                </a:lnTo>
                <a:lnTo>
                  <a:pt x="159" y="42"/>
                </a:lnTo>
                <a:lnTo>
                  <a:pt x="159" y="61"/>
                </a:lnTo>
                <a:lnTo>
                  <a:pt x="150" y="61"/>
                </a:lnTo>
                <a:lnTo>
                  <a:pt x="150" y="71"/>
                </a:lnTo>
                <a:lnTo>
                  <a:pt x="163" y="71"/>
                </a:lnTo>
                <a:lnTo>
                  <a:pt x="163" y="32"/>
                </a:lnTo>
                <a:lnTo>
                  <a:pt x="154" y="32"/>
                </a:lnTo>
                <a:lnTo>
                  <a:pt x="154" y="14"/>
                </a:lnTo>
                <a:lnTo>
                  <a:pt x="154" y="14"/>
                </a:lnTo>
                <a:lnTo>
                  <a:pt x="163" y="14"/>
                </a:lnTo>
                <a:lnTo>
                  <a:pt x="163" y="0"/>
                </a:lnTo>
                <a:close/>
                <a:moveTo>
                  <a:pt x="135" y="100"/>
                </a:moveTo>
                <a:lnTo>
                  <a:pt x="150" y="100"/>
                </a:lnTo>
                <a:lnTo>
                  <a:pt x="150" y="91"/>
                </a:lnTo>
                <a:lnTo>
                  <a:pt x="135" y="91"/>
                </a:lnTo>
                <a:lnTo>
                  <a:pt x="135" y="100"/>
                </a:lnTo>
                <a:lnTo>
                  <a:pt x="135" y="100"/>
                </a:lnTo>
                <a:close/>
                <a:moveTo>
                  <a:pt x="150" y="0"/>
                </a:moveTo>
                <a:lnTo>
                  <a:pt x="135" y="0"/>
                </a:lnTo>
                <a:lnTo>
                  <a:pt x="135" y="14"/>
                </a:lnTo>
                <a:lnTo>
                  <a:pt x="144" y="14"/>
                </a:lnTo>
                <a:lnTo>
                  <a:pt x="144" y="32"/>
                </a:lnTo>
                <a:lnTo>
                  <a:pt x="135" y="32"/>
                </a:lnTo>
                <a:lnTo>
                  <a:pt x="135" y="71"/>
                </a:lnTo>
                <a:lnTo>
                  <a:pt x="150" y="71"/>
                </a:lnTo>
                <a:lnTo>
                  <a:pt x="150" y="61"/>
                </a:lnTo>
                <a:lnTo>
                  <a:pt x="139" y="61"/>
                </a:lnTo>
                <a:lnTo>
                  <a:pt x="139" y="61"/>
                </a:lnTo>
                <a:lnTo>
                  <a:pt x="139" y="42"/>
                </a:lnTo>
                <a:lnTo>
                  <a:pt x="150" y="42"/>
                </a:lnTo>
                <a:lnTo>
                  <a:pt x="150" y="0"/>
                </a:lnTo>
                <a:close/>
                <a:moveTo>
                  <a:pt x="121" y="100"/>
                </a:moveTo>
                <a:lnTo>
                  <a:pt x="135" y="100"/>
                </a:lnTo>
                <a:lnTo>
                  <a:pt x="135" y="91"/>
                </a:lnTo>
                <a:lnTo>
                  <a:pt x="121" y="91"/>
                </a:lnTo>
                <a:lnTo>
                  <a:pt x="121" y="100"/>
                </a:lnTo>
                <a:lnTo>
                  <a:pt x="121" y="100"/>
                </a:lnTo>
                <a:close/>
                <a:moveTo>
                  <a:pt x="135" y="0"/>
                </a:moveTo>
                <a:lnTo>
                  <a:pt x="121" y="0"/>
                </a:lnTo>
                <a:lnTo>
                  <a:pt x="121" y="42"/>
                </a:lnTo>
                <a:lnTo>
                  <a:pt x="130" y="42"/>
                </a:lnTo>
                <a:lnTo>
                  <a:pt x="130" y="61"/>
                </a:lnTo>
                <a:lnTo>
                  <a:pt x="121" y="61"/>
                </a:lnTo>
                <a:lnTo>
                  <a:pt x="121" y="71"/>
                </a:lnTo>
                <a:lnTo>
                  <a:pt x="135" y="71"/>
                </a:lnTo>
                <a:lnTo>
                  <a:pt x="135" y="32"/>
                </a:lnTo>
                <a:lnTo>
                  <a:pt x="125" y="32"/>
                </a:lnTo>
                <a:lnTo>
                  <a:pt x="125" y="14"/>
                </a:lnTo>
                <a:lnTo>
                  <a:pt x="125" y="14"/>
                </a:lnTo>
                <a:lnTo>
                  <a:pt x="135" y="14"/>
                </a:lnTo>
                <a:lnTo>
                  <a:pt x="135" y="0"/>
                </a:lnTo>
                <a:close/>
                <a:moveTo>
                  <a:pt x="107" y="100"/>
                </a:moveTo>
                <a:lnTo>
                  <a:pt x="121" y="100"/>
                </a:lnTo>
                <a:lnTo>
                  <a:pt x="121" y="91"/>
                </a:lnTo>
                <a:lnTo>
                  <a:pt x="107" y="91"/>
                </a:lnTo>
                <a:lnTo>
                  <a:pt x="107" y="100"/>
                </a:lnTo>
                <a:lnTo>
                  <a:pt x="107" y="100"/>
                </a:lnTo>
                <a:close/>
                <a:moveTo>
                  <a:pt x="121" y="0"/>
                </a:moveTo>
                <a:lnTo>
                  <a:pt x="107" y="0"/>
                </a:lnTo>
                <a:lnTo>
                  <a:pt x="107" y="14"/>
                </a:lnTo>
                <a:lnTo>
                  <a:pt x="116" y="14"/>
                </a:lnTo>
                <a:lnTo>
                  <a:pt x="116" y="32"/>
                </a:lnTo>
                <a:lnTo>
                  <a:pt x="107" y="32"/>
                </a:lnTo>
                <a:lnTo>
                  <a:pt x="107" y="71"/>
                </a:lnTo>
                <a:lnTo>
                  <a:pt x="121" y="71"/>
                </a:lnTo>
                <a:lnTo>
                  <a:pt x="121" y="61"/>
                </a:lnTo>
                <a:lnTo>
                  <a:pt x="112" y="61"/>
                </a:lnTo>
                <a:lnTo>
                  <a:pt x="112" y="61"/>
                </a:lnTo>
                <a:lnTo>
                  <a:pt x="112" y="42"/>
                </a:lnTo>
                <a:lnTo>
                  <a:pt x="121" y="42"/>
                </a:lnTo>
                <a:lnTo>
                  <a:pt x="121" y="0"/>
                </a:lnTo>
                <a:close/>
                <a:moveTo>
                  <a:pt x="92" y="100"/>
                </a:moveTo>
                <a:lnTo>
                  <a:pt x="107" y="100"/>
                </a:lnTo>
                <a:lnTo>
                  <a:pt x="107" y="91"/>
                </a:lnTo>
                <a:lnTo>
                  <a:pt x="92" y="91"/>
                </a:lnTo>
                <a:lnTo>
                  <a:pt x="92" y="100"/>
                </a:lnTo>
                <a:lnTo>
                  <a:pt x="92" y="100"/>
                </a:lnTo>
                <a:close/>
                <a:moveTo>
                  <a:pt x="107" y="0"/>
                </a:moveTo>
                <a:lnTo>
                  <a:pt x="92" y="0"/>
                </a:lnTo>
                <a:lnTo>
                  <a:pt x="92" y="42"/>
                </a:lnTo>
                <a:lnTo>
                  <a:pt x="101" y="42"/>
                </a:lnTo>
                <a:lnTo>
                  <a:pt x="101" y="61"/>
                </a:lnTo>
                <a:lnTo>
                  <a:pt x="92" y="61"/>
                </a:lnTo>
                <a:lnTo>
                  <a:pt x="92" y="71"/>
                </a:lnTo>
                <a:lnTo>
                  <a:pt x="107" y="71"/>
                </a:lnTo>
                <a:lnTo>
                  <a:pt x="107" y="32"/>
                </a:lnTo>
                <a:lnTo>
                  <a:pt x="97" y="32"/>
                </a:lnTo>
                <a:lnTo>
                  <a:pt x="97" y="14"/>
                </a:lnTo>
                <a:lnTo>
                  <a:pt x="97" y="14"/>
                </a:lnTo>
                <a:lnTo>
                  <a:pt x="107" y="14"/>
                </a:lnTo>
                <a:lnTo>
                  <a:pt x="107" y="0"/>
                </a:lnTo>
                <a:close/>
                <a:moveTo>
                  <a:pt x="79" y="100"/>
                </a:moveTo>
                <a:lnTo>
                  <a:pt x="92" y="100"/>
                </a:lnTo>
                <a:lnTo>
                  <a:pt x="92" y="91"/>
                </a:lnTo>
                <a:lnTo>
                  <a:pt x="79" y="91"/>
                </a:lnTo>
                <a:lnTo>
                  <a:pt x="79" y="100"/>
                </a:lnTo>
                <a:lnTo>
                  <a:pt x="79" y="100"/>
                </a:lnTo>
                <a:close/>
                <a:moveTo>
                  <a:pt x="92" y="0"/>
                </a:moveTo>
                <a:lnTo>
                  <a:pt x="79" y="0"/>
                </a:lnTo>
                <a:lnTo>
                  <a:pt x="79" y="14"/>
                </a:lnTo>
                <a:lnTo>
                  <a:pt x="88" y="14"/>
                </a:lnTo>
                <a:lnTo>
                  <a:pt x="88" y="32"/>
                </a:lnTo>
                <a:lnTo>
                  <a:pt x="79" y="32"/>
                </a:lnTo>
                <a:lnTo>
                  <a:pt x="79" y="71"/>
                </a:lnTo>
                <a:lnTo>
                  <a:pt x="92" y="71"/>
                </a:lnTo>
                <a:lnTo>
                  <a:pt x="92" y="61"/>
                </a:lnTo>
                <a:lnTo>
                  <a:pt x="83" y="61"/>
                </a:lnTo>
                <a:lnTo>
                  <a:pt x="83" y="61"/>
                </a:lnTo>
                <a:lnTo>
                  <a:pt x="83" y="42"/>
                </a:lnTo>
                <a:lnTo>
                  <a:pt x="92" y="42"/>
                </a:lnTo>
                <a:lnTo>
                  <a:pt x="92" y="0"/>
                </a:lnTo>
                <a:close/>
                <a:moveTo>
                  <a:pt x="65" y="100"/>
                </a:moveTo>
                <a:lnTo>
                  <a:pt x="79" y="100"/>
                </a:lnTo>
                <a:lnTo>
                  <a:pt x="79" y="91"/>
                </a:lnTo>
                <a:lnTo>
                  <a:pt x="65" y="91"/>
                </a:lnTo>
                <a:lnTo>
                  <a:pt x="65" y="100"/>
                </a:lnTo>
                <a:lnTo>
                  <a:pt x="65" y="100"/>
                </a:lnTo>
                <a:close/>
                <a:moveTo>
                  <a:pt x="79" y="0"/>
                </a:moveTo>
                <a:lnTo>
                  <a:pt x="65" y="0"/>
                </a:lnTo>
                <a:lnTo>
                  <a:pt x="65" y="42"/>
                </a:lnTo>
                <a:lnTo>
                  <a:pt x="74" y="42"/>
                </a:lnTo>
                <a:lnTo>
                  <a:pt x="74" y="61"/>
                </a:lnTo>
                <a:lnTo>
                  <a:pt x="65" y="61"/>
                </a:lnTo>
                <a:lnTo>
                  <a:pt x="65" y="71"/>
                </a:lnTo>
                <a:lnTo>
                  <a:pt x="79" y="71"/>
                </a:lnTo>
                <a:lnTo>
                  <a:pt x="79" y="32"/>
                </a:lnTo>
                <a:lnTo>
                  <a:pt x="70" y="32"/>
                </a:lnTo>
                <a:lnTo>
                  <a:pt x="70" y="14"/>
                </a:lnTo>
                <a:lnTo>
                  <a:pt x="70" y="14"/>
                </a:lnTo>
                <a:lnTo>
                  <a:pt x="79" y="14"/>
                </a:lnTo>
                <a:lnTo>
                  <a:pt x="79" y="0"/>
                </a:lnTo>
                <a:close/>
                <a:moveTo>
                  <a:pt x="50" y="100"/>
                </a:moveTo>
                <a:lnTo>
                  <a:pt x="65" y="100"/>
                </a:lnTo>
                <a:lnTo>
                  <a:pt x="65" y="91"/>
                </a:lnTo>
                <a:lnTo>
                  <a:pt x="50" y="91"/>
                </a:lnTo>
                <a:lnTo>
                  <a:pt x="50" y="100"/>
                </a:lnTo>
                <a:lnTo>
                  <a:pt x="50" y="100"/>
                </a:lnTo>
                <a:close/>
                <a:moveTo>
                  <a:pt x="65" y="0"/>
                </a:moveTo>
                <a:lnTo>
                  <a:pt x="50" y="0"/>
                </a:lnTo>
                <a:lnTo>
                  <a:pt x="50" y="14"/>
                </a:lnTo>
                <a:lnTo>
                  <a:pt x="59" y="14"/>
                </a:lnTo>
                <a:lnTo>
                  <a:pt x="59" y="32"/>
                </a:lnTo>
                <a:lnTo>
                  <a:pt x="50" y="32"/>
                </a:lnTo>
                <a:lnTo>
                  <a:pt x="50" y="71"/>
                </a:lnTo>
                <a:lnTo>
                  <a:pt x="65" y="71"/>
                </a:lnTo>
                <a:lnTo>
                  <a:pt x="65" y="61"/>
                </a:lnTo>
                <a:lnTo>
                  <a:pt x="54" y="61"/>
                </a:lnTo>
                <a:lnTo>
                  <a:pt x="54" y="61"/>
                </a:lnTo>
                <a:lnTo>
                  <a:pt x="54" y="42"/>
                </a:lnTo>
                <a:lnTo>
                  <a:pt x="65" y="42"/>
                </a:lnTo>
                <a:lnTo>
                  <a:pt x="65" y="0"/>
                </a:lnTo>
                <a:close/>
                <a:moveTo>
                  <a:pt x="36" y="100"/>
                </a:moveTo>
                <a:lnTo>
                  <a:pt x="50" y="100"/>
                </a:lnTo>
                <a:lnTo>
                  <a:pt x="50" y="91"/>
                </a:lnTo>
                <a:lnTo>
                  <a:pt x="36" y="91"/>
                </a:lnTo>
                <a:lnTo>
                  <a:pt x="36" y="100"/>
                </a:lnTo>
                <a:lnTo>
                  <a:pt x="36" y="100"/>
                </a:lnTo>
                <a:close/>
                <a:moveTo>
                  <a:pt x="50" y="0"/>
                </a:moveTo>
                <a:lnTo>
                  <a:pt x="36" y="0"/>
                </a:lnTo>
                <a:lnTo>
                  <a:pt x="36" y="42"/>
                </a:lnTo>
                <a:lnTo>
                  <a:pt x="45" y="42"/>
                </a:lnTo>
                <a:lnTo>
                  <a:pt x="45" y="61"/>
                </a:lnTo>
                <a:lnTo>
                  <a:pt x="36" y="61"/>
                </a:lnTo>
                <a:lnTo>
                  <a:pt x="36" y="71"/>
                </a:lnTo>
                <a:lnTo>
                  <a:pt x="50" y="71"/>
                </a:lnTo>
                <a:lnTo>
                  <a:pt x="50" y="32"/>
                </a:lnTo>
                <a:lnTo>
                  <a:pt x="41" y="32"/>
                </a:lnTo>
                <a:lnTo>
                  <a:pt x="41" y="14"/>
                </a:lnTo>
                <a:lnTo>
                  <a:pt x="41" y="14"/>
                </a:lnTo>
                <a:lnTo>
                  <a:pt x="50" y="14"/>
                </a:lnTo>
                <a:lnTo>
                  <a:pt x="50" y="0"/>
                </a:lnTo>
                <a:close/>
                <a:moveTo>
                  <a:pt x="21" y="100"/>
                </a:moveTo>
                <a:lnTo>
                  <a:pt x="36" y="100"/>
                </a:lnTo>
                <a:lnTo>
                  <a:pt x="36" y="91"/>
                </a:lnTo>
                <a:lnTo>
                  <a:pt x="36" y="91"/>
                </a:lnTo>
                <a:lnTo>
                  <a:pt x="36" y="71"/>
                </a:lnTo>
                <a:lnTo>
                  <a:pt x="36" y="71"/>
                </a:lnTo>
                <a:lnTo>
                  <a:pt x="36" y="61"/>
                </a:lnTo>
                <a:lnTo>
                  <a:pt x="27" y="61"/>
                </a:lnTo>
                <a:lnTo>
                  <a:pt x="27" y="61"/>
                </a:lnTo>
                <a:lnTo>
                  <a:pt x="27" y="42"/>
                </a:lnTo>
                <a:lnTo>
                  <a:pt x="36" y="42"/>
                </a:lnTo>
                <a:lnTo>
                  <a:pt x="36" y="0"/>
                </a:lnTo>
                <a:lnTo>
                  <a:pt x="21" y="0"/>
                </a:lnTo>
                <a:lnTo>
                  <a:pt x="21" y="14"/>
                </a:lnTo>
                <a:lnTo>
                  <a:pt x="32" y="14"/>
                </a:lnTo>
                <a:lnTo>
                  <a:pt x="32" y="32"/>
                </a:lnTo>
                <a:lnTo>
                  <a:pt x="21" y="32"/>
                </a:lnTo>
                <a:lnTo>
                  <a:pt x="21" y="100"/>
                </a:lnTo>
                <a:close/>
                <a:moveTo>
                  <a:pt x="0" y="100"/>
                </a:moveTo>
                <a:lnTo>
                  <a:pt x="21" y="100"/>
                </a:lnTo>
                <a:lnTo>
                  <a:pt x="21" y="32"/>
                </a:lnTo>
                <a:lnTo>
                  <a:pt x="12" y="32"/>
                </a:lnTo>
                <a:lnTo>
                  <a:pt x="12" y="14"/>
                </a:lnTo>
                <a:lnTo>
                  <a:pt x="12" y="14"/>
                </a:lnTo>
                <a:lnTo>
                  <a:pt x="21" y="14"/>
                </a:lnTo>
                <a:lnTo>
                  <a:pt x="21" y="0"/>
                </a:lnTo>
                <a:lnTo>
                  <a:pt x="0" y="0"/>
                </a:lnTo>
                <a:lnTo>
                  <a:pt x="0" y="1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Freeform 75">
            <a:extLst>
              <a:ext uri="{FF2B5EF4-FFF2-40B4-BE49-F238E27FC236}">
                <a16:creationId xmlns:a16="http://schemas.microsoft.com/office/drawing/2014/main" id="{3693919C-FF34-4C1F-B705-5A6E2238BB21}"/>
              </a:ext>
            </a:extLst>
          </p:cNvPr>
          <p:cNvSpPr/>
          <p:nvPr/>
        </p:nvSpPr>
        <p:spPr bwMode="auto">
          <a:xfrm>
            <a:off x="3150775" y="3025149"/>
            <a:ext cx="196851" cy="49213"/>
          </a:xfrm>
          <a:custGeom>
            <a:avLst/>
            <a:gdLst>
              <a:gd name="T0" fmla="*/ 0 w 82"/>
              <a:gd name="T1" fmla="*/ 10 h 20"/>
              <a:gd name="T2" fmla="*/ 6 w 82"/>
              <a:gd name="T3" fmla="*/ 20 h 20"/>
              <a:gd name="T4" fmla="*/ 41 w 82"/>
              <a:gd name="T5" fmla="*/ 12 h 20"/>
              <a:gd name="T6" fmla="*/ 77 w 82"/>
              <a:gd name="T7" fmla="*/ 20 h 20"/>
              <a:gd name="T8" fmla="*/ 82 w 82"/>
              <a:gd name="T9" fmla="*/ 10 h 20"/>
              <a:gd name="T10" fmla="*/ 41 w 82"/>
              <a:gd name="T11" fmla="*/ 0 h 20"/>
              <a:gd name="T12" fmla="*/ 0 w 82"/>
              <a:gd name="T13" fmla="*/ 1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2" h="20">
                <a:moveTo>
                  <a:pt x="0" y="10"/>
                </a:moveTo>
                <a:cubicBezTo>
                  <a:pt x="6" y="20"/>
                  <a:pt x="6" y="20"/>
                  <a:pt x="6" y="20"/>
                </a:cubicBezTo>
                <a:cubicBezTo>
                  <a:pt x="16" y="15"/>
                  <a:pt x="28" y="12"/>
                  <a:pt x="41" y="12"/>
                </a:cubicBezTo>
                <a:cubicBezTo>
                  <a:pt x="54" y="12"/>
                  <a:pt x="67" y="15"/>
                  <a:pt x="77" y="20"/>
                </a:cubicBezTo>
                <a:cubicBezTo>
                  <a:pt x="82" y="10"/>
                  <a:pt x="82" y="10"/>
                  <a:pt x="82" y="10"/>
                </a:cubicBezTo>
                <a:cubicBezTo>
                  <a:pt x="71" y="4"/>
                  <a:pt x="56" y="0"/>
                  <a:pt x="41" y="0"/>
                </a:cubicBezTo>
                <a:cubicBezTo>
                  <a:pt x="26" y="0"/>
                  <a:pt x="12" y="4"/>
                  <a:pt x="0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Freeform 76">
            <a:extLst>
              <a:ext uri="{FF2B5EF4-FFF2-40B4-BE49-F238E27FC236}">
                <a16:creationId xmlns:a16="http://schemas.microsoft.com/office/drawing/2014/main" id="{02588A4B-B1D4-461A-8948-63BFF0E826A3}"/>
              </a:ext>
            </a:extLst>
          </p:cNvPr>
          <p:cNvSpPr/>
          <p:nvPr/>
        </p:nvSpPr>
        <p:spPr bwMode="auto">
          <a:xfrm>
            <a:off x="3117437" y="2972762"/>
            <a:ext cx="263526" cy="55563"/>
          </a:xfrm>
          <a:custGeom>
            <a:avLst/>
            <a:gdLst>
              <a:gd name="T0" fmla="*/ 110 w 110"/>
              <a:gd name="T1" fmla="*/ 13 h 23"/>
              <a:gd name="T2" fmla="*/ 55 w 110"/>
              <a:gd name="T3" fmla="*/ 0 h 23"/>
              <a:gd name="T4" fmla="*/ 0 w 110"/>
              <a:gd name="T5" fmla="*/ 13 h 23"/>
              <a:gd name="T6" fmla="*/ 6 w 110"/>
              <a:gd name="T7" fmla="*/ 23 h 23"/>
              <a:gd name="T8" fmla="*/ 55 w 110"/>
              <a:gd name="T9" fmla="*/ 12 h 23"/>
              <a:gd name="T10" fmla="*/ 105 w 110"/>
              <a:gd name="T11" fmla="*/ 23 h 23"/>
              <a:gd name="T12" fmla="*/ 110 w 110"/>
              <a:gd name="T13" fmla="*/ 1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0" h="23">
                <a:moveTo>
                  <a:pt x="110" y="13"/>
                </a:moveTo>
                <a:cubicBezTo>
                  <a:pt x="95" y="5"/>
                  <a:pt x="75" y="0"/>
                  <a:pt x="55" y="0"/>
                </a:cubicBezTo>
                <a:cubicBezTo>
                  <a:pt x="35" y="0"/>
                  <a:pt x="16" y="5"/>
                  <a:pt x="0" y="13"/>
                </a:cubicBezTo>
                <a:cubicBezTo>
                  <a:pt x="6" y="23"/>
                  <a:pt x="6" y="23"/>
                  <a:pt x="6" y="23"/>
                </a:cubicBezTo>
                <a:cubicBezTo>
                  <a:pt x="20" y="16"/>
                  <a:pt x="37" y="12"/>
                  <a:pt x="55" y="12"/>
                </a:cubicBezTo>
                <a:cubicBezTo>
                  <a:pt x="73" y="12"/>
                  <a:pt x="91" y="16"/>
                  <a:pt x="105" y="23"/>
                </a:cubicBezTo>
                <a:lnTo>
                  <a:pt x="110" y="13"/>
                </a:lnTo>
                <a:close/>
              </a:path>
            </a:pathLst>
          </a:custGeom>
          <a:solidFill>
            <a:srgbClr val="FDC7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Rectangle 82">
            <a:extLst>
              <a:ext uri="{FF2B5EF4-FFF2-40B4-BE49-F238E27FC236}">
                <a16:creationId xmlns:a16="http://schemas.microsoft.com/office/drawing/2014/main" id="{FE513CE1-275B-42DA-83F7-26CF36935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0697" y="1492222"/>
            <a:ext cx="1451531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nter-customer Dynamics through social influence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rgbClr val="FFC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Rectangle 83">
            <a:extLst>
              <a:ext uri="{FF2B5EF4-FFF2-40B4-BE49-F238E27FC236}">
                <a16:creationId xmlns:a16="http://schemas.microsoft.com/office/drawing/2014/main" id="{E9451D01-7CC0-4C84-A6FE-91C722AA5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399" y="939349"/>
            <a:ext cx="41678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01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Freeform 84">
            <a:extLst>
              <a:ext uri="{FF2B5EF4-FFF2-40B4-BE49-F238E27FC236}">
                <a16:creationId xmlns:a16="http://schemas.microsoft.com/office/drawing/2014/main" id="{3A0447E9-3E76-4C5B-8E25-0D07FE4FC4E7}"/>
              </a:ext>
            </a:extLst>
          </p:cNvPr>
          <p:cNvSpPr>
            <a:spLocks noEditPoints="1"/>
          </p:cNvSpPr>
          <p:nvPr/>
        </p:nvSpPr>
        <p:spPr bwMode="auto">
          <a:xfrm>
            <a:off x="2347496" y="3672849"/>
            <a:ext cx="7650196" cy="28575"/>
          </a:xfrm>
          <a:custGeom>
            <a:avLst/>
            <a:gdLst>
              <a:gd name="T0" fmla="*/ 19 w 4819"/>
              <a:gd name="T1" fmla="*/ 0 h 18"/>
              <a:gd name="T2" fmla="*/ 53 w 4819"/>
              <a:gd name="T3" fmla="*/ 18 h 18"/>
              <a:gd name="T4" fmla="*/ 176 w 4819"/>
              <a:gd name="T5" fmla="*/ 0 h 18"/>
              <a:gd name="T6" fmla="*/ 210 w 4819"/>
              <a:gd name="T7" fmla="*/ 18 h 18"/>
              <a:gd name="T8" fmla="*/ 331 w 4819"/>
              <a:gd name="T9" fmla="*/ 0 h 18"/>
              <a:gd name="T10" fmla="*/ 366 w 4819"/>
              <a:gd name="T11" fmla="*/ 18 h 18"/>
              <a:gd name="T12" fmla="*/ 488 w 4819"/>
              <a:gd name="T13" fmla="*/ 0 h 18"/>
              <a:gd name="T14" fmla="*/ 523 w 4819"/>
              <a:gd name="T15" fmla="*/ 18 h 18"/>
              <a:gd name="T16" fmla="*/ 645 w 4819"/>
              <a:gd name="T17" fmla="*/ 0 h 18"/>
              <a:gd name="T18" fmla="*/ 680 w 4819"/>
              <a:gd name="T19" fmla="*/ 18 h 18"/>
              <a:gd name="T20" fmla="*/ 801 w 4819"/>
              <a:gd name="T21" fmla="*/ 0 h 18"/>
              <a:gd name="T22" fmla="*/ 836 w 4819"/>
              <a:gd name="T23" fmla="*/ 18 h 18"/>
              <a:gd name="T24" fmla="*/ 958 w 4819"/>
              <a:gd name="T25" fmla="*/ 0 h 18"/>
              <a:gd name="T26" fmla="*/ 993 w 4819"/>
              <a:gd name="T27" fmla="*/ 18 h 18"/>
              <a:gd name="T28" fmla="*/ 1115 w 4819"/>
              <a:gd name="T29" fmla="*/ 0 h 18"/>
              <a:gd name="T30" fmla="*/ 1150 w 4819"/>
              <a:gd name="T31" fmla="*/ 18 h 18"/>
              <a:gd name="T32" fmla="*/ 1271 w 4819"/>
              <a:gd name="T33" fmla="*/ 0 h 18"/>
              <a:gd name="T34" fmla="*/ 1305 w 4819"/>
              <a:gd name="T35" fmla="*/ 18 h 18"/>
              <a:gd name="T36" fmla="*/ 1428 w 4819"/>
              <a:gd name="T37" fmla="*/ 0 h 18"/>
              <a:gd name="T38" fmla="*/ 1462 w 4819"/>
              <a:gd name="T39" fmla="*/ 18 h 18"/>
              <a:gd name="T40" fmla="*/ 1585 w 4819"/>
              <a:gd name="T41" fmla="*/ 0 h 18"/>
              <a:gd name="T42" fmla="*/ 1619 w 4819"/>
              <a:gd name="T43" fmla="*/ 18 h 18"/>
              <a:gd name="T44" fmla="*/ 1740 w 4819"/>
              <a:gd name="T45" fmla="*/ 0 h 18"/>
              <a:gd name="T46" fmla="*/ 1775 w 4819"/>
              <a:gd name="T47" fmla="*/ 18 h 18"/>
              <a:gd name="T48" fmla="*/ 1897 w 4819"/>
              <a:gd name="T49" fmla="*/ 0 h 18"/>
              <a:gd name="T50" fmla="*/ 1932 w 4819"/>
              <a:gd name="T51" fmla="*/ 18 h 18"/>
              <a:gd name="T52" fmla="*/ 2054 w 4819"/>
              <a:gd name="T53" fmla="*/ 0 h 18"/>
              <a:gd name="T54" fmla="*/ 2089 w 4819"/>
              <a:gd name="T55" fmla="*/ 18 h 18"/>
              <a:gd name="T56" fmla="*/ 2210 w 4819"/>
              <a:gd name="T57" fmla="*/ 0 h 18"/>
              <a:gd name="T58" fmla="*/ 2245 w 4819"/>
              <a:gd name="T59" fmla="*/ 18 h 18"/>
              <a:gd name="T60" fmla="*/ 2367 w 4819"/>
              <a:gd name="T61" fmla="*/ 0 h 18"/>
              <a:gd name="T62" fmla="*/ 2402 w 4819"/>
              <a:gd name="T63" fmla="*/ 18 h 18"/>
              <a:gd name="T64" fmla="*/ 2524 w 4819"/>
              <a:gd name="T65" fmla="*/ 0 h 18"/>
              <a:gd name="T66" fmla="*/ 2559 w 4819"/>
              <a:gd name="T67" fmla="*/ 18 h 18"/>
              <a:gd name="T68" fmla="*/ 2680 w 4819"/>
              <a:gd name="T69" fmla="*/ 0 h 18"/>
              <a:gd name="T70" fmla="*/ 2714 w 4819"/>
              <a:gd name="T71" fmla="*/ 18 h 18"/>
              <a:gd name="T72" fmla="*/ 2837 w 4819"/>
              <a:gd name="T73" fmla="*/ 0 h 18"/>
              <a:gd name="T74" fmla="*/ 2871 w 4819"/>
              <a:gd name="T75" fmla="*/ 18 h 18"/>
              <a:gd name="T76" fmla="*/ 2994 w 4819"/>
              <a:gd name="T77" fmla="*/ 0 h 18"/>
              <a:gd name="T78" fmla="*/ 3028 w 4819"/>
              <a:gd name="T79" fmla="*/ 18 h 18"/>
              <a:gd name="T80" fmla="*/ 3149 w 4819"/>
              <a:gd name="T81" fmla="*/ 0 h 18"/>
              <a:gd name="T82" fmla="*/ 3184 w 4819"/>
              <a:gd name="T83" fmla="*/ 18 h 18"/>
              <a:gd name="T84" fmla="*/ 3306 w 4819"/>
              <a:gd name="T85" fmla="*/ 0 h 18"/>
              <a:gd name="T86" fmla="*/ 3341 w 4819"/>
              <a:gd name="T87" fmla="*/ 18 h 18"/>
              <a:gd name="T88" fmla="*/ 3463 w 4819"/>
              <a:gd name="T89" fmla="*/ 0 h 18"/>
              <a:gd name="T90" fmla="*/ 3498 w 4819"/>
              <a:gd name="T91" fmla="*/ 18 h 18"/>
              <a:gd name="T92" fmla="*/ 3619 w 4819"/>
              <a:gd name="T93" fmla="*/ 0 h 18"/>
              <a:gd name="T94" fmla="*/ 3655 w 4819"/>
              <a:gd name="T95" fmla="*/ 18 h 18"/>
              <a:gd name="T96" fmla="*/ 3776 w 4819"/>
              <a:gd name="T97" fmla="*/ 0 h 18"/>
              <a:gd name="T98" fmla="*/ 3811 w 4819"/>
              <a:gd name="T99" fmla="*/ 18 h 18"/>
              <a:gd name="T100" fmla="*/ 3933 w 4819"/>
              <a:gd name="T101" fmla="*/ 0 h 18"/>
              <a:gd name="T102" fmla="*/ 3968 w 4819"/>
              <a:gd name="T103" fmla="*/ 18 h 18"/>
              <a:gd name="T104" fmla="*/ 4090 w 4819"/>
              <a:gd name="T105" fmla="*/ 0 h 18"/>
              <a:gd name="T106" fmla="*/ 4125 w 4819"/>
              <a:gd name="T107" fmla="*/ 18 h 18"/>
              <a:gd name="T108" fmla="*/ 4246 w 4819"/>
              <a:gd name="T109" fmla="*/ 0 h 18"/>
              <a:gd name="T110" fmla="*/ 4280 w 4819"/>
              <a:gd name="T111" fmla="*/ 18 h 18"/>
              <a:gd name="T112" fmla="*/ 4403 w 4819"/>
              <a:gd name="T113" fmla="*/ 0 h 18"/>
              <a:gd name="T114" fmla="*/ 4437 w 4819"/>
              <a:gd name="T115" fmla="*/ 18 h 18"/>
              <a:gd name="T116" fmla="*/ 4560 w 4819"/>
              <a:gd name="T117" fmla="*/ 0 h 18"/>
              <a:gd name="T118" fmla="*/ 4594 w 4819"/>
              <a:gd name="T119" fmla="*/ 18 h 18"/>
              <a:gd name="T120" fmla="*/ 4715 w 4819"/>
              <a:gd name="T121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819" h="18">
                <a:moveTo>
                  <a:pt x="4803" y="18"/>
                </a:moveTo>
                <a:lnTo>
                  <a:pt x="4803" y="0"/>
                </a:lnTo>
                <a:lnTo>
                  <a:pt x="4819" y="0"/>
                </a:lnTo>
                <a:lnTo>
                  <a:pt x="4819" y="18"/>
                </a:lnTo>
                <a:lnTo>
                  <a:pt x="4803" y="18"/>
                </a:lnTo>
                <a:lnTo>
                  <a:pt x="4803" y="18"/>
                </a:lnTo>
                <a:close/>
                <a:moveTo>
                  <a:pt x="0" y="18"/>
                </a:moveTo>
                <a:lnTo>
                  <a:pt x="0" y="0"/>
                </a:lnTo>
                <a:lnTo>
                  <a:pt x="19" y="0"/>
                </a:lnTo>
                <a:lnTo>
                  <a:pt x="19" y="18"/>
                </a:lnTo>
                <a:lnTo>
                  <a:pt x="0" y="18"/>
                </a:lnTo>
                <a:lnTo>
                  <a:pt x="0" y="18"/>
                </a:lnTo>
                <a:close/>
                <a:moveTo>
                  <a:pt x="53" y="18"/>
                </a:moveTo>
                <a:lnTo>
                  <a:pt x="53" y="0"/>
                </a:lnTo>
                <a:lnTo>
                  <a:pt x="70" y="0"/>
                </a:lnTo>
                <a:lnTo>
                  <a:pt x="70" y="18"/>
                </a:lnTo>
                <a:lnTo>
                  <a:pt x="53" y="18"/>
                </a:lnTo>
                <a:lnTo>
                  <a:pt x="53" y="18"/>
                </a:lnTo>
                <a:close/>
                <a:moveTo>
                  <a:pt x="105" y="18"/>
                </a:moveTo>
                <a:lnTo>
                  <a:pt x="105" y="0"/>
                </a:lnTo>
                <a:lnTo>
                  <a:pt x="123" y="0"/>
                </a:lnTo>
                <a:lnTo>
                  <a:pt x="123" y="18"/>
                </a:lnTo>
                <a:lnTo>
                  <a:pt x="105" y="18"/>
                </a:lnTo>
                <a:lnTo>
                  <a:pt x="105" y="18"/>
                </a:lnTo>
                <a:close/>
                <a:moveTo>
                  <a:pt x="158" y="18"/>
                </a:moveTo>
                <a:lnTo>
                  <a:pt x="158" y="0"/>
                </a:lnTo>
                <a:lnTo>
                  <a:pt x="176" y="0"/>
                </a:lnTo>
                <a:lnTo>
                  <a:pt x="176" y="18"/>
                </a:lnTo>
                <a:lnTo>
                  <a:pt x="158" y="18"/>
                </a:lnTo>
                <a:lnTo>
                  <a:pt x="158" y="18"/>
                </a:lnTo>
                <a:close/>
                <a:moveTo>
                  <a:pt x="210" y="18"/>
                </a:moveTo>
                <a:lnTo>
                  <a:pt x="210" y="0"/>
                </a:lnTo>
                <a:lnTo>
                  <a:pt x="227" y="0"/>
                </a:lnTo>
                <a:lnTo>
                  <a:pt x="227" y="18"/>
                </a:lnTo>
                <a:lnTo>
                  <a:pt x="210" y="18"/>
                </a:lnTo>
                <a:lnTo>
                  <a:pt x="210" y="18"/>
                </a:lnTo>
                <a:close/>
                <a:moveTo>
                  <a:pt x="262" y="18"/>
                </a:moveTo>
                <a:lnTo>
                  <a:pt x="262" y="0"/>
                </a:lnTo>
                <a:lnTo>
                  <a:pt x="280" y="0"/>
                </a:lnTo>
                <a:lnTo>
                  <a:pt x="280" y="18"/>
                </a:lnTo>
                <a:lnTo>
                  <a:pt x="262" y="18"/>
                </a:lnTo>
                <a:lnTo>
                  <a:pt x="262" y="18"/>
                </a:lnTo>
                <a:close/>
                <a:moveTo>
                  <a:pt x="315" y="18"/>
                </a:moveTo>
                <a:lnTo>
                  <a:pt x="315" y="0"/>
                </a:lnTo>
                <a:lnTo>
                  <a:pt x="331" y="0"/>
                </a:lnTo>
                <a:lnTo>
                  <a:pt x="331" y="18"/>
                </a:lnTo>
                <a:lnTo>
                  <a:pt x="315" y="18"/>
                </a:lnTo>
                <a:lnTo>
                  <a:pt x="315" y="18"/>
                </a:lnTo>
                <a:close/>
                <a:moveTo>
                  <a:pt x="366" y="18"/>
                </a:moveTo>
                <a:lnTo>
                  <a:pt x="366" y="0"/>
                </a:lnTo>
                <a:lnTo>
                  <a:pt x="384" y="0"/>
                </a:lnTo>
                <a:lnTo>
                  <a:pt x="384" y="18"/>
                </a:lnTo>
                <a:lnTo>
                  <a:pt x="366" y="18"/>
                </a:lnTo>
                <a:lnTo>
                  <a:pt x="366" y="18"/>
                </a:lnTo>
                <a:close/>
                <a:moveTo>
                  <a:pt x="419" y="18"/>
                </a:moveTo>
                <a:lnTo>
                  <a:pt x="419" y="0"/>
                </a:lnTo>
                <a:lnTo>
                  <a:pt x="435" y="0"/>
                </a:lnTo>
                <a:lnTo>
                  <a:pt x="435" y="18"/>
                </a:lnTo>
                <a:lnTo>
                  <a:pt x="419" y="18"/>
                </a:lnTo>
                <a:lnTo>
                  <a:pt x="419" y="18"/>
                </a:lnTo>
                <a:close/>
                <a:moveTo>
                  <a:pt x="470" y="18"/>
                </a:moveTo>
                <a:lnTo>
                  <a:pt x="470" y="0"/>
                </a:lnTo>
                <a:lnTo>
                  <a:pt x="488" y="0"/>
                </a:lnTo>
                <a:lnTo>
                  <a:pt x="488" y="18"/>
                </a:lnTo>
                <a:lnTo>
                  <a:pt x="470" y="18"/>
                </a:lnTo>
                <a:lnTo>
                  <a:pt x="470" y="18"/>
                </a:lnTo>
                <a:close/>
                <a:moveTo>
                  <a:pt x="523" y="18"/>
                </a:moveTo>
                <a:lnTo>
                  <a:pt x="523" y="0"/>
                </a:lnTo>
                <a:lnTo>
                  <a:pt x="540" y="0"/>
                </a:lnTo>
                <a:lnTo>
                  <a:pt x="540" y="18"/>
                </a:lnTo>
                <a:lnTo>
                  <a:pt x="523" y="18"/>
                </a:lnTo>
                <a:lnTo>
                  <a:pt x="523" y="18"/>
                </a:lnTo>
                <a:close/>
                <a:moveTo>
                  <a:pt x="574" y="18"/>
                </a:moveTo>
                <a:lnTo>
                  <a:pt x="574" y="0"/>
                </a:lnTo>
                <a:lnTo>
                  <a:pt x="592" y="0"/>
                </a:lnTo>
                <a:lnTo>
                  <a:pt x="592" y="18"/>
                </a:lnTo>
                <a:lnTo>
                  <a:pt x="574" y="18"/>
                </a:lnTo>
                <a:lnTo>
                  <a:pt x="574" y="18"/>
                </a:lnTo>
                <a:close/>
                <a:moveTo>
                  <a:pt x="627" y="18"/>
                </a:moveTo>
                <a:lnTo>
                  <a:pt x="627" y="0"/>
                </a:lnTo>
                <a:lnTo>
                  <a:pt x="645" y="0"/>
                </a:lnTo>
                <a:lnTo>
                  <a:pt x="645" y="18"/>
                </a:lnTo>
                <a:lnTo>
                  <a:pt x="627" y="18"/>
                </a:lnTo>
                <a:lnTo>
                  <a:pt x="627" y="18"/>
                </a:lnTo>
                <a:close/>
                <a:moveTo>
                  <a:pt x="680" y="18"/>
                </a:moveTo>
                <a:lnTo>
                  <a:pt x="680" y="0"/>
                </a:lnTo>
                <a:lnTo>
                  <a:pt x="697" y="0"/>
                </a:lnTo>
                <a:lnTo>
                  <a:pt x="697" y="18"/>
                </a:lnTo>
                <a:lnTo>
                  <a:pt x="680" y="18"/>
                </a:lnTo>
                <a:lnTo>
                  <a:pt x="680" y="18"/>
                </a:lnTo>
                <a:close/>
                <a:moveTo>
                  <a:pt x="731" y="18"/>
                </a:moveTo>
                <a:lnTo>
                  <a:pt x="731" y="0"/>
                </a:lnTo>
                <a:lnTo>
                  <a:pt x="750" y="0"/>
                </a:lnTo>
                <a:lnTo>
                  <a:pt x="750" y="18"/>
                </a:lnTo>
                <a:lnTo>
                  <a:pt x="731" y="18"/>
                </a:lnTo>
                <a:lnTo>
                  <a:pt x="731" y="18"/>
                </a:lnTo>
                <a:close/>
                <a:moveTo>
                  <a:pt x="784" y="18"/>
                </a:moveTo>
                <a:lnTo>
                  <a:pt x="784" y="0"/>
                </a:lnTo>
                <a:lnTo>
                  <a:pt x="801" y="0"/>
                </a:lnTo>
                <a:lnTo>
                  <a:pt x="801" y="18"/>
                </a:lnTo>
                <a:lnTo>
                  <a:pt x="784" y="18"/>
                </a:lnTo>
                <a:lnTo>
                  <a:pt x="784" y="18"/>
                </a:lnTo>
                <a:close/>
                <a:moveTo>
                  <a:pt x="836" y="18"/>
                </a:moveTo>
                <a:lnTo>
                  <a:pt x="836" y="0"/>
                </a:lnTo>
                <a:lnTo>
                  <a:pt x="854" y="0"/>
                </a:lnTo>
                <a:lnTo>
                  <a:pt x="854" y="18"/>
                </a:lnTo>
                <a:lnTo>
                  <a:pt x="836" y="18"/>
                </a:lnTo>
                <a:lnTo>
                  <a:pt x="836" y="18"/>
                </a:lnTo>
                <a:close/>
                <a:moveTo>
                  <a:pt x="888" y="18"/>
                </a:moveTo>
                <a:lnTo>
                  <a:pt x="888" y="0"/>
                </a:lnTo>
                <a:lnTo>
                  <a:pt x="905" y="0"/>
                </a:lnTo>
                <a:lnTo>
                  <a:pt x="905" y="18"/>
                </a:lnTo>
                <a:lnTo>
                  <a:pt x="888" y="18"/>
                </a:lnTo>
                <a:lnTo>
                  <a:pt x="888" y="18"/>
                </a:lnTo>
                <a:close/>
                <a:moveTo>
                  <a:pt x="940" y="18"/>
                </a:moveTo>
                <a:lnTo>
                  <a:pt x="940" y="0"/>
                </a:lnTo>
                <a:lnTo>
                  <a:pt x="958" y="0"/>
                </a:lnTo>
                <a:lnTo>
                  <a:pt x="958" y="18"/>
                </a:lnTo>
                <a:lnTo>
                  <a:pt x="940" y="18"/>
                </a:lnTo>
                <a:lnTo>
                  <a:pt x="940" y="18"/>
                </a:lnTo>
                <a:close/>
                <a:moveTo>
                  <a:pt x="993" y="18"/>
                </a:moveTo>
                <a:lnTo>
                  <a:pt x="993" y="0"/>
                </a:lnTo>
                <a:lnTo>
                  <a:pt x="1009" y="0"/>
                </a:lnTo>
                <a:lnTo>
                  <a:pt x="1009" y="18"/>
                </a:lnTo>
                <a:lnTo>
                  <a:pt x="993" y="18"/>
                </a:lnTo>
                <a:lnTo>
                  <a:pt x="993" y="18"/>
                </a:lnTo>
                <a:close/>
                <a:moveTo>
                  <a:pt x="1046" y="18"/>
                </a:moveTo>
                <a:lnTo>
                  <a:pt x="1046" y="0"/>
                </a:lnTo>
                <a:lnTo>
                  <a:pt x="1062" y="0"/>
                </a:lnTo>
                <a:lnTo>
                  <a:pt x="1062" y="18"/>
                </a:lnTo>
                <a:lnTo>
                  <a:pt x="1046" y="18"/>
                </a:lnTo>
                <a:lnTo>
                  <a:pt x="1046" y="18"/>
                </a:lnTo>
                <a:close/>
                <a:moveTo>
                  <a:pt x="1097" y="18"/>
                </a:moveTo>
                <a:lnTo>
                  <a:pt x="1097" y="0"/>
                </a:lnTo>
                <a:lnTo>
                  <a:pt x="1115" y="0"/>
                </a:lnTo>
                <a:lnTo>
                  <a:pt x="1115" y="18"/>
                </a:lnTo>
                <a:lnTo>
                  <a:pt x="1097" y="18"/>
                </a:lnTo>
                <a:lnTo>
                  <a:pt x="1097" y="18"/>
                </a:lnTo>
                <a:close/>
                <a:moveTo>
                  <a:pt x="1150" y="18"/>
                </a:moveTo>
                <a:lnTo>
                  <a:pt x="1150" y="0"/>
                </a:lnTo>
                <a:lnTo>
                  <a:pt x="1166" y="0"/>
                </a:lnTo>
                <a:lnTo>
                  <a:pt x="1166" y="18"/>
                </a:lnTo>
                <a:lnTo>
                  <a:pt x="1150" y="18"/>
                </a:lnTo>
                <a:lnTo>
                  <a:pt x="1150" y="18"/>
                </a:lnTo>
                <a:close/>
                <a:moveTo>
                  <a:pt x="1201" y="18"/>
                </a:moveTo>
                <a:lnTo>
                  <a:pt x="1201" y="0"/>
                </a:lnTo>
                <a:lnTo>
                  <a:pt x="1219" y="0"/>
                </a:lnTo>
                <a:lnTo>
                  <a:pt x="1219" y="18"/>
                </a:lnTo>
                <a:lnTo>
                  <a:pt x="1201" y="18"/>
                </a:lnTo>
                <a:lnTo>
                  <a:pt x="1201" y="18"/>
                </a:lnTo>
                <a:close/>
                <a:moveTo>
                  <a:pt x="1254" y="18"/>
                </a:moveTo>
                <a:lnTo>
                  <a:pt x="1254" y="0"/>
                </a:lnTo>
                <a:lnTo>
                  <a:pt x="1271" y="0"/>
                </a:lnTo>
                <a:lnTo>
                  <a:pt x="1271" y="18"/>
                </a:lnTo>
                <a:lnTo>
                  <a:pt x="1254" y="18"/>
                </a:lnTo>
                <a:lnTo>
                  <a:pt x="1254" y="18"/>
                </a:lnTo>
                <a:close/>
                <a:moveTo>
                  <a:pt x="1305" y="18"/>
                </a:moveTo>
                <a:lnTo>
                  <a:pt x="1305" y="0"/>
                </a:lnTo>
                <a:lnTo>
                  <a:pt x="1323" y="0"/>
                </a:lnTo>
                <a:lnTo>
                  <a:pt x="1323" y="18"/>
                </a:lnTo>
                <a:lnTo>
                  <a:pt x="1305" y="18"/>
                </a:lnTo>
                <a:lnTo>
                  <a:pt x="1305" y="18"/>
                </a:lnTo>
                <a:close/>
                <a:moveTo>
                  <a:pt x="1358" y="18"/>
                </a:moveTo>
                <a:lnTo>
                  <a:pt x="1358" y="0"/>
                </a:lnTo>
                <a:lnTo>
                  <a:pt x="1375" y="0"/>
                </a:lnTo>
                <a:lnTo>
                  <a:pt x="1375" y="18"/>
                </a:lnTo>
                <a:lnTo>
                  <a:pt x="1358" y="18"/>
                </a:lnTo>
                <a:lnTo>
                  <a:pt x="1358" y="18"/>
                </a:lnTo>
                <a:close/>
                <a:moveTo>
                  <a:pt x="1409" y="18"/>
                </a:moveTo>
                <a:lnTo>
                  <a:pt x="1409" y="0"/>
                </a:lnTo>
                <a:lnTo>
                  <a:pt x="1428" y="0"/>
                </a:lnTo>
                <a:lnTo>
                  <a:pt x="1428" y="18"/>
                </a:lnTo>
                <a:lnTo>
                  <a:pt x="1409" y="18"/>
                </a:lnTo>
                <a:lnTo>
                  <a:pt x="1409" y="18"/>
                </a:lnTo>
                <a:close/>
                <a:moveTo>
                  <a:pt x="1462" y="18"/>
                </a:moveTo>
                <a:lnTo>
                  <a:pt x="1462" y="0"/>
                </a:lnTo>
                <a:lnTo>
                  <a:pt x="1480" y="0"/>
                </a:lnTo>
                <a:lnTo>
                  <a:pt x="1480" y="18"/>
                </a:lnTo>
                <a:lnTo>
                  <a:pt x="1462" y="18"/>
                </a:lnTo>
                <a:lnTo>
                  <a:pt x="1462" y="18"/>
                </a:lnTo>
                <a:close/>
                <a:moveTo>
                  <a:pt x="1515" y="18"/>
                </a:moveTo>
                <a:lnTo>
                  <a:pt x="1515" y="0"/>
                </a:lnTo>
                <a:lnTo>
                  <a:pt x="1532" y="0"/>
                </a:lnTo>
                <a:lnTo>
                  <a:pt x="1532" y="18"/>
                </a:lnTo>
                <a:lnTo>
                  <a:pt x="1515" y="18"/>
                </a:lnTo>
                <a:lnTo>
                  <a:pt x="1515" y="18"/>
                </a:lnTo>
                <a:close/>
                <a:moveTo>
                  <a:pt x="1567" y="18"/>
                </a:moveTo>
                <a:lnTo>
                  <a:pt x="1567" y="0"/>
                </a:lnTo>
                <a:lnTo>
                  <a:pt x="1585" y="0"/>
                </a:lnTo>
                <a:lnTo>
                  <a:pt x="1585" y="18"/>
                </a:lnTo>
                <a:lnTo>
                  <a:pt x="1567" y="18"/>
                </a:lnTo>
                <a:lnTo>
                  <a:pt x="1567" y="18"/>
                </a:lnTo>
                <a:close/>
                <a:moveTo>
                  <a:pt x="1619" y="18"/>
                </a:moveTo>
                <a:lnTo>
                  <a:pt x="1619" y="0"/>
                </a:lnTo>
                <a:lnTo>
                  <a:pt x="1636" y="0"/>
                </a:lnTo>
                <a:lnTo>
                  <a:pt x="1636" y="18"/>
                </a:lnTo>
                <a:lnTo>
                  <a:pt x="1619" y="18"/>
                </a:lnTo>
                <a:lnTo>
                  <a:pt x="1619" y="18"/>
                </a:lnTo>
                <a:close/>
                <a:moveTo>
                  <a:pt x="1671" y="18"/>
                </a:moveTo>
                <a:lnTo>
                  <a:pt x="1671" y="0"/>
                </a:lnTo>
                <a:lnTo>
                  <a:pt x="1689" y="0"/>
                </a:lnTo>
                <a:lnTo>
                  <a:pt x="1689" y="18"/>
                </a:lnTo>
                <a:lnTo>
                  <a:pt x="1671" y="18"/>
                </a:lnTo>
                <a:lnTo>
                  <a:pt x="1671" y="18"/>
                </a:lnTo>
                <a:close/>
                <a:moveTo>
                  <a:pt x="1724" y="18"/>
                </a:moveTo>
                <a:lnTo>
                  <a:pt x="1724" y="0"/>
                </a:lnTo>
                <a:lnTo>
                  <a:pt x="1740" y="0"/>
                </a:lnTo>
                <a:lnTo>
                  <a:pt x="1740" y="18"/>
                </a:lnTo>
                <a:lnTo>
                  <a:pt x="1724" y="18"/>
                </a:lnTo>
                <a:lnTo>
                  <a:pt x="1724" y="18"/>
                </a:lnTo>
                <a:close/>
                <a:moveTo>
                  <a:pt x="1775" y="18"/>
                </a:moveTo>
                <a:lnTo>
                  <a:pt x="1775" y="0"/>
                </a:lnTo>
                <a:lnTo>
                  <a:pt x="1793" y="0"/>
                </a:lnTo>
                <a:lnTo>
                  <a:pt x="1793" y="18"/>
                </a:lnTo>
                <a:lnTo>
                  <a:pt x="1775" y="18"/>
                </a:lnTo>
                <a:lnTo>
                  <a:pt x="1775" y="18"/>
                </a:lnTo>
                <a:close/>
                <a:moveTo>
                  <a:pt x="1828" y="18"/>
                </a:moveTo>
                <a:lnTo>
                  <a:pt x="1828" y="0"/>
                </a:lnTo>
                <a:lnTo>
                  <a:pt x="1844" y="0"/>
                </a:lnTo>
                <a:lnTo>
                  <a:pt x="1844" y="18"/>
                </a:lnTo>
                <a:lnTo>
                  <a:pt x="1828" y="18"/>
                </a:lnTo>
                <a:lnTo>
                  <a:pt x="1828" y="18"/>
                </a:lnTo>
                <a:close/>
                <a:moveTo>
                  <a:pt x="1879" y="18"/>
                </a:moveTo>
                <a:lnTo>
                  <a:pt x="1879" y="0"/>
                </a:lnTo>
                <a:lnTo>
                  <a:pt x="1897" y="0"/>
                </a:lnTo>
                <a:lnTo>
                  <a:pt x="1897" y="18"/>
                </a:lnTo>
                <a:lnTo>
                  <a:pt x="1879" y="18"/>
                </a:lnTo>
                <a:lnTo>
                  <a:pt x="1879" y="18"/>
                </a:lnTo>
                <a:close/>
                <a:moveTo>
                  <a:pt x="1932" y="18"/>
                </a:moveTo>
                <a:lnTo>
                  <a:pt x="1932" y="0"/>
                </a:lnTo>
                <a:lnTo>
                  <a:pt x="1950" y="0"/>
                </a:lnTo>
                <a:lnTo>
                  <a:pt x="1950" y="18"/>
                </a:lnTo>
                <a:lnTo>
                  <a:pt x="1932" y="18"/>
                </a:lnTo>
                <a:lnTo>
                  <a:pt x="1932" y="18"/>
                </a:lnTo>
                <a:close/>
                <a:moveTo>
                  <a:pt x="1985" y="18"/>
                </a:moveTo>
                <a:lnTo>
                  <a:pt x="1985" y="0"/>
                </a:lnTo>
                <a:lnTo>
                  <a:pt x="2001" y="0"/>
                </a:lnTo>
                <a:lnTo>
                  <a:pt x="2001" y="18"/>
                </a:lnTo>
                <a:lnTo>
                  <a:pt x="1985" y="18"/>
                </a:lnTo>
                <a:lnTo>
                  <a:pt x="1985" y="18"/>
                </a:lnTo>
                <a:close/>
                <a:moveTo>
                  <a:pt x="2036" y="18"/>
                </a:moveTo>
                <a:lnTo>
                  <a:pt x="2036" y="0"/>
                </a:lnTo>
                <a:lnTo>
                  <a:pt x="2054" y="0"/>
                </a:lnTo>
                <a:lnTo>
                  <a:pt x="2054" y="18"/>
                </a:lnTo>
                <a:lnTo>
                  <a:pt x="2036" y="18"/>
                </a:lnTo>
                <a:lnTo>
                  <a:pt x="2036" y="18"/>
                </a:lnTo>
                <a:close/>
                <a:moveTo>
                  <a:pt x="2089" y="18"/>
                </a:moveTo>
                <a:lnTo>
                  <a:pt x="2089" y="0"/>
                </a:lnTo>
                <a:lnTo>
                  <a:pt x="2106" y="0"/>
                </a:lnTo>
                <a:lnTo>
                  <a:pt x="2106" y="18"/>
                </a:lnTo>
                <a:lnTo>
                  <a:pt x="2089" y="18"/>
                </a:lnTo>
                <a:lnTo>
                  <a:pt x="2089" y="18"/>
                </a:lnTo>
                <a:close/>
                <a:moveTo>
                  <a:pt x="2140" y="18"/>
                </a:moveTo>
                <a:lnTo>
                  <a:pt x="2140" y="0"/>
                </a:lnTo>
                <a:lnTo>
                  <a:pt x="2159" y="0"/>
                </a:lnTo>
                <a:lnTo>
                  <a:pt x="2159" y="18"/>
                </a:lnTo>
                <a:lnTo>
                  <a:pt x="2140" y="18"/>
                </a:lnTo>
                <a:lnTo>
                  <a:pt x="2140" y="18"/>
                </a:lnTo>
                <a:close/>
                <a:moveTo>
                  <a:pt x="2193" y="18"/>
                </a:moveTo>
                <a:lnTo>
                  <a:pt x="2193" y="0"/>
                </a:lnTo>
                <a:lnTo>
                  <a:pt x="2210" y="0"/>
                </a:lnTo>
                <a:lnTo>
                  <a:pt x="2210" y="18"/>
                </a:lnTo>
                <a:lnTo>
                  <a:pt x="2193" y="18"/>
                </a:lnTo>
                <a:lnTo>
                  <a:pt x="2193" y="18"/>
                </a:lnTo>
                <a:close/>
                <a:moveTo>
                  <a:pt x="2245" y="18"/>
                </a:moveTo>
                <a:lnTo>
                  <a:pt x="2245" y="0"/>
                </a:lnTo>
                <a:lnTo>
                  <a:pt x="2263" y="0"/>
                </a:lnTo>
                <a:lnTo>
                  <a:pt x="2263" y="18"/>
                </a:lnTo>
                <a:lnTo>
                  <a:pt x="2245" y="18"/>
                </a:lnTo>
                <a:lnTo>
                  <a:pt x="2245" y="18"/>
                </a:lnTo>
                <a:close/>
                <a:moveTo>
                  <a:pt x="2297" y="18"/>
                </a:moveTo>
                <a:lnTo>
                  <a:pt x="2297" y="0"/>
                </a:lnTo>
                <a:lnTo>
                  <a:pt x="2314" y="0"/>
                </a:lnTo>
                <a:lnTo>
                  <a:pt x="2314" y="18"/>
                </a:lnTo>
                <a:lnTo>
                  <a:pt x="2297" y="18"/>
                </a:lnTo>
                <a:lnTo>
                  <a:pt x="2297" y="18"/>
                </a:lnTo>
                <a:close/>
                <a:moveTo>
                  <a:pt x="2350" y="18"/>
                </a:moveTo>
                <a:lnTo>
                  <a:pt x="2350" y="0"/>
                </a:lnTo>
                <a:lnTo>
                  <a:pt x="2367" y="0"/>
                </a:lnTo>
                <a:lnTo>
                  <a:pt x="2367" y="18"/>
                </a:lnTo>
                <a:lnTo>
                  <a:pt x="2350" y="18"/>
                </a:lnTo>
                <a:lnTo>
                  <a:pt x="2350" y="18"/>
                </a:lnTo>
                <a:close/>
                <a:moveTo>
                  <a:pt x="2402" y="18"/>
                </a:moveTo>
                <a:lnTo>
                  <a:pt x="2402" y="0"/>
                </a:lnTo>
                <a:lnTo>
                  <a:pt x="2420" y="0"/>
                </a:lnTo>
                <a:lnTo>
                  <a:pt x="2420" y="18"/>
                </a:lnTo>
                <a:lnTo>
                  <a:pt x="2402" y="18"/>
                </a:lnTo>
                <a:lnTo>
                  <a:pt x="2402" y="18"/>
                </a:lnTo>
                <a:close/>
                <a:moveTo>
                  <a:pt x="2455" y="18"/>
                </a:moveTo>
                <a:lnTo>
                  <a:pt x="2455" y="0"/>
                </a:lnTo>
                <a:lnTo>
                  <a:pt x="2471" y="0"/>
                </a:lnTo>
                <a:lnTo>
                  <a:pt x="2471" y="18"/>
                </a:lnTo>
                <a:lnTo>
                  <a:pt x="2455" y="18"/>
                </a:lnTo>
                <a:lnTo>
                  <a:pt x="2455" y="18"/>
                </a:lnTo>
                <a:close/>
                <a:moveTo>
                  <a:pt x="2506" y="18"/>
                </a:moveTo>
                <a:lnTo>
                  <a:pt x="2506" y="0"/>
                </a:lnTo>
                <a:lnTo>
                  <a:pt x="2524" y="0"/>
                </a:lnTo>
                <a:lnTo>
                  <a:pt x="2524" y="18"/>
                </a:lnTo>
                <a:lnTo>
                  <a:pt x="2506" y="18"/>
                </a:lnTo>
                <a:lnTo>
                  <a:pt x="2506" y="18"/>
                </a:lnTo>
                <a:close/>
                <a:moveTo>
                  <a:pt x="2559" y="18"/>
                </a:moveTo>
                <a:lnTo>
                  <a:pt x="2559" y="0"/>
                </a:lnTo>
                <a:lnTo>
                  <a:pt x="2575" y="0"/>
                </a:lnTo>
                <a:lnTo>
                  <a:pt x="2575" y="18"/>
                </a:lnTo>
                <a:lnTo>
                  <a:pt x="2559" y="18"/>
                </a:lnTo>
                <a:lnTo>
                  <a:pt x="2559" y="18"/>
                </a:lnTo>
                <a:close/>
                <a:moveTo>
                  <a:pt x="2610" y="18"/>
                </a:moveTo>
                <a:lnTo>
                  <a:pt x="2610" y="0"/>
                </a:lnTo>
                <a:lnTo>
                  <a:pt x="2628" y="0"/>
                </a:lnTo>
                <a:lnTo>
                  <a:pt x="2628" y="18"/>
                </a:lnTo>
                <a:lnTo>
                  <a:pt x="2610" y="18"/>
                </a:lnTo>
                <a:lnTo>
                  <a:pt x="2610" y="18"/>
                </a:lnTo>
                <a:close/>
                <a:moveTo>
                  <a:pt x="2663" y="18"/>
                </a:moveTo>
                <a:lnTo>
                  <a:pt x="2663" y="0"/>
                </a:lnTo>
                <a:lnTo>
                  <a:pt x="2680" y="0"/>
                </a:lnTo>
                <a:lnTo>
                  <a:pt x="2680" y="18"/>
                </a:lnTo>
                <a:lnTo>
                  <a:pt x="2663" y="18"/>
                </a:lnTo>
                <a:lnTo>
                  <a:pt x="2663" y="18"/>
                </a:lnTo>
                <a:close/>
                <a:moveTo>
                  <a:pt x="2714" y="18"/>
                </a:moveTo>
                <a:lnTo>
                  <a:pt x="2714" y="0"/>
                </a:lnTo>
                <a:lnTo>
                  <a:pt x="2732" y="0"/>
                </a:lnTo>
                <a:lnTo>
                  <a:pt x="2732" y="18"/>
                </a:lnTo>
                <a:lnTo>
                  <a:pt x="2714" y="18"/>
                </a:lnTo>
                <a:lnTo>
                  <a:pt x="2714" y="18"/>
                </a:lnTo>
                <a:close/>
                <a:moveTo>
                  <a:pt x="2767" y="18"/>
                </a:moveTo>
                <a:lnTo>
                  <a:pt x="2767" y="0"/>
                </a:lnTo>
                <a:lnTo>
                  <a:pt x="2785" y="0"/>
                </a:lnTo>
                <a:lnTo>
                  <a:pt x="2785" y="18"/>
                </a:lnTo>
                <a:lnTo>
                  <a:pt x="2767" y="18"/>
                </a:lnTo>
                <a:lnTo>
                  <a:pt x="2767" y="18"/>
                </a:lnTo>
                <a:close/>
                <a:moveTo>
                  <a:pt x="2820" y="18"/>
                </a:moveTo>
                <a:lnTo>
                  <a:pt x="2820" y="0"/>
                </a:lnTo>
                <a:lnTo>
                  <a:pt x="2837" y="0"/>
                </a:lnTo>
                <a:lnTo>
                  <a:pt x="2837" y="18"/>
                </a:lnTo>
                <a:lnTo>
                  <a:pt x="2820" y="18"/>
                </a:lnTo>
                <a:lnTo>
                  <a:pt x="2820" y="18"/>
                </a:lnTo>
                <a:close/>
                <a:moveTo>
                  <a:pt x="2871" y="18"/>
                </a:moveTo>
                <a:lnTo>
                  <a:pt x="2871" y="0"/>
                </a:lnTo>
                <a:lnTo>
                  <a:pt x="2889" y="0"/>
                </a:lnTo>
                <a:lnTo>
                  <a:pt x="2889" y="18"/>
                </a:lnTo>
                <a:lnTo>
                  <a:pt x="2871" y="18"/>
                </a:lnTo>
                <a:lnTo>
                  <a:pt x="2871" y="18"/>
                </a:lnTo>
                <a:close/>
                <a:moveTo>
                  <a:pt x="2924" y="18"/>
                </a:moveTo>
                <a:lnTo>
                  <a:pt x="2924" y="0"/>
                </a:lnTo>
                <a:lnTo>
                  <a:pt x="2941" y="0"/>
                </a:lnTo>
                <a:lnTo>
                  <a:pt x="2941" y="18"/>
                </a:lnTo>
                <a:lnTo>
                  <a:pt x="2924" y="18"/>
                </a:lnTo>
                <a:lnTo>
                  <a:pt x="2924" y="18"/>
                </a:lnTo>
                <a:close/>
                <a:moveTo>
                  <a:pt x="2976" y="18"/>
                </a:moveTo>
                <a:lnTo>
                  <a:pt x="2976" y="0"/>
                </a:lnTo>
                <a:lnTo>
                  <a:pt x="2994" y="0"/>
                </a:lnTo>
                <a:lnTo>
                  <a:pt x="2994" y="18"/>
                </a:lnTo>
                <a:lnTo>
                  <a:pt x="2976" y="18"/>
                </a:lnTo>
                <a:lnTo>
                  <a:pt x="2976" y="18"/>
                </a:lnTo>
                <a:close/>
                <a:moveTo>
                  <a:pt x="3028" y="18"/>
                </a:moveTo>
                <a:lnTo>
                  <a:pt x="3028" y="0"/>
                </a:lnTo>
                <a:lnTo>
                  <a:pt x="3045" y="0"/>
                </a:lnTo>
                <a:lnTo>
                  <a:pt x="3045" y="18"/>
                </a:lnTo>
                <a:lnTo>
                  <a:pt x="3028" y="18"/>
                </a:lnTo>
                <a:lnTo>
                  <a:pt x="3028" y="18"/>
                </a:lnTo>
                <a:close/>
                <a:moveTo>
                  <a:pt x="3080" y="18"/>
                </a:moveTo>
                <a:lnTo>
                  <a:pt x="3080" y="0"/>
                </a:lnTo>
                <a:lnTo>
                  <a:pt x="3098" y="0"/>
                </a:lnTo>
                <a:lnTo>
                  <a:pt x="3098" y="18"/>
                </a:lnTo>
                <a:lnTo>
                  <a:pt x="3080" y="18"/>
                </a:lnTo>
                <a:lnTo>
                  <a:pt x="3080" y="18"/>
                </a:lnTo>
                <a:close/>
                <a:moveTo>
                  <a:pt x="3133" y="18"/>
                </a:moveTo>
                <a:lnTo>
                  <a:pt x="3133" y="0"/>
                </a:lnTo>
                <a:lnTo>
                  <a:pt x="3149" y="0"/>
                </a:lnTo>
                <a:lnTo>
                  <a:pt x="3149" y="18"/>
                </a:lnTo>
                <a:lnTo>
                  <a:pt x="3133" y="18"/>
                </a:lnTo>
                <a:lnTo>
                  <a:pt x="3133" y="18"/>
                </a:lnTo>
                <a:close/>
                <a:moveTo>
                  <a:pt x="3184" y="18"/>
                </a:moveTo>
                <a:lnTo>
                  <a:pt x="3184" y="0"/>
                </a:lnTo>
                <a:lnTo>
                  <a:pt x="3202" y="0"/>
                </a:lnTo>
                <a:lnTo>
                  <a:pt x="3202" y="18"/>
                </a:lnTo>
                <a:lnTo>
                  <a:pt x="3184" y="18"/>
                </a:lnTo>
                <a:lnTo>
                  <a:pt x="3184" y="18"/>
                </a:lnTo>
                <a:close/>
                <a:moveTo>
                  <a:pt x="3237" y="18"/>
                </a:moveTo>
                <a:lnTo>
                  <a:pt x="3237" y="0"/>
                </a:lnTo>
                <a:lnTo>
                  <a:pt x="3255" y="0"/>
                </a:lnTo>
                <a:lnTo>
                  <a:pt x="3255" y="18"/>
                </a:lnTo>
                <a:lnTo>
                  <a:pt x="3237" y="18"/>
                </a:lnTo>
                <a:lnTo>
                  <a:pt x="3237" y="18"/>
                </a:lnTo>
                <a:close/>
                <a:moveTo>
                  <a:pt x="3290" y="18"/>
                </a:moveTo>
                <a:lnTo>
                  <a:pt x="3290" y="0"/>
                </a:lnTo>
                <a:lnTo>
                  <a:pt x="3306" y="0"/>
                </a:lnTo>
                <a:lnTo>
                  <a:pt x="3306" y="18"/>
                </a:lnTo>
                <a:lnTo>
                  <a:pt x="3290" y="18"/>
                </a:lnTo>
                <a:lnTo>
                  <a:pt x="3290" y="18"/>
                </a:lnTo>
                <a:close/>
                <a:moveTo>
                  <a:pt x="3341" y="18"/>
                </a:moveTo>
                <a:lnTo>
                  <a:pt x="3341" y="0"/>
                </a:lnTo>
                <a:lnTo>
                  <a:pt x="3359" y="0"/>
                </a:lnTo>
                <a:lnTo>
                  <a:pt x="3359" y="18"/>
                </a:lnTo>
                <a:lnTo>
                  <a:pt x="3341" y="18"/>
                </a:lnTo>
                <a:lnTo>
                  <a:pt x="3341" y="18"/>
                </a:lnTo>
                <a:close/>
                <a:moveTo>
                  <a:pt x="3394" y="18"/>
                </a:moveTo>
                <a:lnTo>
                  <a:pt x="3394" y="0"/>
                </a:lnTo>
                <a:lnTo>
                  <a:pt x="3410" y="0"/>
                </a:lnTo>
                <a:lnTo>
                  <a:pt x="3410" y="18"/>
                </a:lnTo>
                <a:lnTo>
                  <a:pt x="3394" y="18"/>
                </a:lnTo>
                <a:lnTo>
                  <a:pt x="3394" y="18"/>
                </a:lnTo>
                <a:close/>
                <a:moveTo>
                  <a:pt x="3445" y="18"/>
                </a:moveTo>
                <a:lnTo>
                  <a:pt x="3445" y="0"/>
                </a:lnTo>
                <a:lnTo>
                  <a:pt x="3463" y="0"/>
                </a:lnTo>
                <a:lnTo>
                  <a:pt x="3463" y="18"/>
                </a:lnTo>
                <a:lnTo>
                  <a:pt x="3445" y="18"/>
                </a:lnTo>
                <a:lnTo>
                  <a:pt x="3445" y="18"/>
                </a:lnTo>
                <a:close/>
                <a:moveTo>
                  <a:pt x="3498" y="18"/>
                </a:moveTo>
                <a:lnTo>
                  <a:pt x="3498" y="0"/>
                </a:lnTo>
                <a:lnTo>
                  <a:pt x="3515" y="0"/>
                </a:lnTo>
                <a:lnTo>
                  <a:pt x="3515" y="18"/>
                </a:lnTo>
                <a:lnTo>
                  <a:pt x="3498" y="18"/>
                </a:lnTo>
                <a:lnTo>
                  <a:pt x="3498" y="18"/>
                </a:lnTo>
                <a:close/>
                <a:moveTo>
                  <a:pt x="3549" y="18"/>
                </a:moveTo>
                <a:lnTo>
                  <a:pt x="3549" y="0"/>
                </a:lnTo>
                <a:lnTo>
                  <a:pt x="3568" y="0"/>
                </a:lnTo>
                <a:lnTo>
                  <a:pt x="3568" y="18"/>
                </a:lnTo>
                <a:lnTo>
                  <a:pt x="3549" y="18"/>
                </a:lnTo>
                <a:lnTo>
                  <a:pt x="3549" y="18"/>
                </a:lnTo>
                <a:close/>
                <a:moveTo>
                  <a:pt x="3602" y="18"/>
                </a:moveTo>
                <a:lnTo>
                  <a:pt x="3602" y="0"/>
                </a:lnTo>
                <a:lnTo>
                  <a:pt x="3619" y="0"/>
                </a:lnTo>
                <a:lnTo>
                  <a:pt x="3619" y="18"/>
                </a:lnTo>
                <a:lnTo>
                  <a:pt x="3602" y="18"/>
                </a:lnTo>
                <a:lnTo>
                  <a:pt x="3602" y="18"/>
                </a:lnTo>
                <a:close/>
                <a:moveTo>
                  <a:pt x="3655" y="18"/>
                </a:moveTo>
                <a:lnTo>
                  <a:pt x="3655" y="0"/>
                </a:lnTo>
                <a:lnTo>
                  <a:pt x="3672" y="0"/>
                </a:lnTo>
                <a:lnTo>
                  <a:pt x="3672" y="18"/>
                </a:lnTo>
                <a:lnTo>
                  <a:pt x="3655" y="18"/>
                </a:lnTo>
                <a:lnTo>
                  <a:pt x="3655" y="18"/>
                </a:lnTo>
                <a:close/>
                <a:moveTo>
                  <a:pt x="3706" y="18"/>
                </a:moveTo>
                <a:lnTo>
                  <a:pt x="3706" y="0"/>
                </a:lnTo>
                <a:lnTo>
                  <a:pt x="3725" y="0"/>
                </a:lnTo>
                <a:lnTo>
                  <a:pt x="3725" y="18"/>
                </a:lnTo>
                <a:lnTo>
                  <a:pt x="3706" y="18"/>
                </a:lnTo>
                <a:lnTo>
                  <a:pt x="3706" y="18"/>
                </a:lnTo>
                <a:close/>
                <a:moveTo>
                  <a:pt x="3759" y="18"/>
                </a:moveTo>
                <a:lnTo>
                  <a:pt x="3759" y="0"/>
                </a:lnTo>
                <a:lnTo>
                  <a:pt x="3776" y="0"/>
                </a:lnTo>
                <a:lnTo>
                  <a:pt x="3776" y="18"/>
                </a:lnTo>
                <a:lnTo>
                  <a:pt x="3759" y="18"/>
                </a:lnTo>
                <a:lnTo>
                  <a:pt x="3759" y="18"/>
                </a:lnTo>
                <a:close/>
                <a:moveTo>
                  <a:pt x="3811" y="18"/>
                </a:moveTo>
                <a:lnTo>
                  <a:pt x="3811" y="0"/>
                </a:lnTo>
                <a:lnTo>
                  <a:pt x="3829" y="0"/>
                </a:lnTo>
                <a:lnTo>
                  <a:pt x="3829" y="18"/>
                </a:lnTo>
                <a:lnTo>
                  <a:pt x="3811" y="18"/>
                </a:lnTo>
                <a:lnTo>
                  <a:pt x="3811" y="18"/>
                </a:lnTo>
                <a:close/>
                <a:moveTo>
                  <a:pt x="3864" y="18"/>
                </a:moveTo>
                <a:lnTo>
                  <a:pt x="3864" y="0"/>
                </a:lnTo>
                <a:lnTo>
                  <a:pt x="3880" y="0"/>
                </a:lnTo>
                <a:lnTo>
                  <a:pt x="3880" y="18"/>
                </a:lnTo>
                <a:lnTo>
                  <a:pt x="3864" y="18"/>
                </a:lnTo>
                <a:lnTo>
                  <a:pt x="3864" y="18"/>
                </a:lnTo>
                <a:close/>
                <a:moveTo>
                  <a:pt x="3915" y="18"/>
                </a:moveTo>
                <a:lnTo>
                  <a:pt x="3915" y="0"/>
                </a:lnTo>
                <a:lnTo>
                  <a:pt x="3933" y="0"/>
                </a:lnTo>
                <a:lnTo>
                  <a:pt x="3933" y="18"/>
                </a:lnTo>
                <a:lnTo>
                  <a:pt x="3915" y="18"/>
                </a:lnTo>
                <a:lnTo>
                  <a:pt x="3915" y="18"/>
                </a:lnTo>
                <a:close/>
                <a:moveTo>
                  <a:pt x="3968" y="18"/>
                </a:moveTo>
                <a:lnTo>
                  <a:pt x="3968" y="0"/>
                </a:lnTo>
                <a:lnTo>
                  <a:pt x="3984" y="0"/>
                </a:lnTo>
                <a:lnTo>
                  <a:pt x="3984" y="18"/>
                </a:lnTo>
                <a:lnTo>
                  <a:pt x="3968" y="18"/>
                </a:lnTo>
                <a:lnTo>
                  <a:pt x="3968" y="18"/>
                </a:lnTo>
                <a:close/>
                <a:moveTo>
                  <a:pt x="4019" y="18"/>
                </a:moveTo>
                <a:lnTo>
                  <a:pt x="4019" y="0"/>
                </a:lnTo>
                <a:lnTo>
                  <a:pt x="4037" y="0"/>
                </a:lnTo>
                <a:lnTo>
                  <a:pt x="4037" y="18"/>
                </a:lnTo>
                <a:lnTo>
                  <a:pt x="4019" y="18"/>
                </a:lnTo>
                <a:lnTo>
                  <a:pt x="4019" y="18"/>
                </a:lnTo>
                <a:close/>
                <a:moveTo>
                  <a:pt x="4072" y="18"/>
                </a:moveTo>
                <a:lnTo>
                  <a:pt x="4072" y="0"/>
                </a:lnTo>
                <a:lnTo>
                  <a:pt x="4090" y="0"/>
                </a:lnTo>
                <a:lnTo>
                  <a:pt x="4090" y="18"/>
                </a:lnTo>
                <a:lnTo>
                  <a:pt x="4072" y="18"/>
                </a:lnTo>
                <a:lnTo>
                  <a:pt x="4072" y="18"/>
                </a:lnTo>
                <a:close/>
                <a:moveTo>
                  <a:pt x="4125" y="18"/>
                </a:moveTo>
                <a:lnTo>
                  <a:pt x="4125" y="0"/>
                </a:lnTo>
                <a:lnTo>
                  <a:pt x="4141" y="0"/>
                </a:lnTo>
                <a:lnTo>
                  <a:pt x="4141" y="18"/>
                </a:lnTo>
                <a:lnTo>
                  <a:pt x="4125" y="18"/>
                </a:lnTo>
                <a:lnTo>
                  <a:pt x="4125" y="18"/>
                </a:lnTo>
                <a:close/>
                <a:moveTo>
                  <a:pt x="4176" y="18"/>
                </a:moveTo>
                <a:lnTo>
                  <a:pt x="4176" y="0"/>
                </a:lnTo>
                <a:lnTo>
                  <a:pt x="4194" y="0"/>
                </a:lnTo>
                <a:lnTo>
                  <a:pt x="4194" y="18"/>
                </a:lnTo>
                <a:lnTo>
                  <a:pt x="4176" y="18"/>
                </a:lnTo>
                <a:lnTo>
                  <a:pt x="4176" y="18"/>
                </a:lnTo>
                <a:close/>
                <a:moveTo>
                  <a:pt x="4229" y="18"/>
                </a:moveTo>
                <a:lnTo>
                  <a:pt x="4229" y="0"/>
                </a:lnTo>
                <a:lnTo>
                  <a:pt x="4246" y="0"/>
                </a:lnTo>
                <a:lnTo>
                  <a:pt x="4246" y="18"/>
                </a:lnTo>
                <a:lnTo>
                  <a:pt x="4229" y="18"/>
                </a:lnTo>
                <a:lnTo>
                  <a:pt x="4229" y="18"/>
                </a:lnTo>
                <a:close/>
                <a:moveTo>
                  <a:pt x="4280" y="18"/>
                </a:moveTo>
                <a:lnTo>
                  <a:pt x="4280" y="0"/>
                </a:lnTo>
                <a:lnTo>
                  <a:pt x="4298" y="0"/>
                </a:lnTo>
                <a:lnTo>
                  <a:pt x="4298" y="18"/>
                </a:lnTo>
                <a:lnTo>
                  <a:pt x="4280" y="18"/>
                </a:lnTo>
                <a:lnTo>
                  <a:pt x="4280" y="18"/>
                </a:lnTo>
                <a:close/>
                <a:moveTo>
                  <a:pt x="4333" y="18"/>
                </a:moveTo>
                <a:lnTo>
                  <a:pt x="4333" y="0"/>
                </a:lnTo>
                <a:lnTo>
                  <a:pt x="4350" y="0"/>
                </a:lnTo>
                <a:lnTo>
                  <a:pt x="4350" y="18"/>
                </a:lnTo>
                <a:lnTo>
                  <a:pt x="4333" y="18"/>
                </a:lnTo>
                <a:lnTo>
                  <a:pt x="4333" y="18"/>
                </a:lnTo>
                <a:close/>
                <a:moveTo>
                  <a:pt x="4385" y="18"/>
                </a:moveTo>
                <a:lnTo>
                  <a:pt x="4385" y="0"/>
                </a:lnTo>
                <a:lnTo>
                  <a:pt x="4403" y="0"/>
                </a:lnTo>
                <a:lnTo>
                  <a:pt x="4403" y="18"/>
                </a:lnTo>
                <a:lnTo>
                  <a:pt x="4385" y="18"/>
                </a:lnTo>
                <a:lnTo>
                  <a:pt x="4385" y="18"/>
                </a:lnTo>
                <a:close/>
                <a:moveTo>
                  <a:pt x="4437" y="18"/>
                </a:moveTo>
                <a:lnTo>
                  <a:pt x="4437" y="0"/>
                </a:lnTo>
                <a:lnTo>
                  <a:pt x="4454" y="0"/>
                </a:lnTo>
                <a:lnTo>
                  <a:pt x="4454" y="18"/>
                </a:lnTo>
                <a:lnTo>
                  <a:pt x="4437" y="18"/>
                </a:lnTo>
                <a:lnTo>
                  <a:pt x="4437" y="18"/>
                </a:lnTo>
                <a:close/>
                <a:moveTo>
                  <a:pt x="4489" y="18"/>
                </a:moveTo>
                <a:lnTo>
                  <a:pt x="4489" y="0"/>
                </a:lnTo>
                <a:lnTo>
                  <a:pt x="4507" y="0"/>
                </a:lnTo>
                <a:lnTo>
                  <a:pt x="4507" y="18"/>
                </a:lnTo>
                <a:lnTo>
                  <a:pt x="4489" y="18"/>
                </a:lnTo>
                <a:lnTo>
                  <a:pt x="4489" y="18"/>
                </a:lnTo>
                <a:close/>
                <a:moveTo>
                  <a:pt x="4542" y="18"/>
                </a:moveTo>
                <a:lnTo>
                  <a:pt x="4542" y="0"/>
                </a:lnTo>
                <a:lnTo>
                  <a:pt x="4560" y="0"/>
                </a:lnTo>
                <a:lnTo>
                  <a:pt x="4560" y="18"/>
                </a:lnTo>
                <a:lnTo>
                  <a:pt x="4542" y="18"/>
                </a:lnTo>
                <a:lnTo>
                  <a:pt x="4542" y="18"/>
                </a:lnTo>
                <a:close/>
                <a:moveTo>
                  <a:pt x="4594" y="18"/>
                </a:moveTo>
                <a:lnTo>
                  <a:pt x="4594" y="0"/>
                </a:lnTo>
                <a:lnTo>
                  <a:pt x="4611" y="0"/>
                </a:lnTo>
                <a:lnTo>
                  <a:pt x="4611" y="18"/>
                </a:lnTo>
                <a:lnTo>
                  <a:pt x="4594" y="18"/>
                </a:lnTo>
                <a:lnTo>
                  <a:pt x="4594" y="18"/>
                </a:lnTo>
                <a:close/>
                <a:moveTo>
                  <a:pt x="4646" y="18"/>
                </a:moveTo>
                <a:lnTo>
                  <a:pt x="4646" y="0"/>
                </a:lnTo>
                <a:lnTo>
                  <a:pt x="4664" y="0"/>
                </a:lnTo>
                <a:lnTo>
                  <a:pt x="4664" y="18"/>
                </a:lnTo>
                <a:lnTo>
                  <a:pt x="4646" y="18"/>
                </a:lnTo>
                <a:lnTo>
                  <a:pt x="4646" y="18"/>
                </a:lnTo>
                <a:close/>
                <a:moveTo>
                  <a:pt x="4699" y="18"/>
                </a:moveTo>
                <a:lnTo>
                  <a:pt x="4699" y="0"/>
                </a:lnTo>
                <a:lnTo>
                  <a:pt x="4715" y="0"/>
                </a:lnTo>
                <a:lnTo>
                  <a:pt x="4715" y="18"/>
                </a:lnTo>
                <a:lnTo>
                  <a:pt x="4699" y="18"/>
                </a:lnTo>
                <a:lnTo>
                  <a:pt x="4699" y="18"/>
                </a:lnTo>
                <a:close/>
                <a:moveTo>
                  <a:pt x="4750" y="18"/>
                </a:moveTo>
                <a:lnTo>
                  <a:pt x="4750" y="0"/>
                </a:lnTo>
                <a:lnTo>
                  <a:pt x="4768" y="0"/>
                </a:lnTo>
                <a:lnTo>
                  <a:pt x="4768" y="18"/>
                </a:lnTo>
                <a:lnTo>
                  <a:pt x="4750" y="1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>
            <a:solidFill>
              <a:srgbClr val="000000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Oval 85">
            <a:extLst>
              <a:ext uri="{FF2B5EF4-FFF2-40B4-BE49-F238E27FC236}">
                <a16:creationId xmlns:a16="http://schemas.microsoft.com/office/drawing/2014/main" id="{1C8E14B8-7288-4BE3-B750-B6A69EBD1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1575" y="3633162"/>
            <a:ext cx="112713" cy="114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Oval 86">
            <a:extLst>
              <a:ext uri="{FF2B5EF4-FFF2-40B4-BE49-F238E27FC236}">
                <a16:creationId xmlns:a16="http://schemas.microsoft.com/office/drawing/2014/main" id="{0B3ACE7E-C5D5-431D-B32B-3C268E944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5029" y="3633162"/>
            <a:ext cx="114301" cy="114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Oval 87">
            <a:extLst>
              <a:ext uri="{FF2B5EF4-FFF2-40B4-BE49-F238E27FC236}">
                <a16:creationId xmlns:a16="http://schemas.microsoft.com/office/drawing/2014/main" id="{97ED069F-23C5-4099-8940-DE773ED32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8646" y="3633162"/>
            <a:ext cx="112713" cy="114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Oval 88">
            <a:extLst>
              <a:ext uri="{FF2B5EF4-FFF2-40B4-BE49-F238E27FC236}">
                <a16:creationId xmlns:a16="http://schemas.microsoft.com/office/drawing/2014/main" id="{D9F811BB-5C43-4BF5-8AA0-BFA56E4FE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4129" y="3633162"/>
            <a:ext cx="112713" cy="114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Oval 89">
            <a:extLst>
              <a:ext uri="{FF2B5EF4-FFF2-40B4-BE49-F238E27FC236}">
                <a16:creationId xmlns:a16="http://schemas.microsoft.com/office/drawing/2014/main" id="{F7F24EB7-9BD7-4CB5-AFE6-61EE0CCDB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7583" y="3633162"/>
            <a:ext cx="114301" cy="114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Oval 90">
            <a:extLst>
              <a:ext uri="{FF2B5EF4-FFF2-40B4-BE49-F238E27FC236}">
                <a16:creationId xmlns:a16="http://schemas.microsoft.com/office/drawing/2014/main" id="{DEA30360-3CE1-47CE-920F-654868C52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1200" y="3633162"/>
            <a:ext cx="112713" cy="114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Oval 91">
            <a:extLst>
              <a:ext uri="{FF2B5EF4-FFF2-40B4-BE49-F238E27FC236}">
                <a16:creationId xmlns:a16="http://schemas.microsoft.com/office/drawing/2014/main" id="{2D139CBE-329F-46C0-83C9-EA7B4BA64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5275" y="3633162"/>
            <a:ext cx="112713" cy="114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7" name="Connecteur droit 23">
            <a:extLst>
              <a:ext uri="{FF2B5EF4-FFF2-40B4-BE49-F238E27FC236}">
                <a16:creationId xmlns:a16="http://schemas.microsoft.com/office/drawing/2014/main" id="{94E75C38-35C0-4A3B-BE0A-AA1AD74A9907}"/>
              </a:ext>
            </a:extLst>
          </p:cNvPr>
          <p:cNvCxnSpPr>
            <a:cxnSpLocks/>
          </p:cNvCxnSpPr>
          <p:nvPr/>
        </p:nvCxnSpPr>
        <p:spPr>
          <a:xfrm>
            <a:off x="0" y="609600"/>
            <a:ext cx="9360000" cy="0"/>
          </a:xfrm>
          <a:prstGeom prst="line">
            <a:avLst/>
          </a:prstGeom>
          <a:ln>
            <a:solidFill>
              <a:srgbClr val="001F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Date Placeholder 2">
            <a:extLst>
              <a:ext uri="{FF2B5EF4-FFF2-40B4-BE49-F238E27FC236}">
                <a16:creationId xmlns:a16="http://schemas.microsoft.com/office/drawing/2014/main" id="{B2FE2BFF-BFE2-4B65-9EED-E3339ADB9B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7099"/>
            <a:ext cx="2743200" cy="365125"/>
          </a:xfrm>
        </p:spPr>
        <p:txBody>
          <a:bodyPr/>
          <a:lstStyle/>
          <a:p>
            <a:fld id="{D36970BD-E70E-4D0E-9B67-1505AB0ADC88}" type="datetime1">
              <a:rPr lang="fr-FR" smtClean="0"/>
              <a:t>14/09/2022</a:t>
            </a:fld>
            <a:endParaRPr lang="fr-FR"/>
          </a:p>
        </p:txBody>
      </p:sp>
      <p:sp>
        <p:nvSpPr>
          <p:cNvPr id="83" name="Footer Placeholder 3">
            <a:extLst>
              <a:ext uri="{FF2B5EF4-FFF2-40B4-BE49-F238E27FC236}">
                <a16:creationId xmlns:a16="http://schemas.microsoft.com/office/drawing/2014/main" id="{8782EF4B-FD09-49B4-8451-4E3BA48F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517099"/>
            <a:ext cx="5029200" cy="365125"/>
          </a:xfrm>
        </p:spPr>
        <p:txBody>
          <a:bodyPr/>
          <a:lstStyle/>
          <a:p>
            <a:r>
              <a:rPr lang="en-US"/>
              <a:t>Improving customer retention management through cost-sensitive learning</a:t>
            </a:r>
            <a:endParaRPr lang="fr-FR"/>
          </a:p>
        </p:txBody>
      </p:sp>
      <p:sp>
        <p:nvSpPr>
          <p:cNvPr id="84" name="Slide Number Placeholder 5">
            <a:extLst>
              <a:ext uri="{FF2B5EF4-FFF2-40B4-BE49-F238E27FC236}">
                <a16:creationId xmlns:a16="http://schemas.microsoft.com/office/drawing/2014/main" id="{F1ABB9BC-378C-4ECD-A334-5E0434D50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7099"/>
            <a:ext cx="2743200" cy="365125"/>
          </a:xfrm>
        </p:spPr>
        <p:txBody>
          <a:bodyPr/>
          <a:lstStyle/>
          <a:p>
            <a:fld id="{77A3AA5C-5D5D-4014-9F02-AD0D1DA2E95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2783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5987DB8-1AD4-44F9-A3B1-4D458EE6AC49}"/>
              </a:ext>
            </a:extLst>
          </p:cNvPr>
          <p:cNvGrpSpPr/>
          <p:nvPr/>
        </p:nvGrpSpPr>
        <p:grpSpPr>
          <a:xfrm>
            <a:off x="6362914" y="1931986"/>
            <a:ext cx="4600114" cy="3401628"/>
            <a:chOff x="2831975" y="772356"/>
            <a:chExt cx="4600114" cy="340162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FA5C607-CD88-4990-92AF-947531D79C25}"/>
                </a:ext>
              </a:extLst>
            </p:cNvPr>
            <p:cNvSpPr/>
            <p:nvPr/>
          </p:nvSpPr>
          <p:spPr>
            <a:xfrm>
              <a:off x="3533313" y="1464816"/>
              <a:ext cx="1917576" cy="132277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419"/>
                <a:t>True Positives</a:t>
              </a:r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BE8B43C-5D80-4D94-B5FE-3D7CDE561A9A}"/>
                </a:ext>
              </a:extLst>
            </p:cNvPr>
            <p:cNvSpPr/>
            <p:nvPr/>
          </p:nvSpPr>
          <p:spPr>
            <a:xfrm>
              <a:off x="5514513" y="1464816"/>
              <a:ext cx="1917576" cy="132277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419"/>
                <a:t>False Positives</a:t>
              </a: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D323D9E-9757-471D-9B13-B4FC420AFD7D}"/>
                </a:ext>
              </a:extLst>
            </p:cNvPr>
            <p:cNvSpPr/>
            <p:nvPr/>
          </p:nvSpPr>
          <p:spPr>
            <a:xfrm>
              <a:off x="3533313" y="2851212"/>
              <a:ext cx="1917576" cy="132277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419"/>
                <a:t>False Negatives</a:t>
              </a: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361D030-C199-41EA-A71C-D22CDDA32183}"/>
                </a:ext>
              </a:extLst>
            </p:cNvPr>
            <p:cNvSpPr/>
            <p:nvPr/>
          </p:nvSpPr>
          <p:spPr>
            <a:xfrm>
              <a:off x="5514513" y="2851212"/>
              <a:ext cx="1917576" cy="132277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419"/>
                <a:t>True Negatives</a:t>
              </a: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3BD4756-431C-4518-B8AE-A93E73852283}"/>
                </a:ext>
              </a:extLst>
            </p:cNvPr>
            <p:cNvSpPr/>
            <p:nvPr/>
          </p:nvSpPr>
          <p:spPr>
            <a:xfrm>
              <a:off x="3533313" y="1118586"/>
              <a:ext cx="1917576" cy="2826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419" sz="160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Churner</a:t>
              </a:r>
              <a:endParaRPr lang="en-US" sz="16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ADC815-61CF-4FA6-9C5A-57522DBCFCA1}"/>
                </a:ext>
              </a:extLst>
            </p:cNvPr>
            <p:cNvSpPr/>
            <p:nvPr/>
          </p:nvSpPr>
          <p:spPr>
            <a:xfrm>
              <a:off x="5514513" y="1129683"/>
              <a:ext cx="1917576" cy="2826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419" sz="16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Non-</a:t>
              </a:r>
              <a:r>
                <a:rPr lang="es-419" sz="160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churner</a:t>
              </a:r>
              <a:endParaRPr lang="en-US" sz="16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8FA8F3B-F572-4731-963D-1406FF031BC6}"/>
                </a:ext>
              </a:extLst>
            </p:cNvPr>
            <p:cNvSpPr/>
            <p:nvPr/>
          </p:nvSpPr>
          <p:spPr>
            <a:xfrm rot="16200000">
              <a:off x="2667786" y="3372081"/>
              <a:ext cx="1321200" cy="2826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419" sz="16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Non- </a:t>
              </a:r>
              <a:r>
                <a:rPr lang="es-419" sz="160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churner</a:t>
              </a:r>
              <a:endParaRPr lang="en-US" sz="16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6CB3A64-E6C1-496D-AD7C-501BDFA67D05}"/>
                </a:ext>
              </a:extLst>
            </p:cNvPr>
            <p:cNvSpPr/>
            <p:nvPr/>
          </p:nvSpPr>
          <p:spPr>
            <a:xfrm rot="16200000">
              <a:off x="2667786" y="1985685"/>
              <a:ext cx="1321200" cy="2826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419" sz="160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Churner</a:t>
              </a:r>
              <a:endParaRPr lang="en-US" sz="16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31C5F00-4209-4C2A-A185-5C433035B311}"/>
                </a:ext>
              </a:extLst>
            </p:cNvPr>
            <p:cNvSpPr/>
            <p:nvPr/>
          </p:nvSpPr>
          <p:spPr>
            <a:xfrm rot="16200000">
              <a:off x="1618694" y="2678097"/>
              <a:ext cx="2709168" cy="2826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419" sz="160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Predicted</a:t>
              </a:r>
              <a:r>
                <a:rPr lang="es-419" sz="16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419" sz="160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behavioral</a:t>
              </a:r>
              <a:r>
                <a:rPr lang="es-419" sz="16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419" sz="160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outcome</a:t>
              </a:r>
              <a:r>
                <a:rPr lang="es-419" sz="16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endParaRPr lang="en-US" sz="16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10E02C2-8690-44CA-9FA1-CBACF5CCFCF3}"/>
                </a:ext>
              </a:extLst>
            </p:cNvPr>
            <p:cNvSpPr/>
            <p:nvPr/>
          </p:nvSpPr>
          <p:spPr>
            <a:xfrm>
              <a:off x="3533313" y="772356"/>
              <a:ext cx="3898776" cy="2826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Actual behavioral outcome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949B17-7858-4D8A-800C-66C6A9CE5277}"/>
              </a:ext>
            </a:extLst>
          </p:cNvPr>
          <p:cNvSpPr txBox="1"/>
          <p:nvPr/>
        </p:nvSpPr>
        <p:spPr>
          <a:xfrm>
            <a:off x="7311032" y="1159710"/>
            <a:ext cx="3165995" cy="47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algn="just">
              <a:lnSpc>
                <a:spcPct val="107000"/>
              </a:lnSpc>
              <a:spcAft>
                <a:spcPts val="800"/>
              </a:spcAft>
            </a:pPr>
            <a:r>
              <a:rPr lang="en-US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Confusion/cost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824079E-EFA6-4C98-BF3A-F274EBFF3453}"/>
                  </a:ext>
                </a:extLst>
              </p:cNvPr>
              <p:cNvSpPr txBox="1"/>
              <p:nvPr/>
            </p:nvSpPr>
            <p:spPr>
              <a:xfrm>
                <a:off x="6187665" y="5698290"/>
                <a:ext cx="5588325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smtClean="0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15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500" i="1" smtClean="0">
                          <a:latin typeface="Cambria Math" panose="02040503050406030204" pitchFamily="18" charset="0"/>
                        </a:rPr>
                        <m:t>𝑚𝑖𝑠𝑐𝑙𝑎𝑠𝑠𝑖𝑓𝑖𝑐𝑎𝑡𝑖𝑜𝑛</m:t>
                      </m:r>
                      <m:r>
                        <a:rPr lang="en-US" sz="15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50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s-419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1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es-419" sz="15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s-419" sz="15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1500" i="1" smtClean="0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es-419" sz="15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15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es-419" sz="15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s-419" sz="1500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1500" i="1">
                          <a:latin typeface="Cambria Math" panose="02040503050406030204" pitchFamily="18" charset="0"/>
                        </a:rPr>
                        <m:t>𝐹𝑃</m:t>
                      </m:r>
                      <m:r>
                        <a:rPr lang="es-419" sz="15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15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es-419" sz="15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s-419" sz="15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sz="1500" i="1">
                          <a:latin typeface="Cambria Math" panose="02040503050406030204" pitchFamily="18" charset="0"/>
                        </a:rPr>
                        <m:t>𝑇𝑁</m:t>
                      </m:r>
                      <m:r>
                        <a:rPr lang="es-419" sz="15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15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es-419" sz="15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s-419" sz="150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 lang="en-US" sz="1500" i="1">
                          <a:latin typeface="Cambria Math" panose="02040503050406030204" pitchFamily="18" charset="0"/>
                        </a:rPr>
                        <m:t>𝐹𝑁</m:t>
                      </m:r>
                    </m:oMath>
                  </m:oMathPara>
                </a14:m>
                <a:endParaRPr lang="en-US" sz="150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824079E-EFA6-4C98-BF3A-F274EBFF3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665" y="5698290"/>
                <a:ext cx="5588325" cy="230832"/>
              </a:xfrm>
              <a:prstGeom prst="rect">
                <a:avLst/>
              </a:prstGeom>
              <a:blipFill>
                <a:blip r:embed="rId2"/>
                <a:stretch>
                  <a:fillRect l="-327" t="-2632" r="-218" b="-3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6867D065-0898-4695-BF85-4AB1DB0FDD5B}"/>
              </a:ext>
            </a:extLst>
          </p:cNvPr>
          <p:cNvSpPr txBox="1"/>
          <p:nvPr/>
        </p:nvSpPr>
        <p:spPr>
          <a:xfrm>
            <a:off x="-6148" y="88301"/>
            <a:ext cx="8548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2800">
                <a:solidFill>
                  <a:srgbClr val="001F46"/>
                </a:solidFill>
              </a:rPr>
              <a:t>MISCLASSIFICATION COST AS A PERFORMANCE MEASURE</a:t>
            </a:r>
            <a:endParaRPr lang="en-US" sz="2800">
              <a:solidFill>
                <a:srgbClr val="001F46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743850-38FA-4AC2-BE1F-CD4AA9C01D10}"/>
              </a:ext>
            </a:extLst>
          </p:cNvPr>
          <p:cNvSpPr txBox="1"/>
          <p:nvPr/>
        </p:nvSpPr>
        <p:spPr>
          <a:xfrm>
            <a:off x="857533" y="962123"/>
            <a:ext cx="4176106" cy="86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algn="ctr">
              <a:lnSpc>
                <a:spcPct val="107000"/>
              </a:lnSpc>
              <a:spcAft>
                <a:spcPts val="800"/>
              </a:spcAft>
            </a:pP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en-US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erformance of churn prediction models </a:t>
            </a:r>
          </a:p>
        </p:txBody>
      </p:sp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EA4A7536-00B7-4962-B51E-0BD1E73644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0713178"/>
              </p:ext>
            </p:extLst>
          </p:nvPr>
        </p:nvGraphicFramePr>
        <p:xfrm>
          <a:off x="677168" y="2244023"/>
          <a:ext cx="4938762" cy="3111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67955F06-4DC0-4070-8F45-5B416BCD97BE}"/>
              </a:ext>
            </a:extLst>
          </p:cNvPr>
          <p:cNvSpPr txBox="1"/>
          <p:nvPr/>
        </p:nvSpPr>
        <p:spPr>
          <a:xfrm>
            <a:off x="496408" y="5603489"/>
            <a:ext cx="53002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They d</a:t>
            </a:r>
            <a:r>
              <a:rPr lang="en-US" sz="15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not lead to an optimal evaluation of the classification algorithm when different misclassification costs occur</a:t>
            </a:r>
            <a:endParaRPr lang="en-US" sz="1500"/>
          </a:p>
        </p:txBody>
      </p:sp>
      <p:cxnSp>
        <p:nvCxnSpPr>
          <p:cNvPr id="23" name="Connecteur droit 23">
            <a:extLst>
              <a:ext uri="{FF2B5EF4-FFF2-40B4-BE49-F238E27FC236}">
                <a16:creationId xmlns:a16="http://schemas.microsoft.com/office/drawing/2014/main" id="{1183FFAF-5135-46EB-BC8F-E97CEC52A8DB}"/>
              </a:ext>
            </a:extLst>
          </p:cNvPr>
          <p:cNvCxnSpPr/>
          <p:nvPr/>
        </p:nvCxnSpPr>
        <p:spPr>
          <a:xfrm>
            <a:off x="0" y="609600"/>
            <a:ext cx="8640000" cy="0"/>
          </a:xfrm>
          <a:prstGeom prst="line">
            <a:avLst/>
          </a:prstGeom>
          <a:ln>
            <a:solidFill>
              <a:srgbClr val="001F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00833C-58E9-42AB-B6F8-4B09613E4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F2AE-857A-4B9A-9F74-12BDCB457BB7}" type="datetime1">
              <a:rPr lang="fr-FR" smtClean="0"/>
              <a:t>14/09/2022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D72D6E-3D60-475E-9DC8-900C7D1A9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Improving customer retention management through cost-sensitive learning</a:t>
            </a:r>
            <a:endParaRPr lang="fr-FR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68E14DA-F2C7-475C-B5EC-667C863B3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AA5C-5D5D-4014-9F02-AD0D1DA2E95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17878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962,&quot;width&quot;:11940}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宽屏</PresentationFormat>
  <Slides>20</Slides>
  <Notes>0</Notes>
  <HiddenSlides>0</Hidden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Thème Office</vt:lpstr>
      <vt:lpstr>PowerPoint 演示文稿</vt:lpstr>
      <vt:lpstr>PowerPoint 演示文稿</vt:lpstr>
      <vt:lpstr>PowerPoint 演示文稿</vt:lpstr>
      <vt:lpstr>EXECUTIVE SUMMARY</vt:lpstr>
      <vt:lpstr>IMPORTANCE OF CONSIDERING THIS APPROACH</vt:lpstr>
      <vt:lpstr>PURPOSE</vt:lpstr>
      <vt:lpstr>PowerPoint 演示文稿</vt:lpstr>
      <vt:lpstr>PowerPoint 演示文稿</vt:lpstr>
      <vt:lpstr>PowerPoint 演示文稿</vt:lpstr>
      <vt:lpstr>PowerPoint 演示文稿</vt:lpstr>
      <vt:lpstr>DRAWBACKS OF SAMPLING BASED COST-SENSITIVE TECHNIQUES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QUESTIONS?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GUILLOT Charlotte</dc:creator>
  <cp:revision>144</cp:revision>
  <dcterms:created xsi:type="dcterms:W3CDTF">2014-10-14T12:52:23Z</dcterms:created>
  <dcterms:modified xsi:type="dcterms:W3CDTF">2022-09-15T02:26:35Z</dcterms:modified>
</cp:coreProperties>
</file>