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7" r:id="rId3"/>
    <p:sldId id="258" r:id="rId4"/>
    <p:sldId id="260" r:id="rId5"/>
    <p:sldId id="301" r:id="rId6"/>
    <p:sldId id="302" r:id="rId7"/>
    <p:sldId id="306" r:id="rId8"/>
    <p:sldId id="303" r:id="rId9"/>
    <p:sldId id="304" r:id="rId10"/>
    <p:sldId id="305" r:id="rId11"/>
    <p:sldId id="307" r:id="rId1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B3C5"/>
    <a:srgbClr val="FFBF53"/>
    <a:srgbClr val="6A3C7C"/>
    <a:srgbClr val="F07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snapToGrid="0" showGuides="1">
      <p:cViewPr>
        <p:scale>
          <a:sx n="66" d="100"/>
          <a:sy n="66" d="100"/>
        </p:scale>
        <p:origin x="2118" y="1344"/>
      </p:cViewPr>
      <p:guideLst>
        <p:guide orient="horz" pos="2219"/>
        <p:guide pos="2891"/>
      </p:guideLst>
    </p:cSldViewPr>
  </p:slideViewPr>
  <p:notesTextViewPr>
    <p:cViewPr>
      <p:scale>
        <a:sx n="1" d="1"/>
        <a:sy n="1" d="1"/>
      </p:scale>
      <p:origin x="0" y="0"/>
    </p:cViewPr>
  </p:notesTextViewPr>
  <p:sorterViewPr showFormatting="0">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Calibri" panose="020F050202020403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Calibri" panose="020F050202020403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a:t>Click to edit Master title style</a:t>
            </a:r>
            <a:endParaRPr lang="zh-CN" altLang="en-US"/>
          </a:p>
          <a:p>
            <a:pPr lvl="1" indent="0"/>
            <a:r>
              <a:rPr lang="zh-CN" altLang="en-US"/>
              <a:t>Second level</a:t>
            </a:r>
            <a:endParaRPr lang="zh-CN" altLang="en-US"/>
          </a:p>
          <a:p>
            <a:pPr lvl="2" indent="0"/>
            <a:r>
              <a:rPr lang="zh-CN" altLang="en-US"/>
              <a:t>Third level</a:t>
            </a:r>
            <a:endParaRPr lang="zh-CN" altLang="en-US"/>
          </a:p>
          <a:p>
            <a:pPr lvl="3" indent="0"/>
            <a:r>
              <a:rPr lang="zh-CN" altLang="en-US"/>
              <a:t>Fouth level</a:t>
            </a:r>
            <a:endParaRPr lang="zh-CN" altLang="en-US"/>
          </a:p>
          <a:p>
            <a:pPr lvl="4" indent="0"/>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cs typeface="Calibri" panose="020F050202020403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cs typeface="Calibri" panose="020F0502020204030204" pitchFamily="34" charset="0"/>
              </a:defRPr>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Calibri" panose="020F0502020204030204" pitchFamily="34" charset="0"/>
      </a:defRPr>
    </a:lvl1pPr>
    <a:lvl2pPr marL="457200" algn="l" defTabSz="914400" rtl="0" eaLnBrk="1" latinLnBrk="0" hangingPunct="1">
      <a:defRPr sz="1200" kern="1200">
        <a:solidFill>
          <a:schemeClr val="tx1"/>
        </a:solidFill>
        <a:latin typeface="+mn-lt"/>
        <a:ea typeface="+mn-ea"/>
        <a:cs typeface="Calibri" panose="020F0502020204030204" pitchFamily="34" charset="0"/>
      </a:defRPr>
    </a:lvl2pPr>
    <a:lvl3pPr marL="914400" algn="l" defTabSz="914400" rtl="0" eaLnBrk="1" latinLnBrk="0" hangingPunct="1">
      <a:defRPr sz="1200" kern="1200">
        <a:solidFill>
          <a:schemeClr val="tx1"/>
        </a:solidFill>
        <a:latin typeface="+mn-lt"/>
        <a:ea typeface="+mn-ea"/>
        <a:cs typeface="Calibri" panose="020F0502020204030204" pitchFamily="34" charset="0"/>
      </a:defRPr>
    </a:lvl3pPr>
    <a:lvl4pPr marL="1371600" algn="l" defTabSz="914400" rtl="0" eaLnBrk="1" latinLnBrk="0" hangingPunct="1">
      <a:defRPr sz="1200" kern="1200">
        <a:solidFill>
          <a:schemeClr val="tx1"/>
        </a:solidFill>
        <a:latin typeface="+mn-lt"/>
        <a:ea typeface="+mn-ea"/>
        <a:cs typeface="Calibri" panose="020F0502020204030204" pitchFamily="34" charset="0"/>
      </a:defRPr>
    </a:lvl4pPr>
    <a:lvl5pPr marL="1828800" algn="l" defTabSz="914400" rtl="0" eaLnBrk="1" latinLnBrk="0" hangingPunct="1">
      <a:defRPr sz="1200" kern="1200">
        <a:solidFill>
          <a:schemeClr val="tx1"/>
        </a:solidFill>
        <a:latin typeface="+mn-lt"/>
        <a:ea typeface="+mn-ea"/>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smtClean="0">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dirty="0">
                <a:sym typeface="+mn-ea"/>
              </a:rPr>
              <a:t>Click here to edit the master text style</a:t>
            </a:r>
            <a:endParaRPr lang="zh-CN" altLang="en-US" sz="2800" strike="noStrike" noProof="1" dirty="0"/>
          </a:p>
          <a:p>
            <a:pPr lvl="1" fontAlgn="auto"/>
            <a:r>
              <a:rPr lang="zh-CN" altLang="en-US" sz="2800" strike="noStrike" noProof="1" dirty="0">
                <a:sym typeface="+mn-ea"/>
              </a:rPr>
              <a:t>The second level</a:t>
            </a:r>
            <a:endParaRPr lang="zh-CN" altLang="en-US" sz="2800" strike="noStrike" noProof="1" dirty="0"/>
          </a:p>
          <a:p>
            <a:pPr lvl="2" fontAlgn="auto"/>
            <a:r>
              <a:rPr lang="zh-CN" altLang="en-US" sz="2800" strike="noStrike" noProof="1" dirty="0">
                <a:sym typeface="+mn-ea"/>
              </a:rPr>
              <a:t>The third level</a:t>
            </a:r>
            <a:endParaRPr lang="zh-CN" altLang="en-US" sz="2800" strike="noStrike" noProof="1" dirty="0"/>
          </a:p>
          <a:p>
            <a:pPr lvl="3" fontAlgn="auto"/>
            <a:r>
              <a:rPr lang="zh-CN" altLang="en-US" sz="2800" strike="noStrike" noProof="1" dirty="0">
                <a:sym typeface="+mn-ea"/>
              </a:rPr>
              <a:t>The fourth level</a:t>
            </a:r>
            <a:endParaRPr lang="zh-CN" altLang="en-US" sz="2800" strike="noStrike" noProof="1" dirty="0"/>
          </a:p>
          <a:p>
            <a:pPr lvl="4" fontAlgn="auto"/>
            <a:r>
              <a:rPr lang="zh-CN" altLang="en-US" sz="2800" strike="noStrike" noProof="1" dirty="0">
                <a:sym typeface="+mn-ea"/>
              </a:rPr>
              <a:t>Fifth level</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1" indent="-228600"/>
            <a:r>
              <a:rPr lang="zh-CN" altLang="en-US" dirty="0"/>
              <a:t>Click here to edit the master text style</a:t>
            </a:r>
            <a:endParaRPr lang="zh-CN" altLang="en-US" dirty="0"/>
          </a:p>
          <a:p>
            <a:pPr lvl="1" indent="-228600"/>
            <a:r>
              <a:rPr lang="zh-CN" altLang="en-US" dirty="0"/>
              <a:t>The second level</a:t>
            </a:r>
            <a:endParaRPr lang="zh-CN" altLang="en-US" dirty="0"/>
          </a:p>
          <a:p>
            <a:pPr lvl="2" indent="-228600"/>
            <a:r>
              <a:rPr lang="zh-CN" altLang="en-US" dirty="0"/>
              <a:t>The third level</a:t>
            </a:r>
            <a:endParaRPr lang="zh-CN" altLang="en-US" dirty="0"/>
          </a:p>
          <a:p>
            <a:pPr lvl="3" indent="-228600"/>
            <a:r>
              <a:rPr lang="zh-CN" altLang="en-US" dirty="0"/>
              <a:t>The 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grpSp>
        <p:nvGrpSpPr>
          <p:cNvPr id="4108" name="组合 15"/>
          <p:cNvGrpSpPr/>
          <p:nvPr/>
        </p:nvGrpSpPr>
        <p:grpSpPr>
          <a:xfrm>
            <a:off x="1182688" y="2327275"/>
            <a:ext cx="1331912" cy="1331913"/>
            <a:chOff x="139391" y="1379571"/>
            <a:chExt cx="1651309" cy="1651309"/>
          </a:xfrm>
        </p:grpSpPr>
        <p:sp>
          <p:nvSpPr>
            <p:cNvPr id="17"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1" name="文本框 18"/>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C</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4112" name="组合 19"/>
          <p:cNvGrpSpPr/>
          <p:nvPr/>
        </p:nvGrpSpPr>
        <p:grpSpPr>
          <a:xfrm>
            <a:off x="2570163" y="2327275"/>
            <a:ext cx="1331912" cy="1331913"/>
            <a:chOff x="139391" y="1379571"/>
            <a:chExt cx="1651309" cy="1651309"/>
          </a:xfrm>
        </p:grpSpPr>
        <p:sp>
          <p:nvSpPr>
            <p:cNvPr id="21"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5" name="文本框 22"/>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H</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4116" name="组合 23"/>
          <p:cNvGrpSpPr/>
          <p:nvPr/>
        </p:nvGrpSpPr>
        <p:grpSpPr>
          <a:xfrm>
            <a:off x="3956050" y="2327275"/>
            <a:ext cx="1331913" cy="1331913"/>
            <a:chOff x="139391" y="1379571"/>
            <a:chExt cx="1651309" cy="1651309"/>
          </a:xfrm>
        </p:grpSpPr>
        <p:sp>
          <p:nvSpPr>
            <p:cNvPr id="25" name="椭圆 24"/>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椭圆 25"/>
            <p:cNvSpPr/>
            <p:nvPr/>
          </p:nvSpPr>
          <p:spPr>
            <a:xfrm>
              <a:off x="269291" y="1497662"/>
              <a:ext cx="1417095" cy="1415127"/>
            </a:xfrm>
            <a:prstGeom prst="ellipse">
              <a:avLst/>
            </a:prstGeom>
            <a:solidFill>
              <a:srgbClr val="02B3C5"/>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9" name="文本框 26"/>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A</a:t>
              </a: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4120" name="组合 27"/>
          <p:cNvGrpSpPr/>
          <p:nvPr/>
        </p:nvGrpSpPr>
        <p:grpSpPr>
          <a:xfrm>
            <a:off x="5343525" y="2327275"/>
            <a:ext cx="1331913" cy="1331913"/>
            <a:chOff x="139391" y="1379571"/>
            <a:chExt cx="1651309" cy="1651309"/>
          </a:xfrm>
        </p:grpSpPr>
        <p:sp>
          <p:nvSpPr>
            <p:cNvPr id="29" name="椭圆 28"/>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0" name="椭圆 29"/>
            <p:cNvSpPr/>
            <p:nvPr/>
          </p:nvSpPr>
          <p:spPr>
            <a:xfrm>
              <a:off x="269291" y="1497662"/>
              <a:ext cx="1417095" cy="1415127"/>
            </a:xfrm>
            <a:prstGeom prst="ellipse">
              <a:avLst/>
            </a:prstGeom>
            <a:solidFill>
              <a:srgbClr val="6A3C7C"/>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23" name="文本框 30"/>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r>
                <a:rPr lang="en-US" altLang="zh-CN" sz="6600" dirty="0">
                  <a:solidFill>
                    <a:schemeClr val="bg1"/>
                  </a:solidFill>
                  <a:ea typeface="SimSun" panose="02010600030101010101" pitchFamily="2" charset="-122"/>
                  <a:cs typeface="Calibri" panose="020F0502020204030204" pitchFamily="34" charset="0"/>
                </a:rPr>
                <a:t>T</a:t>
              </a:r>
              <a:endParaRPr lang="en-US" altLang="zh-CN" sz="6600" dirty="0">
                <a:solidFill>
                  <a:schemeClr val="bg1"/>
                </a:solidFill>
                <a:ea typeface="SimSun" panose="02010600030101010101" pitchFamily="2" charset="-122"/>
                <a:cs typeface="Calibri" panose="020F0502020204030204" pitchFamily="34" charset="0"/>
              </a:endParaRPr>
            </a:p>
          </p:txBody>
        </p:sp>
      </p:grpSp>
      <p:sp>
        <p:nvSpPr>
          <p:cNvPr id="4124" name="文本框 31"/>
          <p:cNvSpPr txBox="1"/>
          <p:nvPr/>
        </p:nvSpPr>
        <p:spPr>
          <a:xfrm>
            <a:off x="1574800" y="3659505"/>
            <a:ext cx="6000750" cy="1106805"/>
          </a:xfrm>
          <a:prstGeom prst="rect">
            <a:avLst/>
          </a:prstGeom>
          <a:noFill/>
          <a:ln w="9525">
            <a:noFill/>
          </a:ln>
        </p:spPr>
        <p:txBody>
          <a:bodyPr wrap="square" anchor="t">
            <a:spAutoFit/>
          </a:bodyPr>
          <a:p>
            <a:pPr algn="ctr">
              <a:buFont typeface="Arial" panose="020B0604020202020204" pitchFamily="34" charset="0"/>
            </a:pPr>
            <a:r>
              <a:rPr lang="en-US" altLang="zh-CN" sz="6600" dirty="0">
                <a:solidFill>
                  <a:srgbClr val="02B3C5"/>
                </a:solidFill>
                <a:ea typeface="SimSun" panose="02010600030101010101" pitchFamily="2" charset="-122"/>
                <a:cs typeface="Calibri" panose="020F0502020204030204" pitchFamily="34" charset="0"/>
              </a:rPr>
              <a:t>BOT</a:t>
            </a:r>
            <a:endParaRPr lang="en-US" altLang="zh-CN" sz="6600" dirty="0">
              <a:solidFill>
                <a:srgbClr val="02B3C5"/>
              </a:solidFill>
              <a:ea typeface="SimSun" panose="02010600030101010101" pitchFamily="2" charset="-122"/>
              <a:cs typeface="Calibri" panose="020F0502020204030204" pitchFamily="34" charset="0"/>
            </a:endParaRPr>
          </a:p>
        </p:txBody>
      </p:sp>
      <p:sp>
        <p:nvSpPr>
          <p:cNvPr id="4125" name="文本框 32"/>
          <p:cNvSpPr txBox="1"/>
          <p:nvPr/>
        </p:nvSpPr>
        <p:spPr>
          <a:xfrm>
            <a:off x="1574800" y="4665663"/>
            <a:ext cx="4276725" cy="306705"/>
          </a:xfrm>
          <a:prstGeom prst="rect">
            <a:avLst/>
          </a:prstGeom>
          <a:noFill/>
          <a:ln w="9525">
            <a:noFill/>
          </a:ln>
        </p:spPr>
        <p:txBody>
          <a:bodyPr anchor="t">
            <a:spAutoFit/>
          </a:bodyPr>
          <a:p>
            <a:pPr algn="dist">
              <a:buFont typeface="Arial" panose="020B0604020202020204" pitchFamily="34" charset="0"/>
            </a:pPr>
            <a:r>
              <a:rPr lang="en-US" altLang="zh-CN" sz="1400" b="1" dirty="0">
                <a:solidFill>
                  <a:srgbClr val="424242"/>
                </a:solidFill>
                <a:ea typeface="Calibri" panose="020F0502020204030204" pitchFamily="34" charset="0"/>
                <a:cs typeface="Calibri" panose="020F0502020204030204" pitchFamily="34" charset="0"/>
              </a:rPr>
              <a:t>WEBSITE</a:t>
            </a:r>
            <a:endParaRPr lang="en-US" altLang="zh-CN" sz="1400" b="1" dirty="0">
              <a:solidFill>
                <a:srgbClr val="424242"/>
              </a:solidFill>
              <a:ea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grpSp>
        <p:nvGrpSpPr>
          <p:cNvPr id="33804" name="组合 15"/>
          <p:cNvGrpSpPr/>
          <p:nvPr/>
        </p:nvGrpSpPr>
        <p:grpSpPr>
          <a:xfrm>
            <a:off x="1182688" y="2327275"/>
            <a:ext cx="1331912" cy="1331913"/>
            <a:chOff x="139391" y="1379571"/>
            <a:chExt cx="1651309" cy="1651309"/>
          </a:xfrm>
        </p:grpSpPr>
        <p:sp>
          <p:nvSpPr>
            <p:cNvPr id="17" name="椭圆 16"/>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07" name="文本框 18"/>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33808" name="组合 19"/>
          <p:cNvGrpSpPr/>
          <p:nvPr/>
        </p:nvGrpSpPr>
        <p:grpSpPr>
          <a:xfrm>
            <a:off x="2572703" y="2327275"/>
            <a:ext cx="1331912" cy="1331913"/>
            <a:chOff x="139391" y="1379571"/>
            <a:chExt cx="1651309" cy="1651309"/>
          </a:xfrm>
        </p:grpSpPr>
        <p:sp>
          <p:nvSpPr>
            <p:cNvPr id="21"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11" name="文本框 22"/>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33812" name="组合 23"/>
          <p:cNvGrpSpPr/>
          <p:nvPr/>
        </p:nvGrpSpPr>
        <p:grpSpPr>
          <a:xfrm>
            <a:off x="3956050" y="2327275"/>
            <a:ext cx="1331913" cy="1331913"/>
            <a:chOff x="139391" y="1379571"/>
            <a:chExt cx="1651309" cy="1651309"/>
          </a:xfrm>
        </p:grpSpPr>
        <p:sp>
          <p:nvSpPr>
            <p:cNvPr id="25" name="椭圆 24"/>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椭圆 25"/>
            <p:cNvSpPr/>
            <p:nvPr/>
          </p:nvSpPr>
          <p:spPr>
            <a:xfrm>
              <a:off x="269291" y="1497662"/>
              <a:ext cx="1417095" cy="1415127"/>
            </a:xfrm>
            <a:prstGeom prst="ellipse">
              <a:avLst/>
            </a:prstGeom>
            <a:solidFill>
              <a:srgbClr val="02B3C5"/>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grpSp>
      <p:grpSp>
        <p:nvGrpSpPr>
          <p:cNvPr id="33816" name="组合 27"/>
          <p:cNvGrpSpPr/>
          <p:nvPr/>
        </p:nvGrpSpPr>
        <p:grpSpPr>
          <a:xfrm>
            <a:off x="5343525" y="2327275"/>
            <a:ext cx="1331913" cy="1331913"/>
            <a:chOff x="139391" y="1379571"/>
            <a:chExt cx="1651309" cy="1651309"/>
          </a:xfrm>
        </p:grpSpPr>
        <p:sp>
          <p:nvSpPr>
            <p:cNvPr id="29" name="椭圆 28"/>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0" name="椭圆 29"/>
            <p:cNvSpPr/>
            <p:nvPr/>
          </p:nvSpPr>
          <p:spPr>
            <a:xfrm>
              <a:off x="269291" y="1497662"/>
              <a:ext cx="1417095" cy="1415127"/>
            </a:xfrm>
            <a:prstGeom prst="ellipse">
              <a:avLst/>
            </a:prstGeom>
            <a:solidFill>
              <a:srgbClr val="6A3C7C"/>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grpSp>
      <p:sp>
        <p:nvSpPr>
          <p:cNvPr id="33820" name="文本框 31"/>
          <p:cNvSpPr txBox="1"/>
          <p:nvPr/>
        </p:nvSpPr>
        <p:spPr>
          <a:xfrm>
            <a:off x="1582738" y="3754438"/>
            <a:ext cx="4673600" cy="1200150"/>
          </a:xfrm>
          <a:prstGeom prst="rect">
            <a:avLst/>
          </a:prstGeom>
          <a:noFill/>
          <a:ln w="9525">
            <a:noFill/>
          </a:ln>
        </p:spPr>
        <p:txBody>
          <a:bodyPr anchor="t">
            <a:spAutoFit/>
          </a:bodyPr>
          <a:p>
            <a:pPr algn="dist">
              <a:buFont typeface="Arial" panose="020B0604020202020204" pitchFamily="34" charset="0"/>
            </a:pPr>
            <a:r>
              <a:rPr lang="en-US" altLang="zh-CN" sz="7200" dirty="0">
                <a:solidFill>
                  <a:srgbClr val="02B3C5"/>
                </a:solidFill>
                <a:ea typeface="SimSun" panose="02010600030101010101" pitchFamily="2" charset="-122"/>
                <a:cs typeface="Calibri" panose="020F0502020204030204" pitchFamily="34" charset="0"/>
              </a:rPr>
              <a:t>THANK YOU</a:t>
            </a:r>
            <a:endParaRPr lang="zh-CN" altLang="en-US" sz="7200" dirty="0">
              <a:solidFill>
                <a:srgbClr val="02B3C5"/>
              </a:solidFill>
              <a:ea typeface="SimSun" panose="02010600030101010101" pitchFamily="2" charset="-122"/>
              <a:cs typeface="Calibri" panose="020F0502020204030204" pitchFamily="34" charset="0"/>
            </a:endParaRPr>
          </a:p>
        </p:txBody>
      </p:sp>
      <p:sp>
        <p:nvSpPr>
          <p:cNvPr id="33821" name="文本框 32"/>
          <p:cNvSpPr txBox="1"/>
          <p:nvPr/>
        </p:nvSpPr>
        <p:spPr>
          <a:xfrm>
            <a:off x="1763713" y="4884738"/>
            <a:ext cx="4276725" cy="306705"/>
          </a:xfrm>
          <a:prstGeom prst="rect">
            <a:avLst/>
          </a:prstGeom>
          <a:noFill/>
          <a:ln w="9525">
            <a:noFill/>
          </a:ln>
        </p:spPr>
        <p:txBody>
          <a:bodyPr anchor="t">
            <a:spAutoFit/>
          </a:bodyPr>
          <a:p>
            <a:pPr algn="dist">
              <a:buFont typeface="Arial" panose="020B0604020202020204" pitchFamily="34" charset="0"/>
            </a:pPr>
            <a:r>
              <a:rPr lang="en-US" altLang="zh-CN" sz="1400" b="1" dirty="0">
                <a:solidFill>
                  <a:srgbClr val="424242"/>
                </a:solidFill>
                <a:ea typeface="SimSun" panose="02010600030101010101" pitchFamily="2" charset="-122"/>
                <a:cs typeface="Calibri" panose="020F0502020204030204" pitchFamily="34" charset="0"/>
              </a:rPr>
              <a:t>AI AND ML PROJECT</a:t>
            </a:r>
            <a:endParaRPr lang="zh-CN" altLang="en-US" sz="1400" b="1" dirty="0">
              <a:solidFill>
                <a:srgbClr val="424242"/>
              </a:solidFill>
              <a:ea typeface="Calibri" panose="020F0502020204030204" pitchFamily="34" charset="0"/>
              <a:cs typeface="Calibri" panose="020F0502020204030204" pitchFamily="34" charset="0"/>
            </a:endParaRPr>
          </a:p>
        </p:txBody>
      </p:sp>
      <p:sp>
        <p:nvSpPr>
          <p:cNvPr id="33822" name="文本框 33"/>
          <p:cNvSpPr txBox="1"/>
          <p:nvPr/>
        </p:nvSpPr>
        <p:spPr>
          <a:xfrm>
            <a:off x="3074988" y="5173663"/>
            <a:ext cx="2074862" cy="306705"/>
          </a:xfrm>
          <a:prstGeom prst="rect">
            <a:avLst/>
          </a:prstGeom>
          <a:noFill/>
          <a:ln w="9525">
            <a:noFill/>
          </a:ln>
        </p:spPr>
        <p:txBody>
          <a:bodyPr anchor="t">
            <a:spAutoFit/>
          </a:bodyPr>
          <a:p>
            <a:pPr algn="dist">
              <a:buFont typeface="Arial" panose="020B0604020202020204" pitchFamily="34" charset="0"/>
            </a:pPr>
            <a:r>
              <a:rPr lang="en-US" altLang="zh-CN" sz="1400" dirty="0">
                <a:solidFill>
                  <a:srgbClr val="424242"/>
                </a:solidFill>
                <a:ea typeface="SimSun" panose="02010600030101010101" pitchFamily="2" charset="-122"/>
                <a:cs typeface="Calibri" panose="020F0502020204030204" pitchFamily="34" charset="0"/>
              </a:rPr>
              <a:t>FACULTY- DR. LAKSHMI D</a:t>
            </a:r>
            <a:endParaRPr lang="zh-CN" altLang="en-US" sz="1400" dirty="0">
              <a:solidFill>
                <a:srgbClr val="424242"/>
              </a:solidFill>
              <a:ea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2730500" y="484346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354647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1433513" y="378936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2730500" y="301307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4148138" y="466407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201" name="文本框 36"/>
          <p:cNvSpPr txBox="1"/>
          <p:nvPr/>
        </p:nvSpPr>
        <p:spPr>
          <a:xfrm>
            <a:off x="6613525" y="3501708"/>
            <a:ext cx="4251325" cy="460375"/>
          </a:xfrm>
          <a:prstGeom prst="rect">
            <a:avLst/>
          </a:prstGeom>
          <a:noFill/>
          <a:ln w="9525">
            <a:noFill/>
          </a:ln>
        </p:spPr>
        <p:txBody>
          <a:bodyPr wrap="square" anchor="t">
            <a:spAutoFit/>
          </a:bodyPr>
          <a:p>
            <a:pPr defTabSz="914400"/>
            <a:r>
              <a:rPr lang="en-US" altLang="zh-CN" sz="2400" dirty="0">
                <a:solidFill>
                  <a:srgbClr val="404040"/>
                </a:solidFill>
                <a:ea typeface="SimSun" panose="02010600030101010101" pitchFamily="2" charset="-122"/>
                <a:cs typeface="Calibri" panose="020F0502020204030204" pitchFamily="34" charset="0"/>
              </a:rPr>
              <a:t>NANDINI JAIN 20BAI10100 </a:t>
            </a:r>
            <a:endParaRPr lang="zh-CN" altLang="en-US" sz="2400" dirty="0">
              <a:solidFill>
                <a:srgbClr val="404040"/>
              </a:solidFill>
              <a:ea typeface="SimSun" panose="02010600030101010101" pitchFamily="2" charset="-122"/>
              <a:cs typeface="Calibri" panose="020F0502020204030204" pitchFamily="34" charset="0"/>
            </a:endParaRPr>
          </a:p>
        </p:txBody>
      </p:sp>
      <p:sp>
        <p:nvSpPr>
          <p:cNvPr id="38" name="椭圆 37"/>
          <p:cNvSpPr/>
          <p:nvPr/>
        </p:nvSpPr>
        <p:spPr>
          <a:xfrm>
            <a:off x="6045200" y="3562350"/>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3" name="文本框 42"/>
          <p:cNvSpPr txBox="1"/>
          <p:nvPr/>
        </p:nvSpPr>
        <p:spPr>
          <a:xfrm>
            <a:off x="5937250" y="1949450"/>
            <a:ext cx="3451225" cy="768350"/>
          </a:xfrm>
          <a:prstGeom prst="rect">
            <a:avLst/>
          </a:prstGeom>
          <a:noFill/>
          <a:ln w="9525">
            <a:noFill/>
          </a:ln>
        </p:spPr>
        <p:txBody>
          <a:bodyPr anchor="t">
            <a:spAutoFit/>
          </a:bodyPr>
          <a:p>
            <a:r>
              <a:rPr lang="en-US" altLang="zh-CN" sz="4400" dirty="0">
                <a:solidFill>
                  <a:srgbClr val="02B3C5"/>
                </a:solidFill>
                <a:ea typeface="SimSun" panose="02010600030101010101" pitchFamily="2" charset="-122"/>
                <a:cs typeface="Calibri" panose="020F0502020204030204" pitchFamily="34" charset="0"/>
              </a:rPr>
              <a:t>MEMBERS</a:t>
            </a:r>
            <a:endParaRPr lang="zh-CN" altLang="en-US" sz="4400" dirty="0">
              <a:solidFill>
                <a:srgbClr val="02B3C5"/>
              </a:solidFill>
              <a:ea typeface="SimSun" panose="02010600030101010101" pitchFamily="2" charset="-122"/>
              <a:cs typeface="Calibri" panose="020F0502020204030204" pitchFamily="34" charset="0"/>
            </a:endParaRPr>
          </a:p>
        </p:txBody>
      </p:sp>
      <p:sp>
        <p:nvSpPr>
          <p:cNvPr id="8204" name="文本框 43"/>
          <p:cNvSpPr txBox="1"/>
          <p:nvPr/>
        </p:nvSpPr>
        <p:spPr>
          <a:xfrm>
            <a:off x="6613525" y="4152900"/>
            <a:ext cx="4251325" cy="460375"/>
          </a:xfrm>
          <a:prstGeom prst="rect">
            <a:avLst/>
          </a:prstGeom>
          <a:noFill/>
          <a:ln w="9525">
            <a:noFill/>
          </a:ln>
        </p:spPr>
        <p:txBody>
          <a:bodyPr wrap="square" anchor="t">
            <a:spAutoFit/>
          </a:bodyPr>
          <a:p>
            <a:pPr defTabSz="914400"/>
            <a:r>
              <a:rPr lang="en-US" altLang="zh-CN" sz="2400" dirty="0">
                <a:solidFill>
                  <a:srgbClr val="404040"/>
                </a:solidFill>
                <a:ea typeface="SimSun" panose="02010600030101010101" pitchFamily="2" charset="-122"/>
                <a:cs typeface="Calibri" panose="020F0502020204030204" pitchFamily="34" charset="0"/>
              </a:rPr>
              <a:t>POOJA 20BAI10306</a:t>
            </a:r>
            <a:endParaRPr lang="zh-CN" altLang="en-US" sz="2400" dirty="0">
              <a:solidFill>
                <a:srgbClr val="404040"/>
              </a:solidFill>
              <a:ea typeface="SimSun" panose="02010600030101010101" pitchFamily="2" charset="-122"/>
              <a:cs typeface="Calibri" panose="020F0502020204030204" pitchFamily="34" charset="0"/>
            </a:endParaRPr>
          </a:p>
        </p:txBody>
      </p:sp>
      <p:sp>
        <p:nvSpPr>
          <p:cNvPr id="45" name="椭圆 44"/>
          <p:cNvSpPr/>
          <p:nvPr/>
        </p:nvSpPr>
        <p:spPr>
          <a:xfrm>
            <a:off x="6045200" y="4198938"/>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225" name="文本框 15"/>
          <p:cNvSpPr txBox="1"/>
          <p:nvPr/>
        </p:nvSpPr>
        <p:spPr>
          <a:xfrm>
            <a:off x="4813300" y="2357438"/>
            <a:ext cx="2503488" cy="2306955"/>
          </a:xfrm>
          <a:prstGeom prst="rect">
            <a:avLst/>
          </a:prstGeom>
          <a:noFill/>
          <a:ln w="9525">
            <a:noFill/>
          </a:ln>
        </p:spPr>
        <p:txBody>
          <a:bodyPr anchor="t">
            <a:spAutoFit/>
          </a:bodyPr>
          <a:p>
            <a:pPr algn="ctr"/>
            <a:r>
              <a:rPr lang="en-US" altLang="zh-CN" sz="7200" dirty="0">
                <a:solidFill>
                  <a:schemeClr val="bg1"/>
                </a:solidFill>
                <a:ea typeface="SimSun" panose="02010600030101010101" pitchFamily="2" charset="-122"/>
                <a:cs typeface="Calibri" panose="020F0502020204030204" pitchFamily="34" charset="0"/>
              </a:rPr>
              <a:t>WHAT IS IT?</a:t>
            </a:r>
            <a:endParaRPr lang="zh-CN" altLang="en-US" sz="7200" dirty="0">
              <a:solidFill>
                <a:schemeClr val="bg1"/>
              </a:solidFill>
              <a:ea typeface="SimSun" panose="02010600030101010101" pitchFamily="2" charset="-122"/>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CHAT BOT</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838200" y="2294890"/>
            <a:ext cx="10515600" cy="3882390"/>
          </a:xfrm>
        </p:spPr>
        <p:txBody>
          <a:bodyPr/>
          <a:p>
            <a:pPr marL="0" indent="0">
              <a:buNone/>
            </a:pPr>
            <a:r>
              <a:rPr lang="en-US">
                <a:solidFill>
                  <a:schemeClr val="accent5">
                    <a:lumMod val="75000"/>
                  </a:schemeClr>
                </a:solidFill>
              </a:rPr>
              <a:t>Messaging platforms are coming of the age, and Chatbots are all the new trend now. They are touted as the next version of apps, like a huge change in the communication industry. Since Facebook has expanded access to its Messenger service, giving businesses the ability to reach customers better through different APIs, “Chatbots” has become the buzzword these days. Many questions are arising about Chatbots: What actually the Chatbots are? How do they work? How are they build? Are Chatbots a big opportunity for businesses?</a:t>
            </a:r>
            <a:endParaRPr lang="en-US">
              <a:solidFill>
                <a:schemeClr val="accent5">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28980"/>
            <a:ext cx="10515600" cy="1325563"/>
          </a:xfrm>
        </p:spPr>
        <p:txBody>
          <a:bodyPr>
            <a:scene3d>
              <a:camera prst="orthographicFront"/>
              <a:lightRig rig="threePt" dir="t"/>
            </a:scene3d>
          </a:bodyPr>
          <a:p>
            <a:pPr algn="ctr"/>
            <a:r>
              <a:rPr lang="en-US">
                <a:ln w="22225">
                  <a:solidFill>
                    <a:schemeClr val="accent2"/>
                  </a:solidFill>
                  <a:prstDash val="solid"/>
                </a:ln>
                <a:solidFill>
                  <a:schemeClr val="accent2">
                    <a:lumMod val="40000"/>
                    <a:lumOff val="60000"/>
                  </a:schemeClr>
                </a:solidFill>
                <a:effectLst/>
              </a:rPr>
              <a:t>WHAT ARE CHAT BOTS?</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838200" y="3252470"/>
            <a:ext cx="10515600" cy="2924810"/>
          </a:xfrm>
        </p:spPr>
        <p:txBody>
          <a:bodyPr/>
          <a:p>
            <a:pPr marL="0" indent="0" algn="ctr">
              <a:buNone/>
            </a:pPr>
            <a:r>
              <a:rPr lang="en-US">
                <a:solidFill>
                  <a:schemeClr val="accent5">
                    <a:lumMod val="75000"/>
                  </a:schemeClr>
                </a:solidFill>
              </a:rPr>
              <a:t>Chatbots are artificial intelligence systems that we interact with via text or voice interface. Those interactions can be straightforward, like asking a bot about weather report, or more complex, like having one troubleshoot a problem with your internet service.</a:t>
            </a:r>
            <a:endParaRPr lang="en-US">
              <a:solidFill>
                <a:schemeClr val="accent5">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5"/>
          <p:cNvSpPr txBox="1"/>
          <p:nvPr/>
        </p:nvSpPr>
        <p:spPr>
          <a:xfrm>
            <a:off x="4001770" y="295275"/>
            <a:ext cx="4540885" cy="460375"/>
          </a:xfrm>
          <a:prstGeom prst="rect">
            <a:avLst/>
          </a:prstGeom>
          <a:noFill/>
          <a:ln w="9525">
            <a:noFill/>
          </a:ln>
        </p:spPr>
        <p:txBody>
          <a:bodyPr wrap="square" anchor="t">
            <a:spAutoFit/>
          </a:bodyPr>
          <a:p>
            <a:r>
              <a:rPr lang="en-US" sz="2400">
                <a:ln w="22225">
                  <a:solidFill>
                    <a:schemeClr val="accent2"/>
                  </a:solidFill>
                  <a:prstDash val="solid"/>
                </a:ln>
                <a:solidFill>
                  <a:schemeClr val="accent2">
                    <a:lumMod val="40000"/>
                    <a:lumOff val="60000"/>
                  </a:schemeClr>
                </a:solidFill>
                <a:effectLst/>
                <a:sym typeface="+mn-ea"/>
              </a:rPr>
              <a:t>HOW DOES CHATBOTS WORK?</a:t>
            </a:r>
            <a:endParaRPr lang="zh-CN" altLang="en-US" sz="2400" dirty="0">
              <a:solidFill>
                <a:srgbClr val="404040"/>
              </a:solidFill>
              <a:ea typeface="Calibri" panose="020F0502020204030204" pitchFamily="34" charset="0"/>
              <a:cs typeface="Calibri" panose="020F0502020204030204" pitchFamily="34" charset="0"/>
            </a:endParaRPr>
          </a:p>
        </p:txBody>
      </p:sp>
      <p:sp>
        <p:nvSpPr>
          <p:cNvPr id="31" name="Freeform 8"/>
          <p:cNvSpPr/>
          <p:nvPr/>
        </p:nvSpPr>
        <p:spPr bwMode="gray">
          <a:xfrm rot="328192">
            <a:off x="3830638" y="3611563"/>
            <a:ext cx="461963" cy="452438"/>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2" name="Freeform 3"/>
          <p:cNvSpPr/>
          <p:nvPr/>
        </p:nvSpPr>
        <p:spPr bwMode="gray">
          <a:xfrm rot="328192">
            <a:off x="3124200" y="2036763"/>
            <a:ext cx="1370013" cy="1508125"/>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4" name="Freeform 8"/>
          <p:cNvSpPr/>
          <p:nvPr/>
        </p:nvSpPr>
        <p:spPr bwMode="gray">
          <a:xfrm rot="1448142">
            <a:off x="5656263" y="4227513"/>
            <a:ext cx="769938" cy="752475"/>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5" name="Freeform 3"/>
          <p:cNvSpPr/>
          <p:nvPr/>
        </p:nvSpPr>
        <p:spPr bwMode="gray">
          <a:xfrm rot="1448142">
            <a:off x="5059363" y="1560513"/>
            <a:ext cx="2282825" cy="2513013"/>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7" name="Freeform 8"/>
          <p:cNvSpPr/>
          <p:nvPr/>
        </p:nvSpPr>
        <p:spPr bwMode="gray">
          <a:xfrm rot="1960988">
            <a:off x="7864475" y="3522663"/>
            <a:ext cx="461963" cy="450850"/>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38" name="Freeform 3"/>
          <p:cNvSpPr/>
          <p:nvPr/>
        </p:nvSpPr>
        <p:spPr bwMode="gray">
          <a:xfrm rot="1960988">
            <a:off x="7664450" y="1946275"/>
            <a:ext cx="1370013" cy="1508125"/>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rPr>
              <a:t>HOW DOES CHATBOTS WORK?</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838200" y="2386330"/>
            <a:ext cx="10515600" cy="3790950"/>
          </a:xfrm>
        </p:spPr>
        <p:txBody>
          <a:bodyPr/>
          <a:p>
            <a:pPr marL="0" indent="0">
              <a:buNone/>
            </a:pPr>
            <a:r>
              <a:rPr lang="en-US">
                <a:solidFill>
                  <a:schemeClr val="accent5">
                    <a:lumMod val="75000"/>
                  </a:schemeClr>
                </a:solidFill>
              </a:rPr>
              <a:t>Are chatbots really that intelligent? How do they answer questions we ask for? No, they are not intelligent itself, humans make them do so. Chatterbots recognize keywords from the user’s input and access the database for giving a predefined response.</a:t>
            </a:r>
            <a:endParaRPr lang="en-US">
              <a:solidFill>
                <a:schemeClr val="accent5">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rPr>
              <a:t>ARE CHATBOTS A HUGE OPPORTUNITY?</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838200" y="2524125"/>
            <a:ext cx="10515600" cy="3653155"/>
          </a:xfrm>
        </p:spPr>
        <p:txBody>
          <a:bodyPr/>
          <a:p>
            <a:r>
              <a:rPr lang="en-US">
                <a:solidFill>
                  <a:schemeClr val="accent5">
                    <a:lumMod val="75000"/>
                  </a:schemeClr>
                </a:solidFill>
              </a:rPr>
              <a:t>Messaging apps are now bigger than social networks. With the rise of messaging apps and chatbots, the way we are using social media to interact and share is changing.</a:t>
            </a:r>
            <a:endParaRPr lang="en-US">
              <a:solidFill>
                <a:schemeClr val="accent5">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HOW ARE CHATBOTS BUILD?</a:t>
            </a:r>
            <a:r>
              <a:rPr lang="en-US"/>
              <a:t>	</a:t>
            </a:r>
            <a:endParaRPr lang="en-US"/>
          </a:p>
        </p:txBody>
      </p:sp>
      <p:sp>
        <p:nvSpPr>
          <p:cNvPr id="3" name="Content Placeholder 2"/>
          <p:cNvSpPr>
            <a:spLocks noGrp="1"/>
          </p:cNvSpPr>
          <p:nvPr>
            <p:ph idx="1"/>
          </p:nvPr>
        </p:nvSpPr>
        <p:spPr>
          <a:xfrm>
            <a:off x="838200" y="2660650"/>
            <a:ext cx="10515600" cy="3516630"/>
          </a:xfrm>
        </p:spPr>
        <p:txBody>
          <a:bodyPr/>
          <a:p>
            <a:pPr marL="0" indent="0">
              <a:buNone/>
            </a:pPr>
            <a:r>
              <a:rPr lang="en-US">
                <a:solidFill>
                  <a:schemeClr val="accent5">
                    <a:lumMod val="75000"/>
                  </a:schemeClr>
                </a:solidFill>
              </a:rPr>
              <a:t>As discussed above, there can be 2 types of bots: one that follows rules and other which is smarter does machine learning. So for building chatbots either take a rule-based approach, the developer will be coding rules for the system. Another approach can be machine learning, which requires a massive amount of steaming data and the system will have to learn on its own.</a:t>
            </a:r>
            <a:endParaRPr lang="en-US">
              <a:solidFill>
                <a:schemeClr val="accent5">
                  <a:lumMod val="75000"/>
                </a:schemeClr>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1822</Words>
  <Application>WPS Presentation</Application>
  <PresentationFormat/>
  <Paragraphs>48</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Calibri</vt:lpstr>
      <vt:lpstr>Microsoft YaHei</vt:lpstr>
      <vt:lpstr>Arial Unicode MS</vt:lpstr>
      <vt:lpstr>Calibri Light</vt:lpstr>
      <vt:lpstr>Gulim</vt:lpstr>
      <vt:lpstr>Malgun Gothic</vt:lpstr>
      <vt:lpstr>Calibri</vt:lpstr>
      <vt:lpstr>Office 主题</vt:lpstr>
      <vt:lpstr>PowerPoint 演示文稿</vt:lpstr>
      <vt:lpstr>PowerPoint 演示文稿</vt:lpstr>
      <vt:lpstr>PowerPoint 演示文稿</vt:lpstr>
      <vt:lpstr>CHAT BOT</vt:lpstr>
      <vt:lpstr>WHAT ARE CHAT BOTS?</vt:lpstr>
      <vt:lpstr>PowerPoint 演示文稿</vt:lpstr>
      <vt:lpstr>HOW DOES CHATBOTS WORK?</vt:lpstr>
      <vt:lpstr>ARE CHATBOTS A HUGE OPPORTUNITY?</vt:lpstr>
      <vt:lpstr>HOW ARE CHATBOTS BUILD?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SONY</cp:lastModifiedBy>
  <cp:revision>41</cp:revision>
  <dcterms:created xsi:type="dcterms:W3CDTF">2015-07-04T02:09:00Z</dcterms:created>
  <dcterms:modified xsi:type="dcterms:W3CDTF">2021-05-07T10:10:43Z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