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48" y="4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7/18/2024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7/18/2024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wmf"/><Relationship Id="rId5" Type="http://schemas.openxmlformats.org/officeDocument/2006/relationships/oleObject" Target="../embeddings/oleObject2.bin"/><Relationship Id="rId4"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081470" y="1294937"/>
            <a:ext cx="8791575" cy="1655762"/>
          </a:xfrm>
          <a:effectLst>
            <a:glow rad="622300">
              <a:schemeClr val="accent1"/>
            </a:glow>
          </a:effectLst>
          <a:scene3d>
            <a:camera prst="orthographicFront"/>
            <a:lightRig rig="threePt" dir="t"/>
          </a:scene3d>
          <a:sp3d>
            <a:bevelT/>
          </a:sp3d>
        </p:spPr>
        <p:txBody>
          <a:bodyPr>
            <a:normAutofit/>
          </a:bodyPr>
          <a:lstStyle/>
          <a:p>
            <a:r>
              <a:rPr lang="en-US" sz="5400" dirty="0">
                <a:solidFill>
                  <a:schemeClr val="bg1">
                    <a:lumMod val="85000"/>
                    <a:lumOff val="15000"/>
                  </a:schemeClr>
                </a:solidFill>
              </a:rPr>
              <a:t>JAVA PROJECT</a:t>
            </a:r>
            <a:endParaRPr lang="en-US" sz="5400" dirty="0">
              <a:solidFill>
                <a:schemeClr val="bg1">
                  <a:lumMod val="85000"/>
                  <a:lumOff val="15000"/>
                </a:schemeClr>
              </a:solidFill>
            </a:endParaRPr>
          </a:p>
        </p:txBody>
      </p:sp>
    </p:spTree>
    <p:extLst>
      <p:ext uri="{BB962C8B-B14F-4D97-AF65-F5344CB8AC3E}">
        <p14:creationId xmlns:p14="http://schemas.microsoft.com/office/powerpoint/2010/main" val="2876311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3987" y="215850"/>
            <a:ext cx="9905998" cy="1478570"/>
          </a:xfrm>
        </p:spPr>
        <p:txBody>
          <a:bodyPr/>
          <a:lstStyle/>
          <a:p>
            <a:r>
              <a:rPr lang="en-US" dirty="0" smtClean="0"/>
              <a:t>ICONS: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54569" y="4656473"/>
            <a:ext cx="6377052" cy="201607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7005" y="1985349"/>
            <a:ext cx="2089265" cy="208926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481" y="1773802"/>
            <a:ext cx="2283043" cy="228304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72788" y="2144796"/>
            <a:ext cx="2152885" cy="2152885"/>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54569" y="1772542"/>
            <a:ext cx="2525139" cy="2525139"/>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5481" y="4297681"/>
            <a:ext cx="2026861" cy="2026861"/>
          </a:xfrm>
          <a:prstGeom prst="rect">
            <a:avLst/>
          </a:prstGeom>
        </p:spPr>
      </p:pic>
    </p:spTree>
    <p:extLst>
      <p:ext uri="{BB962C8B-B14F-4D97-AF65-F5344CB8AC3E}">
        <p14:creationId xmlns:p14="http://schemas.microsoft.com/office/powerpoint/2010/main" val="1657988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836000" y="98474"/>
            <a:ext cx="8791575" cy="2387600"/>
          </a:xfrm>
        </p:spPr>
        <p:txBody>
          <a:bodyPr>
            <a:normAutofit/>
          </a:bodyPr>
          <a:lstStyle/>
          <a:p>
            <a:r>
              <a:rPr lang="en-US" sz="9600" dirty="0" smtClean="0">
                <a:solidFill>
                  <a:schemeClr val="bg1">
                    <a:lumMod val="85000"/>
                    <a:lumOff val="15000"/>
                  </a:schemeClr>
                </a:solidFill>
                <a:latin typeface="Gabriola" panose="04040605051002020D02" pitchFamily="82" charset="0"/>
              </a:rPr>
              <a:t>THANK YOU</a:t>
            </a:r>
            <a:endParaRPr lang="en-US" sz="9600" dirty="0">
              <a:solidFill>
                <a:schemeClr val="bg1">
                  <a:lumMod val="85000"/>
                  <a:lumOff val="15000"/>
                </a:schemeClr>
              </a:solidFill>
              <a:latin typeface="Gabriola" panose="04040605051002020D02" pitchFamily="82" charset="0"/>
            </a:endParaRPr>
          </a:p>
        </p:txBody>
      </p:sp>
      <p:sp>
        <p:nvSpPr>
          <p:cNvPr id="5" name="Subtitle 4"/>
          <p:cNvSpPr>
            <a:spLocks noGrp="1"/>
          </p:cNvSpPr>
          <p:nvPr>
            <p:ph type="subTitle" idx="1"/>
          </p:nvPr>
        </p:nvSpPr>
        <p:spPr>
          <a:xfrm>
            <a:off x="3319975" y="2883877"/>
            <a:ext cx="6128825" cy="2940148"/>
          </a:xfrm>
        </p:spPr>
        <p:txBody>
          <a:bodyPr>
            <a:noAutofit/>
          </a:bodyPr>
          <a:lstStyle/>
          <a:p>
            <a:r>
              <a:rPr lang="en-US" sz="3200" dirty="0" smtClean="0">
                <a:solidFill>
                  <a:schemeClr val="bg1">
                    <a:lumMod val="85000"/>
                    <a:lumOff val="15000"/>
                  </a:schemeClr>
                </a:solidFill>
                <a:latin typeface="Gabriola" panose="04040605051002020D02" pitchFamily="82" charset="0"/>
              </a:rPr>
              <a:t>DONE BY:</a:t>
            </a:r>
          </a:p>
          <a:p>
            <a:r>
              <a:rPr lang="en-US" sz="3200" dirty="0" smtClean="0">
                <a:solidFill>
                  <a:schemeClr val="bg1">
                    <a:lumMod val="85000"/>
                    <a:lumOff val="15000"/>
                  </a:schemeClr>
                </a:solidFill>
                <a:latin typeface="Gabriola" panose="04040605051002020D02" pitchFamily="82" charset="0"/>
              </a:rPr>
              <a:t>K. Naga NANDINI &amp; T. UMA DEVI</a:t>
            </a:r>
          </a:p>
          <a:p>
            <a:r>
              <a:rPr lang="en-US" sz="3200" dirty="0" smtClean="0">
                <a:solidFill>
                  <a:schemeClr val="bg1">
                    <a:lumMod val="85000"/>
                    <a:lumOff val="15000"/>
                  </a:schemeClr>
                </a:solidFill>
                <a:latin typeface="Gabriola" panose="04040605051002020D02" pitchFamily="82" charset="0"/>
              </a:rPr>
              <a:t>B D1 SECTION </a:t>
            </a:r>
          </a:p>
          <a:p>
            <a:r>
              <a:rPr lang="en-US" sz="3200" dirty="0" smtClean="0">
                <a:solidFill>
                  <a:schemeClr val="bg1">
                    <a:lumMod val="85000"/>
                    <a:lumOff val="15000"/>
                  </a:schemeClr>
                </a:solidFill>
                <a:latin typeface="Gabriola" panose="04040605051002020D02" pitchFamily="82" charset="0"/>
              </a:rPr>
              <a:t>ROLL NO: 19 , 25</a:t>
            </a:r>
            <a:endParaRPr lang="en-US" sz="3200" dirty="0">
              <a:solidFill>
                <a:schemeClr val="bg1">
                  <a:lumMod val="85000"/>
                  <a:lumOff val="15000"/>
                </a:schemeClr>
              </a:solidFill>
              <a:latin typeface="Gabriola" panose="04040605051002020D02" pitchFamily="82" charset="0"/>
            </a:endParaRPr>
          </a:p>
        </p:txBody>
      </p:sp>
    </p:spTree>
    <p:extLst>
      <p:ext uri="{BB962C8B-B14F-4D97-AF65-F5344CB8AC3E}">
        <p14:creationId xmlns:p14="http://schemas.microsoft.com/office/powerpoint/2010/main" val="2018923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lumMod val="50000"/>
                  </a:schemeClr>
                </a:solidFill>
              </a:rPr>
              <a:t>introduction</a:t>
            </a:r>
            <a:endParaRPr lang="en-US" dirty="0">
              <a:solidFill>
                <a:schemeClr val="bg2">
                  <a:lumMod val="50000"/>
                </a:schemeClr>
              </a:solidFill>
            </a:endParaRPr>
          </a:p>
        </p:txBody>
      </p:sp>
      <p:sp>
        <p:nvSpPr>
          <p:cNvPr id="3" name="Content Placeholder 2"/>
          <p:cNvSpPr>
            <a:spLocks noGrp="1"/>
          </p:cNvSpPr>
          <p:nvPr>
            <p:ph idx="1"/>
          </p:nvPr>
        </p:nvSpPr>
        <p:spPr>
          <a:xfrm>
            <a:off x="592772" y="2097088"/>
            <a:ext cx="6258195" cy="3487786"/>
          </a:xfrm>
        </p:spPr>
        <p:txBody>
          <a:bodyPr>
            <a:normAutofit fontScale="92500" lnSpcReduction="10000"/>
          </a:bodyPr>
          <a:lstStyle/>
          <a:p>
            <a:r>
              <a:rPr lang="en-US" dirty="0">
                <a:solidFill>
                  <a:schemeClr val="bg1">
                    <a:lumMod val="85000"/>
                    <a:lumOff val="15000"/>
                  </a:schemeClr>
                </a:solidFill>
              </a:rPr>
              <a:t>A Hospital Management System (HMS) is a software application designed to manage various aspects of a hospital's operations. These systems streamline administrative tasks, improve the efficiency of medical care, and facilitate better patient management. In Java, building an HMS involves creating modules for patient registration, appointment scheduling, billing, medical records, and more.</a:t>
            </a:r>
          </a:p>
        </p:txBody>
      </p:sp>
      <p:pic>
        <p:nvPicPr>
          <p:cNvPr id="7170" name="Picture 2" descr="Hospital Management System | Hospital information Management System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0967" y="1617784"/>
            <a:ext cx="5230670" cy="3967090"/>
          </a:xfrm>
          <a:prstGeom prst="rect">
            <a:avLst/>
          </a:prstGeom>
          <a:noFill/>
          <a:effectLst>
            <a:glow rad="127000">
              <a:schemeClr val="accent1">
                <a:alpha val="22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764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2862" y="618518"/>
            <a:ext cx="10303098" cy="1478570"/>
          </a:xfrm>
        </p:spPr>
        <p:txBody>
          <a:bodyPr>
            <a:normAutofit/>
          </a:bodyPr>
          <a:lstStyle/>
          <a:p>
            <a:r>
              <a:rPr lang="en-US" sz="3200" dirty="0">
                <a:solidFill>
                  <a:schemeClr val="bg2">
                    <a:lumMod val="50000"/>
                  </a:schemeClr>
                </a:solidFill>
              </a:rPr>
              <a:t>Key Features of a Hospital Management System</a:t>
            </a:r>
          </a:p>
        </p:txBody>
      </p:sp>
      <p:sp>
        <p:nvSpPr>
          <p:cNvPr id="4" name="Rectangle 1"/>
          <p:cNvSpPr>
            <a:spLocks noGrp="1" noChangeArrowheads="1"/>
          </p:cNvSpPr>
          <p:nvPr>
            <p:ph idx="1"/>
          </p:nvPr>
        </p:nvSpPr>
        <p:spPr bwMode="auto">
          <a:xfrm>
            <a:off x="1141412" y="2173687"/>
            <a:ext cx="10600979"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bg1">
                    <a:lumMod val="85000"/>
                    <a:lumOff val="15000"/>
                  </a:schemeClr>
                </a:solidFill>
                <a:effectLst/>
                <a:latin typeface="Arial" panose="020B0604020202020204" pitchFamily="34" charset="0"/>
              </a:rPr>
              <a:t>Patient Management</a:t>
            </a:r>
            <a:r>
              <a:rPr kumimoji="0" lang="en-US" sz="1800" b="0" i="0" u="none" strike="noStrike" cap="none" normalizeH="0" baseline="0" dirty="0" smtClean="0">
                <a:ln>
                  <a:noFill/>
                </a:ln>
                <a:effectLst/>
                <a:latin typeface="Arial" panose="020B0604020202020204" pitchFamily="34" charset="0"/>
              </a:rPr>
              <a:t>: Register new patients, manage patient details, and maintain medical histories.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bg1">
                  <a:lumMod val="85000"/>
                  <a:lumOff val="1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bg1">
                    <a:lumMod val="85000"/>
                    <a:lumOff val="15000"/>
                  </a:schemeClr>
                </a:solidFill>
                <a:effectLst/>
                <a:latin typeface="Arial" panose="020B0604020202020204" pitchFamily="34" charset="0"/>
              </a:rPr>
              <a:t>Appointment Scheduling</a:t>
            </a:r>
            <a:r>
              <a:rPr kumimoji="0" lang="en-US" sz="1800" b="0" i="0" u="none" strike="noStrike" cap="none" normalizeH="0" baseline="0" dirty="0" smtClean="0">
                <a:ln>
                  <a:noFill/>
                </a:ln>
                <a:effectLst/>
                <a:latin typeface="Arial" panose="020B0604020202020204" pitchFamily="34" charset="0"/>
              </a:rPr>
              <a:t>: Schedule and manage appointments for doctors and patients.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bg1">
                  <a:lumMod val="85000"/>
                  <a:lumOff val="1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bg1">
                    <a:lumMod val="85000"/>
                    <a:lumOff val="15000"/>
                  </a:schemeClr>
                </a:solidFill>
                <a:effectLst/>
                <a:latin typeface="Arial" panose="020B0604020202020204" pitchFamily="34" charset="0"/>
              </a:rPr>
              <a:t>Billing and Invoicing</a:t>
            </a:r>
            <a:r>
              <a:rPr kumimoji="0" lang="en-US" sz="1800" b="0" i="0" u="none" strike="noStrike" cap="none" normalizeH="0" baseline="0" dirty="0" smtClean="0">
                <a:ln>
                  <a:noFill/>
                </a:ln>
                <a:solidFill>
                  <a:schemeClr val="bg1">
                    <a:lumMod val="85000"/>
                    <a:lumOff val="15000"/>
                  </a:schemeClr>
                </a:solidFill>
                <a:effectLst/>
                <a:latin typeface="Arial" panose="020B0604020202020204" pitchFamily="34" charset="0"/>
              </a:rPr>
              <a:t>: </a:t>
            </a:r>
            <a:r>
              <a:rPr kumimoji="0" lang="en-US" sz="1800" b="0" i="0" u="none" strike="noStrike" cap="none" normalizeH="0" baseline="0" dirty="0" smtClean="0">
                <a:ln>
                  <a:noFill/>
                </a:ln>
                <a:effectLst/>
                <a:latin typeface="Arial" panose="020B0604020202020204" pitchFamily="34" charset="0"/>
              </a:rPr>
              <a:t>Generate bills, manage payments, and handle insurance claims.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bg1">
                  <a:lumMod val="85000"/>
                  <a:lumOff val="1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bg1">
                    <a:lumMod val="85000"/>
                    <a:lumOff val="15000"/>
                  </a:schemeClr>
                </a:solidFill>
                <a:effectLst/>
                <a:latin typeface="Arial" panose="020B0604020202020204" pitchFamily="34" charset="0"/>
              </a:rPr>
              <a:t>Medical Records</a:t>
            </a:r>
            <a:r>
              <a:rPr kumimoji="0" lang="en-US" sz="1800" b="0" i="0" u="none" strike="noStrike" cap="none" normalizeH="0" baseline="0" dirty="0" smtClean="0">
                <a:ln>
                  <a:noFill/>
                </a:ln>
                <a:effectLst/>
                <a:latin typeface="Arial" panose="020B0604020202020204" pitchFamily="34" charset="0"/>
              </a:rPr>
              <a:t>: Store and retrieve patient medical records securely</a:t>
            </a:r>
            <a:r>
              <a:rPr kumimoji="0" lang="en-US" sz="1800" b="0" i="0" u="none" strike="noStrike" cap="none" normalizeH="0" baseline="0" dirty="0" smtClean="0">
                <a:ln>
                  <a:noFill/>
                </a:ln>
                <a:solidFill>
                  <a:schemeClr val="bg1">
                    <a:lumMod val="85000"/>
                    <a:lumOff val="15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bg1">
                  <a:lumMod val="85000"/>
                  <a:lumOff val="1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bg1">
                    <a:lumMod val="85000"/>
                    <a:lumOff val="15000"/>
                  </a:schemeClr>
                </a:solidFill>
                <a:effectLst/>
                <a:latin typeface="Arial" panose="020B0604020202020204" pitchFamily="34" charset="0"/>
              </a:rPr>
              <a:t>Inventory Management</a:t>
            </a:r>
            <a:r>
              <a:rPr kumimoji="0" lang="en-US" sz="1800" b="0" i="0" u="none" strike="noStrike" cap="none" normalizeH="0" baseline="0" dirty="0" smtClean="0">
                <a:ln>
                  <a:noFill/>
                </a:ln>
                <a:effectLst/>
                <a:latin typeface="Arial" panose="020B0604020202020204" pitchFamily="34" charset="0"/>
              </a:rPr>
              <a:t>: Manage hospital inventory, including medicines and supplies.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bg1">
                  <a:lumMod val="85000"/>
                  <a:lumOff val="1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bg1">
                    <a:lumMod val="85000"/>
                    <a:lumOff val="15000"/>
                  </a:schemeClr>
                </a:solidFill>
                <a:effectLst/>
                <a:latin typeface="Arial" panose="020B0604020202020204" pitchFamily="34" charset="0"/>
              </a:rPr>
              <a:t>Staff Management</a:t>
            </a:r>
            <a:r>
              <a:rPr kumimoji="0" lang="en-US" sz="1800" b="0" i="0" u="none" strike="noStrike" cap="none" normalizeH="0" baseline="0" dirty="0" smtClean="0">
                <a:ln>
                  <a:noFill/>
                </a:ln>
                <a:solidFill>
                  <a:schemeClr val="bg1">
                    <a:lumMod val="85000"/>
                    <a:lumOff val="15000"/>
                  </a:schemeClr>
                </a:solidFill>
                <a:effectLst/>
                <a:latin typeface="Arial" panose="020B0604020202020204" pitchFamily="34" charset="0"/>
              </a:rPr>
              <a:t>: </a:t>
            </a:r>
            <a:r>
              <a:rPr kumimoji="0" lang="en-US" sz="1800" b="0" i="0" u="none" strike="noStrike" cap="none" normalizeH="0" baseline="0" dirty="0" smtClean="0">
                <a:ln>
                  <a:noFill/>
                </a:ln>
                <a:effectLst/>
                <a:latin typeface="Arial" panose="020B0604020202020204" pitchFamily="34" charset="0"/>
              </a:rPr>
              <a:t>Manage hospital staff, including doctors, nurses, and administrative personnel.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bg1">
                    <a:lumMod val="85000"/>
                    <a:lumOff val="15000"/>
                  </a:schemeClr>
                </a:solidFill>
                <a:effectLst/>
                <a:latin typeface="Arial" panose="020B0604020202020204" pitchFamily="34" charset="0"/>
              </a:rPr>
              <a:t>Reporting and Analytics</a:t>
            </a:r>
            <a:r>
              <a:rPr kumimoji="0" lang="en-US" sz="1800" b="0" i="0" u="none" strike="noStrike" cap="none" normalizeH="0" baseline="0" dirty="0" smtClean="0">
                <a:ln>
                  <a:noFill/>
                </a:ln>
                <a:solidFill>
                  <a:schemeClr val="bg1">
                    <a:lumMod val="85000"/>
                    <a:lumOff val="15000"/>
                  </a:schemeClr>
                </a:solidFill>
                <a:effectLst/>
                <a:latin typeface="Arial" panose="020B0604020202020204" pitchFamily="34" charset="0"/>
              </a:rPr>
              <a:t>: </a:t>
            </a:r>
            <a:r>
              <a:rPr kumimoji="0" lang="en-US" sz="1800" b="0" i="0" u="none" strike="noStrike" cap="none" normalizeH="0" baseline="0" dirty="0" smtClean="0">
                <a:ln>
                  <a:noFill/>
                </a:ln>
                <a:effectLst/>
                <a:latin typeface="Arial" panose="020B0604020202020204" pitchFamily="34" charset="0"/>
              </a:rPr>
              <a:t>Generate reports for various metrics and analyze hospital performance</a:t>
            </a:r>
            <a:r>
              <a:rPr kumimoji="0" lang="en-US" sz="1800" b="0" i="0" u="none" strike="noStrike" cap="none" normalizeH="0" baseline="0" dirty="0" smtClean="0">
                <a:ln>
                  <a:noFill/>
                </a:ln>
                <a:solidFill>
                  <a:schemeClr val="bg1">
                    <a:lumMod val="85000"/>
                    <a:lumOff val="15000"/>
                  </a:schemeClr>
                </a:solidFill>
                <a:effectLst/>
                <a:latin typeface="Arial" panose="020B0604020202020204" pitchFamily="34" charset="0"/>
              </a:rPr>
              <a:t>. </a:t>
            </a:r>
          </a:p>
        </p:txBody>
      </p:sp>
    </p:spTree>
    <p:extLst>
      <p:ext uri="{BB962C8B-B14F-4D97-AF65-F5344CB8AC3E}">
        <p14:creationId xmlns:p14="http://schemas.microsoft.com/office/powerpoint/2010/main" val="2337439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lumMod val="50000"/>
                  </a:schemeClr>
                </a:solidFill>
              </a:rPr>
              <a:t>Building a Hospital Management System in Java</a:t>
            </a:r>
          </a:p>
        </p:txBody>
      </p:sp>
      <p:sp>
        <p:nvSpPr>
          <p:cNvPr id="3" name="Content Placeholder 2"/>
          <p:cNvSpPr>
            <a:spLocks noGrp="1"/>
          </p:cNvSpPr>
          <p:nvPr>
            <p:ph idx="1"/>
          </p:nvPr>
        </p:nvSpPr>
        <p:spPr>
          <a:xfrm>
            <a:off x="986667" y="2097088"/>
            <a:ext cx="10464435" cy="4318582"/>
          </a:xfrm>
        </p:spPr>
        <p:txBody>
          <a:bodyPr>
            <a:normAutofit/>
          </a:bodyPr>
          <a:lstStyle/>
          <a:p>
            <a:pPr marL="0" indent="0">
              <a:buNone/>
            </a:pPr>
            <a:r>
              <a:rPr lang="en-US" b="1" dirty="0">
                <a:solidFill>
                  <a:schemeClr val="bg1"/>
                </a:solidFill>
              </a:rPr>
              <a:t>1. Setting Up the Development </a:t>
            </a:r>
            <a:r>
              <a:rPr lang="en-US" b="1" dirty="0" smtClean="0">
                <a:solidFill>
                  <a:schemeClr val="bg1"/>
                </a:solidFill>
              </a:rPr>
              <a:t>Environment:</a:t>
            </a:r>
            <a:endParaRPr lang="en-US" b="1" dirty="0">
              <a:solidFill>
                <a:schemeClr val="bg1"/>
              </a:solidFill>
            </a:endParaRPr>
          </a:p>
          <a:p>
            <a:r>
              <a:rPr lang="en-US" b="1" dirty="0">
                <a:solidFill>
                  <a:schemeClr val="bg1"/>
                </a:solidFill>
              </a:rPr>
              <a:t>IDE</a:t>
            </a:r>
            <a:r>
              <a:rPr lang="en-US" dirty="0">
                <a:solidFill>
                  <a:schemeClr val="bg1"/>
                </a:solidFill>
              </a:rPr>
              <a:t>: </a:t>
            </a:r>
            <a:r>
              <a:rPr lang="en-US" dirty="0"/>
              <a:t>Use an Integrated Development Environment (IDE) like </a:t>
            </a:r>
            <a:r>
              <a:rPr lang="en-US" dirty="0" err="1"/>
              <a:t>IntelliJ</a:t>
            </a:r>
            <a:r>
              <a:rPr lang="en-US" dirty="0"/>
              <a:t> IDEA, </a:t>
            </a:r>
            <a:r>
              <a:rPr lang="en-US" dirty="0" smtClean="0"/>
              <a:t>       Eclipse</a:t>
            </a:r>
            <a:r>
              <a:rPr lang="en-US" dirty="0"/>
              <a:t>, or </a:t>
            </a:r>
            <a:r>
              <a:rPr lang="en-US" dirty="0" err="1"/>
              <a:t>NetBeans</a:t>
            </a:r>
            <a:r>
              <a:rPr lang="en-US" dirty="0">
                <a:solidFill>
                  <a:schemeClr val="bg1">
                    <a:lumMod val="85000"/>
                    <a:lumOff val="15000"/>
                  </a:schemeClr>
                </a:solidFill>
              </a:rPr>
              <a:t>.</a:t>
            </a:r>
          </a:p>
          <a:p>
            <a:r>
              <a:rPr lang="en-US" b="1" dirty="0">
                <a:solidFill>
                  <a:schemeClr val="bg1"/>
                </a:solidFill>
              </a:rPr>
              <a:t>JDK</a:t>
            </a:r>
            <a:r>
              <a:rPr lang="en-US" dirty="0">
                <a:solidFill>
                  <a:schemeClr val="bg2"/>
                </a:solidFill>
              </a:rPr>
              <a:t>: </a:t>
            </a:r>
            <a:r>
              <a:rPr lang="en-US" dirty="0"/>
              <a:t>Ensure you have the Java Development Kit (JDK) installed.</a:t>
            </a:r>
          </a:p>
          <a:p>
            <a:r>
              <a:rPr lang="en-US" b="1" dirty="0">
                <a:solidFill>
                  <a:schemeClr val="bg1"/>
                </a:solidFill>
              </a:rPr>
              <a:t>Database</a:t>
            </a:r>
            <a:r>
              <a:rPr lang="en-US" dirty="0">
                <a:solidFill>
                  <a:schemeClr val="bg1"/>
                </a:solidFill>
              </a:rPr>
              <a:t>: </a:t>
            </a:r>
            <a:r>
              <a:rPr lang="en-US" dirty="0"/>
              <a:t>Choose a relational database like MySQL, </a:t>
            </a:r>
            <a:r>
              <a:rPr lang="en-US" dirty="0" err="1"/>
              <a:t>PostgreSQL</a:t>
            </a:r>
            <a:r>
              <a:rPr lang="en-US" dirty="0"/>
              <a:t>, or Oracle</a:t>
            </a:r>
            <a:r>
              <a:rPr lang="en-US" dirty="0">
                <a:solidFill>
                  <a:schemeClr val="bg1">
                    <a:lumMod val="85000"/>
                    <a:lumOff val="15000"/>
                  </a:schemeClr>
                </a:solidFill>
              </a:rPr>
              <a:t>.</a:t>
            </a:r>
          </a:p>
          <a:p>
            <a:r>
              <a:rPr lang="en-US" b="1" dirty="0">
                <a:solidFill>
                  <a:schemeClr val="bg1"/>
                </a:solidFill>
              </a:rPr>
              <a:t>Frameworks</a:t>
            </a:r>
            <a:r>
              <a:rPr lang="en-US" dirty="0">
                <a:solidFill>
                  <a:schemeClr val="bg1"/>
                </a:solidFill>
              </a:rPr>
              <a:t>: </a:t>
            </a:r>
            <a:r>
              <a:rPr lang="en-US" dirty="0"/>
              <a:t>Use frameworks like Spring Boot for backend development and Hibernate for ORM (Object-Relational Mapping).</a:t>
            </a:r>
          </a:p>
          <a:p>
            <a:endParaRPr lang="en-US" dirty="0"/>
          </a:p>
        </p:txBody>
      </p:sp>
    </p:spTree>
    <p:extLst>
      <p:ext uri="{BB962C8B-B14F-4D97-AF65-F5344CB8AC3E}">
        <p14:creationId xmlns:p14="http://schemas.microsoft.com/office/powerpoint/2010/main" val="415294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2286" y="207359"/>
            <a:ext cx="9905998" cy="1478570"/>
          </a:xfrm>
        </p:spPr>
        <p:txBody>
          <a:bodyPr/>
          <a:lstStyle/>
          <a:p>
            <a:r>
              <a:rPr lang="en-US" b="1" dirty="0" smtClean="0"/>
              <a:t> </a:t>
            </a:r>
            <a:r>
              <a:rPr lang="en-US" b="1" dirty="0">
                <a:solidFill>
                  <a:schemeClr val="bg1">
                    <a:lumMod val="85000"/>
                    <a:lumOff val="15000"/>
                  </a:schemeClr>
                </a:solidFill>
              </a:rPr>
              <a:t>Project </a:t>
            </a:r>
            <a:r>
              <a:rPr lang="en-US" b="1" dirty="0" smtClean="0">
                <a:solidFill>
                  <a:schemeClr val="bg1">
                    <a:lumMod val="85000"/>
                    <a:lumOff val="15000"/>
                  </a:schemeClr>
                </a:solidFill>
              </a:rPr>
              <a:t>Structure:</a:t>
            </a:r>
            <a:r>
              <a:rPr lang="en-US" b="1" dirty="0"/>
              <a:t/>
            </a:r>
            <a:br>
              <a:rPr lang="en-US" b="1" dirty="0"/>
            </a:br>
            <a:endParaRPr lang="en-US" dirty="0"/>
          </a:p>
        </p:txBody>
      </p:sp>
      <p:sp>
        <p:nvSpPr>
          <p:cNvPr id="3" name="Content Placeholder 2"/>
          <p:cNvSpPr>
            <a:spLocks noGrp="1"/>
          </p:cNvSpPr>
          <p:nvPr>
            <p:ph idx="1"/>
          </p:nvPr>
        </p:nvSpPr>
        <p:spPr>
          <a:xfrm>
            <a:off x="1471111" y="848170"/>
            <a:ext cx="9905999" cy="5802851"/>
          </a:xfrm>
        </p:spPr>
        <p:txBody>
          <a:bodyPr>
            <a:normAutofit fontScale="92500" lnSpcReduction="10000"/>
          </a:bodyPr>
          <a:lstStyle/>
          <a:p>
            <a:r>
              <a:rPr lang="fr-FR" sz="3200" b="1" dirty="0" err="1"/>
              <a:t>src</a:t>
            </a:r>
            <a:r>
              <a:rPr lang="fr-FR" sz="3200" b="1" dirty="0"/>
              <a:t>/main/java</a:t>
            </a:r>
            <a:r>
              <a:rPr lang="fr-FR" sz="3200" dirty="0"/>
              <a:t>: </a:t>
            </a:r>
            <a:r>
              <a:rPr lang="fr-FR" dirty="0" err="1"/>
              <a:t>Contains</a:t>
            </a:r>
            <a:r>
              <a:rPr lang="fr-FR" dirty="0"/>
              <a:t> the main Java source code.</a:t>
            </a:r>
          </a:p>
          <a:p>
            <a:r>
              <a:rPr lang="en-US" dirty="0" smtClean="0">
                <a:latin typeface="Arial Black" panose="020B0A04020102020204" pitchFamily="34" charset="0"/>
              </a:rPr>
              <a:t>Login class</a:t>
            </a:r>
            <a:r>
              <a:rPr lang="en-US" dirty="0" smtClean="0"/>
              <a:t>: contains login source code.</a:t>
            </a:r>
          </a:p>
          <a:p>
            <a:r>
              <a:rPr lang="en-US" sz="2000" dirty="0" smtClean="0">
                <a:latin typeface="Arial Black" panose="020B0A04020102020204" pitchFamily="34" charset="0"/>
              </a:rPr>
              <a:t>Connecting to Java database:  </a:t>
            </a:r>
            <a:r>
              <a:rPr lang="en-US" dirty="0" smtClean="0"/>
              <a:t>Connect with my SQL data base</a:t>
            </a:r>
          </a:p>
          <a:p>
            <a:r>
              <a:rPr lang="en-US" dirty="0" smtClean="0">
                <a:latin typeface="Arial Black" panose="020B0A04020102020204" pitchFamily="34" charset="0"/>
              </a:rPr>
              <a:t>Reception Class: </a:t>
            </a:r>
            <a:r>
              <a:rPr lang="en-US" dirty="0" smtClean="0"/>
              <a:t>Contains reception details</a:t>
            </a:r>
          </a:p>
          <a:p>
            <a:r>
              <a:rPr lang="en-US" dirty="0" smtClean="0">
                <a:latin typeface="Arial Black" panose="020B0A04020102020204" pitchFamily="34" charset="0"/>
              </a:rPr>
              <a:t>NEW_PATIENT Class:</a:t>
            </a:r>
          </a:p>
          <a:p>
            <a:r>
              <a:rPr lang="en-US" dirty="0" smtClean="0">
                <a:latin typeface="Arial Black" panose="020B0A04020102020204" pitchFamily="34" charset="0"/>
              </a:rPr>
              <a:t>Room Class:</a:t>
            </a:r>
          </a:p>
          <a:p>
            <a:r>
              <a:rPr lang="en-US" dirty="0" smtClean="0">
                <a:latin typeface="Arial Black" panose="020B0A04020102020204" pitchFamily="34" charset="0"/>
              </a:rPr>
              <a:t>Department Class:</a:t>
            </a:r>
          </a:p>
          <a:p>
            <a:r>
              <a:rPr lang="en-US" dirty="0" err="1" smtClean="0">
                <a:latin typeface="Arial Black" panose="020B0A04020102020204" pitchFamily="34" charset="0"/>
              </a:rPr>
              <a:t>All_Patient_Info</a:t>
            </a:r>
            <a:r>
              <a:rPr lang="en-US" dirty="0" smtClean="0">
                <a:latin typeface="Arial Black" panose="020B0A04020102020204" pitchFamily="34" charset="0"/>
              </a:rPr>
              <a:t> Class:</a:t>
            </a:r>
          </a:p>
          <a:p>
            <a:r>
              <a:rPr lang="en-US" dirty="0" smtClean="0">
                <a:latin typeface="Arial Black" panose="020B0A04020102020204" pitchFamily="34" charset="0"/>
              </a:rPr>
              <a:t>Patient Discharge Class:</a:t>
            </a:r>
          </a:p>
          <a:p>
            <a:r>
              <a:rPr lang="en-US" dirty="0" smtClean="0">
                <a:latin typeface="Arial Black" panose="020B0A04020102020204" pitchFamily="34" charset="0"/>
              </a:rPr>
              <a:t>Update Details Class:</a:t>
            </a:r>
          </a:p>
          <a:p>
            <a:r>
              <a:rPr lang="en-US" dirty="0" smtClean="0">
                <a:latin typeface="Arial Black" panose="020B0A04020102020204" pitchFamily="34" charset="0"/>
              </a:rPr>
              <a:t>Search Room Class:</a:t>
            </a:r>
          </a:p>
          <a:p>
            <a:endParaRPr lang="en-US" dirty="0" smtClean="0">
              <a:latin typeface="Arial Black" panose="020B0A04020102020204" pitchFamily="34" charset="0"/>
            </a:endParaRPr>
          </a:p>
          <a:p>
            <a:endParaRPr lang="en-US" dirty="0" smtClean="0">
              <a:solidFill>
                <a:schemeClr val="bg2"/>
              </a:solidFill>
              <a:latin typeface="Arial Black" panose="020B0A04020102020204" pitchFamily="34" charset="0"/>
            </a:endParaRPr>
          </a:p>
          <a:p>
            <a:endParaRPr lang="en-US" dirty="0" smtClean="0">
              <a:solidFill>
                <a:schemeClr val="bg2"/>
              </a:solidFill>
              <a:latin typeface="Arial Black" panose="020B0A04020102020204" pitchFamily="34" charset="0"/>
            </a:endParaRPr>
          </a:p>
          <a:p>
            <a:endParaRPr lang="en-US" dirty="0" smtClean="0"/>
          </a:p>
          <a:p>
            <a:endParaRPr lang="en-US" dirty="0"/>
          </a:p>
        </p:txBody>
      </p:sp>
    </p:spTree>
    <p:extLst>
      <p:ext uri="{BB962C8B-B14F-4D97-AF65-F5344CB8AC3E}">
        <p14:creationId xmlns:p14="http://schemas.microsoft.com/office/powerpoint/2010/main" val="2454649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23" y="116242"/>
            <a:ext cx="9905998" cy="986789"/>
          </a:xfrm>
        </p:spPr>
        <p:txBody>
          <a:bodyPr/>
          <a:lstStyle/>
          <a:p>
            <a:r>
              <a:rPr lang="en-US" dirty="0" smtClean="0"/>
              <a:t>LOGIN CLASS: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6629" y="1103031"/>
            <a:ext cx="11507386" cy="5542468"/>
          </a:xfrm>
        </p:spPr>
      </p:pic>
    </p:spTree>
    <p:extLst>
      <p:ext uri="{BB962C8B-B14F-4D97-AF65-F5344CB8AC3E}">
        <p14:creationId xmlns:p14="http://schemas.microsoft.com/office/powerpoint/2010/main" val="2469096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2874" y="193515"/>
            <a:ext cx="9905998" cy="1081493"/>
          </a:xfrm>
        </p:spPr>
        <p:txBody>
          <a:bodyPr/>
          <a:lstStyle/>
          <a:p>
            <a:r>
              <a:rPr lang="en-US" dirty="0" smtClean="0"/>
              <a:t>Output:</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7655" y="1275008"/>
            <a:ext cx="9776436" cy="5272096"/>
          </a:xfrm>
        </p:spPr>
      </p:pic>
    </p:spTree>
    <p:extLst>
      <p:ext uri="{BB962C8B-B14F-4D97-AF65-F5344CB8AC3E}">
        <p14:creationId xmlns:p14="http://schemas.microsoft.com/office/powerpoint/2010/main" val="86118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618518"/>
            <a:ext cx="9583253" cy="5949708"/>
          </a:xfrm>
        </p:spPr>
      </p:pic>
    </p:spTree>
    <p:extLst>
      <p:ext uri="{BB962C8B-B14F-4D97-AF65-F5344CB8AC3E}">
        <p14:creationId xmlns:p14="http://schemas.microsoft.com/office/powerpoint/2010/main" val="3396099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4546"/>
            <a:ext cx="9905998" cy="509691"/>
          </a:xfrm>
        </p:spPr>
        <p:txBody>
          <a:bodyPr>
            <a:normAutofit fontScale="90000"/>
          </a:bodyPr>
          <a:lstStyle/>
          <a:p>
            <a:r>
              <a:rPr lang="en-US" dirty="0" smtClean="0"/>
              <a:t>CODE:</a:t>
            </a:r>
            <a:endParaRPr lang="en-US" dirty="0"/>
          </a:p>
        </p:txBody>
      </p:sp>
      <p:sp>
        <p:nvSpPr>
          <p:cNvPr id="3" name="Content Placeholder 2"/>
          <p:cNvSpPr>
            <a:spLocks noGrp="1"/>
          </p:cNvSpPr>
          <p:nvPr>
            <p:ph idx="1"/>
          </p:nvPr>
        </p:nvSpPr>
        <p:spPr>
          <a:xfrm>
            <a:off x="1009919" y="1107583"/>
            <a:ext cx="9905999" cy="4786649"/>
          </a:xfrm>
        </p:spPr>
        <p:txBody>
          <a:bodyPr/>
          <a:lstStyle/>
          <a:p>
            <a:pPr marL="0" indent="0">
              <a:buNone/>
            </a:pPr>
            <a:r>
              <a:rPr lang="en-US" dirty="0" smtClean="0"/>
              <a:t>LOGIN CLASS : </a:t>
            </a:r>
          </a:p>
          <a:p>
            <a:pPr marL="0" indent="0">
              <a:buNone/>
            </a:pPr>
            <a:endParaRPr lang="en-US" dirty="0" smtClean="0"/>
          </a:p>
          <a:p>
            <a:pPr marL="0" indent="0">
              <a:buNone/>
            </a:pPr>
            <a:endParaRPr lang="en-US" dirty="0"/>
          </a:p>
          <a:p>
            <a:pPr marL="0" indent="0">
              <a:buNone/>
            </a:pPr>
            <a:r>
              <a:rPr lang="en-US" dirty="0" smtClean="0"/>
              <a:t>RECEPTION CLASS:</a:t>
            </a:r>
          </a:p>
          <a:p>
            <a:pPr marL="0" indent="0">
              <a:buNone/>
            </a:pPr>
            <a:endParaRPr lang="en-US" dirty="0"/>
          </a:p>
          <a:p>
            <a:pPr marL="0" indent="0">
              <a:buNone/>
            </a:pPr>
            <a:r>
              <a:rPr lang="en-US" dirty="0" smtClean="0"/>
              <a:t> </a:t>
            </a:r>
            <a:r>
              <a:rPr lang="en-US" sz="2000" dirty="0">
                <a:latin typeface="Arial Black" panose="020B0A04020102020204" pitchFamily="34" charset="0"/>
              </a:rPr>
              <a:t>NEW_PATIENT </a:t>
            </a:r>
            <a:r>
              <a:rPr lang="en-US" sz="2000" dirty="0" smtClean="0">
                <a:latin typeface="Arial Black" panose="020B0A04020102020204" pitchFamily="34" charset="0"/>
              </a:rPr>
              <a:t>Class: </a:t>
            </a:r>
            <a:endParaRPr lang="en-US" sz="2000" dirty="0"/>
          </a:p>
        </p:txBody>
      </p:sp>
      <p:graphicFrame>
        <p:nvGraphicFramePr>
          <p:cNvPr id="4" name="Object 3"/>
          <p:cNvGraphicFramePr>
            <a:graphicFrameLocks noChangeAspect="1"/>
          </p:cNvGraphicFramePr>
          <p:nvPr>
            <p:extLst>
              <p:ext uri="{D42A27DB-BD31-4B8C-83A1-F6EECF244321}">
                <p14:modId xmlns:p14="http://schemas.microsoft.com/office/powerpoint/2010/main" val="2973307530"/>
              </p:ext>
            </p:extLst>
          </p:nvPr>
        </p:nvGraphicFramePr>
        <p:xfrm>
          <a:off x="3471214" y="1133008"/>
          <a:ext cx="2345856" cy="1386415"/>
        </p:xfrm>
        <a:graphic>
          <a:graphicData uri="http://schemas.openxmlformats.org/presentationml/2006/ole">
            <mc:AlternateContent xmlns:mc="http://schemas.openxmlformats.org/markup-compatibility/2006">
              <mc:Choice xmlns:v="urn:schemas-microsoft-com:vml" Requires="v">
                <p:oleObj spid="_x0000_s6158" name="Packager Shell Object" showAsIcon="1" r:id="rId3" imgW="740880" imgH="437760" progId="Package">
                  <p:embed/>
                </p:oleObj>
              </mc:Choice>
              <mc:Fallback>
                <p:oleObj name="Packager Shell Object" showAsIcon="1" r:id="rId3" imgW="740880" imgH="437760" progId="Package">
                  <p:embed/>
                  <p:pic>
                    <p:nvPicPr>
                      <p:cNvPr id="0" name=""/>
                      <p:cNvPicPr/>
                      <p:nvPr/>
                    </p:nvPicPr>
                    <p:blipFill>
                      <a:blip r:embed="rId4"/>
                      <a:stretch>
                        <a:fillRect/>
                      </a:stretch>
                    </p:blipFill>
                    <p:spPr>
                      <a:xfrm>
                        <a:off x="3471214" y="1133008"/>
                        <a:ext cx="2345856" cy="1386415"/>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034833595"/>
              </p:ext>
            </p:extLst>
          </p:nvPr>
        </p:nvGraphicFramePr>
        <p:xfrm>
          <a:off x="3994903" y="2701302"/>
          <a:ext cx="1962884" cy="1135756"/>
        </p:xfrm>
        <a:graphic>
          <a:graphicData uri="http://schemas.openxmlformats.org/presentationml/2006/ole">
            <mc:AlternateContent xmlns:mc="http://schemas.openxmlformats.org/markup-compatibility/2006">
              <mc:Choice xmlns:v="urn:schemas-microsoft-com:vml" Requires="v">
                <p:oleObj spid="_x0000_s6159" name="Packager Shell Object" showAsIcon="1" r:id="rId5" imgW="757440" imgH="437760" progId="Package">
                  <p:embed/>
                </p:oleObj>
              </mc:Choice>
              <mc:Fallback>
                <p:oleObj name="Packager Shell Object" showAsIcon="1" r:id="rId5" imgW="757440" imgH="437760" progId="Package">
                  <p:embed/>
                  <p:pic>
                    <p:nvPicPr>
                      <p:cNvPr id="0" name=""/>
                      <p:cNvPicPr/>
                      <p:nvPr/>
                    </p:nvPicPr>
                    <p:blipFill>
                      <a:blip r:embed="rId6"/>
                      <a:stretch>
                        <a:fillRect/>
                      </a:stretch>
                    </p:blipFill>
                    <p:spPr>
                      <a:xfrm>
                        <a:off x="3994903" y="2701302"/>
                        <a:ext cx="1962884" cy="1135756"/>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044245818"/>
              </p:ext>
            </p:extLst>
          </p:nvPr>
        </p:nvGraphicFramePr>
        <p:xfrm>
          <a:off x="1735212" y="4880299"/>
          <a:ext cx="2411785" cy="1395497"/>
        </p:xfrm>
        <a:graphic>
          <a:graphicData uri="http://schemas.openxmlformats.org/presentationml/2006/ole">
            <mc:AlternateContent xmlns:mc="http://schemas.openxmlformats.org/markup-compatibility/2006">
              <mc:Choice xmlns:v="urn:schemas-microsoft-com:vml" Requires="v">
                <p:oleObj spid="_x0000_s6160" name="Packager Shell Object" showAsIcon="1" r:id="rId7" imgW="757440" imgH="437760" progId="Package">
                  <p:embed/>
                </p:oleObj>
              </mc:Choice>
              <mc:Fallback>
                <p:oleObj name="Packager Shell Object" showAsIcon="1" r:id="rId7" imgW="757440" imgH="437760" progId="Package">
                  <p:embed/>
                  <p:pic>
                    <p:nvPicPr>
                      <p:cNvPr id="0" name=""/>
                      <p:cNvPicPr/>
                      <p:nvPr/>
                    </p:nvPicPr>
                    <p:blipFill>
                      <a:blip r:embed="rId8"/>
                      <a:stretch>
                        <a:fillRect/>
                      </a:stretch>
                    </p:blipFill>
                    <p:spPr>
                      <a:xfrm>
                        <a:off x="1735212" y="4880299"/>
                        <a:ext cx="2411785" cy="1395497"/>
                      </a:xfrm>
                      <a:prstGeom prst="rect">
                        <a:avLst/>
                      </a:prstGeom>
                    </p:spPr>
                  </p:pic>
                </p:oleObj>
              </mc:Fallback>
            </mc:AlternateContent>
          </a:graphicData>
        </a:graphic>
      </p:graphicFrame>
    </p:spTree>
    <p:extLst>
      <p:ext uri="{BB962C8B-B14F-4D97-AF65-F5344CB8AC3E}">
        <p14:creationId xmlns:p14="http://schemas.microsoft.com/office/powerpoint/2010/main" val="34399945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TM03457452[[fn=Celestial]]</Template>
  <TotalTime>90</TotalTime>
  <Words>354</Words>
  <Application>Microsoft Office PowerPoint</Application>
  <PresentationFormat>Widescreen</PresentationFormat>
  <Paragraphs>53</Paragraphs>
  <Slides>11</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8" baseType="lpstr">
      <vt:lpstr>Arial</vt:lpstr>
      <vt:lpstr>Arial Black</vt:lpstr>
      <vt:lpstr>Gabriola</vt:lpstr>
      <vt:lpstr>Trebuchet MS</vt:lpstr>
      <vt:lpstr>Tw Cen MT</vt:lpstr>
      <vt:lpstr>Circuit</vt:lpstr>
      <vt:lpstr>Packager Shell Object</vt:lpstr>
      <vt:lpstr>PowerPoint Presentation</vt:lpstr>
      <vt:lpstr>introduction</vt:lpstr>
      <vt:lpstr>Key Features of a Hospital Management System</vt:lpstr>
      <vt:lpstr>Building a Hospital Management System in Java</vt:lpstr>
      <vt:lpstr> Project Structure: </vt:lpstr>
      <vt:lpstr>LOGIN CLASS:</vt:lpstr>
      <vt:lpstr>Output:</vt:lpstr>
      <vt:lpstr>PowerPoint Presentation</vt:lpstr>
      <vt:lpstr>CODE:</vt:lpstr>
      <vt:lpstr>ICONS: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SYSTEM</dc:title>
  <dc:creator>Microsoft account</dc:creator>
  <cp:lastModifiedBy>Microsoft account</cp:lastModifiedBy>
  <cp:revision>11</cp:revision>
  <dcterms:created xsi:type="dcterms:W3CDTF">2024-07-11T05:09:03Z</dcterms:created>
  <dcterms:modified xsi:type="dcterms:W3CDTF">2024-07-18T16:10:14Z</dcterms:modified>
</cp:coreProperties>
</file>