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75" r:id="rId3"/>
    <p:sldId id="260" r:id="rId4"/>
    <p:sldId id="261" r:id="rId5"/>
    <p:sldId id="262" r:id="rId6"/>
    <p:sldId id="263" r:id="rId7"/>
    <p:sldId id="265" r:id="rId8"/>
    <p:sldId id="267" r:id="rId9"/>
    <p:sldId id="266" r:id="rId10"/>
    <p:sldId id="264" r:id="rId11"/>
    <p:sldId id="269" r:id="rId12"/>
    <p:sldId id="270" r:id="rId13"/>
    <p:sldId id="271" r:id="rId14"/>
    <p:sldId id="272" r:id="rId15"/>
    <p:sldId id="274" r:id="rId16"/>
    <p:sldId id="259" r:id="rId17"/>
  </p:sldIdLst>
  <p:sldSz cx="12192000" cy="6858000"/>
  <p:notesSz cx="6858000" cy="9144000"/>
  <p:embeddedFontLst>
    <p:embeddedFont>
      <p:font typeface="Libre Baskerville" panose="02000000000000000000" pitchFamily="2" charset="0"/>
      <p:regular r:id="rId19"/>
      <p:bold r:id="rId20"/>
      <p: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p:scale>
          <a:sx n="60" d="100"/>
          <a:sy n="60" d="100"/>
        </p:scale>
        <p:origin x="9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nandini-kokare-909b8b212" TargetMode="External"/><Relationship Id="rId2" Type="http://schemas.openxmlformats.org/officeDocument/2006/relationships/hyperlink" Target="https://github.com/nandinikokare"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2" name="TextBox 1">
            <a:extLst>
              <a:ext uri="{FF2B5EF4-FFF2-40B4-BE49-F238E27FC236}">
                <a16:creationId xmlns:a16="http://schemas.microsoft.com/office/drawing/2014/main" id="{59C868B3-6CCC-C579-7520-1031944B572A}"/>
              </a:ext>
            </a:extLst>
          </p:cNvPr>
          <p:cNvSpPr txBox="1"/>
          <p:nvPr/>
        </p:nvSpPr>
        <p:spPr>
          <a:xfrm>
            <a:off x="4079447" y="4043031"/>
            <a:ext cx="4377690" cy="523220"/>
          </a:xfrm>
          <a:prstGeom prst="rect">
            <a:avLst/>
          </a:prstGeom>
          <a:noFill/>
        </p:spPr>
        <p:txBody>
          <a:bodyPr wrap="square" rtlCol="0">
            <a:spAutoFit/>
          </a:bodyPr>
          <a:lstStyle/>
          <a:p>
            <a:r>
              <a:rPr lang="en-GB" sz="2800" b="1" dirty="0">
                <a:latin typeface="Times New Roman" panose="02020603050405020304" pitchFamily="18" charset="0"/>
                <a:cs typeface="Times New Roman" panose="02020603050405020304" pitchFamily="18" charset="0"/>
              </a:rPr>
              <a:t>Exploratory Data Analysis</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35B9B-2680-D99F-A6AE-DE7155F6A270}"/>
              </a:ext>
            </a:extLst>
          </p:cNvPr>
          <p:cNvSpPr>
            <a:spLocks noGrp="1"/>
          </p:cNvSpPr>
          <p:nvPr>
            <p:ph type="title"/>
          </p:nvPr>
        </p:nvSpPr>
        <p:spPr/>
        <p:txBody>
          <a:bodyPr/>
          <a:lstStyle/>
          <a:p>
            <a:br>
              <a:rPr lang="en-IN" b="0" i="0" dirty="0">
                <a:solidFill>
                  <a:srgbClr val="383838"/>
                </a:solidFill>
                <a:effectLst/>
                <a:latin typeface="Inter"/>
              </a:rPr>
            </a:br>
            <a:endParaRPr lang="en-IN" dirty="0"/>
          </a:p>
        </p:txBody>
      </p:sp>
      <p:sp>
        <p:nvSpPr>
          <p:cNvPr id="3" name="Text Placeholder 2">
            <a:extLst>
              <a:ext uri="{FF2B5EF4-FFF2-40B4-BE49-F238E27FC236}">
                <a16:creationId xmlns:a16="http://schemas.microsoft.com/office/drawing/2014/main" id="{8AB9C9AC-FFC1-BB8E-D625-691EEECF0290}"/>
              </a:ext>
            </a:extLst>
          </p:cNvPr>
          <p:cNvSpPr>
            <a:spLocks noGrp="1"/>
          </p:cNvSpPr>
          <p:nvPr>
            <p:ph type="body" idx="1"/>
          </p:nvPr>
        </p:nvSpPr>
        <p:spPr>
          <a:xfrm>
            <a:off x="573155" y="365125"/>
            <a:ext cx="11208027" cy="6127750"/>
          </a:xfrm>
        </p:spPr>
        <p:txBody>
          <a:bodyPr/>
          <a:lstStyle/>
          <a:p>
            <a:pPr marL="114300" indent="0">
              <a:lnSpc>
                <a:spcPct val="107000"/>
              </a:lnSpc>
              <a:spcAft>
                <a:spcPts val="800"/>
              </a:spcAft>
              <a:buNone/>
            </a:pPr>
            <a:r>
              <a:rPr lang="en-GB" sz="2000" b="1" kern="100" dirty="0">
                <a:effectLst/>
                <a:latin typeface="Times New Roman" panose="02020603050405020304" pitchFamily="18" charset="0"/>
                <a:ea typeface="Calibri" panose="020F0502020204030204" pitchFamily="34" charset="0"/>
                <a:cs typeface="Times New Roman" panose="02020603050405020304" pitchFamily="18" charset="0"/>
              </a:rPr>
              <a:t>Visualization:</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GB" sz="2000" kern="100" dirty="0">
                <a:effectLst/>
                <a:latin typeface="Times New Roman" panose="02020603050405020304" pitchFamily="18" charset="0"/>
                <a:ea typeface="Calibri" panose="020F0502020204030204" pitchFamily="34" charset="0"/>
                <a:cs typeface="Times New Roman" panose="02020603050405020304" pitchFamily="18" charset="0"/>
              </a:rPr>
              <a:t>   - Create visualizations such as histograms, kernel density plots, or probability density plots to understand the shape of the distribution.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GB" sz="2000" b="1" kern="100" dirty="0">
                <a:effectLst/>
                <a:latin typeface="Times New Roman" panose="02020603050405020304" pitchFamily="18" charset="0"/>
                <a:ea typeface="Calibri" panose="020F0502020204030204" pitchFamily="34" charset="0"/>
                <a:cs typeface="Times New Roman" panose="02020603050405020304" pitchFamily="18" charset="0"/>
              </a:rPr>
              <a:t>Skewness and Kurtosis:</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GB" sz="2000" kern="100" dirty="0">
                <a:effectLst/>
                <a:latin typeface="Times New Roman" panose="02020603050405020304" pitchFamily="18" charset="0"/>
                <a:ea typeface="Calibri" panose="020F0502020204030204" pitchFamily="34" charset="0"/>
                <a:cs typeface="Times New Roman" panose="02020603050405020304" pitchFamily="18" charset="0"/>
              </a:rPr>
              <a:t>   - Assess skewness and kurtosis to understand the symmetry and tail heaviness of the distribution.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GB" sz="2000" kern="100" dirty="0">
                <a:effectLst/>
                <a:latin typeface="Times New Roman" panose="02020603050405020304" pitchFamily="18" charset="0"/>
                <a:ea typeface="Calibri" panose="020F0502020204030204" pitchFamily="34" charset="0"/>
                <a:cs typeface="Times New Roman" panose="02020603050405020304" pitchFamily="18" charset="0"/>
              </a:rPr>
              <a:t> - Skewness near zero indicates symmetry, while high positive/negative skewness indicates a skewed distribution.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r>
              <a:rPr lang="en-GB" sz="2000" b="1" kern="100" dirty="0">
                <a:effectLst/>
                <a:latin typeface="Times New Roman" panose="02020603050405020304" pitchFamily="18" charset="0"/>
                <a:ea typeface="Calibri" panose="020F0502020204030204" pitchFamily="34" charset="0"/>
                <a:cs typeface="Times New Roman" panose="02020603050405020304" pitchFamily="18" charset="0"/>
              </a:rPr>
              <a:t>Outliers:</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r>
              <a:rPr lang="en-GB" sz="2000" kern="100" dirty="0">
                <a:effectLst/>
                <a:latin typeface="Times New Roman" panose="02020603050405020304" pitchFamily="18" charset="0"/>
                <a:ea typeface="Calibri" panose="020F0502020204030204" pitchFamily="34" charset="0"/>
                <a:cs typeface="Times New Roman" panose="02020603050405020304" pitchFamily="18" charset="0"/>
              </a:rPr>
              <a:t>    - Identify and visualize outliers using box plots or scatter plots.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r>
              <a:rPr lang="en-GB" sz="2000" kern="100" dirty="0">
                <a:effectLst/>
                <a:latin typeface="Times New Roman" panose="02020603050405020304" pitchFamily="18" charset="0"/>
                <a:ea typeface="Calibri" panose="020F0502020204030204" pitchFamily="34" charset="0"/>
                <a:cs typeface="Times New Roman" panose="02020603050405020304" pitchFamily="18" charset="0"/>
              </a:rPr>
              <a:t>    - Decide whether outliers need to be addressed or retained based on the context of the analysis.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92497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64CF5D7-7C7E-40B1-73D9-2A1445131017}"/>
              </a:ext>
            </a:extLst>
          </p:cNvPr>
          <p:cNvSpPr>
            <a:spLocks noGrp="1"/>
          </p:cNvSpPr>
          <p:nvPr>
            <p:ph type="body" idx="1"/>
          </p:nvPr>
        </p:nvSpPr>
        <p:spPr>
          <a:xfrm>
            <a:off x="595423" y="552893"/>
            <a:ext cx="10758377" cy="5624070"/>
          </a:xfrm>
        </p:spPr>
        <p:txBody>
          <a:bodyPr/>
          <a:lstStyle/>
          <a:p>
            <a:pPr marL="0" lvl="0" indent="0">
              <a:lnSpc>
                <a:spcPct val="107000"/>
              </a:lnSpc>
              <a:spcAft>
                <a:spcPts val="800"/>
              </a:spcAft>
              <a:buNone/>
              <a:tabLst>
                <a:tab pos="457200" algn="l"/>
              </a:tabLst>
            </a:pPr>
            <a:r>
              <a:rPr lang="en-GB" sz="2000" b="1" kern="100" dirty="0">
                <a:effectLst/>
                <a:latin typeface="Times New Roman" panose="02020603050405020304" pitchFamily="18" charset="0"/>
                <a:ea typeface="Calibri" panose="020F0502020204030204" pitchFamily="34" charset="0"/>
                <a:cs typeface="Times New Roman" panose="02020603050405020304" pitchFamily="18" charset="0"/>
              </a:rPr>
              <a:t>Summary Plots:</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r>
              <a:rPr lang="en-GB" sz="2000" kern="100" dirty="0">
                <a:effectLst/>
                <a:latin typeface="Times New Roman" panose="02020603050405020304" pitchFamily="18" charset="0"/>
                <a:ea typeface="Calibri" panose="020F0502020204030204" pitchFamily="34" charset="0"/>
                <a:cs typeface="Times New Roman" panose="02020603050405020304" pitchFamily="18" charset="0"/>
              </a:rPr>
              <a:t>    - Create summary plots like violin plots or bean plots to provide a comprehensive view of the distribution.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r>
              <a:rPr lang="en-GB"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000" b="1" kern="100" dirty="0">
                <a:effectLst/>
                <a:latin typeface="Times New Roman" panose="02020603050405020304" pitchFamily="18" charset="0"/>
                <a:ea typeface="Calibri" panose="020F0502020204030204" pitchFamily="34" charset="0"/>
                <a:cs typeface="Times New Roman" panose="02020603050405020304" pitchFamily="18" charset="0"/>
              </a:rPr>
              <a:t>Summary Report:</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r>
              <a:rPr lang="en-GB" sz="2000" kern="100" dirty="0">
                <a:effectLst/>
                <a:latin typeface="Times New Roman" panose="02020603050405020304" pitchFamily="18" charset="0"/>
                <a:ea typeface="Calibri" panose="020F0502020204030204" pitchFamily="34" charset="0"/>
                <a:cs typeface="Times New Roman" panose="02020603050405020304" pitchFamily="18" charset="0"/>
              </a:rPr>
              <a:t>    - Summarize the key findings and insights from the univariate analysis.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r>
              <a:rPr lang="en-GB" sz="2000" kern="100" dirty="0">
                <a:effectLst/>
                <a:latin typeface="Times New Roman" panose="02020603050405020304" pitchFamily="18" charset="0"/>
                <a:ea typeface="Calibri" panose="020F0502020204030204" pitchFamily="34" charset="0"/>
                <a:cs typeface="Times New Roman" panose="02020603050405020304" pitchFamily="18" charset="0"/>
              </a:rPr>
              <a:t>    - Document any notable patterns or observations.</a:t>
            </a:r>
          </a:p>
          <a:p>
            <a:pPr marL="114300" indent="0">
              <a:buNone/>
            </a:pPr>
            <a:r>
              <a:rPr lang="en-GB" sz="2000" b="1" dirty="0">
                <a:latin typeface="Times New Roman" panose="02020603050405020304" pitchFamily="18" charset="0"/>
                <a:cs typeface="Times New Roman" panose="02020603050405020304" pitchFamily="18" charset="0"/>
              </a:rPr>
              <a:t>Central Tendency:</a:t>
            </a:r>
          </a:p>
          <a:p>
            <a:pPr marL="114300" indent="0">
              <a:buNone/>
            </a:pPr>
            <a:r>
              <a:rPr lang="en-GB" sz="2000" dirty="0">
                <a:latin typeface="Times New Roman" panose="02020603050405020304" pitchFamily="18" charset="0"/>
                <a:cs typeface="Times New Roman" panose="02020603050405020304" pitchFamily="18" charset="0"/>
              </a:rPr>
              <a:t>   - Understand the central tendency of the variable through measures like mean, median, and mode.</a:t>
            </a:r>
          </a:p>
          <a:p>
            <a:pPr marL="114300" indent="0">
              <a:buNone/>
            </a:pPr>
            <a:r>
              <a:rPr lang="en-GB" sz="2000" b="1"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 Visualize central tendency using a central tendency plot (e.g., a box plot).</a:t>
            </a:r>
          </a:p>
          <a:p>
            <a:pPr marL="114300" indent="0">
              <a:buNone/>
            </a:pPr>
            <a:endParaRPr lang="en-GB" sz="1800" dirty="0">
              <a:latin typeface="Times New Roman" panose="02020603050405020304" pitchFamily="18" charset="0"/>
              <a:cs typeface="Times New Roman" panose="02020603050405020304" pitchFamily="18" charset="0"/>
            </a:endParaRPr>
          </a:p>
          <a:p>
            <a:pPr marL="0" lvl="0" indent="0">
              <a:lnSpc>
                <a:spcPct val="107000"/>
              </a:lnSpc>
              <a:spcAft>
                <a:spcPts val="800"/>
              </a:spcAft>
              <a:buNone/>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09750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68AAD-E244-7E79-B346-EE52F4AE7E43}"/>
              </a:ext>
            </a:extLst>
          </p:cNvPr>
          <p:cNvSpPr>
            <a:spLocks noGrp="1"/>
          </p:cNvSpPr>
          <p:nvPr>
            <p:ph type="title"/>
          </p:nvPr>
        </p:nvSpPr>
        <p:spPr>
          <a:xfrm>
            <a:off x="668079" y="170121"/>
            <a:ext cx="10515600" cy="1010204"/>
          </a:xfrm>
        </p:spPr>
        <p:txBody>
          <a:bodyPr/>
          <a:lstStyle/>
          <a:p>
            <a:pPr algn="ctr"/>
            <a:r>
              <a:rPr lang="en-GB" dirty="0">
                <a:solidFill>
                  <a:srgbClr val="FF0000"/>
                </a:solidFill>
                <a:latin typeface="Times New Roman" panose="02020603050405020304" pitchFamily="18" charset="0"/>
                <a:cs typeface="Times New Roman" panose="02020603050405020304" pitchFamily="18" charset="0"/>
              </a:rPr>
              <a:t>Bivariate Analysis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3DFC7FB-AE9B-C226-CE0A-AE628A8E5F84}"/>
              </a:ext>
            </a:extLst>
          </p:cNvPr>
          <p:cNvSpPr txBox="1"/>
          <p:nvPr/>
        </p:nvSpPr>
        <p:spPr>
          <a:xfrm>
            <a:off x="460744" y="1180325"/>
            <a:ext cx="11270511" cy="5285550"/>
          </a:xfrm>
          <a:prstGeom prst="rect">
            <a:avLst/>
          </a:prstGeom>
          <a:noFill/>
        </p:spPr>
        <p:txBody>
          <a:bodyPr wrap="square" rtlCol="0">
            <a:spAutoFit/>
          </a:bodyPr>
          <a:lstStyle/>
          <a:p>
            <a:pPr>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Scatter Plots:</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 Create scatter plots to visualize the relationship between the two variables.</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 Observe patterns, trends, or clusters in the data.</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Correlation Analysis:</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 Calculate the correlation coefficient (e.g., Pearson, Spearman) to quantify the strength and direction of the linear relationship between the variables.</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 Visualize the correlation using a correlation matrix or heatmap.</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Categorical vs. Numerical Variables:</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 If one variable is categorical and the other is numerical, use box plots or violin plots to compare the distribution of the numerical variable across different categories.</a:t>
            </a:r>
          </a:p>
          <a:p>
            <a:endParaRPr lang="en-IN" dirty="0"/>
          </a:p>
        </p:txBody>
      </p:sp>
    </p:spTree>
    <p:extLst>
      <p:ext uri="{BB962C8B-B14F-4D97-AF65-F5344CB8AC3E}">
        <p14:creationId xmlns:p14="http://schemas.microsoft.com/office/powerpoint/2010/main" val="1900681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DB0C51-837F-DA1F-AFF5-27E1150F9C9A}"/>
              </a:ext>
            </a:extLst>
          </p:cNvPr>
          <p:cNvSpPr txBox="1"/>
          <p:nvPr/>
        </p:nvSpPr>
        <p:spPr>
          <a:xfrm>
            <a:off x="542260" y="244549"/>
            <a:ext cx="10526233" cy="6478697"/>
          </a:xfrm>
          <a:prstGeom prst="rect">
            <a:avLst/>
          </a:prstGeom>
          <a:noFill/>
        </p:spPr>
        <p:txBody>
          <a:bodyPr wrap="square" rtlCol="0">
            <a:spAutoFit/>
          </a:bodyPr>
          <a:lstStyle/>
          <a:p>
            <a:pPr>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endParaRPr lang="en-IN" sz="2000" b="1"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Numeric vs. Numeric Variables:</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 If both variables are numeric, consider dividing the numeric variables into bins or categories and creating a heatmap or contour plot to visualize the joint distribution.</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Trend Lines and Regression Analysis:</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 Fit trend lines or regression models to the scatter plot to understand the overall trend in the relationship.</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 Evaluate the significance of the regression parameters.</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Multivariate Visualizations (Optional):</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 Extend the analysis to more than two variables by using multivariate visualizations like 3D scatter plots or pair plots.</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3776824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1AA50E-1D9B-22F3-F18C-E9E68359D32E}"/>
              </a:ext>
            </a:extLst>
          </p:cNvPr>
          <p:cNvSpPr txBox="1"/>
          <p:nvPr/>
        </p:nvSpPr>
        <p:spPr>
          <a:xfrm>
            <a:off x="850605" y="542260"/>
            <a:ext cx="11249246" cy="6186052"/>
          </a:xfrm>
          <a:prstGeom prst="rect">
            <a:avLst/>
          </a:prstGeom>
          <a:noFill/>
        </p:spPr>
        <p:txBody>
          <a:bodyPr wrap="square" rtlCol="0">
            <a:spAutoFit/>
          </a:bodyPr>
          <a:lstStyle/>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Outliers:</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Identify outliers in the bivariate analysis and assess their impact on the relationship between variables.</a:t>
            </a:r>
          </a:p>
          <a:p>
            <a:pPr>
              <a:lnSpc>
                <a:spcPct val="107000"/>
              </a:lnSpc>
              <a:spcAft>
                <a:spcPts val="800"/>
              </a:spcAft>
            </a:pP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Data Transformation (if needed):</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 Consider transforming variables if the relationship is nonlinear or if the data requires normalization or standardization.</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Interactive Exploration (Optional):</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 Utilize interactive tools to explore the bivariate relationship dynamically if available.</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 Interactive scatter plots or 3D visualizations can enhance exploration.</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Summary Report:</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 Summarize the key findings and insights from the bivariate analysis.</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 Document any notable patterns, correlations, or relationships.</a:t>
            </a:r>
          </a:p>
          <a:p>
            <a:endParaRPr lang="en-IN" dirty="0"/>
          </a:p>
        </p:txBody>
      </p:sp>
    </p:spTree>
    <p:extLst>
      <p:ext uri="{BB962C8B-B14F-4D97-AF65-F5344CB8AC3E}">
        <p14:creationId xmlns:p14="http://schemas.microsoft.com/office/powerpoint/2010/main" val="3807121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6009-517C-8DA4-296F-5A9EF358A332}"/>
              </a:ext>
            </a:extLst>
          </p:cNvPr>
          <p:cNvSpPr>
            <a:spLocks noGrp="1"/>
          </p:cNvSpPr>
          <p:nvPr>
            <p:ph type="title"/>
          </p:nvPr>
        </p:nvSpPr>
        <p:spPr/>
        <p:txBody>
          <a:bodyPr>
            <a:normAutofit/>
          </a:bodyPr>
          <a:lstStyle/>
          <a:p>
            <a:pPr algn="ctr"/>
            <a:r>
              <a:rPr lang="en-GB" sz="4800" dirty="0">
                <a:solidFill>
                  <a:srgbClr val="FF0000"/>
                </a:solidFill>
                <a:latin typeface="Times New Roman" panose="02020603050405020304" pitchFamily="18" charset="0"/>
                <a:cs typeface="Times New Roman" panose="02020603050405020304" pitchFamily="18" charset="0"/>
              </a:rPr>
              <a:t>Conclusion</a:t>
            </a:r>
            <a:endParaRPr lang="en-IN" sz="4800"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8F5235F-96C2-E2DA-2EFA-5B62DA5FB132}"/>
              </a:ext>
            </a:extLst>
          </p:cNvPr>
          <p:cNvSpPr>
            <a:spLocks noGrp="1"/>
          </p:cNvSpPr>
          <p:nvPr>
            <p:ph type="body" idx="1"/>
          </p:nvPr>
        </p:nvSpPr>
        <p:spPr/>
        <p:txBody>
          <a:bodyPr/>
          <a:lstStyle/>
          <a:p>
            <a:r>
              <a:rPr lang="en-GB" b="0" i="0" dirty="0">
                <a:effectLst/>
                <a:latin typeface="Times New Roman" panose="02020603050405020304" pitchFamily="18" charset="0"/>
                <a:cs typeface="Times New Roman" panose="02020603050405020304" pitchFamily="18" charset="0"/>
              </a:rPr>
              <a:t>Exploratory data analysis (EDA) remains a well-established methodology, serving as a valuable compass for a data scientist navigating intricate datasets. By leveraging the power of visualizations, correlation coefficients, and other analytical techniques, EDA unveils intricate patterns and relationships that might otherwise remain concealed. It plays a pivotal role in detecting and addressing missing values, understanding the </a:t>
            </a:r>
            <a:r>
              <a:rPr lang="en-GB" b="0" i="0" dirty="0" err="1">
                <a:effectLst/>
                <a:latin typeface="Times New Roman" panose="02020603050405020304" pitchFamily="18" charset="0"/>
                <a:cs typeface="Times New Roman" panose="02020603050405020304" pitchFamily="18" charset="0"/>
              </a:rPr>
              <a:t>behavior</a:t>
            </a:r>
            <a:r>
              <a:rPr lang="en-GB" b="0" i="0" dirty="0">
                <a:effectLst/>
                <a:latin typeface="Times New Roman" panose="02020603050405020304" pitchFamily="18" charset="0"/>
                <a:cs typeface="Times New Roman" panose="02020603050405020304" pitchFamily="18" charset="0"/>
              </a:rPr>
              <a:t> of dependent variables, and employing various analysis techniques, including those associated with data analytics and machine learning.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6006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84B1DC0-38AD-9186-A583-630FEF58B952}"/>
              </a:ext>
            </a:extLst>
          </p:cNvPr>
          <p:cNvGraphicFramePr>
            <a:graphicFrameLocks noGrp="1"/>
          </p:cNvGraphicFramePr>
          <p:nvPr>
            <p:extLst>
              <p:ext uri="{D42A27DB-BD31-4B8C-83A1-F6EECF244321}">
                <p14:modId xmlns:p14="http://schemas.microsoft.com/office/powerpoint/2010/main" val="444318372"/>
              </p:ext>
            </p:extLst>
          </p:nvPr>
        </p:nvGraphicFramePr>
        <p:xfrm>
          <a:off x="478465" y="1562986"/>
          <a:ext cx="10834576" cy="4444409"/>
        </p:xfrm>
        <a:graphic>
          <a:graphicData uri="http://schemas.openxmlformats.org/drawingml/2006/table">
            <a:tbl>
              <a:tblPr firstRow="1" bandRow="1">
                <a:tableStyleId>{5202B0CA-FC54-4496-8BCA-5EF66A818D29}</a:tableStyleId>
              </a:tblPr>
              <a:tblGrid>
                <a:gridCol w="4187064">
                  <a:extLst>
                    <a:ext uri="{9D8B030D-6E8A-4147-A177-3AD203B41FA5}">
                      <a16:colId xmlns:a16="http://schemas.microsoft.com/office/drawing/2014/main" val="1916827233"/>
                    </a:ext>
                  </a:extLst>
                </a:gridCol>
                <a:gridCol w="6647512">
                  <a:extLst>
                    <a:ext uri="{9D8B030D-6E8A-4147-A177-3AD203B41FA5}">
                      <a16:colId xmlns:a16="http://schemas.microsoft.com/office/drawing/2014/main" val="1444813321"/>
                    </a:ext>
                  </a:extLst>
                </a:gridCol>
              </a:tblGrid>
              <a:tr h="84893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2000" b="1" u="none" strike="noStrike" cap="none" dirty="0">
                          <a:solidFill>
                            <a:schemeClr val="bg1"/>
                          </a:solidFill>
                          <a:latin typeface="Times New Roman" panose="02020603050405020304" pitchFamily="18" charset="0"/>
                          <a:cs typeface="Times New Roman" panose="02020603050405020304" pitchFamily="18" charset="0"/>
                          <a:sym typeface="Calibri"/>
                        </a:rPr>
                        <a:t>Background ? (B-tech or M-tech)</a:t>
                      </a:r>
                    </a:p>
                    <a:p>
                      <a:endParaRPr lang="en-IN" sz="20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2000" b="0" dirty="0">
                          <a:solidFill>
                            <a:schemeClr val="bg1"/>
                          </a:solidFill>
                          <a:latin typeface="Times New Roman" panose="02020603050405020304" pitchFamily="18" charset="0"/>
                          <a:cs typeface="Times New Roman" panose="02020603050405020304" pitchFamily="18" charset="0"/>
                          <a:sym typeface="Calibri"/>
                        </a:rPr>
                        <a:t>BE Computer Engineering Student : Third Year</a:t>
                      </a:r>
                    </a:p>
                    <a:p>
                      <a:endParaRPr lang="en-IN" sz="2000" b="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04197330"/>
                  </a:ext>
                </a:extLst>
              </a:tr>
              <a:tr h="154805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2000" b="1" u="none" strike="noStrike" cap="none" dirty="0">
                          <a:solidFill>
                            <a:schemeClr val="dk1"/>
                          </a:solidFill>
                          <a:latin typeface="Times New Roman" panose="02020603050405020304" pitchFamily="18" charset="0"/>
                          <a:cs typeface="Times New Roman" panose="02020603050405020304" pitchFamily="18" charset="0"/>
                          <a:sym typeface="Calibri"/>
                        </a:rPr>
                        <a:t>Why you want to learn Data Science </a:t>
                      </a:r>
                      <a:endParaRPr lang="en-IN" sz="2000" b="1" dirty="0">
                        <a:solidFill>
                          <a:schemeClr val="dk1"/>
                        </a:solidFill>
                        <a:latin typeface="Times New Roman" panose="02020603050405020304" pitchFamily="18" charset="0"/>
                        <a:cs typeface="Times New Roman" panose="02020603050405020304" pitchFamily="18" charset="0"/>
                        <a:sym typeface="Calibri"/>
                      </a:endParaRPr>
                    </a:p>
                    <a:p>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2000" b="0" dirty="0">
                          <a:solidFill>
                            <a:schemeClr val="tx1"/>
                          </a:solidFill>
                          <a:effectLst/>
                          <a:latin typeface="Times New Roman" panose="02020603050405020304" pitchFamily="18" charset="0"/>
                          <a:cs typeface="Times New Roman" panose="02020603050405020304" pitchFamily="18" charset="0"/>
                        </a:rPr>
                        <a:t>I'm enthusiastic about data science, especially considering how quickly technology is changing the profession. I enjoy being a part of new technologies and trying out innovative solutions</a:t>
                      </a:r>
                    </a:p>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440544"/>
                  </a:ext>
                </a:extLst>
              </a:tr>
              <a:tr h="848932">
                <a:tc>
                  <a:txBody>
                    <a:bodyPr/>
                    <a:lstStyle/>
                    <a:p>
                      <a:pPr marL="0" marR="0" lvl="0" indent="0" algn="l" rtl="0">
                        <a:spcBef>
                          <a:spcPts val="0"/>
                        </a:spcBef>
                        <a:spcAft>
                          <a:spcPts val="0"/>
                        </a:spcAft>
                        <a:buClr>
                          <a:schemeClr val="dk1"/>
                        </a:buClr>
                        <a:buSzPts val="1800"/>
                        <a:buFont typeface="Arial" panose="020B0604020202020204" pitchFamily="34" charset="0"/>
                        <a:buNone/>
                      </a:pPr>
                      <a:r>
                        <a:rPr lang="en-GB" sz="2000" b="1" u="none" strike="noStrike" cap="none" dirty="0">
                          <a:solidFill>
                            <a:schemeClr val="dk1"/>
                          </a:solidFill>
                          <a:latin typeface="Times New Roman" panose="02020603050405020304" pitchFamily="18" charset="0"/>
                          <a:cs typeface="Times New Roman" panose="02020603050405020304" pitchFamily="18" charset="0"/>
                          <a:sym typeface="Calibri"/>
                        </a:rPr>
                        <a:t>Any work experience</a:t>
                      </a:r>
                    </a:p>
                    <a:p>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chemeClr val="dk1"/>
                          </a:solidFill>
                          <a:effectLst/>
                          <a:latin typeface="Times New Roman" panose="02020603050405020304" pitchFamily="18" charset="0"/>
                          <a:cs typeface="Times New Roman" panose="02020603050405020304" pitchFamily="18" charset="0"/>
                          <a:sym typeface="Calibri"/>
                        </a:rPr>
                        <a:t>Fresher</a:t>
                      </a:r>
                    </a:p>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23799309"/>
                  </a:ext>
                </a:extLst>
              </a:tr>
              <a:tr h="119849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err="1">
                          <a:solidFill>
                            <a:schemeClr val="dk1"/>
                          </a:solidFill>
                          <a:latin typeface="Times New Roman" panose="02020603050405020304" pitchFamily="18" charset="0"/>
                          <a:cs typeface="Times New Roman" panose="02020603050405020304" pitchFamily="18" charset="0"/>
                          <a:sym typeface="Calibri"/>
                        </a:rPr>
                        <a:t>linkedin</a:t>
                      </a:r>
                      <a:r>
                        <a:rPr lang="en-GB" sz="2000" b="1" dirty="0">
                          <a:solidFill>
                            <a:schemeClr val="dk1"/>
                          </a:solidFill>
                          <a:latin typeface="Times New Roman" panose="02020603050405020304" pitchFamily="18" charset="0"/>
                          <a:cs typeface="Times New Roman" panose="02020603050405020304" pitchFamily="18" charset="0"/>
                          <a:sym typeface="Calibri"/>
                        </a:rPr>
                        <a:t> and </a:t>
                      </a:r>
                      <a:r>
                        <a:rPr lang="en-GB" sz="2000" b="1" dirty="0" err="1">
                          <a:solidFill>
                            <a:schemeClr val="dk1"/>
                          </a:solidFill>
                          <a:latin typeface="Times New Roman" panose="02020603050405020304" pitchFamily="18" charset="0"/>
                          <a:cs typeface="Times New Roman" panose="02020603050405020304" pitchFamily="18" charset="0"/>
                          <a:sym typeface="Calibri"/>
                        </a:rPr>
                        <a:t>github</a:t>
                      </a:r>
                      <a:r>
                        <a:rPr lang="en-GB" sz="2000" b="1" dirty="0">
                          <a:solidFill>
                            <a:schemeClr val="dk1"/>
                          </a:solidFill>
                          <a:latin typeface="Times New Roman" panose="02020603050405020304" pitchFamily="18" charset="0"/>
                          <a:cs typeface="Times New Roman" panose="02020603050405020304" pitchFamily="18" charset="0"/>
                          <a:sym typeface="Calibri"/>
                        </a:rPr>
                        <a:t> profile </a:t>
                      </a:r>
                      <a:r>
                        <a:rPr lang="en-GB" sz="2000" b="1" dirty="0" err="1">
                          <a:solidFill>
                            <a:schemeClr val="dk1"/>
                          </a:solidFill>
                          <a:latin typeface="Times New Roman" panose="02020603050405020304" pitchFamily="18" charset="0"/>
                          <a:cs typeface="Times New Roman" panose="02020603050405020304" pitchFamily="18" charset="0"/>
                          <a:sym typeface="Calibri"/>
                        </a:rPr>
                        <a:t>urls</a:t>
                      </a:r>
                      <a:endParaRPr lang="en-GB" sz="2000" b="1" dirty="0">
                        <a:solidFill>
                          <a:schemeClr val="dk1"/>
                        </a:solidFill>
                        <a:latin typeface="Times New Roman" panose="02020603050405020304" pitchFamily="18" charset="0"/>
                        <a:cs typeface="Times New Roman" panose="02020603050405020304" pitchFamily="18" charset="0"/>
                        <a:sym typeface="Calibri"/>
                      </a:endParaRPr>
                    </a:p>
                    <a:p>
                      <a:endParaRPr lang="en-IN" sz="2000" dirty="0">
                        <a:latin typeface="Times New Roman" panose="02020603050405020304" pitchFamily="18" charset="0"/>
                        <a:cs typeface="Times New Roman" panose="02020603050405020304" pitchFamily="18" charset="0"/>
                      </a:endParaRPr>
                    </a:p>
                  </a:txBody>
                  <a:tcPr/>
                </a:tc>
                <a:tc>
                  <a:txBody>
                    <a:bodyPr/>
                    <a:lstStyle/>
                    <a:p>
                      <a:pPr marR="0" lvl="0" algn="l" rtl="0">
                        <a:spcBef>
                          <a:spcPts val="0"/>
                        </a:spcBef>
                        <a:spcAft>
                          <a:spcPts val="0"/>
                        </a:spcAft>
                        <a:buClr>
                          <a:schemeClr val="dk1"/>
                        </a:buClr>
                        <a:buSzPts val="1800"/>
                      </a:pPr>
                      <a:r>
                        <a:rPr lang="en-GB" sz="2000" dirty="0">
                          <a:solidFill>
                            <a:schemeClr val="dk1"/>
                          </a:solidFill>
                          <a:effectLst/>
                          <a:latin typeface="Times New Roman" panose="02020603050405020304" pitchFamily="18" charset="0"/>
                          <a:cs typeface="Times New Roman" panose="02020603050405020304" pitchFamily="18" charset="0"/>
                          <a:sym typeface="Calibri"/>
                          <a:hlinkClick r:id="rId2"/>
                        </a:rPr>
                        <a:t>https://github.com/nandinikokare</a:t>
                      </a:r>
                      <a:endParaRPr lang="en-GB" sz="2000" dirty="0">
                        <a:solidFill>
                          <a:schemeClr val="dk1"/>
                        </a:solidFill>
                        <a:effectLst/>
                        <a:latin typeface="Times New Roman" panose="02020603050405020304" pitchFamily="18" charset="0"/>
                        <a:cs typeface="Times New Roman" panose="02020603050405020304" pitchFamily="18" charset="0"/>
                        <a:sym typeface="Calibri"/>
                      </a:endParaRPr>
                    </a:p>
                    <a:p>
                      <a:pPr marR="0" lvl="0" algn="l" rtl="0">
                        <a:spcBef>
                          <a:spcPts val="0"/>
                        </a:spcBef>
                        <a:spcAft>
                          <a:spcPts val="0"/>
                        </a:spcAft>
                        <a:buClr>
                          <a:schemeClr val="dk1"/>
                        </a:buClr>
                        <a:buSzPts val="1800"/>
                      </a:pPr>
                      <a:r>
                        <a:rPr lang="en-IN" sz="2000" b="0" dirty="0">
                          <a:effectLst/>
                          <a:latin typeface="Times New Roman" panose="02020603050405020304" pitchFamily="18" charset="0"/>
                          <a:cs typeface="Times New Roman" panose="02020603050405020304" pitchFamily="18" charset="0"/>
                          <a:hlinkClick r:id="rId3"/>
                        </a:rPr>
                        <a:t>https://www.linkedin.com/in/nandini-kokare-909b8b212</a:t>
                      </a:r>
                      <a:endParaRPr lang="en-IN" sz="2000" b="0" dirty="0">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27456996"/>
                  </a:ext>
                </a:extLst>
              </a:tr>
            </a:tbl>
          </a:graphicData>
        </a:graphic>
      </p:graphicFrame>
      <p:sp>
        <p:nvSpPr>
          <p:cNvPr id="3" name="TextBox 2">
            <a:extLst>
              <a:ext uri="{FF2B5EF4-FFF2-40B4-BE49-F238E27FC236}">
                <a16:creationId xmlns:a16="http://schemas.microsoft.com/office/drawing/2014/main" id="{0D6EE274-44D3-341D-CC33-75AB3611E65B}"/>
              </a:ext>
            </a:extLst>
          </p:cNvPr>
          <p:cNvSpPr txBox="1"/>
          <p:nvPr/>
        </p:nvSpPr>
        <p:spPr>
          <a:xfrm>
            <a:off x="2785729" y="350875"/>
            <a:ext cx="6071191" cy="830997"/>
          </a:xfrm>
          <a:prstGeom prst="rect">
            <a:avLst/>
          </a:prstGeom>
          <a:noFill/>
        </p:spPr>
        <p:txBody>
          <a:bodyPr wrap="square" rtlCol="0">
            <a:spAutoFit/>
          </a:bodyPr>
          <a:lstStyle/>
          <a:p>
            <a:pPr algn="ctr"/>
            <a:r>
              <a:rPr lang="en-GB" sz="4800" dirty="0">
                <a:solidFill>
                  <a:srgbClr val="FF0000"/>
                </a:solidFill>
                <a:latin typeface="Times New Roman" panose="02020603050405020304" pitchFamily="18" charset="0"/>
                <a:cs typeface="Times New Roman" panose="02020603050405020304" pitchFamily="18" charset="0"/>
              </a:rPr>
              <a:t>About Me</a:t>
            </a:r>
            <a:endParaRPr lang="en-IN" sz="4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9582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F9823-7876-BEAE-A528-6506DE6320A7}"/>
              </a:ext>
            </a:extLst>
          </p:cNvPr>
          <p:cNvSpPr>
            <a:spLocks noGrp="1"/>
          </p:cNvSpPr>
          <p:nvPr>
            <p:ph type="title"/>
          </p:nvPr>
        </p:nvSpPr>
        <p:spPr>
          <a:xfrm>
            <a:off x="4800600" y="307975"/>
            <a:ext cx="2590800" cy="1325563"/>
          </a:xfrm>
        </p:spPr>
        <p:txBody>
          <a:bodyPr/>
          <a:lstStyle/>
          <a:p>
            <a:r>
              <a:rPr lang="en-GB" dirty="0">
                <a:solidFill>
                  <a:srgbClr val="FF0000"/>
                </a:solidFill>
                <a:latin typeface="Times New Roman" panose="02020603050405020304" pitchFamily="18" charset="0"/>
                <a:cs typeface="Times New Roman" panose="02020603050405020304" pitchFamily="18" charset="0"/>
              </a:rPr>
              <a:t>Objectives</a:t>
            </a:r>
            <a:r>
              <a:rPr lang="en-GB" dirty="0"/>
              <a:t> </a:t>
            </a:r>
            <a:endParaRPr lang="en-IN" dirty="0"/>
          </a:p>
        </p:txBody>
      </p:sp>
      <p:sp>
        <p:nvSpPr>
          <p:cNvPr id="3" name="Text Placeholder 2">
            <a:extLst>
              <a:ext uri="{FF2B5EF4-FFF2-40B4-BE49-F238E27FC236}">
                <a16:creationId xmlns:a16="http://schemas.microsoft.com/office/drawing/2014/main" id="{EF27768D-A67D-3472-8AEA-666BC8965A8F}"/>
              </a:ext>
            </a:extLst>
          </p:cNvPr>
          <p:cNvSpPr>
            <a:spLocks noGrp="1"/>
          </p:cNvSpPr>
          <p:nvPr>
            <p:ph type="body" idx="1"/>
          </p:nvPr>
        </p:nvSpPr>
        <p:spPr/>
        <p:txBody>
          <a:bodyPr>
            <a:normAutofit/>
          </a:bodyPr>
          <a:lstStyle/>
          <a:p>
            <a:pPr marL="114300" indent="0">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Exploratory Data Analysis (EDA) is a crucial phase in the data analysis process that involves summarizing, visualizing, and understanding the main characteristics of a dataset. The primary objectives of EDA include:</a:t>
            </a:r>
          </a:p>
          <a:p>
            <a:pPr marL="114300" indent="0">
              <a:buNone/>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Understand the Data Structure</a:t>
            </a:r>
          </a:p>
          <a:p>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Uncover Patterns and Trends</a:t>
            </a:r>
            <a:endParaRPr lang="en-IN" sz="2400" b="1" dirty="0">
              <a:latin typeface="Times New Roman" panose="02020603050405020304" pitchFamily="18" charset="0"/>
              <a:ea typeface="Calibri" panose="020F0502020204030204" pitchFamily="34" charset="0"/>
              <a:cs typeface="Times New Roman" panose="02020603050405020304" pitchFamily="18" charset="0"/>
            </a:endParaRPr>
          </a:p>
          <a:p>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Visualize Data Distributions</a:t>
            </a:r>
          </a:p>
          <a:p>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Optimize Data Cleaning and Preprocessing</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6618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1EB5-5ED3-FD4D-5E9F-71753C04192F}"/>
              </a:ext>
            </a:extLst>
          </p:cNvPr>
          <p:cNvSpPr>
            <a:spLocks noGrp="1"/>
          </p:cNvSpPr>
          <p:nvPr>
            <p:ph type="title"/>
          </p:nvPr>
        </p:nvSpPr>
        <p:spPr>
          <a:xfrm>
            <a:off x="4126230" y="216535"/>
            <a:ext cx="3669030" cy="1325563"/>
          </a:xfrm>
        </p:spPr>
        <p:txBody>
          <a:bodyPr/>
          <a:lstStyle/>
          <a:p>
            <a:r>
              <a:rPr lang="en-GB" dirty="0">
                <a:solidFill>
                  <a:srgbClr val="FF0000"/>
                </a:solidFill>
                <a:latin typeface="Times New Roman" panose="02020603050405020304" pitchFamily="18" charset="0"/>
                <a:cs typeface="Times New Roman" panose="02020603050405020304" pitchFamily="18" charset="0"/>
              </a:rPr>
              <a:t>Web Scrapping</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8A52981-2CBC-B7B2-5EAB-241EAFCB02B2}"/>
              </a:ext>
            </a:extLst>
          </p:cNvPr>
          <p:cNvSpPr>
            <a:spLocks noGrp="1"/>
          </p:cNvSpPr>
          <p:nvPr>
            <p:ph type="body" idx="1"/>
          </p:nvPr>
        </p:nvSpPr>
        <p:spPr/>
        <p:txBody>
          <a:bodyPr/>
          <a:lstStyle/>
          <a:p>
            <a:r>
              <a:rPr lang="en-GB" dirty="0">
                <a:latin typeface="Times New Roman" panose="02020603050405020304" pitchFamily="18" charset="0"/>
                <a:cs typeface="Times New Roman" panose="02020603050405020304" pitchFamily="18" charset="0"/>
              </a:rPr>
              <a:t>System: MacOS (</a:t>
            </a:r>
            <a:r>
              <a:rPr lang="en-GB" dirty="0" err="1">
                <a:latin typeface="Times New Roman" panose="02020603050405020304" pitchFamily="18" charset="0"/>
                <a:cs typeface="Times New Roman" panose="02020603050405020304" pitchFamily="18" charset="0"/>
              </a:rPr>
              <a:t>Macbook</a:t>
            </a:r>
            <a:r>
              <a:rPr lang="en-GB" dirty="0">
                <a:latin typeface="Times New Roman" panose="02020603050405020304" pitchFamily="18" charset="0"/>
                <a:cs typeface="Times New Roman" panose="02020603050405020304" pitchFamily="18" charset="0"/>
              </a:rPr>
              <a:t> Pro)</a:t>
            </a:r>
          </a:p>
          <a:p>
            <a:r>
              <a:rPr lang="en-GB" dirty="0">
                <a:latin typeface="Times New Roman" panose="02020603050405020304" pitchFamily="18" charset="0"/>
                <a:cs typeface="Times New Roman" panose="02020603050405020304" pitchFamily="18" charset="0"/>
              </a:rPr>
              <a:t>Processor: Intel I7</a:t>
            </a:r>
          </a:p>
          <a:p>
            <a:r>
              <a:rPr lang="en-GB" dirty="0">
                <a:latin typeface="Times New Roman" panose="02020603050405020304" pitchFamily="18" charset="0"/>
                <a:cs typeface="Times New Roman" panose="02020603050405020304" pitchFamily="18" charset="0"/>
              </a:rPr>
              <a:t>Google Collaboratory</a:t>
            </a:r>
          </a:p>
          <a:p>
            <a:r>
              <a:rPr lang="en-GB" dirty="0">
                <a:latin typeface="Times New Roman" panose="02020603050405020304" pitchFamily="18" charset="0"/>
                <a:cs typeface="Times New Roman" panose="02020603050405020304" pitchFamily="18" charset="0"/>
              </a:rPr>
              <a:t>Python: Pandas, </a:t>
            </a:r>
            <a:r>
              <a:rPr lang="en-GB" dirty="0" err="1">
                <a:latin typeface="Times New Roman" panose="02020603050405020304" pitchFamily="18" charset="0"/>
                <a:cs typeface="Times New Roman" panose="02020603050405020304" pitchFamily="18" charset="0"/>
              </a:rPr>
              <a:t>Numpy</a:t>
            </a:r>
            <a:r>
              <a:rPr lang="en-GB" dirty="0">
                <a:latin typeface="Times New Roman" panose="02020603050405020304" pitchFamily="18" charset="0"/>
                <a:cs typeface="Times New Roman" panose="02020603050405020304" pitchFamily="18" charset="0"/>
              </a:rPr>
              <a:t>, Seaborn, Matplotlib, Random.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6788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5C125-124F-B2BB-962D-50C693571B96}"/>
              </a:ext>
            </a:extLst>
          </p:cNvPr>
          <p:cNvSpPr>
            <a:spLocks noGrp="1"/>
          </p:cNvSpPr>
          <p:nvPr>
            <p:ph type="title"/>
          </p:nvPr>
        </p:nvSpPr>
        <p:spPr/>
        <p:txBody>
          <a:bodyPr/>
          <a:lstStyle/>
          <a:p>
            <a:pPr algn="ctr"/>
            <a:r>
              <a:rPr lang="en-GB" dirty="0">
                <a:solidFill>
                  <a:srgbClr val="FF0000"/>
                </a:solidFill>
                <a:latin typeface="Times New Roman" panose="02020603050405020304" pitchFamily="18" charset="0"/>
                <a:cs typeface="Times New Roman" panose="02020603050405020304" pitchFamily="18" charset="0"/>
              </a:rPr>
              <a:t>Summary Of Data</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709E77F-9B74-5E6B-F5C8-5A1AC083EEEC}"/>
              </a:ext>
            </a:extLst>
          </p:cNvPr>
          <p:cNvSpPr>
            <a:spLocks noGrp="1"/>
          </p:cNvSpPr>
          <p:nvPr>
            <p:ph type="body" idx="1"/>
          </p:nvPr>
        </p:nvSpPr>
        <p:spPr/>
        <p:txBody>
          <a:bodyPr>
            <a:normAutofit/>
          </a:bodyPr>
          <a:lstStyle/>
          <a:p>
            <a:r>
              <a:rPr lang="en-GB" sz="2400" b="0" i="0" u="none" strike="noStrike" dirty="0">
                <a:solidFill>
                  <a:srgbClr val="000000"/>
                </a:solidFill>
                <a:effectLst/>
                <a:latin typeface="Times New Roman" panose="02020603050405020304" pitchFamily="18" charset="0"/>
                <a:cs typeface="Times New Roman" panose="02020603050405020304" pitchFamily="18" charset="0"/>
              </a:rPr>
              <a:t>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The independent variables are both continuous and categorical in nature. The dataset contains a unique identifier for each candidate.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0345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F8B8F-3DB7-48FB-920E-02ED2117FDDF}"/>
              </a:ext>
            </a:extLst>
          </p:cNvPr>
          <p:cNvSpPr>
            <a:spLocks noGrp="1"/>
          </p:cNvSpPr>
          <p:nvPr>
            <p:ph type="title"/>
          </p:nvPr>
        </p:nvSpPr>
        <p:spPr/>
        <p:txBody>
          <a:bodyPr/>
          <a:lstStyle/>
          <a:p>
            <a:pPr algn="ctr"/>
            <a:r>
              <a:rPr lang="en-GB" dirty="0">
                <a:solidFill>
                  <a:srgbClr val="FF0000"/>
                </a:solidFill>
                <a:latin typeface="Times New Roman" panose="02020603050405020304" pitchFamily="18" charset="0"/>
                <a:cs typeface="Times New Roman" panose="02020603050405020304" pitchFamily="18" charset="0"/>
              </a:rPr>
              <a:t>Exploratory Data Analysis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E15BCD4-0939-A00E-7BD5-B83165FB22A8}"/>
              </a:ext>
            </a:extLst>
          </p:cNvPr>
          <p:cNvSpPr>
            <a:spLocks noGrp="1"/>
          </p:cNvSpPr>
          <p:nvPr>
            <p:ph type="body" idx="1"/>
          </p:nvPr>
        </p:nvSpPr>
        <p:spPr/>
        <p:txBody>
          <a:bodyPr>
            <a:normAutofit/>
          </a:bodyPr>
          <a:lstStyle/>
          <a:p>
            <a:pPr marL="628650" indent="-514350">
              <a:buFont typeface="+mj-lt"/>
              <a:buAutoNum type="alphaUcPeriod"/>
            </a:pPr>
            <a:r>
              <a:rPr lang="en-GB" dirty="0">
                <a:solidFill>
                  <a:srgbClr val="FF0000"/>
                </a:solidFill>
                <a:latin typeface="Times New Roman" panose="02020603050405020304" pitchFamily="18" charset="0"/>
                <a:cs typeface="Times New Roman" panose="02020603050405020304" pitchFamily="18" charset="0"/>
              </a:rPr>
              <a:t>Data Cleaning Steps:</a:t>
            </a:r>
          </a:p>
          <a:p>
            <a:pPr marL="114300" indent="0">
              <a:buNone/>
            </a:pPr>
            <a:endParaRPr lang="en-GB" dirty="0">
              <a:solidFill>
                <a:srgbClr val="002060"/>
              </a:solidFill>
              <a:latin typeface="Times New Roman" panose="02020603050405020304" pitchFamily="18" charset="0"/>
              <a:cs typeface="Times New Roman" panose="02020603050405020304" pitchFamily="18" charset="0"/>
            </a:endParaRPr>
          </a:p>
          <a:p>
            <a:pPr marL="571500" indent="-457200">
              <a:buFont typeface="+mj-lt"/>
              <a:buAutoNum type="arabicPeriod"/>
            </a:pPr>
            <a:r>
              <a:rPr lang="en-IN" sz="2000" b="1" i="0" dirty="0">
                <a:solidFill>
                  <a:srgbClr val="2B3E51"/>
                </a:solidFill>
                <a:effectLst/>
                <a:latin typeface="Times New Roman" panose="02020603050405020304" pitchFamily="18" charset="0"/>
                <a:cs typeface="Times New Roman" panose="02020603050405020304" pitchFamily="18" charset="0"/>
              </a:rPr>
              <a:t>Importing Libraries</a:t>
            </a:r>
          </a:p>
          <a:p>
            <a:pPr marL="571500" indent="-457200">
              <a:buFont typeface="+mj-lt"/>
              <a:buAutoNum type="arabicPeriod"/>
            </a:pPr>
            <a:r>
              <a:rPr lang="en-IN" sz="2000" b="1" i="0" dirty="0">
                <a:solidFill>
                  <a:srgbClr val="2B3E51"/>
                </a:solidFill>
                <a:effectLst/>
                <a:latin typeface="Times New Roman" panose="02020603050405020304" pitchFamily="18" charset="0"/>
                <a:cs typeface="Times New Roman" panose="02020603050405020304" pitchFamily="18" charset="0"/>
              </a:rPr>
              <a:t>Input Customer Feedback Dataset</a:t>
            </a:r>
          </a:p>
          <a:p>
            <a:pPr marL="571500" indent="-457200">
              <a:buFont typeface="+mj-lt"/>
              <a:buAutoNum type="arabicPeriod"/>
            </a:pPr>
            <a:r>
              <a:rPr lang="en-IN" sz="2000" b="1" i="0" dirty="0">
                <a:solidFill>
                  <a:srgbClr val="2B3E51"/>
                </a:solidFill>
                <a:effectLst/>
                <a:latin typeface="Times New Roman" panose="02020603050405020304" pitchFamily="18" charset="0"/>
                <a:cs typeface="Times New Roman" panose="02020603050405020304" pitchFamily="18" charset="0"/>
              </a:rPr>
              <a:t>Locate Missing Data</a:t>
            </a:r>
          </a:p>
          <a:p>
            <a:pPr marL="571500" indent="-457200">
              <a:buFont typeface="+mj-lt"/>
              <a:buAutoNum type="arabicPeriod"/>
            </a:pPr>
            <a:r>
              <a:rPr lang="en-IN" sz="2000" b="1" i="0" dirty="0">
                <a:solidFill>
                  <a:srgbClr val="2B3E51"/>
                </a:solidFill>
                <a:effectLst/>
                <a:latin typeface="Times New Roman" panose="02020603050405020304" pitchFamily="18" charset="0"/>
                <a:cs typeface="Times New Roman" panose="02020603050405020304" pitchFamily="18" charset="0"/>
              </a:rPr>
              <a:t>Input missing data</a:t>
            </a:r>
          </a:p>
          <a:p>
            <a:pPr marL="571500" indent="-457200">
              <a:buFont typeface="+mj-lt"/>
              <a:buAutoNum type="arabicPeriod"/>
            </a:pPr>
            <a:r>
              <a:rPr lang="en-IN" sz="2000" b="1" i="0" dirty="0">
                <a:solidFill>
                  <a:srgbClr val="2B3E51"/>
                </a:solidFill>
                <a:effectLst/>
                <a:latin typeface="Times New Roman" panose="02020603050405020304" pitchFamily="18" charset="0"/>
                <a:cs typeface="Times New Roman" panose="02020603050405020304" pitchFamily="18" charset="0"/>
              </a:rPr>
              <a:t>Check for Duplicates</a:t>
            </a:r>
          </a:p>
          <a:p>
            <a:pPr marL="571500" indent="-457200">
              <a:buFont typeface="+mj-lt"/>
              <a:buAutoNum type="arabicPeriod"/>
            </a:pPr>
            <a:r>
              <a:rPr lang="en-IN" sz="2000" b="1" i="0" dirty="0">
                <a:solidFill>
                  <a:srgbClr val="2B3E51"/>
                </a:solidFill>
                <a:effectLst/>
                <a:latin typeface="Times New Roman" panose="02020603050405020304" pitchFamily="18" charset="0"/>
                <a:cs typeface="Times New Roman" panose="02020603050405020304" pitchFamily="18" charset="0"/>
              </a:rPr>
              <a:t>Detect Outliers</a:t>
            </a:r>
          </a:p>
          <a:p>
            <a:pPr marL="571500" indent="-457200">
              <a:buFont typeface="+mj-lt"/>
              <a:buAutoNum type="arabicPeriod"/>
            </a:pPr>
            <a:r>
              <a:rPr lang="en-IN" sz="2000" b="1" i="0" dirty="0">
                <a:solidFill>
                  <a:srgbClr val="2B3E51"/>
                </a:solidFill>
                <a:effectLst/>
                <a:latin typeface="Times New Roman" panose="02020603050405020304" pitchFamily="18" charset="0"/>
                <a:cs typeface="Times New Roman" panose="02020603050405020304" pitchFamily="18" charset="0"/>
              </a:rPr>
              <a:t>Normalize Casing</a:t>
            </a:r>
          </a:p>
          <a:p>
            <a:pPr marL="114300" indent="0">
              <a:buNone/>
            </a:pPr>
            <a:endParaRPr lang="en-IN" sz="1200" b="0" i="0" dirty="0">
              <a:solidFill>
                <a:srgbClr val="2B3E51"/>
              </a:solidFill>
              <a:effectLst/>
              <a:latin typeface="Rubik"/>
            </a:endParaRPr>
          </a:p>
          <a:p>
            <a:pPr marL="114300" indent="0">
              <a:buNone/>
            </a:pPr>
            <a:endParaRPr lang="en-IN" sz="1800" b="0" i="0" dirty="0">
              <a:solidFill>
                <a:srgbClr val="2B3E51"/>
              </a:solidFill>
              <a:effectLst/>
              <a:latin typeface="Times New Roman" panose="02020603050405020304" pitchFamily="18" charset="0"/>
              <a:cs typeface="Times New Roman" panose="02020603050405020304" pitchFamily="18" charset="0"/>
            </a:endParaRPr>
          </a:p>
          <a:p>
            <a:pPr marL="114300" indent="0">
              <a:buNone/>
            </a:pPr>
            <a:endParaRPr lang="en-IN" dirty="0"/>
          </a:p>
          <a:p>
            <a:endParaRPr lang="en-IN" dirty="0"/>
          </a:p>
          <a:p>
            <a:endParaRPr lang="en-IN" dirty="0"/>
          </a:p>
          <a:p>
            <a:endParaRPr lang="en-GB" dirty="0"/>
          </a:p>
        </p:txBody>
      </p:sp>
    </p:spTree>
    <p:extLst>
      <p:ext uri="{BB962C8B-B14F-4D97-AF65-F5344CB8AC3E}">
        <p14:creationId xmlns:p14="http://schemas.microsoft.com/office/powerpoint/2010/main" val="200311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0325B-6D60-08AE-A038-2C8AF13F9AE8}"/>
              </a:ext>
            </a:extLst>
          </p:cNvPr>
          <p:cNvSpPr>
            <a:spLocks noGrp="1"/>
          </p:cNvSpPr>
          <p:nvPr>
            <p:ph type="title"/>
          </p:nvPr>
        </p:nvSpPr>
        <p:spPr/>
        <p:txBody>
          <a:bodyPr/>
          <a:lstStyle/>
          <a:p>
            <a:pPr algn="ctr"/>
            <a:r>
              <a:rPr lang="en-GB" dirty="0">
                <a:solidFill>
                  <a:srgbClr val="FF0000"/>
                </a:solidFill>
                <a:latin typeface="Times New Roman" panose="02020603050405020304" pitchFamily="18" charset="0"/>
                <a:cs typeface="Times New Roman" panose="02020603050405020304" pitchFamily="18" charset="0"/>
              </a:rPr>
              <a:t>Data Manipulation Steps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A79411F-4ADA-2FDE-474A-90B82BC72F1D}"/>
              </a:ext>
            </a:extLst>
          </p:cNvPr>
          <p:cNvSpPr>
            <a:spLocks noGrp="1"/>
          </p:cNvSpPr>
          <p:nvPr>
            <p:ph type="body" idx="1"/>
          </p:nvPr>
        </p:nvSpPr>
        <p:spPr/>
        <p:txBody>
          <a:bodyPr/>
          <a:lstStyle/>
          <a:p>
            <a:r>
              <a:rPr lang="en-IN" sz="2200" b="1" i="0" dirty="0">
                <a:solidFill>
                  <a:srgbClr val="383838"/>
                </a:solidFill>
                <a:effectLst/>
                <a:latin typeface="Times New Roman" panose="02020603050405020304" pitchFamily="18" charset="0"/>
                <a:cs typeface="Times New Roman" panose="02020603050405020304" pitchFamily="18" charset="0"/>
              </a:rPr>
              <a:t>Import Python Libraries</a:t>
            </a:r>
          </a:p>
          <a:p>
            <a:r>
              <a:rPr lang="en-IN" sz="2200" b="1" i="0" dirty="0">
                <a:solidFill>
                  <a:srgbClr val="383838"/>
                </a:solidFill>
                <a:effectLst/>
                <a:latin typeface="Times New Roman" panose="02020603050405020304" pitchFamily="18" charset="0"/>
                <a:cs typeface="Times New Roman" panose="02020603050405020304" pitchFamily="18" charset="0"/>
              </a:rPr>
              <a:t>Reading Dataset</a:t>
            </a:r>
          </a:p>
          <a:p>
            <a:r>
              <a:rPr lang="en-IN" sz="2200" b="1" i="0" dirty="0" err="1">
                <a:solidFill>
                  <a:srgbClr val="383838"/>
                </a:solidFill>
                <a:effectLst/>
                <a:latin typeface="Times New Roman" panose="02020603050405020304" pitchFamily="18" charset="0"/>
                <a:cs typeface="Times New Roman" panose="02020603050405020304" pitchFamily="18" charset="0"/>
              </a:rPr>
              <a:t>Analyzing</a:t>
            </a:r>
            <a:r>
              <a:rPr lang="en-IN" sz="2200" b="1" i="0" dirty="0">
                <a:solidFill>
                  <a:srgbClr val="383838"/>
                </a:solidFill>
                <a:effectLst/>
                <a:latin typeface="Times New Roman" panose="02020603050405020304" pitchFamily="18" charset="0"/>
                <a:cs typeface="Times New Roman" panose="02020603050405020304" pitchFamily="18" charset="0"/>
              </a:rPr>
              <a:t> the Data</a:t>
            </a:r>
          </a:p>
          <a:p>
            <a:r>
              <a:rPr lang="en-IN" sz="2200" b="1" i="0" dirty="0">
                <a:solidFill>
                  <a:srgbClr val="383838"/>
                </a:solidFill>
                <a:effectLst/>
                <a:latin typeface="Times New Roman" panose="02020603050405020304" pitchFamily="18" charset="0"/>
                <a:cs typeface="Times New Roman" panose="02020603050405020304" pitchFamily="18" charset="0"/>
              </a:rPr>
              <a:t>Check for Duplication</a:t>
            </a:r>
          </a:p>
          <a:p>
            <a:r>
              <a:rPr lang="en-IN" sz="2200" b="1" i="0" dirty="0">
                <a:solidFill>
                  <a:srgbClr val="383838"/>
                </a:solidFill>
                <a:effectLst/>
                <a:latin typeface="Times New Roman" panose="02020603050405020304" pitchFamily="18" charset="0"/>
                <a:cs typeface="Times New Roman" panose="02020603050405020304" pitchFamily="18" charset="0"/>
              </a:rPr>
              <a:t>Missing Values Calculation</a:t>
            </a:r>
          </a:p>
          <a:p>
            <a:r>
              <a:rPr lang="en-IN" sz="2200" b="1" i="0" dirty="0">
                <a:solidFill>
                  <a:srgbClr val="383838"/>
                </a:solidFill>
                <a:effectLst/>
                <a:latin typeface="Times New Roman" panose="02020603050405020304" pitchFamily="18" charset="0"/>
                <a:cs typeface="Times New Roman" panose="02020603050405020304" pitchFamily="18" charset="0"/>
              </a:rPr>
              <a:t>Data Reduction</a:t>
            </a:r>
          </a:p>
          <a:p>
            <a:r>
              <a:rPr lang="en-IN" sz="2200" b="1" i="0" dirty="0">
                <a:solidFill>
                  <a:srgbClr val="383838"/>
                </a:solidFill>
                <a:effectLst/>
                <a:latin typeface="Times New Roman" panose="02020603050405020304" pitchFamily="18" charset="0"/>
                <a:cs typeface="Times New Roman" panose="02020603050405020304" pitchFamily="18" charset="0"/>
              </a:rPr>
              <a:t>Data Transformation</a:t>
            </a:r>
          </a:p>
          <a:p>
            <a:pPr marL="114300" indent="0">
              <a:buNone/>
            </a:pPr>
            <a:endParaRPr lang="en-IN" dirty="0"/>
          </a:p>
        </p:txBody>
      </p:sp>
    </p:spTree>
    <p:extLst>
      <p:ext uri="{BB962C8B-B14F-4D97-AF65-F5344CB8AC3E}">
        <p14:creationId xmlns:p14="http://schemas.microsoft.com/office/powerpoint/2010/main" val="2910776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17BD7A-3DA4-C930-10E6-8EA8689BB5C1}"/>
              </a:ext>
            </a:extLst>
          </p:cNvPr>
          <p:cNvSpPr txBox="1"/>
          <p:nvPr/>
        </p:nvSpPr>
        <p:spPr>
          <a:xfrm>
            <a:off x="318135" y="205741"/>
            <a:ext cx="11555730" cy="6955750"/>
          </a:xfrm>
          <a:prstGeom prst="rect">
            <a:avLst/>
          </a:prstGeom>
          <a:noFill/>
        </p:spPr>
        <p:txBody>
          <a:bodyPr wrap="square" rtlCol="0">
            <a:spAutoFit/>
          </a:bodyPr>
          <a:lstStyle/>
          <a:p>
            <a:endParaRPr lang="en-GB" dirty="0"/>
          </a:p>
          <a:p>
            <a:r>
              <a:rPr lang="en-GB" sz="1600" dirty="0">
                <a:latin typeface="Times New Roman" panose="02020603050405020304" pitchFamily="18" charset="0"/>
                <a:cs typeface="Times New Roman" panose="02020603050405020304" pitchFamily="18" charset="0"/>
              </a:rPr>
              <a:t>1. Data Loading:</a:t>
            </a:r>
          </a:p>
          <a:p>
            <a:r>
              <a:rPr lang="en-GB" sz="1600" dirty="0">
                <a:latin typeface="Times New Roman" panose="02020603050405020304" pitchFamily="18" charset="0"/>
                <a:cs typeface="Times New Roman" panose="02020603050405020304" pitchFamily="18" charset="0"/>
              </a:rPr>
              <a:t>   - Import the dataset into your analysis environment.</a:t>
            </a:r>
          </a:p>
          <a:p>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2. Data Cleaning:</a:t>
            </a:r>
          </a:p>
          <a:p>
            <a:r>
              <a:rPr lang="en-GB" sz="1600" dirty="0">
                <a:latin typeface="Times New Roman" panose="02020603050405020304" pitchFamily="18" charset="0"/>
                <a:cs typeface="Times New Roman" panose="02020603050405020304" pitchFamily="18" charset="0"/>
              </a:rPr>
              <a:t>   - Handle missing values by imputation or removal.</a:t>
            </a:r>
          </a:p>
          <a:p>
            <a:r>
              <a:rPr lang="en-GB" sz="1600" dirty="0">
                <a:latin typeface="Times New Roman" panose="02020603050405020304" pitchFamily="18" charset="0"/>
                <a:cs typeface="Times New Roman" panose="02020603050405020304" pitchFamily="18" charset="0"/>
              </a:rPr>
              <a:t>   - Identify and handle outliers that may impact the analysis.</a:t>
            </a:r>
          </a:p>
          <a:p>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3. Data Exploration:</a:t>
            </a:r>
          </a:p>
          <a:p>
            <a:r>
              <a:rPr lang="en-GB" sz="1600" dirty="0">
                <a:latin typeface="Times New Roman" panose="02020603050405020304" pitchFamily="18" charset="0"/>
                <a:cs typeface="Times New Roman" panose="02020603050405020304" pitchFamily="18" charset="0"/>
              </a:rPr>
              <a:t>   - Calculate summary statistics (mean, median, standard deviation, etc.).</a:t>
            </a:r>
          </a:p>
          <a:p>
            <a:r>
              <a:rPr lang="en-GB" sz="1600" dirty="0">
                <a:latin typeface="Times New Roman" panose="02020603050405020304" pitchFamily="18" charset="0"/>
                <a:cs typeface="Times New Roman" panose="02020603050405020304" pitchFamily="18" charset="0"/>
              </a:rPr>
              <a:t>   - Generate descriptive statistics such as count, unique values, and frequency.</a:t>
            </a:r>
          </a:p>
          <a:p>
            <a:r>
              <a:rPr lang="en-GB" sz="1600" dirty="0">
                <a:latin typeface="Times New Roman" panose="02020603050405020304" pitchFamily="18" charset="0"/>
                <a:cs typeface="Times New Roman" panose="02020603050405020304" pitchFamily="18" charset="0"/>
              </a:rPr>
              <a:t>   - Create visualizations like histograms, box plots, and scatter plots to understand data distributions and relationships.</a:t>
            </a:r>
          </a:p>
          <a:p>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4. Feature Engineering:</a:t>
            </a:r>
          </a:p>
          <a:p>
            <a:r>
              <a:rPr lang="en-GB" sz="1600" dirty="0">
                <a:latin typeface="Times New Roman" panose="02020603050405020304" pitchFamily="18" charset="0"/>
                <a:cs typeface="Times New Roman" panose="02020603050405020304" pitchFamily="18" charset="0"/>
              </a:rPr>
              <a:t>   - Create new features based on existing ones if needed.</a:t>
            </a:r>
          </a:p>
          <a:p>
            <a:r>
              <a:rPr lang="en-GB" sz="1600" dirty="0">
                <a:latin typeface="Times New Roman" panose="02020603050405020304" pitchFamily="18" charset="0"/>
                <a:cs typeface="Times New Roman" panose="02020603050405020304" pitchFamily="18" charset="0"/>
              </a:rPr>
              <a:t>   - Extract relevant information from variables, especially date and time.</a:t>
            </a:r>
          </a:p>
          <a:p>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5. Handling Categorical Data:</a:t>
            </a:r>
          </a:p>
          <a:p>
            <a:r>
              <a:rPr lang="en-GB" sz="1600" dirty="0">
                <a:latin typeface="Times New Roman" panose="02020603050405020304" pitchFamily="18" charset="0"/>
                <a:cs typeface="Times New Roman" panose="02020603050405020304" pitchFamily="18" charset="0"/>
              </a:rPr>
              <a:t>   - Encode categorical variables using techniques like one-hot encoding or label encoding.</a:t>
            </a:r>
          </a:p>
          <a:p>
            <a:r>
              <a:rPr lang="en-GB" sz="1600" dirty="0">
                <a:latin typeface="Times New Roman" panose="02020603050405020304" pitchFamily="18" charset="0"/>
                <a:cs typeface="Times New Roman" panose="02020603050405020304" pitchFamily="18" charset="0"/>
              </a:rPr>
              <a:t>   - Explore the distribution of categorical variables.</a:t>
            </a:r>
          </a:p>
          <a:p>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6. Data Transformation:</a:t>
            </a:r>
          </a:p>
          <a:p>
            <a:r>
              <a:rPr lang="en-GB" sz="1600" dirty="0">
                <a:latin typeface="Times New Roman" panose="02020603050405020304" pitchFamily="18" charset="0"/>
                <a:cs typeface="Times New Roman" panose="02020603050405020304" pitchFamily="18" charset="0"/>
              </a:rPr>
              <a:t>   - Normalize or standardize numerical variables if required.</a:t>
            </a:r>
          </a:p>
          <a:p>
            <a:r>
              <a:rPr lang="en-GB" sz="1600" dirty="0">
                <a:latin typeface="Times New Roman" panose="02020603050405020304" pitchFamily="18" charset="0"/>
                <a:cs typeface="Times New Roman" panose="02020603050405020304" pitchFamily="18" charset="0"/>
              </a:rPr>
              <a:t>   - Handle skewed distributions through transformations like log or square root.</a:t>
            </a:r>
          </a:p>
          <a:p>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7. Correlation Analysis:</a:t>
            </a:r>
          </a:p>
          <a:p>
            <a:r>
              <a:rPr lang="en-GB" sz="1600" dirty="0">
                <a:latin typeface="Times New Roman" panose="02020603050405020304" pitchFamily="18" charset="0"/>
                <a:cs typeface="Times New Roman" panose="02020603050405020304" pitchFamily="18" charset="0"/>
              </a:rPr>
              <a:t>   - Calculate correlations between variables to identify relationships.</a:t>
            </a:r>
          </a:p>
          <a:p>
            <a:r>
              <a:rPr lang="en-GB" sz="1600" dirty="0">
                <a:latin typeface="Times New Roman" panose="02020603050405020304" pitchFamily="18" charset="0"/>
                <a:cs typeface="Times New Roman" panose="02020603050405020304" pitchFamily="18" charset="0"/>
              </a:rPr>
              <a:t>   - Visualize correlations using correlation matrices or heatmaps.</a:t>
            </a:r>
          </a:p>
        </p:txBody>
      </p:sp>
    </p:spTree>
    <p:extLst>
      <p:ext uri="{BB962C8B-B14F-4D97-AF65-F5344CB8AC3E}">
        <p14:creationId xmlns:p14="http://schemas.microsoft.com/office/powerpoint/2010/main" val="1167476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5ECBC-2BE6-1558-EB60-B964D7EE250A}"/>
              </a:ext>
            </a:extLst>
          </p:cNvPr>
          <p:cNvSpPr>
            <a:spLocks noGrp="1"/>
          </p:cNvSpPr>
          <p:nvPr>
            <p:ph type="title"/>
          </p:nvPr>
        </p:nvSpPr>
        <p:spPr/>
        <p:txBody>
          <a:bodyPr/>
          <a:lstStyle/>
          <a:p>
            <a:pPr algn="ctr"/>
            <a:r>
              <a:rPr lang="en-IN" dirty="0">
                <a:solidFill>
                  <a:srgbClr val="FF0000"/>
                </a:solidFill>
                <a:latin typeface="Times New Roman" panose="02020603050405020304" pitchFamily="18" charset="0"/>
                <a:cs typeface="Times New Roman" panose="02020603050405020304" pitchFamily="18" charset="0"/>
              </a:rPr>
              <a:t>Univariate Analysis Steps</a:t>
            </a:r>
            <a:br>
              <a:rPr lang="en-IN" b="0" i="0" dirty="0">
                <a:solidFill>
                  <a:srgbClr val="383838"/>
                </a:solidFill>
                <a:effectLst/>
                <a:latin typeface="Inter"/>
              </a:rPr>
            </a:br>
            <a:endParaRPr lang="en-IN" dirty="0"/>
          </a:p>
        </p:txBody>
      </p:sp>
      <p:sp>
        <p:nvSpPr>
          <p:cNvPr id="3" name="Text Placeholder 2">
            <a:extLst>
              <a:ext uri="{FF2B5EF4-FFF2-40B4-BE49-F238E27FC236}">
                <a16:creationId xmlns:a16="http://schemas.microsoft.com/office/drawing/2014/main" id="{3A59A8F3-44D5-7932-2B8A-8756FC8E3ACA}"/>
              </a:ext>
            </a:extLst>
          </p:cNvPr>
          <p:cNvSpPr>
            <a:spLocks noGrp="1"/>
          </p:cNvSpPr>
          <p:nvPr>
            <p:ph type="body" idx="1"/>
          </p:nvPr>
        </p:nvSpPr>
        <p:spPr>
          <a:xfrm>
            <a:off x="838200" y="1062990"/>
            <a:ext cx="10515600" cy="5549845"/>
          </a:xfrm>
        </p:spPr>
        <p:txBody>
          <a:bodyPr>
            <a:noAutofit/>
          </a:bodyPr>
          <a:lstStyle/>
          <a:p>
            <a:pPr marL="114300" indent="0">
              <a:buNone/>
            </a:pPr>
            <a:r>
              <a:rPr lang="en-GB" sz="1800" b="1" dirty="0">
                <a:latin typeface="Times New Roman" panose="02020603050405020304" pitchFamily="18" charset="0"/>
                <a:cs typeface="Times New Roman" panose="02020603050405020304" pitchFamily="18" charset="0"/>
              </a:rPr>
              <a:t>Descriptive Statistics:</a:t>
            </a:r>
          </a:p>
          <a:p>
            <a:pPr marL="114300" indent="0">
              <a:buNone/>
            </a:pPr>
            <a:r>
              <a:rPr lang="en-GB" sz="1800" dirty="0">
                <a:latin typeface="Times New Roman" panose="02020603050405020304" pitchFamily="18" charset="0"/>
                <a:cs typeface="Times New Roman" panose="02020603050405020304" pitchFamily="18" charset="0"/>
              </a:rPr>
              <a:t>   - Calculate basic summary statistics for the variable:</a:t>
            </a:r>
          </a:p>
          <a:p>
            <a:pPr marL="114300" indent="0">
              <a:buNone/>
            </a:pPr>
            <a:r>
              <a:rPr lang="en-GB" sz="1800" dirty="0">
                <a:latin typeface="Times New Roman" panose="02020603050405020304" pitchFamily="18" charset="0"/>
                <a:cs typeface="Times New Roman" panose="02020603050405020304" pitchFamily="18" charset="0"/>
              </a:rPr>
              <a:t>     - Mean</a:t>
            </a:r>
          </a:p>
          <a:p>
            <a:pPr marL="114300" indent="0">
              <a:buNone/>
            </a:pPr>
            <a:r>
              <a:rPr lang="en-GB" sz="1800" dirty="0">
                <a:latin typeface="Times New Roman" panose="02020603050405020304" pitchFamily="18" charset="0"/>
                <a:cs typeface="Times New Roman" panose="02020603050405020304" pitchFamily="18" charset="0"/>
              </a:rPr>
              <a:t>     - Median</a:t>
            </a:r>
          </a:p>
          <a:p>
            <a:pPr marL="114300" indent="0">
              <a:buNone/>
            </a:pPr>
            <a:r>
              <a:rPr lang="en-GB" sz="1800" dirty="0">
                <a:latin typeface="Times New Roman" panose="02020603050405020304" pitchFamily="18" charset="0"/>
                <a:cs typeface="Times New Roman" panose="02020603050405020304" pitchFamily="18" charset="0"/>
              </a:rPr>
              <a:t>     - Mode</a:t>
            </a:r>
          </a:p>
          <a:p>
            <a:pPr marL="114300" indent="0">
              <a:buNone/>
            </a:pPr>
            <a:r>
              <a:rPr lang="en-GB" sz="1800" dirty="0">
                <a:latin typeface="Times New Roman" panose="02020603050405020304" pitchFamily="18" charset="0"/>
                <a:cs typeface="Times New Roman" panose="02020603050405020304" pitchFamily="18" charset="0"/>
              </a:rPr>
              <a:t>     - Standard deviation</a:t>
            </a:r>
          </a:p>
          <a:p>
            <a:pPr marL="114300" indent="0">
              <a:buNone/>
            </a:pPr>
            <a:r>
              <a:rPr lang="en-GB" sz="1800" dirty="0">
                <a:latin typeface="Times New Roman" panose="02020603050405020304" pitchFamily="18" charset="0"/>
                <a:cs typeface="Times New Roman" panose="02020603050405020304" pitchFamily="18" charset="0"/>
              </a:rPr>
              <a:t>    - Minimum and maximum values</a:t>
            </a:r>
          </a:p>
          <a:p>
            <a:pPr marL="114300" indent="0">
              <a:buNone/>
            </a:pPr>
            <a:r>
              <a:rPr lang="en-GB" sz="1800" dirty="0">
                <a:latin typeface="Times New Roman" panose="02020603050405020304" pitchFamily="18" charset="0"/>
                <a:cs typeface="Times New Roman" panose="02020603050405020304" pitchFamily="18" charset="0"/>
              </a:rPr>
              <a:t>     - Skewness and kurtosis</a:t>
            </a:r>
          </a:p>
          <a:p>
            <a:pPr marL="114300" indent="0">
              <a:buNone/>
            </a:pPr>
            <a:endParaRPr lang="en-GB" sz="1800" dirty="0">
              <a:latin typeface="Times New Roman" panose="02020603050405020304" pitchFamily="18" charset="0"/>
              <a:cs typeface="Times New Roman" panose="02020603050405020304" pitchFamily="18" charset="0"/>
            </a:endParaRPr>
          </a:p>
          <a:p>
            <a:pPr marL="114300" indent="0">
              <a:buNone/>
            </a:pPr>
            <a:r>
              <a:rPr lang="en-GB" sz="1800" b="1" dirty="0">
                <a:latin typeface="Times New Roman" panose="02020603050405020304" pitchFamily="18" charset="0"/>
                <a:cs typeface="Times New Roman" panose="02020603050405020304" pitchFamily="18" charset="0"/>
              </a:rPr>
              <a:t> Frequency Distribution:</a:t>
            </a:r>
          </a:p>
          <a:p>
            <a:pPr marL="114300" indent="0">
              <a:buNone/>
            </a:pPr>
            <a:r>
              <a:rPr lang="en-GB" sz="1800" dirty="0">
                <a:latin typeface="Times New Roman" panose="02020603050405020304" pitchFamily="18" charset="0"/>
                <a:cs typeface="Times New Roman" panose="02020603050405020304" pitchFamily="18" charset="0"/>
              </a:rPr>
              <a:t>   - Create a frequency distribution to understand the distribution of values.</a:t>
            </a:r>
          </a:p>
          <a:p>
            <a:pPr marL="114300" indent="0">
              <a:buNone/>
            </a:pPr>
            <a:r>
              <a:rPr lang="en-GB" sz="1800" dirty="0">
                <a:latin typeface="Times New Roman" panose="02020603050405020304" pitchFamily="18" charset="0"/>
                <a:cs typeface="Times New Roman" panose="02020603050405020304" pitchFamily="18" charset="0"/>
              </a:rPr>
              <a:t>   - Use histograms, bar charts, or frequency tables to visualize the distribution.</a:t>
            </a:r>
          </a:p>
          <a:p>
            <a:pPr marL="114300" indent="0">
              <a:buNone/>
            </a:pPr>
            <a:endParaRPr lang="en-IN" sz="1800" dirty="0"/>
          </a:p>
        </p:txBody>
      </p:sp>
    </p:spTree>
    <p:extLst>
      <p:ext uri="{BB962C8B-B14F-4D97-AF65-F5344CB8AC3E}">
        <p14:creationId xmlns:p14="http://schemas.microsoft.com/office/powerpoint/2010/main" val="250394131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1211</Words>
  <Application>Microsoft Office PowerPoint</Application>
  <PresentationFormat>Widescreen</PresentationFormat>
  <Paragraphs>145</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Libre Baskerville</vt:lpstr>
      <vt:lpstr>Arial</vt:lpstr>
      <vt:lpstr>Rubik</vt:lpstr>
      <vt:lpstr>Times New Roman</vt:lpstr>
      <vt:lpstr>Inter</vt:lpstr>
      <vt:lpstr>Calibri</vt:lpstr>
      <vt:lpstr>Office Theme</vt:lpstr>
      <vt:lpstr>PowerPoint Presentation</vt:lpstr>
      <vt:lpstr>PowerPoint Presentation</vt:lpstr>
      <vt:lpstr>Objectives </vt:lpstr>
      <vt:lpstr>Web Scrapping</vt:lpstr>
      <vt:lpstr>Summary Of Data</vt:lpstr>
      <vt:lpstr>Exploratory Data Analysis</vt:lpstr>
      <vt:lpstr>Data Manipulation Steps</vt:lpstr>
      <vt:lpstr>PowerPoint Presentation</vt:lpstr>
      <vt:lpstr>Univariate Analysis Steps </vt:lpstr>
      <vt:lpstr> </vt:lpstr>
      <vt:lpstr>PowerPoint Presentation</vt:lpstr>
      <vt:lpstr>Bivariate Analysis</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Sayali Bhujbal</cp:lastModifiedBy>
  <cp:revision>3</cp:revision>
  <dcterms:created xsi:type="dcterms:W3CDTF">2021-02-16T05:19:01Z</dcterms:created>
  <dcterms:modified xsi:type="dcterms:W3CDTF">2024-02-20T08:04:56Z</dcterms:modified>
</cp:coreProperties>
</file>